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84" r:id="rId3"/>
    <p:sldId id="291" r:id="rId4"/>
    <p:sldId id="387" r:id="rId5"/>
    <p:sldId id="388" r:id="rId7"/>
    <p:sldId id="427" r:id="rId8"/>
    <p:sldId id="428" r:id="rId9"/>
    <p:sldId id="430" r:id="rId10"/>
    <p:sldId id="431" r:id="rId11"/>
    <p:sldId id="432" r:id="rId12"/>
    <p:sldId id="433" r:id="rId13"/>
    <p:sldId id="366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371" r:id="rId38"/>
    <p:sldId id="425" r:id="rId39"/>
    <p:sldId id="426" r:id="rId40"/>
    <p:sldId id="434" r:id="rId41"/>
    <p:sldId id="398" r:id="rId42"/>
    <p:sldId id="399" r:id="rId43"/>
    <p:sldId id="391" r:id="rId44"/>
    <p:sldId id="435" r:id="rId45"/>
    <p:sldId id="390" r:id="rId46"/>
    <p:sldId id="380" r:id="rId47"/>
    <p:sldId id="381" r:id="rId48"/>
    <p:sldId id="392" r:id="rId49"/>
    <p:sldId id="393" r:id="rId50"/>
    <p:sldId id="394" r:id="rId51"/>
    <p:sldId id="395" r:id="rId52"/>
    <p:sldId id="396" r:id="rId53"/>
    <p:sldId id="379" r:id="rId54"/>
    <p:sldId id="401" r:id="rId55"/>
    <p:sldId id="429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00" r:id="rId64"/>
    <p:sldId id="282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1E23"/>
    <a:srgbClr val="C55A11"/>
    <a:srgbClr val="A27332"/>
    <a:srgbClr val="BF9000"/>
    <a:srgbClr val="FFFFFF"/>
    <a:srgbClr val="DEEBF7"/>
    <a:srgbClr val="F3A126"/>
    <a:srgbClr val="F9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4"/>
    <p:restoredTop sz="91615" autoAdjust="0"/>
  </p:normalViewPr>
  <p:slideViewPr>
    <p:cSldViewPr snapToGrid="0">
      <p:cViewPr varScale="1">
        <p:scale>
          <a:sx n="78" d="100"/>
          <a:sy n="78" d="100"/>
        </p:scale>
        <p:origin x="-57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营销体系</a:t>
          </a:r>
        </a:p>
      </dgm:t>
    </dgm:pt>
    <dgm:pt modelId="{B7798AEC-BF9A-4247-A5C8-68415365E301}" cxnId="{406DFC5C-5EA0-41C7-9D69-33A7D1F5A7F5}" type="parTrans">
      <dgm:prSet/>
      <dgm:spPr/>
      <dgm:t>
        <a:bodyPr/>
        <a:lstStyle/>
        <a:p>
          <a:endParaRPr lang="zh-CN" altLang="en-US" sz="1600"/>
        </a:p>
      </dgm:t>
    </dgm:pt>
    <dgm:pt modelId="{D173EE46-99D8-49F8-B4AB-1BEBAB66CF29}" cxnId="{406DFC5C-5EA0-41C7-9D69-33A7D1F5A7F5}" type="sibTrans">
      <dgm:prSet/>
      <dgm:spPr/>
      <dgm:t>
        <a:bodyPr/>
        <a:lstStyle/>
        <a:p>
          <a:endParaRPr lang="zh-CN" altLang="en-US" sz="16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团队合作</a:t>
          </a:r>
        </a:p>
      </dgm:t>
    </dgm:pt>
    <dgm:pt modelId="{30BBB155-1291-4387-8A48-F253128EFDE9}" cxnId="{3C273420-3357-47BF-A91B-2F866EB29814}" type="parTrans">
      <dgm:prSet/>
      <dgm:spPr/>
      <dgm:t>
        <a:bodyPr/>
        <a:lstStyle/>
        <a:p>
          <a:endParaRPr lang="zh-CN" altLang="en-US" sz="1600"/>
        </a:p>
      </dgm:t>
    </dgm:pt>
    <dgm:pt modelId="{1FBA94F4-4749-4CD5-A6E0-0882A7C50263}" cxnId="{3C273420-3357-47BF-A91B-2F866EB29814}" type="sibTrans">
      <dgm:prSet/>
      <dgm:spPr/>
      <dgm:t>
        <a:bodyPr/>
        <a:lstStyle/>
        <a:p>
          <a:endParaRPr lang="zh-CN" altLang="en-US" sz="1600"/>
        </a:p>
      </dgm:t>
    </dgm:pt>
    <dgm:pt modelId="{FB2EAEE7-B734-4B0C-8016-32C46A959F3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抗压能力</a:t>
          </a:r>
        </a:p>
      </dgm:t>
    </dgm:pt>
    <dgm:pt modelId="{D0240949-36A5-4C80-B728-23C8A0FD2053}" cxnId="{8419DB82-76DA-4A46-A242-33C2CE42DB13}" type="parTrans">
      <dgm:prSet/>
      <dgm:spPr/>
      <dgm:t>
        <a:bodyPr/>
        <a:lstStyle/>
        <a:p>
          <a:endParaRPr lang="zh-CN" altLang="en-US" sz="1600"/>
        </a:p>
      </dgm:t>
    </dgm:pt>
    <dgm:pt modelId="{C7544AD2-D65C-4602-B5F3-509E872D319A}" cxnId="{8419DB82-76DA-4A46-A242-33C2CE42DB13}" type="sibTrans">
      <dgm:prSet/>
      <dgm:spPr/>
      <dgm:t>
        <a:bodyPr/>
        <a:lstStyle/>
        <a:p>
          <a:endParaRPr lang="zh-CN" altLang="en-US" sz="1600"/>
        </a:p>
      </dgm:t>
    </dgm:pt>
    <dgm:pt modelId="{992495FA-A1D3-46EF-9E61-CBB9FE22410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高效执行</a:t>
          </a:r>
        </a:p>
      </dgm:t>
    </dgm:pt>
    <dgm:pt modelId="{F11453B4-1C5B-4CFC-AE3E-AD42D7568073}" cxnId="{C2FD9276-E0A3-42E8-9AF8-D5739F72494A}" type="parTrans">
      <dgm:prSet/>
      <dgm:spPr/>
      <dgm:t>
        <a:bodyPr/>
        <a:lstStyle/>
        <a:p>
          <a:endParaRPr lang="zh-CN" altLang="en-US" sz="1600"/>
        </a:p>
      </dgm:t>
    </dgm:pt>
    <dgm:pt modelId="{E33AF371-E9CE-4DE5-8777-18BD7A3F51BD}" cxnId="{C2FD9276-E0A3-42E8-9AF8-D5739F72494A}" type="sibTrans">
      <dgm:prSet/>
      <dgm:spPr/>
      <dgm:t>
        <a:bodyPr/>
        <a:lstStyle/>
        <a:p>
          <a:endParaRPr lang="zh-CN" altLang="en-US" sz="1600"/>
        </a:p>
      </dgm:t>
    </dgm:pt>
    <dgm:pt modelId="{A0519037-D150-4D79-BC10-9542B4A5326A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适应转变</a:t>
          </a:r>
        </a:p>
      </dgm:t>
    </dgm:pt>
    <dgm:pt modelId="{10309DE4-B2C7-4A3F-B4E8-718D5AE8B1CF}" cxnId="{42C6AB5A-AF2C-4342-88C5-7A7C04AAE1DF}" type="parTrans">
      <dgm:prSet/>
      <dgm:spPr/>
      <dgm:t>
        <a:bodyPr/>
        <a:lstStyle/>
        <a:p>
          <a:endParaRPr lang="zh-CN" altLang="en-US" sz="1600"/>
        </a:p>
      </dgm:t>
    </dgm:pt>
    <dgm:pt modelId="{CB1D9A69-039D-4920-B7C0-346AD993F078}" cxnId="{42C6AB5A-AF2C-4342-88C5-7A7C04AAE1DF}" type="sibTrans">
      <dgm:prSet/>
      <dgm:spPr/>
      <dgm:t>
        <a:bodyPr/>
        <a:lstStyle/>
        <a:p>
          <a:endParaRPr lang="zh-CN" altLang="en-US" sz="1600"/>
        </a:p>
      </dgm:t>
    </dgm:pt>
    <dgm:pt modelId="{F1075E5E-9623-4F26-819A-8DDB484DD46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认真负责</a:t>
          </a:r>
        </a:p>
      </dgm:t>
    </dgm:pt>
    <dgm:pt modelId="{6965CBBD-825C-4A92-8CD8-0068C2E74052}" cxnId="{C54D2DB4-2BDA-4BD3-8E2A-E899B0C5C270}" type="parTrans">
      <dgm:prSet/>
      <dgm:spPr/>
      <dgm:t>
        <a:bodyPr/>
        <a:lstStyle/>
        <a:p>
          <a:endParaRPr lang="zh-CN" altLang="en-US" sz="1600"/>
        </a:p>
      </dgm:t>
    </dgm:pt>
    <dgm:pt modelId="{44760DF3-E70F-48FC-8E38-7EBE2962E910}" cxnId="{C54D2DB4-2BDA-4BD3-8E2A-E899B0C5C270}" type="sibTrans">
      <dgm:prSet/>
      <dgm:spPr/>
      <dgm:t>
        <a:bodyPr/>
        <a:lstStyle/>
        <a:p>
          <a:endParaRPr lang="zh-CN" altLang="en-US" sz="1600"/>
        </a:p>
      </dgm:t>
    </dgm:pt>
    <dgm:pt modelId="{D3C456E4-4E24-4A05-8BC9-AA729B52DDA4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沟通能力</a:t>
          </a:r>
        </a:p>
      </dgm:t>
    </dgm:pt>
    <dgm:pt modelId="{5B4F61C8-66AB-4F4D-AA52-879398753CA8}" cxnId="{ACDCE36C-E321-4A47-90CA-9E2D5F07CA8B}" type="parTrans">
      <dgm:prSet/>
      <dgm:spPr/>
      <dgm:t>
        <a:bodyPr/>
        <a:lstStyle/>
        <a:p>
          <a:endParaRPr lang="zh-CN" altLang="en-US" sz="1600"/>
        </a:p>
      </dgm:t>
    </dgm:pt>
    <dgm:pt modelId="{2E00AB72-E9FB-4CE5-BBB9-904F004F5430}" cxnId="{ACDCE36C-E321-4A47-90CA-9E2D5F07CA8B}" type="sibTrans">
      <dgm:prSet/>
      <dgm:spPr/>
      <dgm:t>
        <a:bodyPr/>
        <a:lstStyle/>
        <a:p>
          <a:endParaRPr lang="zh-CN" altLang="en-US" sz="1600"/>
        </a:p>
      </dgm:t>
    </dgm:pt>
    <dgm:pt modelId="{9FD3DE60-63C7-47DC-B6CA-154D10AEFF87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积极主动</a:t>
          </a:r>
        </a:p>
      </dgm:t>
    </dgm:pt>
    <dgm:pt modelId="{D63DD760-FF2F-46E6-809C-89CAB96541A3}" cxnId="{0FDB1410-0FA7-4648-B517-06566A814DDA}" type="parTrans">
      <dgm:prSet/>
      <dgm:spPr/>
      <dgm:t>
        <a:bodyPr/>
        <a:lstStyle/>
        <a:p>
          <a:endParaRPr lang="zh-CN" altLang="en-US" sz="1600"/>
        </a:p>
      </dgm:t>
    </dgm:pt>
    <dgm:pt modelId="{9F6D4B29-2182-4339-82EB-52230D92DE80}" cxnId="{0FDB1410-0FA7-4648-B517-06566A814DDA}" type="sibTrans">
      <dgm:prSet/>
      <dgm:spPr/>
      <dgm:t>
        <a:bodyPr/>
        <a:lstStyle/>
        <a:p>
          <a:endParaRPr lang="zh-CN" altLang="en-US" sz="1600"/>
        </a:p>
      </dgm:t>
    </dgm:pt>
    <dgm:pt modelId="{DB7683A0-83A7-4CD8-8ADD-54DB756CAF9C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学习能力</a:t>
          </a:r>
        </a:p>
      </dgm:t>
    </dgm:pt>
    <dgm:pt modelId="{B2415802-11A6-4A91-8FC0-CBA56C22D206}" cxnId="{A126EFEF-D1BC-488C-A0C6-0086BF9B8DC0}" type="parTrans">
      <dgm:prSet/>
      <dgm:spPr/>
      <dgm:t>
        <a:bodyPr/>
        <a:lstStyle/>
        <a:p>
          <a:endParaRPr lang="zh-CN" altLang="en-US" sz="1600"/>
        </a:p>
      </dgm:t>
    </dgm:pt>
    <dgm:pt modelId="{7656FC81-07EA-432A-BC82-02363ED5DF9F}" cxnId="{A126EFEF-D1BC-488C-A0C6-0086BF9B8DC0}" type="sibTrans">
      <dgm:prSet/>
      <dgm:spPr/>
      <dgm:t>
        <a:bodyPr/>
        <a:lstStyle/>
        <a:p>
          <a:endParaRPr lang="zh-CN" altLang="en-US" sz="16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9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9" custRadScaleRad="971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EBB13D-15D8-4EAB-A24A-01917AD24EB1}" type="pres">
      <dgm:prSet presAssocID="{992495FA-A1D3-46EF-9E61-CBB9FE22410D}" presName="node" presStyleLbl="vennNode1" presStyleIdx="2" presStyleCnt="9" custRadScaleRad="100021" custRadScaleInc="46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5A3710-A9B1-42B0-8C5E-0083DFA507E4}" type="pres">
      <dgm:prSet presAssocID="{F1075E5E-9623-4F26-819A-8DDB484DD46D}" presName="node" presStyleLbl="venn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ED6A95-6C41-4D8B-ABAA-956CAC1E8B22}" type="pres">
      <dgm:prSet presAssocID="{D3C456E4-4E24-4A05-8BC9-AA729B52DDA4}" presName="node" presStyleLbl="venn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FC3530-7AAE-4065-B0B9-7AAB5BB3FF23}" type="pres">
      <dgm:prSet presAssocID="{9FD3DE60-63C7-47DC-B6CA-154D10AEFF87}" presName="node" presStyleLbl="venn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679581-4EB2-4A08-8015-F09B73504811}" type="pres">
      <dgm:prSet presAssocID="{DB7683A0-83A7-4CD8-8ADD-54DB756CAF9C}" presName="node" presStyleLbl="venn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51B7B4-0E2E-4DF3-9F76-73C1ACE748C7}" type="pres">
      <dgm:prSet presAssocID="{A0519037-D150-4D79-BC10-9542B4A5326A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BDC4E5-B879-4EBB-8AA4-F7AF2D1B18CD}" type="pres">
      <dgm:prSet presAssocID="{FB2EAEE7-B734-4B0C-8016-32C46A959F3D}" presName="node" presStyleLbl="venn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273420-3357-47BF-A91B-2F866EB29814}" srcId="{69F64613-AE2F-46CC-A25C-C94593D1745B}" destId="{B8F2689F-5525-4DAC-8D68-117533FC8C7B}" srcOrd="0" destOrd="0" parTransId="{30BBB155-1291-4387-8A48-F253128EFDE9}" sibTransId="{1FBA94F4-4749-4CD5-A6E0-0882A7C50263}"/>
    <dgm:cxn modelId="{C54D2DB4-2BDA-4BD3-8E2A-E899B0C5C270}" srcId="{69F64613-AE2F-46CC-A25C-C94593D1745B}" destId="{F1075E5E-9623-4F26-819A-8DDB484DD46D}" srcOrd="2" destOrd="0" parTransId="{6965CBBD-825C-4A92-8CD8-0068C2E74052}" sibTransId="{44760DF3-E70F-48FC-8E38-7EBE2962E910}"/>
    <dgm:cxn modelId="{8419DB82-76DA-4A46-A242-33C2CE42DB13}" srcId="{69F64613-AE2F-46CC-A25C-C94593D1745B}" destId="{FB2EAEE7-B734-4B0C-8016-32C46A959F3D}" srcOrd="7" destOrd="0" parTransId="{D0240949-36A5-4C80-B728-23C8A0FD2053}" sibTransId="{C7544AD2-D65C-4602-B5F3-509E872D319A}"/>
    <dgm:cxn modelId="{F9E08D84-CF2A-4E80-9D0E-29A0FCAE78A2}" type="presOf" srcId="{992495FA-A1D3-46EF-9E61-CBB9FE22410D}" destId="{1DEBB13D-15D8-4EAB-A24A-01917AD24EB1}" srcOrd="0" destOrd="0" presId="urn:microsoft.com/office/officeart/2005/8/layout/radial3"/>
    <dgm:cxn modelId="{511B51A3-A42A-4AED-A780-33F3A3DBBE4E}" type="presOf" srcId="{A0519037-D150-4D79-BC10-9542B4A5326A}" destId="{C551B7B4-0E2E-4DF3-9F76-73C1ACE748C7}" srcOrd="0" destOrd="0" presId="urn:microsoft.com/office/officeart/2005/8/layout/radial3"/>
    <dgm:cxn modelId="{315DBBC0-21FE-40F1-8C2F-C17245329179}" type="presOf" srcId="{B8F2689F-5525-4DAC-8D68-117533FC8C7B}" destId="{647C43A7-C93D-4C6B-A32E-473875378EA0}" srcOrd="0" destOrd="0" presId="urn:microsoft.com/office/officeart/2005/8/layout/radial3"/>
    <dgm:cxn modelId="{0FDB1410-0FA7-4648-B517-06566A814DDA}" srcId="{69F64613-AE2F-46CC-A25C-C94593D1745B}" destId="{9FD3DE60-63C7-47DC-B6CA-154D10AEFF87}" srcOrd="4" destOrd="0" parTransId="{D63DD760-FF2F-46E6-809C-89CAB96541A3}" sibTransId="{9F6D4B29-2182-4339-82EB-52230D92DE80}"/>
    <dgm:cxn modelId="{C2FD9276-E0A3-42E8-9AF8-D5739F72494A}" srcId="{69F64613-AE2F-46CC-A25C-C94593D1745B}" destId="{992495FA-A1D3-46EF-9E61-CBB9FE22410D}" srcOrd="1" destOrd="0" parTransId="{F11453B4-1C5B-4CFC-AE3E-AD42D7568073}" sibTransId="{E33AF371-E9CE-4DE5-8777-18BD7A3F51BD}"/>
    <dgm:cxn modelId="{3DD7F06A-0939-42EE-ADD0-225E36E2AD61}" type="presOf" srcId="{D3C456E4-4E24-4A05-8BC9-AA729B52DDA4}" destId="{C9ED6A95-6C41-4D8B-ABAA-956CAC1E8B22}" srcOrd="0" destOrd="0" presId="urn:microsoft.com/office/officeart/2005/8/layout/radial3"/>
    <dgm:cxn modelId="{4A067CBC-283F-42E8-B2E4-6EDAFA7D3FAE}" type="presOf" srcId="{69F64613-AE2F-46CC-A25C-C94593D1745B}" destId="{5C58AB0C-1840-4B7E-8DB6-112071FDF007}" srcOrd="0" destOrd="0" presId="urn:microsoft.com/office/officeart/2005/8/layout/radial3"/>
    <dgm:cxn modelId="{55D79D6E-A637-41EA-B19A-F2874EFB125F}" type="presOf" srcId="{DB7683A0-83A7-4CD8-8ADD-54DB756CAF9C}" destId="{69679581-4EB2-4A08-8015-F09B73504811}" srcOrd="0" destOrd="0" presId="urn:microsoft.com/office/officeart/2005/8/layout/radial3"/>
    <dgm:cxn modelId="{406DFC5C-5EA0-41C7-9D69-33A7D1F5A7F5}" srcId="{66BF33A8-42ED-4F98-8128-12538386C270}" destId="{69F64613-AE2F-46CC-A25C-C94593D1745B}" srcOrd="0" destOrd="0" parTransId="{B7798AEC-BF9A-4247-A5C8-68415365E301}" sibTransId="{D173EE46-99D8-49F8-B4AB-1BEBAB66CF29}"/>
    <dgm:cxn modelId="{DC08C71B-480D-43CA-9280-B802FC2F8785}" type="presOf" srcId="{66BF33A8-42ED-4F98-8128-12538386C270}" destId="{A7D20E3A-3FAF-47E1-8D35-C1DCB9BE85D8}" srcOrd="0" destOrd="0" presId="urn:microsoft.com/office/officeart/2005/8/layout/radial3"/>
    <dgm:cxn modelId="{34CDC600-EDB0-4BA0-BAF4-60BEBE93B350}" type="presOf" srcId="{FB2EAEE7-B734-4B0C-8016-32C46A959F3D}" destId="{03BDC4E5-B879-4EBB-8AA4-F7AF2D1B18CD}" srcOrd="0" destOrd="0" presId="urn:microsoft.com/office/officeart/2005/8/layout/radial3"/>
    <dgm:cxn modelId="{42C6AB5A-AF2C-4342-88C5-7A7C04AAE1DF}" srcId="{69F64613-AE2F-46CC-A25C-C94593D1745B}" destId="{A0519037-D150-4D79-BC10-9542B4A5326A}" srcOrd="6" destOrd="0" parTransId="{10309DE4-B2C7-4A3F-B4E8-718D5AE8B1CF}" sibTransId="{CB1D9A69-039D-4920-B7C0-346AD993F078}"/>
    <dgm:cxn modelId="{220B5FDB-686A-45C7-B37D-7A9AB7C03BDA}" type="presOf" srcId="{F1075E5E-9623-4F26-819A-8DDB484DD46D}" destId="{5C5A3710-A9B1-42B0-8C5E-0083DFA507E4}" srcOrd="0" destOrd="0" presId="urn:microsoft.com/office/officeart/2005/8/layout/radial3"/>
    <dgm:cxn modelId="{A126EFEF-D1BC-488C-A0C6-0086BF9B8DC0}" srcId="{69F64613-AE2F-46CC-A25C-C94593D1745B}" destId="{DB7683A0-83A7-4CD8-8ADD-54DB756CAF9C}" srcOrd="5" destOrd="0" parTransId="{B2415802-11A6-4A91-8FC0-CBA56C22D206}" sibTransId="{7656FC81-07EA-432A-BC82-02363ED5DF9F}"/>
    <dgm:cxn modelId="{ACDCE36C-E321-4A47-90CA-9E2D5F07CA8B}" srcId="{69F64613-AE2F-46CC-A25C-C94593D1745B}" destId="{D3C456E4-4E24-4A05-8BC9-AA729B52DDA4}" srcOrd="3" destOrd="0" parTransId="{5B4F61C8-66AB-4F4D-AA52-879398753CA8}" sibTransId="{2E00AB72-E9FB-4CE5-BBB9-904F004F5430}"/>
    <dgm:cxn modelId="{98E8EA67-D2C2-4623-9DA6-C9EEE344E6EC}" type="presOf" srcId="{9FD3DE60-63C7-47DC-B6CA-154D10AEFF87}" destId="{94FC3530-7AAE-4065-B0B9-7AAB5BB3FF23}" srcOrd="0" destOrd="0" presId="urn:microsoft.com/office/officeart/2005/8/layout/radial3"/>
    <dgm:cxn modelId="{D5EDEB01-EBF4-45F0-A95D-10E41EC32F80}" type="presParOf" srcId="{A7D20E3A-3FAF-47E1-8D35-C1DCB9BE85D8}" destId="{E3705C56-F451-42BD-AA7C-CDF50128A1F3}" srcOrd="0" destOrd="0" presId="urn:microsoft.com/office/officeart/2005/8/layout/radial3"/>
    <dgm:cxn modelId="{37AA72C4-1F23-445A-AF1B-95E51606AA82}" type="presParOf" srcId="{E3705C56-F451-42BD-AA7C-CDF50128A1F3}" destId="{5C58AB0C-1840-4B7E-8DB6-112071FDF007}" srcOrd="0" destOrd="0" presId="urn:microsoft.com/office/officeart/2005/8/layout/radial3"/>
    <dgm:cxn modelId="{654B667B-344C-4E6E-9909-4B7DBFBB49BE}" type="presParOf" srcId="{E3705C56-F451-42BD-AA7C-CDF50128A1F3}" destId="{647C43A7-C93D-4C6B-A32E-473875378EA0}" srcOrd="1" destOrd="0" presId="urn:microsoft.com/office/officeart/2005/8/layout/radial3"/>
    <dgm:cxn modelId="{901A9BBC-FAA0-499D-87FE-4CCE424977FF}" type="presParOf" srcId="{E3705C56-F451-42BD-AA7C-CDF50128A1F3}" destId="{1DEBB13D-15D8-4EAB-A24A-01917AD24EB1}" srcOrd="2" destOrd="0" presId="urn:microsoft.com/office/officeart/2005/8/layout/radial3"/>
    <dgm:cxn modelId="{FD44A538-DD57-4F06-B6ED-3D1FF8D1238A}" type="presParOf" srcId="{E3705C56-F451-42BD-AA7C-CDF50128A1F3}" destId="{5C5A3710-A9B1-42B0-8C5E-0083DFA507E4}" srcOrd="3" destOrd="0" presId="urn:microsoft.com/office/officeart/2005/8/layout/radial3"/>
    <dgm:cxn modelId="{6D35680F-83DB-4035-806A-E83525AD1049}" type="presParOf" srcId="{E3705C56-F451-42BD-AA7C-CDF50128A1F3}" destId="{C9ED6A95-6C41-4D8B-ABAA-956CAC1E8B22}" srcOrd="4" destOrd="0" presId="urn:microsoft.com/office/officeart/2005/8/layout/radial3"/>
    <dgm:cxn modelId="{59E24303-CE2D-4914-8DC6-AB58D17B8911}" type="presParOf" srcId="{E3705C56-F451-42BD-AA7C-CDF50128A1F3}" destId="{94FC3530-7AAE-4065-B0B9-7AAB5BB3FF23}" srcOrd="5" destOrd="0" presId="urn:microsoft.com/office/officeart/2005/8/layout/radial3"/>
    <dgm:cxn modelId="{3C67A5B7-3E6C-431D-B899-3D1CEACAE295}" type="presParOf" srcId="{E3705C56-F451-42BD-AA7C-CDF50128A1F3}" destId="{69679581-4EB2-4A08-8015-F09B73504811}" srcOrd="6" destOrd="0" presId="urn:microsoft.com/office/officeart/2005/8/layout/radial3"/>
    <dgm:cxn modelId="{6A7FEBE8-084F-4DEB-AAC7-FBD512AB0BAC}" type="presParOf" srcId="{E3705C56-F451-42BD-AA7C-CDF50128A1F3}" destId="{C551B7B4-0E2E-4DF3-9F76-73C1ACE748C7}" srcOrd="7" destOrd="0" presId="urn:microsoft.com/office/officeart/2005/8/layout/radial3"/>
    <dgm:cxn modelId="{518AC196-4B80-4998-9576-F61DEDE5BAD2}" type="presParOf" srcId="{E3705C56-F451-42BD-AA7C-CDF50128A1F3}" destId="{03BDC4E5-B879-4EBB-8AA4-F7AF2D1B18CD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管培生</a:t>
          </a:r>
        </a:p>
      </dgm:t>
    </dgm:pt>
    <dgm:pt modelId="{B7798AEC-BF9A-4247-A5C8-68415365E301}" cxnId="{406DFC5C-5EA0-41C7-9D69-33A7D1F5A7F5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406DFC5C-5EA0-41C7-9D69-33A7D1F5A7F5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抗压能力</a:t>
          </a:r>
        </a:p>
      </dgm:t>
    </dgm:pt>
    <dgm:pt modelId="{30BBB155-1291-4387-8A48-F253128EFDE9}" cxnId="{3C273420-3357-47BF-A91B-2F866EB29814}" type="parTrans">
      <dgm:prSet/>
      <dgm:spPr/>
      <dgm:t>
        <a:bodyPr/>
        <a:lstStyle/>
        <a:p>
          <a:endParaRPr lang="zh-CN" altLang="en-US" sz="2400"/>
        </a:p>
      </dgm:t>
    </dgm:pt>
    <dgm:pt modelId="{1FBA94F4-4749-4CD5-A6E0-0882A7C50263}" cxnId="{3C273420-3357-47BF-A91B-2F866EB29814}" type="sibTrans">
      <dgm:prSet/>
      <dgm:spPr/>
      <dgm:t>
        <a:bodyPr/>
        <a:lstStyle/>
        <a:p>
          <a:endParaRPr lang="zh-CN" altLang="en-US" sz="2400"/>
        </a:p>
      </dgm:t>
    </dgm:pt>
    <dgm:pt modelId="{24B90AFF-FE56-47D4-AF30-8F73806EF63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目标意识</a:t>
          </a:r>
        </a:p>
      </dgm:t>
    </dgm:pt>
    <dgm:pt modelId="{5B0C318C-AB08-4060-B0AD-7DEEED6EA3E5}" cxnId="{71E8326E-5375-49CD-AB00-592CE1B6C362}" type="parTrans">
      <dgm:prSet/>
      <dgm:spPr/>
      <dgm:t>
        <a:bodyPr/>
        <a:lstStyle/>
        <a:p>
          <a:endParaRPr lang="zh-CN" altLang="en-US" sz="2400"/>
        </a:p>
      </dgm:t>
    </dgm:pt>
    <dgm:pt modelId="{0ABC13DB-B97A-475F-A365-A2E06D828A13}" cxnId="{71E8326E-5375-49CD-AB00-592CE1B6C362}" type="sibTrans">
      <dgm:prSet/>
      <dgm:spPr/>
      <dgm:t>
        <a:bodyPr/>
        <a:lstStyle/>
        <a:p>
          <a:endParaRPr lang="zh-CN" altLang="en-US" sz="2400"/>
        </a:p>
      </dgm:t>
    </dgm:pt>
    <dgm:pt modelId="{4B6023D7-232D-472E-B0B9-B8BFBD6247F9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规划安排</a:t>
          </a:r>
        </a:p>
      </dgm:t>
    </dgm:pt>
    <dgm:pt modelId="{8EB96B2A-DC50-4FEC-8594-18BA0CD04C3E}" cxnId="{3533BCD5-2BA7-4165-83E7-16B40A2D3096}" type="parTrans">
      <dgm:prSet/>
      <dgm:spPr/>
      <dgm:t>
        <a:bodyPr/>
        <a:lstStyle/>
        <a:p>
          <a:endParaRPr lang="zh-CN" altLang="en-US" sz="2400"/>
        </a:p>
      </dgm:t>
    </dgm:pt>
    <dgm:pt modelId="{A28E385A-5D26-4126-96BC-892A788C22EE}" cxnId="{3533BCD5-2BA7-4165-83E7-16B40A2D3096}" type="sibTrans">
      <dgm:prSet/>
      <dgm:spPr/>
      <dgm:t>
        <a:bodyPr/>
        <a:lstStyle/>
        <a:p>
          <a:endParaRPr lang="zh-CN" altLang="en-US" sz="2400"/>
        </a:p>
      </dgm:t>
    </dgm:pt>
    <dgm:pt modelId="{561C2D8E-2405-4AB0-890C-E61917AD3638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创新能力</a:t>
          </a:r>
        </a:p>
      </dgm:t>
    </dgm:pt>
    <dgm:pt modelId="{ABF4EFD9-A023-4A4B-8138-7DA64F695CBA}" cxnId="{5FA95AE8-F7B5-4005-812E-EADB5309A553}" type="parTrans">
      <dgm:prSet/>
      <dgm:spPr/>
      <dgm:t>
        <a:bodyPr/>
        <a:lstStyle/>
        <a:p>
          <a:endParaRPr lang="zh-CN" altLang="en-US" sz="2400"/>
        </a:p>
      </dgm:t>
    </dgm:pt>
    <dgm:pt modelId="{F857D61C-B2C3-4EF8-936B-A6BD9A69E759}" cxnId="{5FA95AE8-F7B5-4005-812E-EADB5309A553}" type="sibTrans">
      <dgm:prSet/>
      <dgm:spPr/>
      <dgm:t>
        <a:bodyPr/>
        <a:lstStyle/>
        <a:p>
          <a:endParaRPr lang="zh-CN" altLang="en-US" sz="2400"/>
        </a:p>
      </dgm:t>
    </dgm:pt>
    <dgm:pt modelId="{B2EC7053-2F38-4860-B5D6-0E072F80B66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学习能力</a:t>
          </a:r>
        </a:p>
      </dgm:t>
    </dgm:pt>
    <dgm:pt modelId="{69C1C84E-2914-4015-9A23-6328ADC45995}" cxnId="{F6A3593D-0211-4FDD-AFB1-95F54A9AE090}" type="parTrans">
      <dgm:prSet/>
      <dgm:spPr/>
      <dgm:t>
        <a:bodyPr/>
        <a:lstStyle/>
        <a:p>
          <a:endParaRPr lang="zh-CN" altLang="en-US" sz="2400"/>
        </a:p>
      </dgm:t>
    </dgm:pt>
    <dgm:pt modelId="{115141DD-4B84-4F41-8674-A47B5169B1B9}" cxnId="{F6A3593D-0211-4FDD-AFB1-95F54A9AE090}" type="sibTrans">
      <dgm:prSet/>
      <dgm:spPr/>
      <dgm:t>
        <a:bodyPr/>
        <a:lstStyle/>
        <a:p>
          <a:endParaRPr lang="zh-CN" altLang="en-US" sz="2400"/>
        </a:p>
      </dgm:t>
    </dgm:pt>
    <dgm:pt modelId="{D5CA8FE5-23A0-4544-ACAD-C6E98E0507C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灵活应变</a:t>
          </a:r>
        </a:p>
      </dgm:t>
    </dgm:pt>
    <dgm:pt modelId="{44F378CF-8ECA-4B2C-B8B1-87C67A7B5741}" cxnId="{ACEDEF79-7AE0-49DD-B17A-3A95E2F2DCBA}" type="parTrans">
      <dgm:prSet/>
      <dgm:spPr/>
      <dgm:t>
        <a:bodyPr/>
        <a:lstStyle/>
        <a:p>
          <a:endParaRPr lang="zh-CN" altLang="en-US" sz="2400"/>
        </a:p>
      </dgm:t>
    </dgm:pt>
    <dgm:pt modelId="{1DCE0796-7CE9-4E5C-8256-7078E3C62E95}" cxnId="{ACEDEF79-7AE0-49DD-B17A-3A95E2F2DCBA}" type="sibTrans">
      <dgm:prSet/>
      <dgm:spPr/>
      <dgm:t>
        <a:bodyPr/>
        <a:lstStyle/>
        <a:p>
          <a:endParaRPr lang="zh-CN" altLang="en-US" sz="2400"/>
        </a:p>
      </dgm:t>
    </dgm:pt>
    <dgm:pt modelId="{DAC320AE-5AB3-4C6F-9D89-F735953395B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团队合作</a:t>
          </a:r>
        </a:p>
      </dgm:t>
    </dgm:pt>
    <dgm:pt modelId="{98FD741F-ED8D-42FD-B23A-1C5116AF242D}" cxnId="{C49B7850-E6D2-4963-ADD0-37FBAAF35C67}" type="parTrans">
      <dgm:prSet/>
      <dgm:spPr/>
      <dgm:t>
        <a:bodyPr/>
        <a:lstStyle/>
        <a:p>
          <a:endParaRPr lang="zh-CN" altLang="en-US" sz="2400"/>
        </a:p>
      </dgm:t>
    </dgm:pt>
    <dgm:pt modelId="{AC928C9A-8759-4FBA-97F2-CC038157A192}" cxnId="{C49B7850-E6D2-4963-ADD0-37FBAAF35C67}" type="sibTrans">
      <dgm:prSet/>
      <dgm:spPr/>
      <dgm:t>
        <a:bodyPr/>
        <a:lstStyle/>
        <a:p>
          <a:endParaRPr lang="zh-CN" altLang="en-US" sz="2400"/>
        </a:p>
      </dgm:t>
    </dgm:pt>
    <dgm:pt modelId="{169461DE-38BC-4432-B470-C388BCE3995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自我提升</a:t>
          </a:r>
        </a:p>
      </dgm:t>
    </dgm:pt>
    <dgm:pt modelId="{EAEF9C95-CC22-4C74-883D-D127365AC2AA}" cxnId="{E18DB5D0-9333-4759-BF43-BD7486E8FC28}" type="parTrans">
      <dgm:prSet/>
      <dgm:spPr/>
      <dgm:t>
        <a:bodyPr/>
        <a:lstStyle/>
        <a:p>
          <a:endParaRPr lang="zh-CN" altLang="en-US" sz="2400"/>
        </a:p>
      </dgm:t>
    </dgm:pt>
    <dgm:pt modelId="{74451489-1108-42EA-B639-14D84FCABA2F}" cxnId="{E18DB5D0-9333-4759-BF43-BD7486E8FC28}" type="sibTrans">
      <dgm:prSet/>
      <dgm:spPr/>
      <dgm:t>
        <a:bodyPr/>
        <a:lstStyle/>
        <a:p>
          <a:endParaRPr lang="zh-CN" altLang="en-US" sz="2400"/>
        </a:p>
      </dgm:t>
    </dgm:pt>
    <dgm:pt modelId="{EBEF0C6F-E373-4289-B275-6072D78D503E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影响说服</a:t>
          </a:r>
        </a:p>
      </dgm:t>
    </dgm:pt>
    <dgm:pt modelId="{D5D10EDD-4C81-4855-9C0B-5635EFB7F2A6}" cxnId="{3493A80B-ED84-4F05-A923-EEF881C7B0A2}" type="parTrans">
      <dgm:prSet/>
      <dgm:spPr/>
      <dgm:t>
        <a:bodyPr/>
        <a:lstStyle/>
        <a:p>
          <a:endParaRPr lang="zh-CN" altLang="en-US" sz="2400"/>
        </a:p>
      </dgm:t>
    </dgm:pt>
    <dgm:pt modelId="{C598A89F-C7AF-4F94-9350-5AA66A445530}" cxnId="{3493A80B-ED84-4F05-A923-EEF881C7B0A2}" type="sibTrans">
      <dgm:prSet/>
      <dgm:spPr/>
      <dgm:t>
        <a:bodyPr/>
        <a:lstStyle/>
        <a:p>
          <a:endParaRPr lang="zh-CN" altLang="en-US" sz="2400"/>
        </a:p>
      </dgm:t>
    </dgm:pt>
    <dgm:pt modelId="{36963F6A-81D4-4B3B-A4DE-D3A5D497AA35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责任心</a:t>
          </a:r>
        </a:p>
      </dgm:t>
    </dgm:pt>
    <dgm:pt modelId="{5E3C0ECE-6F03-411F-BC5B-D044F6812F6E}" cxnId="{7FACD251-B3E3-4D1B-9608-1EDE740B43B4}" type="parTrans">
      <dgm:prSet/>
      <dgm:spPr/>
      <dgm:t>
        <a:bodyPr/>
        <a:lstStyle/>
        <a:p>
          <a:endParaRPr lang="zh-CN" altLang="en-US" sz="2400"/>
        </a:p>
      </dgm:t>
    </dgm:pt>
    <dgm:pt modelId="{8B75327B-A20E-418E-B788-607E9CC96980}" cxnId="{7FACD251-B3E3-4D1B-9608-1EDE740B43B4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11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11" custRadScaleRad="971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39D0C8-97D4-43C1-9574-779516AA6B29}" type="pres">
      <dgm:prSet presAssocID="{24B90AFF-FE56-47D4-AF30-8F73806EF632}" presName="node" presStyleLbl="vennNode1" presStyleIdx="2" presStyleCnt="11" custRadScaleRad="97688" custRadScaleInc="2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840C6C-ABE6-4925-98C8-1966FD9FD7C1}" type="pres">
      <dgm:prSet presAssocID="{169461DE-38BC-4432-B470-C388BCE39956}" presName="node" presStyleLbl="vennNode1" presStyleIdx="3" presStyleCnt="11" custRadScaleRad="99149" custRadScaleInc="43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F782E-8625-435B-A27F-EFC57E6CCF1F}" type="pres">
      <dgm:prSet presAssocID="{4B6023D7-232D-472E-B0B9-B8BFBD6247F9}" presName="node" presStyleLbl="vennNode1" presStyleIdx="4" presStyleCnt="11" custRadScaleRad="100925" custRadScaleInc="43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41D85F-3EF9-4717-92BC-DC40E30DB0C3}" type="pres">
      <dgm:prSet presAssocID="{561C2D8E-2405-4AB0-890C-E61917AD3638}" presName="node" presStyleLbl="vennNode1" presStyleIdx="5" presStyleCnt="11" custRadScaleRad="102340" custRadScaleInc="26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B77F89-591C-48F3-B8A7-658338DF04D7}" type="pres">
      <dgm:prSet presAssocID="{EBEF0C6F-E373-4289-B275-6072D78D503E}" presName="node" presStyleLbl="vennNode1" presStyleIdx="6" presStyleCnt="11" custRadScaleRad="1007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E143DE-D3A3-4A14-A5A9-A2A7FF44D380}" type="pres">
      <dgm:prSet presAssocID="{B2EC7053-2F38-4860-B5D6-0E072F80B66B}" presName="node" presStyleLbl="vennNode1" presStyleIdx="7" presStyleCnt="11" custRadScaleRad="102340" custRadScaleInc="-26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196FDB-B005-462B-87F1-2BCC0A630A4D}" type="pres">
      <dgm:prSet presAssocID="{D5CA8FE5-23A0-4544-ACAD-C6E98E0507C2}" presName="node" presStyleLbl="vennNode1" presStyleIdx="8" presStyleCnt="11" custRadScaleRad="100925" custRadScaleInc="-43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5569A9-BAAF-4E2D-8BD6-502B3EE75872}" type="pres">
      <dgm:prSet presAssocID="{DAC320AE-5AB3-4C6F-9D89-F735953395BB}" presName="node" presStyleLbl="vennNode1" presStyleIdx="9" presStyleCnt="11" custRadScaleRad="99149" custRadScaleInc="-43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DB6B9F-0BF9-499D-998B-6B00485CC76F}" type="pres">
      <dgm:prSet presAssocID="{36963F6A-81D4-4B3B-A4DE-D3A5D497AA35}" presName="node" presStyleLbl="vennNode1" presStyleIdx="10" presStyleCnt="11" custRadScaleRad="97688" custRadScaleInc="-2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273420-3357-47BF-A91B-2F866EB29814}" srcId="{69F64613-AE2F-46CC-A25C-C94593D1745B}" destId="{B8F2689F-5525-4DAC-8D68-117533FC8C7B}" srcOrd="0" destOrd="0" parTransId="{30BBB155-1291-4387-8A48-F253128EFDE9}" sibTransId="{1FBA94F4-4749-4CD5-A6E0-0882A7C50263}"/>
    <dgm:cxn modelId="{7D20406C-6D80-48B0-BE11-DB1DF6A642CD}" type="presOf" srcId="{B2EC7053-2F38-4860-B5D6-0E072F80B66B}" destId="{1BE143DE-D3A3-4A14-A5A9-A2A7FF44D380}" srcOrd="0" destOrd="0" presId="urn:microsoft.com/office/officeart/2005/8/layout/radial3"/>
    <dgm:cxn modelId="{3493A80B-ED84-4F05-A923-EEF881C7B0A2}" srcId="{69F64613-AE2F-46CC-A25C-C94593D1745B}" destId="{EBEF0C6F-E373-4289-B275-6072D78D503E}" srcOrd="5" destOrd="0" parTransId="{D5D10EDD-4C81-4855-9C0B-5635EFB7F2A6}" sibTransId="{C598A89F-C7AF-4F94-9350-5AA66A445530}"/>
    <dgm:cxn modelId="{3533BCD5-2BA7-4165-83E7-16B40A2D3096}" srcId="{69F64613-AE2F-46CC-A25C-C94593D1745B}" destId="{4B6023D7-232D-472E-B0B9-B8BFBD6247F9}" srcOrd="3" destOrd="0" parTransId="{8EB96B2A-DC50-4FEC-8594-18BA0CD04C3E}" sibTransId="{A28E385A-5D26-4126-96BC-892A788C22EE}"/>
    <dgm:cxn modelId="{65A1455C-8284-4124-A3F9-BD7F9B76E9D6}" type="presOf" srcId="{561C2D8E-2405-4AB0-890C-E61917AD3638}" destId="{A941D85F-3EF9-4717-92BC-DC40E30DB0C3}" srcOrd="0" destOrd="0" presId="urn:microsoft.com/office/officeart/2005/8/layout/radial3"/>
    <dgm:cxn modelId="{504D8A3D-30D2-4FC1-B194-30D0EA191F9B}" type="presOf" srcId="{B8F2689F-5525-4DAC-8D68-117533FC8C7B}" destId="{647C43A7-C93D-4C6B-A32E-473875378EA0}" srcOrd="0" destOrd="0" presId="urn:microsoft.com/office/officeart/2005/8/layout/radial3"/>
    <dgm:cxn modelId="{7FACD251-B3E3-4D1B-9608-1EDE740B43B4}" srcId="{69F64613-AE2F-46CC-A25C-C94593D1745B}" destId="{36963F6A-81D4-4B3B-A4DE-D3A5D497AA35}" srcOrd="9" destOrd="0" parTransId="{5E3C0ECE-6F03-411F-BC5B-D044F6812F6E}" sibTransId="{8B75327B-A20E-418E-B788-607E9CC96980}"/>
    <dgm:cxn modelId="{118DC63B-786E-4B9D-85DF-5F91E2896FCB}" type="presOf" srcId="{69F64613-AE2F-46CC-A25C-C94593D1745B}" destId="{5C58AB0C-1840-4B7E-8DB6-112071FDF007}" srcOrd="0" destOrd="0" presId="urn:microsoft.com/office/officeart/2005/8/layout/radial3"/>
    <dgm:cxn modelId="{1810FD08-70FA-45AE-88F3-8D0C4D348782}" type="presOf" srcId="{DAC320AE-5AB3-4C6F-9D89-F735953395BB}" destId="{005569A9-BAAF-4E2D-8BD6-502B3EE75872}" srcOrd="0" destOrd="0" presId="urn:microsoft.com/office/officeart/2005/8/layout/radial3"/>
    <dgm:cxn modelId="{B0DD685D-75CB-4A7C-ADBB-7F566CD4966C}" type="presOf" srcId="{D5CA8FE5-23A0-4544-ACAD-C6E98E0507C2}" destId="{5F196FDB-B005-462B-87F1-2BCC0A630A4D}" srcOrd="0" destOrd="0" presId="urn:microsoft.com/office/officeart/2005/8/layout/radial3"/>
    <dgm:cxn modelId="{ACEDEF79-7AE0-49DD-B17A-3A95E2F2DCBA}" srcId="{69F64613-AE2F-46CC-A25C-C94593D1745B}" destId="{D5CA8FE5-23A0-4544-ACAD-C6E98E0507C2}" srcOrd="7" destOrd="0" parTransId="{44F378CF-8ECA-4B2C-B8B1-87C67A7B5741}" sibTransId="{1DCE0796-7CE9-4E5C-8256-7078E3C62E95}"/>
    <dgm:cxn modelId="{D5279830-1FEB-4303-B20D-34B023AF0968}" type="presOf" srcId="{169461DE-38BC-4432-B470-C388BCE39956}" destId="{EC840C6C-ABE6-4925-98C8-1966FD9FD7C1}" srcOrd="0" destOrd="0" presId="urn:microsoft.com/office/officeart/2005/8/layout/radial3"/>
    <dgm:cxn modelId="{55C04132-1ECF-4B05-BB81-07C5A5600F83}" type="presOf" srcId="{36963F6A-81D4-4B3B-A4DE-D3A5D497AA35}" destId="{54DB6B9F-0BF9-499D-998B-6B00485CC76F}" srcOrd="0" destOrd="0" presId="urn:microsoft.com/office/officeart/2005/8/layout/radial3"/>
    <dgm:cxn modelId="{406DFC5C-5EA0-41C7-9D69-33A7D1F5A7F5}" srcId="{66BF33A8-42ED-4F98-8128-12538386C270}" destId="{69F64613-AE2F-46CC-A25C-C94593D1745B}" srcOrd="0" destOrd="0" parTransId="{B7798AEC-BF9A-4247-A5C8-68415365E301}" sibTransId="{D173EE46-99D8-49F8-B4AB-1BEBAB66CF29}"/>
    <dgm:cxn modelId="{EB04C05D-C5E3-44AE-BE3D-44DDF1FCC0E0}" type="presOf" srcId="{24B90AFF-FE56-47D4-AF30-8F73806EF632}" destId="{5B39D0C8-97D4-43C1-9574-779516AA6B29}" srcOrd="0" destOrd="0" presId="urn:microsoft.com/office/officeart/2005/8/layout/radial3"/>
    <dgm:cxn modelId="{F7C05AA7-39C5-44CD-A75F-8EC0C096CB98}" type="presOf" srcId="{4B6023D7-232D-472E-B0B9-B8BFBD6247F9}" destId="{685F782E-8625-435B-A27F-EFC57E6CCF1F}" srcOrd="0" destOrd="0" presId="urn:microsoft.com/office/officeart/2005/8/layout/radial3"/>
    <dgm:cxn modelId="{5944F659-05C5-4661-BD38-95A818BC0985}" type="presOf" srcId="{EBEF0C6F-E373-4289-B275-6072D78D503E}" destId="{0AB77F89-591C-48F3-B8A7-658338DF04D7}" srcOrd="0" destOrd="0" presId="urn:microsoft.com/office/officeart/2005/8/layout/radial3"/>
    <dgm:cxn modelId="{C49B7850-E6D2-4963-ADD0-37FBAAF35C67}" srcId="{69F64613-AE2F-46CC-A25C-C94593D1745B}" destId="{DAC320AE-5AB3-4C6F-9D89-F735953395BB}" srcOrd="8" destOrd="0" parTransId="{98FD741F-ED8D-42FD-B23A-1C5116AF242D}" sibTransId="{AC928C9A-8759-4FBA-97F2-CC038157A192}"/>
    <dgm:cxn modelId="{F6A3593D-0211-4FDD-AFB1-95F54A9AE090}" srcId="{69F64613-AE2F-46CC-A25C-C94593D1745B}" destId="{B2EC7053-2F38-4860-B5D6-0E072F80B66B}" srcOrd="6" destOrd="0" parTransId="{69C1C84E-2914-4015-9A23-6328ADC45995}" sibTransId="{115141DD-4B84-4F41-8674-A47B5169B1B9}"/>
    <dgm:cxn modelId="{71E8326E-5375-49CD-AB00-592CE1B6C362}" srcId="{69F64613-AE2F-46CC-A25C-C94593D1745B}" destId="{24B90AFF-FE56-47D4-AF30-8F73806EF632}" srcOrd="1" destOrd="0" parTransId="{5B0C318C-AB08-4060-B0AD-7DEEED6EA3E5}" sibTransId="{0ABC13DB-B97A-475F-A365-A2E06D828A13}"/>
    <dgm:cxn modelId="{5FA95AE8-F7B5-4005-812E-EADB5309A553}" srcId="{69F64613-AE2F-46CC-A25C-C94593D1745B}" destId="{561C2D8E-2405-4AB0-890C-E61917AD3638}" srcOrd="4" destOrd="0" parTransId="{ABF4EFD9-A023-4A4B-8138-7DA64F695CBA}" sibTransId="{F857D61C-B2C3-4EF8-936B-A6BD9A69E759}"/>
    <dgm:cxn modelId="{96F53480-B07E-49F4-B5D9-020B2D2094C0}" type="presOf" srcId="{66BF33A8-42ED-4F98-8128-12538386C270}" destId="{A7D20E3A-3FAF-47E1-8D35-C1DCB9BE85D8}" srcOrd="0" destOrd="0" presId="urn:microsoft.com/office/officeart/2005/8/layout/radial3"/>
    <dgm:cxn modelId="{E18DB5D0-9333-4759-BF43-BD7486E8FC28}" srcId="{69F64613-AE2F-46CC-A25C-C94593D1745B}" destId="{169461DE-38BC-4432-B470-C388BCE39956}" srcOrd="2" destOrd="0" parTransId="{EAEF9C95-CC22-4C74-883D-D127365AC2AA}" sibTransId="{74451489-1108-42EA-B639-14D84FCABA2F}"/>
    <dgm:cxn modelId="{DEFFF9DD-F33B-4881-A2D1-CFF58212060B}" type="presParOf" srcId="{A7D20E3A-3FAF-47E1-8D35-C1DCB9BE85D8}" destId="{E3705C56-F451-42BD-AA7C-CDF50128A1F3}" srcOrd="0" destOrd="0" presId="urn:microsoft.com/office/officeart/2005/8/layout/radial3"/>
    <dgm:cxn modelId="{8666F098-B7C3-479A-9492-D74760CCCF0E}" type="presParOf" srcId="{E3705C56-F451-42BD-AA7C-CDF50128A1F3}" destId="{5C58AB0C-1840-4B7E-8DB6-112071FDF007}" srcOrd="0" destOrd="0" presId="urn:microsoft.com/office/officeart/2005/8/layout/radial3"/>
    <dgm:cxn modelId="{EB7DFCE3-DDB8-4546-8825-5ABA95FEEC87}" type="presParOf" srcId="{E3705C56-F451-42BD-AA7C-CDF50128A1F3}" destId="{647C43A7-C93D-4C6B-A32E-473875378EA0}" srcOrd="1" destOrd="0" presId="urn:microsoft.com/office/officeart/2005/8/layout/radial3"/>
    <dgm:cxn modelId="{C8543FCA-0128-4392-AC7E-217AB8C1CD03}" type="presParOf" srcId="{E3705C56-F451-42BD-AA7C-CDF50128A1F3}" destId="{5B39D0C8-97D4-43C1-9574-779516AA6B29}" srcOrd="2" destOrd="0" presId="urn:microsoft.com/office/officeart/2005/8/layout/radial3"/>
    <dgm:cxn modelId="{82D868BE-2E48-4CBF-A70B-22445644672E}" type="presParOf" srcId="{E3705C56-F451-42BD-AA7C-CDF50128A1F3}" destId="{EC840C6C-ABE6-4925-98C8-1966FD9FD7C1}" srcOrd="3" destOrd="0" presId="urn:microsoft.com/office/officeart/2005/8/layout/radial3"/>
    <dgm:cxn modelId="{2B2513A5-DB2E-49B7-B612-B25A5C7EB33E}" type="presParOf" srcId="{E3705C56-F451-42BD-AA7C-CDF50128A1F3}" destId="{685F782E-8625-435B-A27F-EFC57E6CCF1F}" srcOrd="4" destOrd="0" presId="urn:microsoft.com/office/officeart/2005/8/layout/radial3"/>
    <dgm:cxn modelId="{E69AB477-D6E2-486D-BCB0-12F91C007F17}" type="presParOf" srcId="{E3705C56-F451-42BD-AA7C-CDF50128A1F3}" destId="{A941D85F-3EF9-4717-92BC-DC40E30DB0C3}" srcOrd="5" destOrd="0" presId="urn:microsoft.com/office/officeart/2005/8/layout/radial3"/>
    <dgm:cxn modelId="{F44EB612-86D4-44EF-AFF0-14AE4EB798EF}" type="presParOf" srcId="{E3705C56-F451-42BD-AA7C-CDF50128A1F3}" destId="{0AB77F89-591C-48F3-B8A7-658338DF04D7}" srcOrd="6" destOrd="0" presId="urn:microsoft.com/office/officeart/2005/8/layout/radial3"/>
    <dgm:cxn modelId="{4E399FD2-86DD-47D4-B9AA-40611217D78A}" type="presParOf" srcId="{E3705C56-F451-42BD-AA7C-CDF50128A1F3}" destId="{1BE143DE-D3A3-4A14-A5A9-A2A7FF44D380}" srcOrd="7" destOrd="0" presId="urn:microsoft.com/office/officeart/2005/8/layout/radial3"/>
    <dgm:cxn modelId="{F80F6B4E-7AC6-4AEF-A31D-C0475FF72F30}" type="presParOf" srcId="{E3705C56-F451-42BD-AA7C-CDF50128A1F3}" destId="{5F196FDB-B005-462B-87F1-2BCC0A630A4D}" srcOrd="8" destOrd="0" presId="urn:microsoft.com/office/officeart/2005/8/layout/radial3"/>
    <dgm:cxn modelId="{FC295F7F-BF6F-41B1-8E1E-3BB8D7D4E882}" type="presParOf" srcId="{E3705C56-F451-42BD-AA7C-CDF50128A1F3}" destId="{005569A9-BAAF-4E2D-8BD6-502B3EE75872}" srcOrd="9" destOrd="0" presId="urn:microsoft.com/office/officeart/2005/8/layout/radial3"/>
    <dgm:cxn modelId="{7F6BB6AC-1260-4A03-BBD7-3E3CC1D2ACC3}" type="presParOf" srcId="{E3705C56-F451-42BD-AA7C-CDF50128A1F3}" destId="{54DB6B9F-0BF9-499D-998B-6B00485CC76F}" srcOrd="1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开发工程师</a:t>
          </a:r>
          <a:endParaRPr lang="en-US" altLang="zh-CN" sz="24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7798AEC-BF9A-4247-A5C8-68415365E301}" cxnId="{406DFC5C-5EA0-41C7-9D69-33A7D1F5A7F5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406DFC5C-5EA0-41C7-9D69-33A7D1F5A7F5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学习能力</a:t>
          </a:r>
        </a:p>
      </dgm:t>
    </dgm:pt>
    <dgm:pt modelId="{30BBB155-1291-4387-8A48-F253128EFDE9}" cxnId="{3C273420-3357-47BF-A91B-2F866EB29814}" type="parTrans">
      <dgm:prSet/>
      <dgm:spPr/>
      <dgm:t>
        <a:bodyPr/>
        <a:lstStyle/>
        <a:p>
          <a:endParaRPr lang="zh-CN" altLang="en-US" sz="2400"/>
        </a:p>
      </dgm:t>
    </dgm:pt>
    <dgm:pt modelId="{1FBA94F4-4749-4CD5-A6E0-0882A7C50263}" cxnId="{3C273420-3357-47BF-A91B-2F866EB29814}" type="sibTrans">
      <dgm:prSet/>
      <dgm:spPr/>
      <dgm:t>
        <a:bodyPr/>
        <a:lstStyle/>
        <a:p>
          <a:endParaRPr lang="zh-CN" altLang="en-US" sz="2400"/>
        </a:p>
      </dgm:t>
    </dgm:pt>
    <dgm:pt modelId="{24B90AFF-FE56-47D4-AF30-8F73806EF63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抗压能力</a:t>
          </a:r>
        </a:p>
      </dgm:t>
    </dgm:pt>
    <dgm:pt modelId="{5B0C318C-AB08-4060-B0AD-7DEEED6EA3E5}" cxnId="{71E8326E-5375-49CD-AB00-592CE1B6C362}" type="parTrans">
      <dgm:prSet/>
      <dgm:spPr/>
      <dgm:t>
        <a:bodyPr/>
        <a:lstStyle/>
        <a:p>
          <a:endParaRPr lang="zh-CN" altLang="en-US" sz="2400"/>
        </a:p>
      </dgm:t>
    </dgm:pt>
    <dgm:pt modelId="{0ABC13DB-B97A-475F-A365-A2E06D828A13}" cxnId="{71E8326E-5375-49CD-AB00-592CE1B6C362}" type="sibTrans">
      <dgm:prSet/>
      <dgm:spPr/>
      <dgm:t>
        <a:bodyPr/>
        <a:lstStyle/>
        <a:p>
          <a:endParaRPr lang="zh-CN" altLang="en-US" sz="2400"/>
        </a:p>
      </dgm:t>
    </dgm:pt>
    <dgm:pt modelId="{99E9C135-45D9-4BED-933D-1F4FFD9733EA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坚韧性</a:t>
          </a:r>
        </a:p>
      </dgm:t>
    </dgm:pt>
    <dgm:pt modelId="{8DD38CC3-3532-4132-8177-DAADF4774B97}" cxnId="{41FBE9DA-E230-40BD-8669-B4A361CD1B29}" type="parTrans">
      <dgm:prSet/>
      <dgm:spPr/>
      <dgm:t>
        <a:bodyPr/>
        <a:lstStyle/>
        <a:p>
          <a:endParaRPr lang="zh-CN" altLang="en-US" sz="2400"/>
        </a:p>
      </dgm:t>
    </dgm:pt>
    <dgm:pt modelId="{907AE613-9418-4A38-8993-5722B121C02E}" cxnId="{41FBE9DA-E230-40BD-8669-B4A361CD1B29}" type="sibTrans">
      <dgm:prSet/>
      <dgm:spPr/>
      <dgm:t>
        <a:bodyPr/>
        <a:lstStyle/>
        <a:p>
          <a:endParaRPr lang="zh-CN" altLang="en-US" sz="2400"/>
        </a:p>
      </dgm:t>
    </dgm:pt>
    <dgm:pt modelId="{26AE14FA-B36C-493D-8912-F6B77FC3FB4A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积极主动</a:t>
          </a:r>
        </a:p>
      </dgm:t>
    </dgm:pt>
    <dgm:pt modelId="{A3B13149-D30D-4C40-917D-A4F81282C1CB}" cxnId="{94FD7D10-F543-46FB-8FC2-22F8B346C4C0}" type="parTrans">
      <dgm:prSet/>
      <dgm:spPr/>
      <dgm:t>
        <a:bodyPr/>
        <a:lstStyle/>
        <a:p>
          <a:endParaRPr lang="zh-CN" altLang="en-US" sz="2400"/>
        </a:p>
      </dgm:t>
    </dgm:pt>
    <dgm:pt modelId="{2F2100D0-A012-4445-8157-42C3DF00EC91}" cxnId="{94FD7D10-F543-46FB-8FC2-22F8B346C4C0}" type="sibTrans">
      <dgm:prSet/>
      <dgm:spPr/>
      <dgm:t>
        <a:bodyPr/>
        <a:lstStyle/>
        <a:p>
          <a:endParaRPr lang="zh-CN" altLang="en-US" sz="2400"/>
        </a:p>
      </dgm:t>
    </dgm:pt>
    <dgm:pt modelId="{0E641843-4FAF-4285-81F5-90502A251B50}">
      <dgm:prSet/>
      <dgm:spPr/>
      <dgm:t>
        <a:bodyPr/>
        <a:lstStyle/>
        <a:p>
          <a:endParaRPr lang="zh-CN" altLang="en-US" sz="2400" dirty="0"/>
        </a:p>
      </dgm:t>
    </dgm:pt>
    <dgm:pt modelId="{C8DDDED2-D5E0-4177-ABF6-33695DDEAEAB}" cxnId="{88FC57DE-DE08-45B9-B100-99ED2ABBD2DF}" type="parTrans">
      <dgm:prSet/>
      <dgm:spPr/>
      <dgm:t>
        <a:bodyPr/>
        <a:lstStyle/>
        <a:p>
          <a:endParaRPr lang="zh-CN" altLang="en-US" sz="2400"/>
        </a:p>
      </dgm:t>
    </dgm:pt>
    <dgm:pt modelId="{62221BFE-5A58-4E30-917E-E1DFB0725784}" cxnId="{88FC57DE-DE08-45B9-B100-99ED2ABBD2DF}" type="sibTrans">
      <dgm:prSet/>
      <dgm:spPr/>
      <dgm:t>
        <a:bodyPr/>
        <a:lstStyle/>
        <a:p>
          <a:endParaRPr lang="zh-CN" altLang="en-US" sz="2400"/>
        </a:p>
      </dgm:t>
    </dgm:pt>
    <dgm:pt modelId="{4219B3A8-B7BF-45F5-ABE0-55AF9CEB7E90}">
      <dgm:prSet/>
      <dgm:spPr/>
      <dgm:t>
        <a:bodyPr/>
        <a:lstStyle/>
        <a:p>
          <a:endParaRPr lang="zh-CN" altLang="en-US" sz="2400" dirty="0"/>
        </a:p>
      </dgm:t>
    </dgm:pt>
    <dgm:pt modelId="{CCD06988-4E50-4DF6-B603-DBD21A7F45F3}" cxnId="{BC48349D-5ED2-4DEA-A8CA-B8D7D7595CB0}" type="parTrans">
      <dgm:prSet/>
      <dgm:spPr/>
      <dgm:t>
        <a:bodyPr/>
        <a:lstStyle/>
        <a:p>
          <a:endParaRPr lang="zh-CN" altLang="en-US" sz="2400"/>
        </a:p>
      </dgm:t>
    </dgm:pt>
    <dgm:pt modelId="{F966DE0D-D8CF-4312-BAC9-95BE1A77BAA4}" cxnId="{BC48349D-5ED2-4DEA-A8CA-B8D7D7595CB0}" type="sibTrans">
      <dgm:prSet/>
      <dgm:spPr/>
      <dgm:t>
        <a:bodyPr/>
        <a:lstStyle/>
        <a:p>
          <a:endParaRPr lang="zh-CN" altLang="en-US" sz="2400"/>
        </a:p>
      </dgm:t>
    </dgm:pt>
    <dgm:pt modelId="{47E42A35-ED36-494F-BD89-56F58278D39E}">
      <dgm:prSet/>
      <dgm:spPr/>
      <dgm:t>
        <a:bodyPr/>
        <a:lstStyle/>
        <a:p>
          <a:endParaRPr lang="zh-CN" altLang="en-US" sz="2400" dirty="0"/>
        </a:p>
      </dgm:t>
    </dgm:pt>
    <dgm:pt modelId="{DBBBBDD5-9065-4C88-8D7C-82FF1A0FF676}" cxnId="{3ABCD683-4DA8-40A6-8D21-17AFC63492E4}" type="parTrans">
      <dgm:prSet/>
      <dgm:spPr/>
      <dgm:t>
        <a:bodyPr/>
        <a:lstStyle/>
        <a:p>
          <a:endParaRPr lang="zh-CN" altLang="en-US" sz="2400"/>
        </a:p>
      </dgm:t>
    </dgm:pt>
    <dgm:pt modelId="{27745483-2FB9-4E99-ADBF-C9C18B3F8ED7}" cxnId="{3ABCD683-4DA8-40A6-8D21-17AFC63492E4}" type="sibTrans">
      <dgm:prSet/>
      <dgm:spPr/>
      <dgm:t>
        <a:bodyPr/>
        <a:lstStyle/>
        <a:p>
          <a:endParaRPr lang="zh-CN" altLang="en-US" sz="2400"/>
        </a:p>
      </dgm:t>
    </dgm:pt>
    <dgm:pt modelId="{2E81571B-FAEB-4512-B81E-23E036F543A4}">
      <dgm:prSet/>
      <dgm:spPr/>
      <dgm:t>
        <a:bodyPr/>
        <a:lstStyle/>
        <a:p>
          <a:endParaRPr lang="zh-CN" altLang="en-US" sz="2400" dirty="0"/>
        </a:p>
      </dgm:t>
    </dgm:pt>
    <dgm:pt modelId="{36626B7F-7D55-4C56-A948-A86C9BC981A2}" cxnId="{8834F324-4B27-4B9D-A692-71F227365202}" type="parTrans">
      <dgm:prSet/>
      <dgm:spPr/>
      <dgm:t>
        <a:bodyPr/>
        <a:lstStyle/>
        <a:p>
          <a:endParaRPr lang="zh-CN" altLang="en-US" sz="2400"/>
        </a:p>
      </dgm:t>
    </dgm:pt>
    <dgm:pt modelId="{E70B85E1-7584-44AE-BD1F-8E513E985D90}" cxnId="{8834F324-4B27-4B9D-A692-71F227365202}" type="sibTrans">
      <dgm:prSet/>
      <dgm:spPr/>
      <dgm:t>
        <a:bodyPr/>
        <a:lstStyle/>
        <a:p>
          <a:endParaRPr lang="zh-CN" altLang="en-US" sz="2400"/>
        </a:p>
      </dgm:t>
    </dgm:pt>
    <dgm:pt modelId="{58BF44F1-EFBE-469F-AF57-5AF7FA86057A}">
      <dgm:prSet/>
      <dgm:spPr/>
      <dgm:t>
        <a:bodyPr/>
        <a:lstStyle/>
        <a:p>
          <a:endParaRPr lang="zh-CN" altLang="en-US" sz="2400" dirty="0"/>
        </a:p>
      </dgm:t>
    </dgm:pt>
    <dgm:pt modelId="{F66E7D26-75EB-4F5E-81D4-89A4E81B58FF}" cxnId="{2EF5BE08-05B0-4810-A0BF-292130870B1F}" type="parTrans">
      <dgm:prSet/>
      <dgm:spPr/>
      <dgm:t>
        <a:bodyPr/>
        <a:lstStyle/>
        <a:p>
          <a:endParaRPr lang="zh-CN" altLang="en-US" sz="2400"/>
        </a:p>
      </dgm:t>
    </dgm:pt>
    <dgm:pt modelId="{C26F259A-6A7E-4E56-9B85-3C4C75002F6C}" cxnId="{2EF5BE08-05B0-4810-A0BF-292130870B1F}" type="sibTrans">
      <dgm:prSet/>
      <dgm:spPr/>
      <dgm:t>
        <a:bodyPr/>
        <a:lstStyle/>
        <a:p>
          <a:endParaRPr lang="zh-CN" altLang="en-US" sz="2400"/>
        </a:p>
      </dgm:t>
    </dgm:pt>
    <dgm:pt modelId="{1CEE3FA8-1EAD-4E7F-A00C-496919989497}">
      <dgm:prSet/>
      <dgm:spPr/>
      <dgm:t>
        <a:bodyPr/>
        <a:lstStyle/>
        <a:p>
          <a:endParaRPr lang="zh-CN" altLang="en-US" sz="2400" dirty="0"/>
        </a:p>
      </dgm:t>
    </dgm:pt>
    <dgm:pt modelId="{50CCD3B7-E6D5-42B7-8EF3-2C8D44058362}" cxnId="{00050F95-25C2-4FAA-AB69-79536CD894BC}" type="parTrans">
      <dgm:prSet/>
      <dgm:spPr/>
      <dgm:t>
        <a:bodyPr/>
        <a:lstStyle/>
        <a:p>
          <a:endParaRPr lang="zh-CN" altLang="en-US" sz="2400"/>
        </a:p>
      </dgm:t>
    </dgm:pt>
    <dgm:pt modelId="{1598FFB0-9299-43C9-8E95-927F72950846}" cxnId="{00050F95-25C2-4FAA-AB69-79536CD894BC}" type="sibTrans">
      <dgm:prSet/>
      <dgm:spPr/>
      <dgm:t>
        <a:bodyPr/>
        <a:lstStyle/>
        <a:p>
          <a:endParaRPr lang="zh-CN" altLang="en-US" sz="2400"/>
        </a:p>
      </dgm:t>
    </dgm:pt>
    <dgm:pt modelId="{298AADFF-EB17-4BF2-9072-4CF6D6BE4DDB}">
      <dgm:prSet/>
      <dgm:spPr/>
      <dgm:t>
        <a:bodyPr/>
        <a:lstStyle/>
        <a:p>
          <a:endParaRPr lang="zh-CN" altLang="en-US" sz="2400" dirty="0"/>
        </a:p>
      </dgm:t>
    </dgm:pt>
    <dgm:pt modelId="{DE260CFF-4905-4DCC-9DBB-2E6D5E7DBCB1}" cxnId="{7B37CD17-14C0-4743-949F-E0F76B53FD5F}" type="parTrans">
      <dgm:prSet/>
      <dgm:spPr/>
      <dgm:t>
        <a:bodyPr/>
        <a:lstStyle/>
        <a:p>
          <a:endParaRPr lang="zh-CN" altLang="en-US" sz="2400"/>
        </a:p>
      </dgm:t>
    </dgm:pt>
    <dgm:pt modelId="{B98153A7-A435-4454-A15E-A884405226D8}" cxnId="{7B37CD17-14C0-4743-949F-E0F76B53FD5F}" type="sibTrans">
      <dgm:prSet/>
      <dgm:spPr/>
      <dgm:t>
        <a:bodyPr/>
        <a:lstStyle/>
        <a:p>
          <a:endParaRPr lang="zh-CN" altLang="en-US" sz="2400"/>
        </a:p>
      </dgm:t>
    </dgm:pt>
    <dgm:pt modelId="{AAACE347-7F71-44F9-A66B-30300F47E56A}">
      <dgm:prSet/>
      <dgm:spPr/>
      <dgm:t>
        <a:bodyPr/>
        <a:lstStyle/>
        <a:p>
          <a:endParaRPr lang="zh-CN" altLang="en-US" sz="2400" dirty="0"/>
        </a:p>
      </dgm:t>
    </dgm:pt>
    <dgm:pt modelId="{89DECD8B-82A4-4C90-A789-7155A6B1C332}" cxnId="{EBF6C46C-3DF4-4E85-BB07-60F4C45A7C40}" type="parTrans">
      <dgm:prSet/>
      <dgm:spPr/>
      <dgm:t>
        <a:bodyPr/>
        <a:lstStyle/>
        <a:p>
          <a:endParaRPr lang="zh-CN" altLang="en-US" sz="2400"/>
        </a:p>
      </dgm:t>
    </dgm:pt>
    <dgm:pt modelId="{93252F11-014F-499E-BE31-F93E9545CB12}" cxnId="{EBF6C46C-3DF4-4E85-BB07-60F4C45A7C40}" type="sibTrans">
      <dgm:prSet/>
      <dgm:spPr/>
      <dgm:t>
        <a:bodyPr/>
        <a:lstStyle/>
        <a:p>
          <a:endParaRPr lang="zh-CN" altLang="en-US" sz="2400"/>
        </a:p>
      </dgm:t>
    </dgm:pt>
    <dgm:pt modelId="{0D71C4D5-31CF-4D94-BC8B-010B9E716E4B}">
      <dgm:prSet/>
      <dgm:spPr/>
      <dgm:t>
        <a:bodyPr/>
        <a:lstStyle/>
        <a:p>
          <a:endParaRPr lang="zh-CN" altLang="en-US" sz="2400" dirty="0"/>
        </a:p>
      </dgm:t>
    </dgm:pt>
    <dgm:pt modelId="{8AD955CF-B4A3-4CA1-A8AE-95C15FF59B86}" cxnId="{37EF2480-9FE8-4CA7-99A4-30A447DE86E2}" type="parTrans">
      <dgm:prSet/>
      <dgm:spPr/>
      <dgm:t>
        <a:bodyPr/>
        <a:lstStyle/>
        <a:p>
          <a:endParaRPr lang="zh-CN" altLang="en-US" sz="2400"/>
        </a:p>
      </dgm:t>
    </dgm:pt>
    <dgm:pt modelId="{8BDC3DE7-A66C-4A5F-A8F3-5351FF517C0C}" cxnId="{37EF2480-9FE8-4CA7-99A4-30A447DE86E2}" type="sibTrans">
      <dgm:prSet/>
      <dgm:spPr/>
      <dgm:t>
        <a:bodyPr/>
        <a:lstStyle/>
        <a:p>
          <a:endParaRPr lang="zh-CN" altLang="en-US" sz="2400"/>
        </a:p>
      </dgm:t>
    </dgm:pt>
    <dgm:pt modelId="{9C56B662-0D6E-4E77-ADCB-39629934F226}">
      <dgm:prSet/>
      <dgm:spPr/>
      <dgm:t>
        <a:bodyPr/>
        <a:lstStyle/>
        <a:p>
          <a:endParaRPr lang="zh-CN" altLang="en-US" sz="2400" dirty="0"/>
        </a:p>
      </dgm:t>
    </dgm:pt>
    <dgm:pt modelId="{38996A80-1AF5-4DBB-A439-C8FF30A0ABB4}" cxnId="{C8465029-025B-45E9-A7CB-EC3C3531F5F1}" type="parTrans">
      <dgm:prSet/>
      <dgm:spPr/>
      <dgm:t>
        <a:bodyPr/>
        <a:lstStyle/>
        <a:p>
          <a:endParaRPr lang="zh-CN" altLang="en-US" sz="2400"/>
        </a:p>
      </dgm:t>
    </dgm:pt>
    <dgm:pt modelId="{266463EF-0808-43CA-988C-5E6B780C4817}" cxnId="{C8465029-025B-45E9-A7CB-EC3C3531F5F1}" type="sibTrans">
      <dgm:prSet/>
      <dgm:spPr/>
      <dgm:t>
        <a:bodyPr/>
        <a:lstStyle/>
        <a:p>
          <a:endParaRPr lang="zh-CN" altLang="en-US" sz="2400"/>
        </a:p>
      </dgm:t>
    </dgm:pt>
    <dgm:pt modelId="{9C56640F-D419-4E0A-84F6-BCE887904924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高效执行</a:t>
          </a:r>
        </a:p>
      </dgm:t>
    </dgm:pt>
    <dgm:pt modelId="{32FE1F81-C763-482B-B181-1E37745B04B7}" cxnId="{22704759-A8C2-412A-AA36-E28F3611424D}" type="parTrans">
      <dgm:prSet/>
      <dgm:spPr/>
      <dgm:t>
        <a:bodyPr/>
        <a:lstStyle/>
        <a:p>
          <a:endParaRPr lang="zh-CN" altLang="en-US" sz="2400"/>
        </a:p>
      </dgm:t>
    </dgm:pt>
    <dgm:pt modelId="{1403E659-36CF-413B-9DDB-7DDA78A7E17A}" cxnId="{22704759-A8C2-412A-AA36-E28F3611424D}" type="sibTrans">
      <dgm:prSet/>
      <dgm:spPr/>
      <dgm:t>
        <a:bodyPr/>
        <a:lstStyle/>
        <a:p>
          <a:endParaRPr lang="zh-CN" altLang="en-US" sz="2400"/>
        </a:p>
      </dgm:t>
    </dgm:pt>
    <dgm:pt modelId="{B556B2F2-65EC-4868-94C7-C32585BD1048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团队合作</a:t>
          </a:r>
        </a:p>
      </dgm:t>
    </dgm:pt>
    <dgm:pt modelId="{ACD9D90A-62A7-4722-AC10-87A9A0D88531}" cxnId="{CD37902A-3214-49E3-BF20-42408B195619}" type="parTrans">
      <dgm:prSet/>
      <dgm:spPr/>
      <dgm:t>
        <a:bodyPr/>
        <a:lstStyle/>
        <a:p>
          <a:endParaRPr lang="zh-CN" altLang="en-US" sz="2400"/>
        </a:p>
      </dgm:t>
    </dgm:pt>
    <dgm:pt modelId="{F3395A9C-4E53-4EC2-9F68-66F046DA5A7B}" cxnId="{CD37902A-3214-49E3-BF20-42408B195619}" type="sibTrans">
      <dgm:prSet/>
      <dgm:spPr/>
      <dgm:t>
        <a:bodyPr/>
        <a:lstStyle/>
        <a:p>
          <a:endParaRPr lang="zh-CN" altLang="en-US" sz="2400"/>
        </a:p>
      </dgm:t>
    </dgm:pt>
    <dgm:pt modelId="{0A676062-6089-47A8-9587-B2053B523DFF}">
      <dgm:prSet phldrT="[文本]" custT="1"/>
      <dgm:spPr>
        <a:solidFill>
          <a:srgbClr val="FF6600">
            <a:alpha val="50000"/>
          </a:srgbClr>
        </a:solidFill>
      </dgm:spPr>
      <dgm:t>
        <a:bodyPr/>
        <a:lstStyle/>
        <a:p>
          <a:r>
            <a:rPr lang="zh-CN" altLang="en-US" sz="1600" b="1" dirty="0"/>
            <a:t>创新能力</a:t>
          </a:r>
        </a:p>
      </dgm:t>
    </dgm:pt>
    <dgm:pt modelId="{1A6B974C-8C43-456A-A2DB-FE00DB02A154}" cxnId="{732AE0CE-152C-42DE-A128-DC4A79EDA3AF}" type="parTrans">
      <dgm:prSet/>
      <dgm:spPr/>
      <dgm:t>
        <a:bodyPr/>
        <a:lstStyle/>
        <a:p>
          <a:endParaRPr lang="zh-CN" altLang="en-US" sz="2400"/>
        </a:p>
      </dgm:t>
    </dgm:pt>
    <dgm:pt modelId="{9DABB4EF-0D2D-4815-816F-267AC487DEBA}" cxnId="{732AE0CE-152C-42DE-A128-DC4A79EDA3AF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8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8" custRadScaleRad="971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39D0C8-97D4-43C1-9574-779516AA6B29}" type="pres">
      <dgm:prSet presAssocID="{24B90AFF-FE56-47D4-AF30-8F73806EF632}" presName="node" presStyleLbl="vennNode1" presStyleIdx="2" presStyleCnt="8" custRadScaleRad="97688" custRadScaleInc="27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300698-0F06-41E9-9C2A-DF5F3D71FAC8}" type="pres">
      <dgm:prSet presAssocID="{26AE14FA-B36C-493D-8912-F6B77FC3FB4A}" presName="node" presStyleLbl="venn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A9A987-5169-476D-B3F9-9D8A7389DB41}" type="pres">
      <dgm:prSet presAssocID="{9C56640F-D419-4E0A-84F6-BCE887904924}" presName="node" presStyleLbl="venn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E4178E-A5A7-4E24-B5C3-ADA51BE41F2E}" type="pres">
      <dgm:prSet presAssocID="{B556B2F2-65EC-4868-94C7-C32585BD1048}" presName="node" presStyleLbl="venn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A94AEA-58A2-414F-8373-626FC137A4FC}" type="pres">
      <dgm:prSet presAssocID="{99E9C135-45D9-4BED-933D-1F4FFD9733EA}" presName="node" presStyleLbl="venn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FC1C7-8D18-45E6-B638-F2855BEC299C}" type="pres">
      <dgm:prSet presAssocID="{0A676062-6089-47A8-9587-B2053B523DFF}" presName="node" presStyleLbl="venn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273420-3357-47BF-A91B-2F866EB29814}" srcId="{69F64613-AE2F-46CC-A25C-C94593D1745B}" destId="{B8F2689F-5525-4DAC-8D68-117533FC8C7B}" srcOrd="0" destOrd="0" parTransId="{30BBB155-1291-4387-8A48-F253128EFDE9}" sibTransId="{1FBA94F4-4749-4CD5-A6E0-0882A7C50263}"/>
    <dgm:cxn modelId="{29420F10-D7AA-4DEA-B407-50EF8E552E03}" type="presOf" srcId="{69F64613-AE2F-46CC-A25C-C94593D1745B}" destId="{5C58AB0C-1840-4B7E-8DB6-112071FDF007}" srcOrd="0" destOrd="0" presId="urn:microsoft.com/office/officeart/2005/8/layout/radial3"/>
    <dgm:cxn modelId="{2EF5BE08-05B0-4810-A0BF-292130870B1F}" srcId="{66BF33A8-42ED-4F98-8128-12538386C270}" destId="{58BF44F1-EFBE-469F-AF57-5AF7FA86057A}" srcOrd="5" destOrd="0" parTransId="{F66E7D26-75EB-4F5E-81D4-89A4E81B58FF}" sibTransId="{C26F259A-6A7E-4E56-9B85-3C4C75002F6C}"/>
    <dgm:cxn modelId="{8834F324-4B27-4B9D-A692-71F227365202}" srcId="{66BF33A8-42ED-4F98-8128-12538386C270}" destId="{2E81571B-FAEB-4512-B81E-23E036F543A4}" srcOrd="4" destOrd="0" parTransId="{36626B7F-7D55-4C56-A948-A86C9BC981A2}" sibTransId="{E70B85E1-7584-44AE-BD1F-8E513E985D90}"/>
    <dgm:cxn modelId="{7643DD6F-579B-49B0-A8D8-CE91ACF8D3CC}" type="presOf" srcId="{B8F2689F-5525-4DAC-8D68-117533FC8C7B}" destId="{647C43A7-C93D-4C6B-A32E-473875378EA0}" srcOrd="0" destOrd="0" presId="urn:microsoft.com/office/officeart/2005/8/layout/radial3"/>
    <dgm:cxn modelId="{8522F89C-4796-49FB-AD5D-6C041A015F2B}" type="presOf" srcId="{99E9C135-45D9-4BED-933D-1F4FFD9733EA}" destId="{1DA94AEA-58A2-414F-8373-626FC137A4FC}" srcOrd="0" destOrd="0" presId="urn:microsoft.com/office/officeart/2005/8/layout/radial3"/>
    <dgm:cxn modelId="{278E9279-01EB-4AE8-9CA7-007AC0560730}" type="presOf" srcId="{24B90AFF-FE56-47D4-AF30-8F73806EF632}" destId="{5B39D0C8-97D4-43C1-9574-779516AA6B29}" srcOrd="0" destOrd="0" presId="urn:microsoft.com/office/officeart/2005/8/layout/radial3"/>
    <dgm:cxn modelId="{EBF6C46C-3DF4-4E85-BB07-60F4C45A7C40}" srcId="{66BF33A8-42ED-4F98-8128-12538386C270}" destId="{AAACE347-7F71-44F9-A66B-30300F47E56A}" srcOrd="8" destOrd="0" parTransId="{89DECD8B-82A4-4C90-A789-7155A6B1C332}" sibTransId="{93252F11-014F-499E-BE31-F93E9545CB12}"/>
    <dgm:cxn modelId="{37EF2480-9FE8-4CA7-99A4-30A447DE86E2}" srcId="{66BF33A8-42ED-4F98-8128-12538386C270}" destId="{0D71C4D5-31CF-4D94-BC8B-010B9E716E4B}" srcOrd="9" destOrd="0" parTransId="{8AD955CF-B4A3-4CA1-A8AE-95C15FF59B86}" sibTransId="{8BDC3DE7-A66C-4A5F-A8F3-5351FF517C0C}"/>
    <dgm:cxn modelId="{CD37902A-3214-49E3-BF20-42408B195619}" srcId="{69F64613-AE2F-46CC-A25C-C94593D1745B}" destId="{B556B2F2-65EC-4868-94C7-C32585BD1048}" srcOrd="4" destOrd="0" parTransId="{ACD9D90A-62A7-4722-AC10-87A9A0D88531}" sibTransId="{F3395A9C-4E53-4EC2-9F68-66F046DA5A7B}"/>
    <dgm:cxn modelId="{C8465029-025B-45E9-A7CB-EC3C3531F5F1}" srcId="{66BF33A8-42ED-4F98-8128-12538386C270}" destId="{9C56B662-0D6E-4E77-ADCB-39629934F226}" srcOrd="10" destOrd="0" parTransId="{38996A80-1AF5-4DBB-A439-C8FF30A0ABB4}" sibTransId="{266463EF-0808-43CA-988C-5E6B780C4817}"/>
    <dgm:cxn modelId="{88FC57DE-DE08-45B9-B100-99ED2ABBD2DF}" srcId="{66BF33A8-42ED-4F98-8128-12538386C270}" destId="{0E641843-4FAF-4285-81F5-90502A251B50}" srcOrd="1" destOrd="0" parTransId="{C8DDDED2-D5E0-4177-ABF6-33695DDEAEAB}" sibTransId="{62221BFE-5A58-4E30-917E-E1DFB0725784}"/>
    <dgm:cxn modelId="{AC38ED79-5431-4AD5-8C41-AC81B0C75569}" type="presOf" srcId="{0A676062-6089-47A8-9587-B2053B523DFF}" destId="{E34FC1C7-8D18-45E6-B638-F2855BEC299C}" srcOrd="0" destOrd="0" presId="urn:microsoft.com/office/officeart/2005/8/layout/radial3"/>
    <dgm:cxn modelId="{00050F95-25C2-4FAA-AB69-79536CD894BC}" srcId="{66BF33A8-42ED-4F98-8128-12538386C270}" destId="{1CEE3FA8-1EAD-4E7F-A00C-496919989497}" srcOrd="6" destOrd="0" parTransId="{50CCD3B7-E6D5-42B7-8EF3-2C8D44058362}" sibTransId="{1598FFB0-9299-43C9-8E95-927F72950846}"/>
    <dgm:cxn modelId="{BC48349D-5ED2-4DEA-A8CA-B8D7D7595CB0}" srcId="{66BF33A8-42ED-4F98-8128-12538386C270}" destId="{4219B3A8-B7BF-45F5-ABE0-55AF9CEB7E90}" srcOrd="2" destOrd="0" parTransId="{CCD06988-4E50-4DF6-B603-DBD21A7F45F3}" sibTransId="{F966DE0D-D8CF-4312-BAC9-95BE1A77BAA4}"/>
    <dgm:cxn modelId="{CABF7016-EB06-47FF-9775-4C4DF14445FF}" type="presOf" srcId="{26AE14FA-B36C-493D-8912-F6B77FC3FB4A}" destId="{69300698-0F06-41E9-9C2A-DF5F3D71FAC8}" srcOrd="0" destOrd="0" presId="urn:microsoft.com/office/officeart/2005/8/layout/radial3"/>
    <dgm:cxn modelId="{406DFC5C-5EA0-41C7-9D69-33A7D1F5A7F5}" srcId="{66BF33A8-42ED-4F98-8128-12538386C270}" destId="{69F64613-AE2F-46CC-A25C-C94593D1745B}" srcOrd="0" destOrd="0" parTransId="{B7798AEC-BF9A-4247-A5C8-68415365E301}" sibTransId="{D173EE46-99D8-49F8-B4AB-1BEBAB66CF29}"/>
    <dgm:cxn modelId="{3ABCD683-4DA8-40A6-8D21-17AFC63492E4}" srcId="{66BF33A8-42ED-4F98-8128-12538386C270}" destId="{47E42A35-ED36-494F-BD89-56F58278D39E}" srcOrd="3" destOrd="0" parTransId="{DBBBBDD5-9065-4C88-8D7C-82FF1A0FF676}" sibTransId="{27745483-2FB9-4E99-ADBF-C9C18B3F8ED7}"/>
    <dgm:cxn modelId="{5C4BA916-AF8C-4770-AF98-17453D6E2506}" type="presOf" srcId="{66BF33A8-42ED-4F98-8128-12538386C270}" destId="{A7D20E3A-3FAF-47E1-8D35-C1DCB9BE85D8}" srcOrd="0" destOrd="0" presId="urn:microsoft.com/office/officeart/2005/8/layout/radial3"/>
    <dgm:cxn modelId="{41FBE9DA-E230-40BD-8669-B4A361CD1B29}" srcId="{69F64613-AE2F-46CC-A25C-C94593D1745B}" destId="{99E9C135-45D9-4BED-933D-1F4FFD9733EA}" srcOrd="5" destOrd="0" parTransId="{8DD38CC3-3532-4132-8177-DAADF4774B97}" sibTransId="{907AE613-9418-4A38-8993-5722B121C02E}"/>
    <dgm:cxn modelId="{94FD7D10-F543-46FB-8FC2-22F8B346C4C0}" srcId="{69F64613-AE2F-46CC-A25C-C94593D1745B}" destId="{26AE14FA-B36C-493D-8912-F6B77FC3FB4A}" srcOrd="2" destOrd="0" parTransId="{A3B13149-D30D-4C40-917D-A4F81282C1CB}" sibTransId="{2F2100D0-A012-4445-8157-42C3DF00EC91}"/>
    <dgm:cxn modelId="{7B37CD17-14C0-4743-949F-E0F76B53FD5F}" srcId="{66BF33A8-42ED-4F98-8128-12538386C270}" destId="{298AADFF-EB17-4BF2-9072-4CF6D6BE4DDB}" srcOrd="7" destOrd="0" parTransId="{DE260CFF-4905-4DCC-9DBB-2E6D5E7DBCB1}" sibTransId="{B98153A7-A435-4454-A15E-A884405226D8}"/>
    <dgm:cxn modelId="{C37F226A-27F5-437A-9DE7-05A7A4D3C2F9}" type="presOf" srcId="{B556B2F2-65EC-4868-94C7-C32585BD1048}" destId="{AFE4178E-A5A7-4E24-B5C3-ADA51BE41F2E}" srcOrd="0" destOrd="0" presId="urn:microsoft.com/office/officeart/2005/8/layout/radial3"/>
    <dgm:cxn modelId="{71E8326E-5375-49CD-AB00-592CE1B6C362}" srcId="{69F64613-AE2F-46CC-A25C-C94593D1745B}" destId="{24B90AFF-FE56-47D4-AF30-8F73806EF632}" srcOrd="1" destOrd="0" parTransId="{5B0C318C-AB08-4060-B0AD-7DEEED6EA3E5}" sibTransId="{0ABC13DB-B97A-475F-A365-A2E06D828A13}"/>
    <dgm:cxn modelId="{22704759-A8C2-412A-AA36-E28F3611424D}" srcId="{69F64613-AE2F-46CC-A25C-C94593D1745B}" destId="{9C56640F-D419-4E0A-84F6-BCE887904924}" srcOrd="3" destOrd="0" parTransId="{32FE1F81-C763-482B-B181-1E37745B04B7}" sibTransId="{1403E659-36CF-413B-9DDB-7DDA78A7E17A}"/>
    <dgm:cxn modelId="{F0E773EE-7C20-4F12-A263-EFCF4875A074}" type="presOf" srcId="{9C56640F-D419-4E0A-84F6-BCE887904924}" destId="{BDA9A987-5169-476D-B3F9-9D8A7389DB41}" srcOrd="0" destOrd="0" presId="urn:microsoft.com/office/officeart/2005/8/layout/radial3"/>
    <dgm:cxn modelId="{732AE0CE-152C-42DE-A128-DC4A79EDA3AF}" srcId="{69F64613-AE2F-46CC-A25C-C94593D1745B}" destId="{0A676062-6089-47A8-9587-B2053B523DFF}" srcOrd="6" destOrd="0" parTransId="{1A6B974C-8C43-456A-A2DB-FE00DB02A154}" sibTransId="{9DABB4EF-0D2D-4815-816F-267AC487DEBA}"/>
    <dgm:cxn modelId="{2BE14CD2-71DC-4342-9DA3-8B649F1276B9}" type="presParOf" srcId="{A7D20E3A-3FAF-47E1-8D35-C1DCB9BE85D8}" destId="{E3705C56-F451-42BD-AA7C-CDF50128A1F3}" srcOrd="0" destOrd="0" presId="urn:microsoft.com/office/officeart/2005/8/layout/radial3"/>
    <dgm:cxn modelId="{A5C98FE4-DDB4-46E6-AE2A-19CD17072ED6}" type="presParOf" srcId="{E3705C56-F451-42BD-AA7C-CDF50128A1F3}" destId="{5C58AB0C-1840-4B7E-8DB6-112071FDF007}" srcOrd="0" destOrd="0" presId="urn:microsoft.com/office/officeart/2005/8/layout/radial3"/>
    <dgm:cxn modelId="{2A422B1E-AE7A-4419-AE44-32CC6A4BA0B5}" type="presParOf" srcId="{E3705C56-F451-42BD-AA7C-CDF50128A1F3}" destId="{647C43A7-C93D-4C6B-A32E-473875378EA0}" srcOrd="1" destOrd="0" presId="urn:microsoft.com/office/officeart/2005/8/layout/radial3"/>
    <dgm:cxn modelId="{A67EABDB-A848-4EFD-9E05-862D599D678E}" type="presParOf" srcId="{E3705C56-F451-42BD-AA7C-CDF50128A1F3}" destId="{5B39D0C8-97D4-43C1-9574-779516AA6B29}" srcOrd="2" destOrd="0" presId="urn:microsoft.com/office/officeart/2005/8/layout/radial3"/>
    <dgm:cxn modelId="{31D6FC7D-48C5-4003-8D05-82ED6B65819A}" type="presParOf" srcId="{E3705C56-F451-42BD-AA7C-CDF50128A1F3}" destId="{69300698-0F06-41E9-9C2A-DF5F3D71FAC8}" srcOrd="3" destOrd="0" presId="urn:microsoft.com/office/officeart/2005/8/layout/radial3"/>
    <dgm:cxn modelId="{AD02EB9B-241B-43CB-B472-58CB9C0003C0}" type="presParOf" srcId="{E3705C56-F451-42BD-AA7C-CDF50128A1F3}" destId="{BDA9A987-5169-476D-B3F9-9D8A7389DB41}" srcOrd="4" destOrd="0" presId="urn:microsoft.com/office/officeart/2005/8/layout/radial3"/>
    <dgm:cxn modelId="{40AA4009-D054-45FA-8D4F-237D67D0AF12}" type="presParOf" srcId="{E3705C56-F451-42BD-AA7C-CDF50128A1F3}" destId="{AFE4178E-A5A7-4E24-B5C3-ADA51BE41F2E}" srcOrd="5" destOrd="0" presId="urn:microsoft.com/office/officeart/2005/8/layout/radial3"/>
    <dgm:cxn modelId="{CB58B006-8FDC-4B2E-8AE4-FF39BDBBF4FC}" type="presParOf" srcId="{E3705C56-F451-42BD-AA7C-CDF50128A1F3}" destId="{1DA94AEA-58A2-414F-8373-626FC137A4FC}" srcOrd="6" destOrd="0" presId="urn:microsoft.com/office/officeart/2005/8/layout/radial3"/>
    <dgm:cxn modelId="{93D7361F-F313-4547-A554-9EC13FFCAA3A}" type="presParOf" srcId="{E3705C56-F451-42BD-AA7C-CDF50128A1F3}" destId="{E34FC1C7-8D18-45E6-B638-F2855BEC299C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技术支持类职位</a:t>
          </a:r>
          <a:endParaRPr lang="en-US" altLang="zh-CN" sz="24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7798AEC-BF9A-4247-A5C8-68415365E301}" cxnId="{406DFC5C-5EA0-41C7-9D69-33A7D1F5A7F5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406DFC5C-5EA0-41C7-9D69-33A7D1F5A7F5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团队合作</a:t>
          </a:r>
        </a:p>
      </dgm:t>
    </dgm:pt>
    <dgm:pt modelId="{30BBB155-1291-4387-8A48-F253128EFDE9}" cxnId="{3C273420-3357-47BF-A91B-2F866EB29814}" type="parTrans">
      <dgm:prSet/>
      <dgm:spPr/>
      <dgm:t>
        <a:bodyPr/>
        <a:lstStyle/>
        <a:p>
          <a:endParaRPr lang="zh-CN" altLang="en-US" sz="2400"/>
        </a:p>
      </dgm:t>
    </dgm:pt>
    <dgm:pt modelId="{1FBA94F4-4749-4CD5-A6E0-0882A7C50263}" cxnId="{3C273420-3357-47BF-A91B-2F866EB29814}" type="sibTrans">
      <dgm:prSet/>
      <dgm:spPr/>
      <dgm:t>
        <a:bodyPr/>
        <a:lstStyle/>
        <a:p>
          <a:endParaRPr lang="zh-CN" altLang="en-US" sz="2400"/>
        </a:p>
      </dgm:t>
    </dgm:pt>
    <dgm:pt modelId="{4B6023D7-232D-472E-B0B9-B8BFBD6247F9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高效执行</a:t>
          </a:r>
        </a:p>
      </dgm:t>
    </dgm:pt>
    <dgm:pt modelId="{8EB96B2A-DC50-4FEC-8594-18BA0CD04C3E}" cxnId="{3533BCD5-2BA7-4165-83E7-16B40A2D3096}" type="parTrans">
      <dgm:prSet/>
      <dgm:spPr/>
      <dgm:t>
        <a:bodyPr/>
        <a:lstStyle/>
        <a:p>
          <a:endParaRPr lang="zh-CN" altLang="en-US" sz="2400"/>
        </a:p>
      </dgm:t>
    </dgm:pt>
    <dgm:pt modelId="{A28E385A-5D26-4126-96BC-892A788C22EE}" cxnId="{3533BCD5-2BA7-4165-83E7-16B40A2D3096}" type="sibTrans">
      <dgm:prSet/>
      <dgm:spPr/>
      <dgm:t>
        <a:bodyPr/>
        <a:lstStyle/>
        <a:p>
          <a:endParaRPr lang="zh-CN" altLang="en-US" sz="2400"/>
        </a:p>
      </dgm:t>
    </dgm:pt>
    <dgm:pt modelId="{561C2D8E-2405-4AB0-890C-E61917AD3638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积极主动</a:t>
          </a:r>
        </a:p>
      </dgm:t>
    </dgm:pt>
    <dgm:pt modelId="{ABF4EFD9-A023-4A4B-8138-7DA64F695CBA}" cxnId="{5FA95AE8-F7B5-4005-812E-EADB5309A553}" type="parTrans">
      <dgm:prSet/>
      <dgm:spPr/>
      <dgm:t>
        <a:bodyPr/>
        <a:lstStyle/>
        <a:p>
          <a:endParaRPr lang="zh-CN" altLang="en-US" sz="2400"/>
        </a:p>
      </dgm:t>
    </dgm:pt>
    <dgm:pt modelId="{F857D61C-B2C3-4EF8-936B-A6BD9A69E759}" cxnId="{5FA95AE8-F7B5-4005-812E-EADB5309A553}" type="sibTrans">
      <dgm:prSet/>
      <dgm:spPr/>
      <dgm:t>
        <a:bodyPr/>
        <a:lstStyle/>
        <a:p>
          <a:endParaRPr lang="zh-CN" altLang="en-US" sz="2400"/>
        </a:p>
      </dgm:t>
    </dgm:pt>
    <dgm:pt modelId="{9E09497E-C453-4DF6-84F1-DB086E3F14BC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情绪控制</a:t>
          </a:r>
        </a:p>
      </dgm:t>
    </dgm:pt>
    <dgm:pt modelId="{A168B65D-F4E7-4011-B036-AB7497FF6F82}" cxnId="{E82F5306-38C2-4DBC-824A-CFAE53252AF6}" type="parTrans">
      <dgm:prSet/>
      <dgm:spPr/>
      <dgm:t>
        <a:bodyPr/>
        <a:lstStyle/>
        <a:p>
          <a:endParaRPr lang="zh-CN" altLang="en-US" sz="2400"/>
        </a:p>
      </dgm:t>
    </dgm:pt>
    <dgm:pt modelId="{1DA99452-EDCB-4837-9CA6-05235D7D58A0}" cxnId="{E82F5306-38C2-4DBC-824A-CFAE53252AF6}" type="sibTrans">
      <dgm:prSet/>
      <dgm:spPr/>
      <dgm:t>
        <a:bodyPr/>
        <a:lstStyle/>
        <a:p>
          <a:endParaRPr lang="zh-CN" altLang="en-US" sz="2400"/>
        </a:p>
      </dgm:t>
    </dgm:pt>
    <dgm:pt modelId="{389CBE48-A8FB-428D-BFBD-D0DBF815DBD7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亲和力</a:t>
          </a:r>
        </a:p>
      </dgm:t>
    </dgm:pt>
    <dgm:pt modelId="{FC612C9C-E596-4692-BFA9-B30B2965C8A7}" cxnId="{B049EAF9-A587-4BCF-97AB-09628BD16D96}" type="parTrans">
      <dgm:prSet/>
      <dgm:spPr/>
      <dgm:t>
        <a:bodyPr/>
        <a:lstStyle/>
        <a:p>
          <a:endParaRPr lang="zh-CN" altLang="en-US" sz="2400"/>
        </a:p>
      </dgm:t>
    </dgm:pt>
    <dgm:pt modelId="{F5FC2A86-082A-4B8F-A4DC-2E8EE4B5A640}" cxnId="{B049EAF9-A587-4BCF-97AB-09628BD16D96}" type="sibTrans">
      <dgm:prSet/>
      <dgm:spPr/>
      <dgm:t>
        <a:bodyPr/>
        <a:lstStyle/>
        <a:p>
          <a:endParaRPr lang="zh-CN" altLang="en-US" sz="2400"/>
        </a:p>
      </dgm:t>
    </dgm:pt>
    <dgm:pt modelId="{FB2EAEE7-B734-4B0C-8016-32C46A959F3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遵从规范</a:t>
          </a:r>
        </a:p>
      </dgm:t>
    </dgm:pt>
    <dgm:pt modelId="{D0240949-36A5-4C80-B728-23C8A0FD2053}" cxnId="{8419DB82-76DA-4A46-A242-33C2CE42DB13}" type="parTrans">
      <dgm:prSet/>
      <dgm:spPr/>
      <dgm:t>
        <a:bodyPr/>
        <a:lstStyle/>
        <a:p>
          <a:endParaRPr lang="zh-CN" altLang="en-US" sz="2400"/>
        </a:p>
      </dgm:t>
    </dgm:pt>
    <dgm:pt modelId="{C7544AD2-D65C-4602-B5F3-509E872D319A}" cxnId="{8419DB82-76DA-4A46-A242-33C2CE42DB13}" type="sibTrans">
      <dgm:prSet/>
      <dgm:spPr/>
      <dgm:t>
        <a:bodyPr/>
        <a:lstStyle/>
        <a:p>
          <a:endParaRPr lang="zh-CN" altLang="en-US" sz="2400"/>
        </a:p>
      </dgm:t>
    </dgm:pt>
    <dgm:pt modelId="{992495FA-A1D3-46EF-9E61-CBB9FE22410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认真负责</a:t>
          </a:r>
        </a:p>
      </dgm:t>
    </dgm:pt>
    <dgm:pt modelId="{F11453B4-1C5B-4CFC-AE3E-AD42D7568073}" cxnId="{C2FD9276-E0A3-42E8-9AF8-D5739F72494A}" type="parTrans">
      <dgm:prSet/>
      <dgm:spPr/>
      <dgm:t>
        <a:bodyPr/>
        <a:lstStyle/>
        <a:p>
          <a:endParaRPr lang="zh-CN" altLang="en-US" sz="2400"/>
        </a:p>
      </dgm:t>
    </dgm:pt>
    <dgm:pt modelId="{E33AF371-E9CE-4DE5-8777-18BD7A3F51BD}" cxnId="{C2FD9276-E0A3-42E8-9AF8-D5739F72494A}" type="sibTrans">
      <dgm:prSet/>
      <dgm:spPr/>
      <dgm:t>
        <a:bodyPr/>
        <a:lstStyle/>
        <a:p>
          <a:endParaRPr lang="zh-CN" altLang="en-US" sz="2400"/>
        </a:p>
      </dgm:t>
    </dgm:pt>
    <dgm:pt modelId="{A0519037-D150-4D79-BC10-9542B4A5326A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沟通能力</a:t>
          </a:r>
        </a:p>
      </dgm:t>
    </dgm:pt>
    <dgm:pt modelId="{10309DE4-B2C7-4A3F-B4E8-718D5AE8B1CF}" cxnId="{42C6AB5A-AF2C-4342-88C5-7A7C04AAE1DF}" type="parTrans">
      <dgm:prSet/>
      <dgm:spPr/>
      <dgm:t>
        <a:bodyPr/>
        <a:lstStyle/>
        <a:p>
          <a:endParaRPr lang="zh-CN" altLang="en-US" sz="2400"/>
        </a:p>
      </dgm:t>
    </dgm:pt>
    <dgm:pt modelId="{CB1D9A69-039D-4920-B7C0-346AD993F078}" cxnId="{42C6AB5A-AF2C-4342-88C5-7A7C04AAE1DF}" type="sibTrans">
      <dgm:prSet/>
      <dgm:spPr/>
      <dgm:t>
        <a:bodyPr/>
        <a:lstStyle/>
        <a:p>
          <a:endParaRPr lang="zh-CN" altLang="en-US" sz="2400"/>
        </a:p>
      </dgm:t>
    </dgm:pt>
    <dgm:pt modelId="{C20DFCBD-1D50-4799-9B4C-697CF9570F89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严谨细致</a:t>
          </a:r>
        </a:p>
      </dgm:t>
    </dgm:pt>
    <dgm:pt modelId="{4730A642-3659-4B0C-9ACF-415EA4F2AB11}" cxnId="{FC1F6433-F914-4728-AB4A-02BE2311DFFA}" type="parTrans">
      <dgm:prSet/>
      <dgm:spPr/>
      <dgm:t>
        <a:bodyPr/>
        <a:lstStyle/>
        <a:p>
          <a:endParaRPr lang="zh-CN" altLang="en-US" sz="2400"/>
        </a:p>
      </dgm:t>
    </dgm:pt>
    <dgm:pt modelId="{40CA0806-21BF-4D31-A148-8470D4AB6543}" cxnId="{FC1F6433-F914-4728-AB4A-02BE2311DFFA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10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10" custRadScaleRad="971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5F782E-8625-435B-A27F-EFC57E6CCF1F}" type="pres">
      <dgm:prSet presAssocID="{4B6023D7-232D-472E-B0B9-B8BFBD6247F9}" presName="node" presStyleLbl="vennNode1" presStyleIdx="2" presStyleCnt="10" custRadScaleRad="100925" custRadScaleInc="43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41D85F-3EF9-4717-92BC-DC40E30DB0C3}" type="pres">
      <dgm:prSet presAssocID="{561C2D8E-2405-4AB0-890C-E61917AD3638}" presName="node" presStyleLbl="vennNode1" presStyleIdx="3" presStyleCnt="10" custRadScaleRad="102340" custRadScaleInc="26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B198F4-C36A-4E42-A6BE-C83959FBC4F2}" type="pres">
      <dgm:prSet presAssocID="{9E09497E-C453-4DF6-84F1-DB086E3F14BC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E079E6-1F64-4B7B-BD8D-B5C0277E150F}" type="pres">
      <dgm:prSet presAssocID="{389CBE48-A8FB-428D-BFBD-D0DBF815DBD7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EBB13D-15D8-4EAB-A24A-01917AD24EB1}" type="pres">
      <dgm:prSet presAssocID="{992495FA-A1D3-46EF-9E61-CBB9FE22410D}" presName="node" presStyleLbl="vennNode1" presStyleIdx="6" presStyleCnt="10" custRadScaleRad="100021" custRadScaleInc="46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51B7B4-0E2E-4DF3-9F76-73C1ACE748C7}" type="pres">
      <dgm:prSet presAssocID="{A0519037-D150-4D79-BC10-9542B4A5326A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BDC4E5-B879-4EBB-8AA4-F7AF2D1B18CD}" type="pres">
      <dgm:prSet presAssocID="{FB2EAEE7-B734-4B0C-8016-32C46A959F3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077E7B-45DD-4007-AC71-81AA85B21653}" type="pres">
      <dgm:prSet presAssocID="{C20DFCBD-1D50-4799-9B4C-697CF9570F89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273420-3357-47BF-A91B-2F866EB29814}" srcId="{69F64613-AE2F-46CC-A25C-C94593D1745B}" destId="{B8F2689F-5525-4DAC-8D68-117533FC8C7B}" srcOrd="0" destOrd="0" parTransId="{30BBB155-1291-4387-8A48-F253128EFDE9}" sibTransId="{1FBA94F4-4749-4CD5-A6E0-0882A7C50263}"/>
    <dgm:cxn modelId="{DC5D8E1E-E4FF-4D28-9927-0E8EE6223BA6}" type="presOf" srcId="{389CBE48-A8FB-428D-BFBD-D0DBF815DBD7}" destId="{2BE079E6-1F64-4B7B-BD8D-B5C0277E150F}" srcOrd="0" destOrd="0" presId="urn:microsoft.com/office/officeart/2005/8/layout/radial3"/>
    <dgm:cxn modelId="{8419DB82-76DA-4A46-A242-33C2CE42DB13}" srcId="{69F64613-AE2F-46CC-A25C-C94593D1745B}" destId="{FB2EAEE7-B734-4B0C-8016-32C46A959F3D}" srcOrd="7" destOrd="0" parTransId="{D0240949-36A5-4C80-B728-23C8A0FD2053}" sibTransId="{C7544AD2-D65C-4602-B5F3-509E872D319A}"/>
    <dgm:cxn modelId="{D5FC290E-162A-43AE-932E-1658E8FF674B}" type="presOf" srcId="{A0519037-D150-4D79-BC10-9542B4A5326A}" destId="{C551B7B4-0E2E-4DF3-9F76-73C1ACE748C7}" srcOrd="0" destOrd="0" presId="urn:microsoft.com/office/officeart/2005/8/layout/radial3"/>
    <dgm:cxn modelId="{498641CB-4E43-4C8E-9583-2879BC119E51}" type="presOf" srcId="{69F64613-AE2F-46CC-A25C-C94593D1745B}" destId="{5C58AB0C-1840-4B7E-8DB6-112071FDF007}" srcOrd="0" destOrd="0" presId="urn:microsoft.com/office/officeart/2005/8/layout/radial3"/>
    <dgm:cxn modelId="{3533BCD5-2BA7-4165-83E7-16B40A2D3096}" srcId="{69F64613-AE2F-46CC-A25C-C94593D1745B}" destId="{4B6023D7-232D-472E-B0B9-B8BFBD6247F9}" srcOrd="1" destOrd="0" parTransId="{8EB96B2A-DC50-4FEC-8594-18BA0CD04C3E}" sibTransId="{A28E385A-5D26-4126-96BC-892A788C22EE}"/>
    <dgm:cxn modelId="{4F23A972-1656-4231-A80D-3E0F4F375EE8}" type="presOf" srcId="{4B6023D7-232D-472E-B0B9-B8BFBD6247F9}" destId="{685F782E-8625-435B-A27F-EFC57E6CCF1F}" srcOrd="0" destOrd="0" presId="urn:microsoft.com/office/officeart/2005/8/layout/radial3"/>
    <dgm:cxn modelId="{C2FD9276-E0A3-42E8-9AF8-D5739F72494A}" srcId="{69F64613-AE2F-46CC-A25C-C94593D1745B}" destId="{992495FA-A1D3-46EF-9E61-CBB9FE22410D}" srcOrd="5" destOrd="0" parTransId="{F11453B4-1C5B-4CFC-AE3E-AD42D7568073}" sibTransId="{E33AF371-E9CE-4DE5-8777-18BD7A3F51BD}"/>
    <dgm:cxn modelId="{4AEF34C6-470A-42DA-BB59-983E47A164BC}" type="presOf" srcId="{FB2EAEE7-B734-4B0C-8016-32C46A959F3D}" destId="{03BDC4E5-B879-4EBB-8AA4-F7AF2D1B18CD}" srcOrd="0" destOrd="0" presId="urn:microsoft.com/office/officeart/2005/8/layout/radial3"/>
    <dgm:cxn modelId="{53B796F8-B2FF-491A-BC34-51E972CA17B4}" type="presOf" srcId="{992495FA-A1D3-46EF-9E61-CBB9FE22410D}" destId="{1DEBB13D-15D8-4EAB-A24A-01917AD24EB1}" srcOrd="0" destOrd="0" presId="urn:microsoft.com/office/officeart/2005/8/layout/radial3"/>
    <dgm:cxn modelId="{8D0458FD-32CC-482F-B650-2BB3A71DA7CA}" type="presOf" srcId="{C20DFCBD-1D50-4799-9B4C-697CF9570F89}" destId="{6C077E7B-45DD-4007-AC71-81AA85B21653}" srcOrd="0" destOrd="0" presId="urn:microsoft.com/office/officeart/2005/8/layout/radial3"/>
    <dgm:cxn modelId="{406DFC5C-5EA0-41C7-9D69-33A7D1F5A7F5}" srcId="{66BF33A8-42ED-4F98-8128-12538386C270}" destId="{69F64613-AE2F-46CC-A25C-C94593D1745B}" srcOrd="0" destOrd="0" parTransId="{B7798AEC-BF9A-4247-A5C8-68415365E301}" sibTransId="{D173EE46-99D8-49F8-B4AB-1BEBAB66CF29}"/>
    <dgm:cxn modelId="{D9D2328F-B400-438E-B668-69BBAAF2818C}" type="presOf" srcId="{561C2D8E-2405-4AB0-890C-E61917AD3638}" destId="{A941D85F-3EF9-4717-92BC-DC40E30DB0C3}" srcOrd="0" destOrd="0" presId="urn:microsoft.com/office/officeart/2005/8/layout/radial3"/>
    <dgm:cxn modelId="{B5B389F3-5645-4B5C-9725-AFF6E92BE26D}" type="presOf" srcId="{9E09497E-C453-4DF6-84F1-DB086E3F14BC}" destId="{C7B198F4-C36A-4E42-A6BE-C83959FBC4F2}" srcOrd="0" destOrd="0" presId="urn:microsoft.com/office/officeart/2005/8/layout/radial3"/>
    <dgm:cxn modelId="{E82F5306-38C2-4DBC-824A-CFAE53252AF6}" srcId="{69F64613-AE2F-46CC-A25C-C94593D1745B}" destId="{9E09497E-C453-4DF6-84F1-DB086E3F14BC}" srcOrd="3" destOrd="0" parTransId="{A168B65D-F4E7-4011-B036-AB7497FF6F82}" sibTransId="{1DA99452-EDCB-4837-9CA6-05235D7D58A0}"/>
    <dgm:cxn modelId="{42C6AB5A-AF2C-4342-88C5-7A7C04AAE1DF}" srcId="{69F64613-AE2F-46CC-A25C-C94593D1745B}" destId="{A0519037-D150-4D79-BC10-9542B4A5326A}" srcOrd="6" destOrd="0" parTransId="{10309DE4-B2C7-4A3F-B4E8-718D5AE8B1CF}" sibTransId="{CB1D9A69-039D-4920-B7C0-346AD993F078}"/>
    <dgm:cxn modelId="{FC1F6433-F914-4728-AB4A-02BE2311DFFA}" srcId="{69F64613-AE2F-46CC-A25C-C94593D1745B}" destId="{C20DFCBD-1D50-4799-9B4C-697CF9570F89}" srcOrd="8" destOrd="0" parTransId="{4730A642-3659-4B0C-9ACF-415EA4F2AB11}" sibTransId="{40CA0806-21BF-4D31-A148-8470D4AB6543}"/>
    <dgm:cxn modelId="{3FCBB1ED-0127-48B9-955F-7FA9CF8843F0}" type="presOf" srcId="{B8F2689F-5525-4DAC-8D68-117533FC8C7B}" destId="{647C43A7-C93D-4C6B-A32E-473875378EA0}" srcOrd="0" destOrd="0" presId="urn:microsoft.com/office/officeart/2005/8/layout/radial3"/>
    <dgm:cxn modelId="{3452F692-BF00-4875-BD3A-FCB3CC8028A4}" type="presOf" srcId="{66BF33A8-42ED-4F98-8128-12538386C270}" destId="{A7D20E3A-3FAF-47E1-8D35-C1DCB9BE85D8}" srcOrd="0" destOrd="0" presId="urn:microsoft.com/office/officeart/2005/8/layout/radial3"/>
    <dgm:cxn modelId="{5FA95AE8-F7B5-4005-812E-EADB5309A553}" srcId="{69F64613-AE2F-46CC-A25C-C94593D1745B}" destId="{561C2D8E-2405-4AB0-890C-E61917AD3638}" srcOrd="2" destOrd="0" parTransId="{ABF4EFD9-A023-4A4B-8138-7DA64F695CBA}" sibTransId="{F857D61C-B2C3-4EF8-936B-A6BD9A69E759}"/>
    <dgm:cxn modelId="{B049EAF9-A587-4BCF-97AB-09628BD16D96}" srcId="{69F64613-AE2F-46CC-A25C-C94593D1745B}" destId="{389CBE48-A8FB-428D-BFBD-D0DBF815DBD7}" srcOrd="4" destOrd="0" parTransId="{FC612C9C-E596-4692-BFA9-B30B2965C8A7}" sibTransId="{F5FC2A86-082A-4B8F-A4DC-2E8EE4B5A640}"/>
    <dgm:cxn modelId="{48C7FEFB-9113-4118-AFEC-7C345D4CA200}" type="presParOf" srcId="{A7D20E3A-3FAF-47E1-8D35-C1DCB9BE85D8}" destId="{E3705C56-F451-42BD-AA7C-CDF50128A1F3}" srcOrd="0" destOrd="0" presId="urn:microsoft.com/office/officeart/2005/8/layout/radial3"/>
    <dgm:cxn modelId="{D8509B9F-3009-4D45-A84E-419CBA9AAE54}" type="presParOf" srcId="{E3705C56-F451-42BD-AA7C-CDF50128A1F3}" destId="{5C58AB0C-1840-4B7E-8DB6-112071FDF007}" srcOrd="0" destOrd="0" presId="urn:microsoft.com/office/officeart/2005/8/layout/radial3"/>
    <dgm:cxn modelId="{C3738AEE-4CE0-472E-BCDF-202E9F6215D8}" type="presParOf" srcId="{E3705C56-F451-42BD-AA7C-CDF50128A1F3}" destId="{647C43A7-C93D-4C6B-A32E-473875378EA0}" srcOrd="1" destOrd="0" presId="urn:microsoft.com/office/officeart/2005/8/layout/radial3"/>
    <dgm:cxn modelId="{E074F515-DF18-4E7C-BF00-E796658645BC}" type="presParOf" srcId="{E3705C56-F451-42BD-AA7C-CDF50128A1F3}" destId="{685F782E-8625-435B-A27F-EFC57E6CCF1F}" srcOrd="2" destOrd="0" presId="urn:microsoft.com/office/officeart/2005/8/layout/radial3"/>
    <dgm:cxn modelId="{8B86D019-00B3-42E4-BB88-37D29B3FC8F9}" type="presParOf" srcId="{E3705C56-F451-42BD-AA7C-CDF50128A1F3}" destId="{A941D85F-3EF9-4717-92BC-DC40E30DB0C3}" srcOrd="3" destOrd="0" presId="urn:microsoft.com/office/officeart/2005/8/layout/radial3"/>
    <dgm:cxn modelId="{4C838444-41EC-4152-A730-52AAC327906B}" type="presParOf" srcId="{E3705C56-F451-42BD-AA7C-CDF50128A1F3}" destId="{C7B198F4-C36A-4E42-A6BE-C83959FBC4F2}" srcOrd="4" destOrd="0" presId="urn:microsoft.com/office/officeart/2005/8/layout/radial3"/>
    <dgm:cxn modelId="{5770F751-16EE-4F1B-A736-3E6B464E577F}" type="presParOf" srcId="{E3705C56-F451-42BD-AA7C-CDF50128A1F3}" destId="{2BE079E6-1F64-4B7B-BD8D-B5C0277E150F}" srcOrd="5" destOrd="0" presId="urn:microsoft.com/office/officeart/2005/8/layout/radial3"/>
    <dgm:cxn modelId="{5A98D033-76B4-4CD8-92AF-D0E45E4EE502}" type="presParOf" srcId="{E3705C56-F451-42BD-AA7C-CDF50128A1F3}" destId="{1DEBB13D-15D8-4EAB-A24A-01917AD24EB1}" srcOrd="6" destOrd="0" presId="urn:microsoft.com/office/officeart/2005/8/layout/radial3"/>
    <dgm:cxn modelId="{4C750606-7515-46D3-88F2-C58B66891235}" type="presParOf" srcId="{E3705C56-F451-42BD-AA7C-CDF50128A1F3}" destId="{C551B7B4-0E2E-4DF3-9F76-73C1ACE748C7}" srcOrd="7" destOrd="0" presId="urn:microsoft.com/office/officeart/2005/8/layout/radial3"/>
    <dgm:cxn modelId="{F0A36005-F6E4-4CCC-B8C2-71F886EA1B04}" type="presParOf" srcId="{E3705C56-F451-42BD-AA7C-CDF50128A1F3}" destId="{03BDC4E5-B879-4EBB-8AA4-F7AF2D1B18CD}" srcOrd="8" destOrd="0" presId="urn:microsoft.com/office/officeart/2005/8/layout/radial3"/>
    <dgm:cxn modelId="{9906944B-73A1-49DA-954F-D4D1E9CA6208}" type="presParOf" srcId="{E3705C56-F451-42BD-AA7C-CDF50128A1F3}" destId="{6C077E7B-45DD-4007-AC71-81AA85B21653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金融从业者</a:t>
          </a:r>
        </a:p>
      </dgm:t>
    </dgm:pt>
    <dgm:pt modelId="{B7798AEC-BF9A-4247-A5C8-68415365E301}" cxnId="{406DFC5C-5EA0-41C7-9D69-33A7D1F5A7F5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406DFC5C-5EA0-41C7-9D69-33A7D1F5A7F5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>
              <a:solidFill>
                <a:srgbClr val="FF0000"/>
              </a:solidFill>
            </a:rPr>
            <a:t>诚实守信</a:t>
          </a:r>
        </a:p>
      </dgm:t>
    </dgm:pt>
    <dgm:pt modelId="{30BBB155-1291-4387-8A48-F253128EFDE9}" cxnId="{3C273420-3357-47BF-A91B-2F866EB29814}" type="parTrans">
      <dgm:prSet/>
      <dgm:spPr/>
      <dgm:t>
        <a:bodyPr/>
        <a:lstStyle/>
        <a:p>
          <a:endParaRPr lang="zh-CN" altLang="en-US" sz="2400"/>
        </a:p>
      </dgm:t>
    </dgm:pt>
    <dgm:pt modelId="{1FBA94F4-4749-4CD5-A6E0-0882A7C50263}" cxnId="{3C273420-3357-47BF-A91B-2F866EB29814}" type="sibTrans">
      <dgm:prSet/>
      <dgm:spPr/>
      <dgm:t>
        <a:bodyPr/>
        <a:lstStyle/>
        <a:p>
          <a:endParaRPr lang="zh-CN" altLang="en-US" sz="2400"/>
        </a:p>
      </dgm:t>
    </dgm:pt>
    <dgm:pt modelId="{50C91E17-E7C1-499C-8C5E-4A4DCA8C3FB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抗压能力</a:t>
          </a:r>
        </a:p>
      </dgm:t>
    </dgm:pt>
    <dgm:pt modelId="{48D6D51B-3BC1-4F66-8ED4-09A8425C09C6}" cxnId="{855CF264-B04C-429B-A944-93D7206443F9}" type="parTrans">
      <dgm:prSet/>
      <dgm:spPr/>
      <dgm:t>
        <a:bodyPr/>
        <a:lstStyle/>
        <a:p>
          <a:endParaRPr lang="zh-CN" altLang="en-US" sz="2400"/>
        </a:p>
      </dgm:t>
    </dgm:pt>
    <dgm:pt modelId="{7A965B01-182D-4CB5-913B-5AB89AD60E46}" cxnId="{855CF264-B04C-429B-A944-93D7206443F9}" type="sibTrans">
      <dgm:prSet/>
      <dgm:spPr/>
      <dgm:t>
        <a:bodyPr/>
        <a:lstStyle/>
        <a:p>
          <a:endParaRPr lang="zh-CN" altLang="en-US" sz="2400"/>
        </a:p>
      </dgm:t>
    </dgm:pt>
    <dgm:pt modelId="{F245FB5F-CDA3-4AEC-AD32-DB3EB0706CD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>
              <a:solidFill>
                <a:srgbClr val="FF0000"/>
              </a:solidFill>
            </a:rPr>
            <a:t>遵从规范</a:t>
          </a:r>
        </a:p>
      </dgm:t>
    </dgm:pt>
    <dgm:pt modelId="{E0C17160-20BC-40C5-9447-83049B3A0312}" cxnId="{B983395C-CB14-473A-86C3-1C86E87DADB2}" type="parTrans">
      <dgm:prSet/>
      <dgm:spPr/>
      <dgm:t>
        <a:bodyPr/>
        <a:lstStyle/>
        <a:p>
          <a:endParaRPr lang="zh-CN" altLang="en-US" sz="2400"/>
        </a:p>
      </dgm:t>
    </dgm:pt>
    <dgm:pt modelId="{43B76EC4-D5BE-49D6-B885-258225273A7A}" cxnId="{B983395C-CB14-473A-86C3-1C86E87DADB2}" type="sibTrans">
      <dgm:prSet/>
      <dgm:spPr/>
      <dgm:t>
        <a:bodyPr/>
        <a:lstStyle/>
        <a:p>
          <a:endParaRPr lang="zh-CN" altLang="en-US" sz="2400"/>
        </a:p>
      </dgm:t>
    </dgm:pt>
    <dgm:pt modelId="{F45C394E-F4C6-469E-BFE5-998282D7DB5F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客观理智</a:t>
          </a:r>
        </a:p>
      </dgm:t>
    </dgm:pt>
    <dgm:pt modelId="{ED5D8A5D-100C-4947-A7A1-D9CEC0B7827B}" cxnId="{43341177-687E-478B-B51A-5580E2110CA2}" type="parTrans">
      <dgm:prSet/>
      <dgm:spPr/>
      <dgm:t>
        <a:bodyPr/>
        <a:lstStyle/>
        <a:p>
          <a:endParaRPr lang="zh-CN" altLang="en-US" sz="2400"/>
        </a:p>
      </dgm:t>
    </dgm:pt>
    <dgm:pt modelId="{47C60AE9-C349-467F-86ED-F934189FC214}" cxnId="{43341177-687E-478B-B51A-5580E2110CA2}" type="sibTrans">
      <dgm:prSet/>
      <dgm:spPr/>
      <dgm:t>
        <a:bodyPr/>
        <a:lstStyle/>
        <a:p>
          <a:endParaRPr lang="zh-CN" altLang="en-US" sz="2400"/>
        </a:p>
      </dgm:t>
    </dgm:pt>
    <dgm:pt modelId="{723FDC25-F7FC-4E5E-82C3-75CB708A2747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认真负责</a:t>
          </a:r>
        </a:p>
      </dgm:t>
    </dgm:pt>
    <dgm:pt modelId="{A26B05CA-D2DD-4494-B9C1-9917C3885FDE}" cxnId="{180083DD-B7D3-48A6-8EC4-1FF458917654}" type="parTrans">
      <dgm:prSet/>
      <dgm:spPr/>
      <dgm:t>
        <a:bodyPr/>
        <a:lstStyle/>
        <a:p>
          <a:endParaRPr lang="zh-CN" altLang="en-US" sz="2400"/>
        </a:p>
      </dgm:t>
    </dgm:pt>
    <dgm:pt modelId="{D138EB1F-8544-4935-B7AE-6ECA676C7E9E}" cxnId="{180083DD-B7D3-48A6-8EC4-1FF458917654}" type="sibTrans">
      <dgm:prSet/>
      <dgm:spPr/>
      <dgm:t>
        <a:bodyPr/>
        <a:lstStyle/>
        <a:p>
          <a:endParaRPr lang="zh-CN" altLang="en-US" sz="2400"/>
        </a:p>
      </dgm:t>
    </dgm:pt>
    <dgm:pt modelId="{3BB3DFFB-4861-47BC-9E2F-C879E2D169B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协调能力</a:t>
          </a:r>
        </a:p>
      </dgm:t>
    </dgm:pt>
    <dgm:pt modelId="{5DA8F18F-43EC-4852-A9DC-D66D7FDF5D94}" cxnId="{F4CC9A0A-DF37-45B7-B222-637682CDEFD1}" type="parTrans">
      <dgm:prSet/>
      <dgm:spPr/>
      <dgm:t>
        <a:bodyPr/>
        <a:lstStyle/>
        <a:p>
          <a:endParaRPr lang="zh-CN" altLang="en-US" sz="2400"/>
        </a:p>
      </dgm:t>
    </dgm:pt>
    <dgm:pt modelId="{F0E88A0F-5D2D-44A9-A5D4-B1221548949B}" cxnId="{F4CC9A0A-DF37-45B7-B222-637682CDEFD1}" type="sibTrans">
      <dgm:prSet/>
      <dgm:spPr/>
      <dgm:t>
        <a:bodyPr/>
        <a:lstStyle/>
        <a:p>
          <a:endParaRPr lang="zh-CN" altLang="en-US" sz="2400"/>
        </a:p>
      </dgm:t>
    </dgm:pt>
    <dgm:pt modelId="{BF95D816-C889-47FA-B067-3B15C2D435D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严谨细致</a:t>
          </a:r>
        </a:p>
      </dgm:t>
    </dgm:pt>
    <dgm:pt modelId="{6485A588-CCE0-41C6-83D2-008A72D0C2E3}" cxnId="{4000D985-E719-4831-B3BB-FFEFA705E340}" type="parTrans">
      <dgm:prSet/>
      <dgm:spPr/>
      <dgm:t>
        <a:bodyPr/>
        <a:lstStyle/>
        <a:p>
          <a:endParaRPr lang="zh-CN" altLang="en-US" sz="2400"/>
        </a:p>
      </dgm:t>
    </dgm:pt>
    <dgm:pt modelId="{36779C7B-EAA1-473D-AD15-FADE578B95CA}" cxnId="{4000D985-E719-4831-B3BB-FFEFA705E340}" type="sibTrans">
      <dgm:prSet/>
      <dgm:spPr/>
      <dgm:t>
        <a:bodyPr/>
        <a:lstStyle/>
        <a:p>
          <a:endParaRPr lang="zh-CN" altLang="en-US" sz="2400"/>
        </a:p>
      </dgm:t>
    </dgm:pt>
    <dgm:pt modelId="{EAE803F7-3FFD-4677-BC82-F157DC64C08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>
              <a:solidFill>
                <a:srgbClr val="FF0000"/>
              </a:solidFill>
            </a:rPr>
            <a:t>风险防范</a:t>
          </a:r>
        </a:p>
      </dgm:t>
    </dgm:pt>
    <dgm:pt modelId="{8A6A5229-C442-4631-A4A0-7F0C7FFC2B30}" cxnId="{BB4BDC83-8C77-4865-8CF6-A3E21511BA10}" type="parTrans">
      <dgm:prSet/>
      <dgm:spPr/>
      <dgm:t>
        <a:bodyPr/>
        <a:lstStyle/>
        <a:p>
          <a:endParaRPr lang="zh-CN" altLang="en-US" sz="2400"/>
        </a:p>
      </dgm:t>
    </dgm:pt>
    <dgm:pt modelId="{CDC50164-E260-4168-8885-10E8B571D7A3}" cxnId="{BB4BDC83-8C77-4865-8CF6-A3E21511BA10}" type="sibTrans">
      <dgm:prSet/>
      <dgm:spPr/>
      <dgm:t>
        <a:bodyPr/>
        <a:lstStyle/>
        <a:p>
          <a:endParaRPr lang="zh-CN" altLang="en-US" sz="2400"/>
        </a:p>
      </dgm:t>
    </dgm:pt>
    <dgm:pt modelId="{EF1065F4-C2E5-4790-98AC-82D2CF339353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分析能力</a:t>
          </a:r>
        </a:p>
      </dgm:t>
    </dgm:pt>
    <dgm:pt modelId="{E3159673-282E-45E7-B0DD-E0FAFD2F0D8A}" cxnId="{115EA2D4-213B-4750-8E56-AA14E1C40B60}" type="parTrans">
      <dgm:prSet/>
      <dgm:spPr/>
      <dgm:t>
        <a:bodyPr/>
        <a:lstStyle/>
        <a:p>
          <a:endParaRPr lang="zh-CN" altLang="en-US" sz="2400"/>
        </a:p>
      </dgm:t>
    </dgm:pt>
    <dgm:pt modelId="{A9BF8464-25D3-46AF-B0FF-7FD6F911F022}" cxnId="{115EA2D4-213B-4750-8E56-AA14E1C40B60}" type="sibTrans">
      <dgm:prSet/>
      <dgm:spPr/>
      <dgm:t>
        <a:bodyPr/>
        <a:lstStyle/>
        <a:p>
          <a:endParaRPr lang="zh-CN" altLang="en-US" sz="2400"/>
        </a:p>
      </dgm:t>
    </dgm:pt>
    <dgm:pt modelId="{E3204B23-7902-437C-8C7D-D0E7D8D0A2F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推理能力</a:t>
          </a:r>
        </a:p>
      </dgm:t>
    </dgm:pt>
    <dgm:pt modelId="{BACCADB9-9593-4AE0-B615-451D35AE2FF5}" cxnId="{D2296196-0EE1-41AD-9C50-80792BCD1188}" type="parTrans">
      <dgm:prSet/>
      <dgm:spPr/>
      <dgm:t>
        <a:bodyPr/>
        <a:lstStyle/>
        <a:p>
          <a:endParaRPr lang="zh-CN" altLang="en-US" sz="2400"/>
        </a:p>
      </dgm:t>
    </dgm:pt>
    <dgm:pt modelId="{6DC13E7A-07F0-4704-B26E-8E0CE056AFB5}" cxnId="{D2296196-0EE1-41AD-9C50-80792BCD1188}" type="sibTrans">
      <dgm:prSet/>
      <dgm:spPr/>
      <dgm:t>
        <a:bodyPr/>
        <a:lstStyle/>
        <a:p>
          <a:endParaRPr lang="zh-CN" altLang="en-US" sz="2400"/>
        </a:p>
      </dgm:t>
    </dgm:pt>
    <dgm:pt modelId="{32D510DB-282A-4FD7-8079-39D137227A6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语言理解</a:t>
          </a:r>
        </a:p>
      </dgm:t>
    </dgm:pt>
    <dgm:pt modelId="{F64E77F4-E839-4730-9DAD-48CF0F6DE34C}" cxnId="{B90C9343-CE0B-46F3-AFD0-901B3D4EABB3}" type="parTrans">
      <dgm:prSet/>
      <dgm:spPr/>
      <dgm:t>
        <a:bodyPr/>
        <a:lstStyle/>
        <a:p>
          <a:endParaRPr lang="zh-CN" altLang="en-US" sz="2400"/>
        </a:p>
      </dgm:t>
    </dgm:pt>
    <dgm:pt modelId="{38B145E0-2AB5-4B4B-80D4-D18160918EF6}" cxnId="{B90C9343-CE0B-46F3-AFD0-901B3D4EABB3}" type="sibTrans">
      <dgm:prSet/>
      <dgm:spPr/>
      <dgm:t>
        <a:bodyPr/>
        <a:lstStyle/>
        <a:p>
          <a:endParaRPr lang="zh-CN" altLang="en-US" sz="2400"/>
        </a:p>
      </dgm:t>
    </dgm:pt>
    <dgm:pt modelId="{148250F6-11FF-4265-BB2C-F8FA33B6F169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资料分析</a:t>
          </a:r>
        </a:p>
      </dgm:t>
    </dgm:pt>
    <dgm:pt modelId="{3D97419D-C7AF-43FB-AAEB-DCD38E29AD06}" cxnId="{7B25AA32-DB01-4F2B-963C-E3EC4B66B3D4}" type="parTrans">
      <dgm:prSet/>
      <dgm:spPr/>
      <dgm:t>
        <a:bodyPr/>
        <a:lstStyle/>
        <a:p>
          <a:endParaRPr lang="zh-CN" altLang="en-US" sz="2400"/>
        </a:p>
      </dgm:t>
    </dgm:pt>
    <dgm:pt modelId="{20F4BF2E-1A65-4C43-9103-5218EB759535}" cxnId="{7B25AA32-DB01-4F2B-963C-E3EC4B66B3D4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13" custLinFactNeighborX="35734" custLinFactNeighborY="10391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13" custRadScaleRad="104575" custRadScaleInc="1437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10E3E7-C187-4300-95F6-86B223A17D5F}" type="pres">
      <dgm:prSet presAssocID="{50C91E17-E7C1-499C-8C5E-4A4DCA8C3FB2}" presName="node" presStyleLbl="vennNode1" presStyleIdx="2" presStyleCnt="13" custRadScaleRad="138156" custRadScaleInc="1051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204001-E09B-4223-B568-AD9A2CE5DE99}" type="pres">
      <dgm:prSet presAssocID="{F245FB5F-CDA3-4AEC-AD32-DB3EB0706CD6}" presName="node" presStyleLbl="vennNode1" presStyleIdx="3" presStyleCnt="13" custRadScaleRad="160749" custRadScaleInc="650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E6C32E-A7C3-45BE-B6BA-1EF85AAD4559}" type="pres">
      <dgm:prSet presAssocID="{F45C394E-F4C6-469E-BFE5-998282D7DB5F}" presName="node" presStyleLbl="vennNode1" presStyleIdx="4" presStyleCnt="13" custRadScaleRad="172724" custRadScaleInc="230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DDF46C-3933-4D0E-949F-2EFB9247FCD5}" type="pres">
      <dgm:prSet presAssocID="{723FDC25-F7FC-4E5E-82C3-75CB708A2747}" presName="node" presStyleLbl="vennNode1" presStyleIdx="5" presStyleCnt="13" custRadScaleRad="173195" custRadScaleInc="-195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15D4D-B5CB-446B-9607-C5C31635B28D}" type="pres">
      <dgm:prSet presAssocID="{3BB3DFFB-4861-47BC-9E2F-C879E2D169B6}" presName="node" presStyleLbl="vennNode1" presStyleIdx="6" presStyleCnt="13" custRadScaleRad="162130" custRadScaleInc="-617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3EAC90-9FA6-4B7B-B515-6BB9FF1D2B51}" type="pres">
      <dgm:prSet presAssocID="{BF95D816-C889-47FA-B067-3B15C2D435D2}" presName="node" presStyleLbl="vennNode1" presStyleIdx="7" presStyleCnt="13" custRadScaleRad="140342" custRadScaleInc="-1020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D4ED99-F58B-42D1-845A-9572C37908D2}" type="pres">
      <dgm:prSet presAssocID="{EAE803F7-3FFD-4677-BC82-F157DC64C081}" presName="node" presStyleLbl="vennNode1" presStyleIdx="8" presStyleCnt="13" custRadScaleRad="109509" custRadScaleInc="-1376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7635CC-AC59-4B71-B44F-2B081002008C}" type="pres">
      <dgm:prSet presAssocID="{EF1065F4-C2E5-4790-98AC-82D2CF339353}" presName="node" presStyleLbl="vennNode1" presStyleIdx="9" presStyleCnt="13" custRadScaleRad="72381" custRadScaleInc="-15977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FE720A-E354-4829-B806-47BE7A619ADE}" type="pres">
      <dgm:prSet presAssocID="{E3204B23-7902-437C-8C7D-D0E7D8D0A2F6}" presName="node" presStyleLbl="vennNode1" presStyleIdx="10" presStyleCnt="13" custRadScaleRad="35297" custRadScaleInc="-1202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B4A041-98BA-4E67-9497-F7EE669DC487}" type="pres">
      <dgm:prSet presAssocID="{32D510DB-282A-4FD7-8079-39D137227A61}" presName="node" presStyleLbl="vennNode1" presStyleIdx="11" presStyleCnt="13" custRadScaleRad="32905" custRadScaleInc="1087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D5C8E-B18B-48B6-8674-707985AF59F4}" type="pres">
      <dgm:prSet presAssocID="{148250F6-11FF-4265-BB2C-F8FA33B6F169}" presName="node" presStyleLbl="vennNode1" presStyleIdx="12" presStyleCnt="13" custRadScaleRad="69234" custRadScaleInc="1602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77211DE-C61D-4E7D-B1FA-80A0F282C75D}" type="presOf" srcId="{32D510DB-282A-4FD7-8079-39D137227A61}" destId="{8FB4A041-98BA-4E67-9497-F7EE669DC487}" srcOrd="0" destOrd="0" presId="urn:microsoft.com/office/officeart/2005/8/layout/radial3"/>
    <dgm:cxn modelId="{43341177-687E-478B-B51A-5580E2110CA2}" srcId="{69F64613-AE2F-46CC-A25C-C94593D1745B}" destId="{F45C394E-F4C6-469E-BFE5-998282D7DB5F}" srcOrd="3" destOrd="0" parTransId="{ED5D8A5D-100C-4947-A7A1-D9CEC0B7827B}" sibTransId="{47C60AE9-C349-467F-86ED-F934189FC214}"/>
    <dgm:cxn modelId="{B90C9343-CE0B-46F3-AFD0-901B3D4EABB3}" srcId="{69F64613-AE2F-46CC-A25C-C94593D1745B}" destId="{32D510DB-282A-4FD7-8079-39D137227A61}" srcOrd="10" destOrd="0" parTransId="{F64E77F4-E839-4730-9DAD-48CF0F6DE34C}" sibTransId="{38B145E0-2AB5-4B4B-80D4-D18160918EF6}"/>
    <dgm:cxn modelId="{3C273420-3357-47BF-A91B-2F866EB29814}" srcId="{69F64613-AE2F-46CC-A25C-C94593D1745B}" destId="{B8F2689F-5525-4DAC-8D68-117533FC8C7B}" srcOrd="0" destOrd="0" parTransId="{30BBB155-1291-4387-8A48-F253128EFDE9}" sibTransId="{1FBA94F4-4749-4CD5-A6E0-0882A7C50263}"/>
    <dgm:cxn modelId="{F4CC9A0A-DF37-45B7-B222-637682CDEFD1}" srcId="{69F64613-AE2F-46CC-A25C-C94593D1745B}" destId="{3BB3DFFB-4861-47BC-9E2F-C879E2D169B6}" srcOrd="5" destOrd="0" parTransId="{5DA8F18F-43EC-4852-A9DC-D66D7FDF5D94}" sibTransId="{F0E88A0F-5D2D-44A9-A5D4-B1221548949B}"/>
    <dgm:cxn modelId="{24B99205-3238-4D55-B7DF-140312332F26}" type="presOf" srcId="{EF1065F4-C2E5-4790-98AC-82D2CF339353}" destId="{687635CC-AC59-4B71-B44F-2B081002008C}" srcOrd="0" destOrd="0" presId="urn:microsoft.com/office/officeart/2005/8/layout/radial3"/>
    <dgm:cxn modelId="{BB4BDC83-8C77-4865-8CF6-A3E21511BA10}" srcId="{69F64613-AE2F-46CC-A25C-C94593D1745B}" destId="{EAE803F7-3FFD-4677-BC82-F157DC64C081}" srcOrd="7" destOrd="0" parTransId="{8A6A5229-C442-4631-A4A0-7F0C7FFC2B30}" sibTransId="{CDC50164-E260-4168-8885-10E8B571D7A3}"/>
    <dgm:cxn modelId="{1193F46B-F1C0-4F0F-8D36-B04DCFA42744}" type="presOf" srcId="{BF95D816-C889-47FA-B067-3B15C2D435D2}" destId="{A03EAC90-9FA6-4B7B-B515-6BB9FF1D2B51}" srcOrd="0" destOrd="0" presId="urn:microsoft.com/office/officeart/2005/8/layout/radial3"/>
    <dgm:cxn modelId="{89D493E2-346F-4661-B0C1-15534FD3B053}" type="presOf" srcId="{66BF33A8-42ED-4F98-8128-12538386C270}" destId="{A7D20E3A-3FAF-47E1-8D35-C1DCB9BE85D8}" srcOrd="0" destOrd="0" presId="urn:microsoft.com/office/officeart/2005/8/layout/radial3"/>
    <dgm:cxn modelId="{73678A74-43E3-47FF-A72F-108D4FDB7B13}" type="presOf" srcId="{50C91E17-E7C1-499C-8C5E-4A4DCA8C3FB2}" destId="{AE10E3E7-C187-4300-95F6-86B223A17D5F}" srcOrd="0" destOrd="0" presId="urn:microsoft.com/office/officeart/2005/8/layout/radial3"/>
    <dgm:cxn modelId="{ED5E0B9E-F7E7-4F2D-B762-393200E9A20D}" type="presOf" srcId="{F245FB5F-CDA3-4AEC-AD32-DB3EB0706CD6}" destId="{8B204001-E09B-4223-B568-AD9A2CE5DE99}" srcOrd="0" destOrd="0" presId="urn:microsoft.com/office/officeart/2005/8/layout/radial3"/>
    <dgm:cxn modelId="{7B25AA32-DB01-4F2B-963C-E3EC4B66B3D4}" srcId="{69F64613-AE2F-46CC-A25C-C94593D1745B}" destId="{148250F6-11FF-4265-BB2C-F8FA33B6F169}" srcOrd="11" destOrd="0" parTransId="{3D97419D-C7AF-43FB-AAEB-DCD38E29AD06}" sibTransId="{20F4BF2E-1A65-4C43-9103-5218EB759535}"/>
    <dgm:cxn modelId="{855CF264-B04C-429B-A944-93D7206443F9}" srcId="{69F64613-AE2F-46CC-A25C-C94593D1745B}" destId="{50C91E17-E7C1-499C-8C5E-4A4DCA8C3FB2}" srcOrd="1" destOrd="0" parTransId="{48D6D51B-3BC1-4F66-8ED4-09A8425C09C6}" sibTransId="{7A965B01-182D-4CB5-913B-5AB89AD60E46}"/>
    <dgm:cxn modelId="{180083DD-B7D3-48A6-8EC4-1FF458917654}" srcId="{69F64613-AE2F-46CC-A25C-C94593D1745B}" destId="{723FDC25-F7FC-4E5E-82C3-75CB708A2747}" srcOrd="4" destOrd="0" parTransId="{A26B05CA-D2DD-4494-B9C1-9917C3885FDE}" sibTransId="{D138EB1F-8544-4935-B7AE-6ECA676C7E9E}"/>
    <dgm:cxn modelId="{D53B0F00-8993-46AD-B833-68FD36D72F8D}" type="presOf" srcId="{148250F6-11FF-4265-BB2C-F8FA33B6F169}" destId="{9BED5C8E-B18B-48B6-8674-707985AF59F4}" srcOrd="0" destOrd="0" presId="urn:microsoft.com/office/officeart/2005/8/layout/radial3"/>
    <dgm:cxn modelId="{6D477442-13E6-4661-B87C-67D7441C84F4}" type="presOf" srcId="{B8F2689F-5525-4DAC-8D68-117533FC8C7B}" destId="{647C43A7-C93D-4C6B-A32E-473875378EA0}" srcOrd="0" destOrd="0" presId="urn:microsoft.com/office/officeart/2005/8/layout/radial3"/>
    <dgm:cxn modelId="{C94577B8-DBAB-493D-898C-5FF04FEB68D6}" type="presOf" srcId="{EAE803F7-3FFD-4677-BC82-F157DC64C081}" destId="{A3D4ED99-F58B-42D1-845A-9572C37908D2}" srcOrd="0" destOrd="0" presId="urn:microsoft.com/office/officeart/2005/8/layout/radial3"/>
    <dgm:cxn modelId="{A70356AD-BEAA-4ADD-AFF4-2C32898FFEE2}" type="presOf" srcId="{723FDC25-F7FC-4E5E-82C3-75CB708A2747}" destId="{31DDF46C-3933-4D0E-949F-2EFB9247FCD5}" srcOrd="0" destOrd="0" presId="urn:microsoft.com/office/officeart/2005/8/layout/radial3"/>
    <dgm:cxn modelId="{0D7EE23C-BC42-4DBF-AF84-9FAE8B3902ED}" type="presOf" srcId="{F45C394E-F4C6-469E-BFE5-998282D7DB5F}" destId="{33E6C32E-A7C3-45BE-B6BA-1EF85AAD4559}" srcOrd="0" destOrd="0" presId="urn:microsoft.com/office/officeart/2005/8/layout/radial3"/>
    <dgm:cxn modelId="{8971C083-1736-4257-A189-E190289E1BB5}" type="presOf" srcId="{3BB3DFFB-4861-47BC-9E2F-C879E2D169B6}" destId="{A0515D4D-B5CB-446B-9607-C5C31635B28D}" srcOrd="0" destOrd="0" presId="urn:microsoft.com/office/officeart/2005/8/layout/radial3"/>
    <dgm:cxn modelId="{C77DEE21-6C2E-4301-A3CC-7C0EF0D4349B}" type="presOf" srcId="{E3204B23-7902-437C-8C7D-D0E7D8D0A2F6}" destId="{1CFE720A-E354-4829-B806-47BE7A619ADE}" srcOrd="0" destOrd="0" presId="urn:microsoft.com/office/officeart/2005/8/layout/radial3"/>
    <dgm:cxn modelId="{B983395C-CB14-473A-86C3-1C86E87DADB2}" srcId="{69F64613-AE2F-46CC-A25C-C94593D1745B}" destId="{F245FB5F-CDA3-4AEC-AD32-DB3EB0706CD6}" srcOrd="2" destOrd="0" parTransId="{E0C17160-20BC-40C5-9447-83049B3A0312}" sibTransId="{43B76EC4-D5BE-49D6-B885-258225273A7A}"/>
    <dgm:cxn modelId="{4000D985-E719-4831-B3BB-FFEFA705E340}" srcId="{69F64613-AE2F-46CC-A25C-C94593D1745B}" destId="{BF95D816-C889-47FA-B067-3B15C2D435D2}" srcOrd="6" destOrd="0" parTransId="{6485A588-CCE0-41C6-83D2-008A72D0C2E3}" sibTransId="{36779C7B-EAA1-473D-AD15-FADE578B95CA}"/>
    <dgm:cxn modelId="{115EA2D4-213B-4750-8E56-AA14E1C40B60}" srcId="{69F64613-AE2F-46CC-A25C-C94593D1745B}" destId="{EF1065F4-C2E5-4790-98AC-82D2CF339353}" srcOrd="8" destOrd="0" parTransId="{E3159673-282E-45E7-B0DD-E0FAFD2F0D8A}" sibTransId="{A9BF8464-25D3-46AF-B0FF-7FD6F911F022}"/>
    <dgm:cxn modelId="{380F1FCE-1891-4FCC-90E6-5272B281986C}" type="presOf" srcId="{69F64613-AE2F-46CC-A25C-C94593D1745B}" destId="{5C58AB0C-1840-4B7E-8DB6-112071FDF007}" srcOrd="0" destOrd="0" presId="urn:microsoft.com/office/officeart/2005/8/layout/radial3"/>
    <dgm:cxn modelId="{406DFC5C-5EA0-41C7-9D69-33A7D1F5A7F5}" srcId="{66BF33A8-42ED-4F98-8128-12538386C270}" destId="{69F64613-AE2F-46CC-A25C-C94593D1745B}" srcOrd="0" destOrd="0" parTransId="{B7798AEC-BF9A-4247-A5C8-68415365E301}" sibTransId="{D173EE46-99D8-49F8-B4AB-1BEBAB66CF29}"/>
    <dgm:cxn modelId="{D2296196-0EE1-41AD-9C50-80792BCD1188}" srcId="{69F64613-AE2F-46CC-A25C-C94593D1745B}" destId="{E3204B23-7902-437C-8C7D-D0E7D8D0A2F6}" srcOrd="9" destOrd="0" parTransId="{BACCADB9-9593-4AE0-B615-451D35AE2FF5}" sibTransId="{6DC13E7A-07F0-4704-B26E-8E0CE056AFB5}"/>
    <dgm:cxn modelId="{C6854FAD-F67D-4B0B-B7C3-3890974B9787}" type="presParOf" srcId="{A7D20E3A-3FAF-47E1-8D35-C1DCB9BE85D8}" destId="{E3705C56-F451-42BD-AA7C-CDF50128A1F3}" srcOrd="0" destOrd="0" presId="urn:microsoft.com/office/officeart/2005/8/layout/radial3"/>
    <dgm:cxn modelId="{C061F4CB-6D84-4640-86AB-95912C602F93}" type="presParOf" srcId="{E3705C56-F451-42BD-AA7C-CDF50128A1F3}" destId="{5C58AB0C-1840-4B7E-8DB6-112071FDF007}" srcOrd="0" destOrd="0" presId="urn:microsoft.com/office/officeart/2005/8/layout/radial3"/>
    <dgm:cxn modelId="{DDA9F4FE-AD63-4951-AC5B-DA8A2D420CAB}" type="presParOf" srcId="{E3705C56-F451-42BD-AA7C-CDF50128A1F3}" destId="{647C43A7-C93D-4C6B-A32E-473875378EA0}" srcOrd="1" destOrd="0" presId="urn:microsoft.com/office/officeart/2005/8/layout/radial3"/>
    <dgm:cxn modelId="{66A73E7B-83C0-4779-B0E5-741E4D6920C0}" type="presParOf" srcId="{E3705C56-F451-42BD-AA7C-CDF50128A1F3}" destId="{AE10E3E7-C187-4300-95F6-86B223A17D5F}" srcOrd="2" destOrd="0" presId="urn:microsoft.com/office/officeart/2005/8/layout/radial3"/>
    <dgm:cxn modelId="{9CE1FEC5-5FDD-44EB-A04B-9D74E1053743}" type="presParOf" srcId="{E3705C56-F451-42BD-AA7C-CDF50128A1F3}" destId="{8B204001-E09B-4223-B568-AD9A2CE5DE99}" srcOrd="3" destOrd="0" presId="urn:microsoft.com/office/officeart/2005/8/layout/radial3"/>
    <dgm:cxn modelId="{288145AD-D6E0-4825-A815-3D25D761832E}" type="presParOf" srcId="{E3705C56-F451-42BD-AA7C-CDF50128A1F3}" destId="{33E6C32E-A7C3-45BE-B6BA-1EF85AAD4559}" srcOrd="4" destOrd="0" presId="urn:microsoft.com/office/officeart/2005/8/layout/radial3"/>
    <dgm:cxn modelId="{8672DFC6-A74B-4382-9C5C-5E367C7B7786}" type="presParOf" srcId="{E3705C56-F451-42BD-AA7C-CDF50128A1F3}" destId="{31DDF46C-3933-4D0E-949F-2EFB9247FCD5}" srcOrd="5" destOrd="0" presId="urn:microsoft.com/office/officeart/2005/8/layout/radial3"/>
    <dgm:cxn modelId="{CA3C43D7-FD2A-4EA2-A4F9-0519D8AC40AC}" type="presParOf" srcId="{E3705C56-F451-42BD-AA7C-CDF50128A1F3}" destId="{A0515D4D-B5CB-446B-9607-C5C31635B28D}" srcOrd="6" destOrd="0" presId="urn:microsoft.com/office/officeart/2005/8/layout/radial3"/>
    <dgm:cxn modelId="{AADA0071-3B62-4856-8CF9-3F31526529DF}" type="presParOf" srcId="{E3705C56-F451-42BD-AA7C-CDF50128A1F3}" destId="{A03EAC90-9FA6-4B7B-B515-6BB9FF1D2B51}" srcOrd="7" destOrd="0" presId="urn:microsoft.com/office/officeart/2005/8/layout/radial3"/>
    <dgm:cxn modelId="{3A35D240-0C7D-4071-B166-07B990FB4D2E}" type="presParOf" srcId="{E3705C56-F451-42BD-AA7C-CDF50128A1F3}" destId="{A3D4ED99-F58B-42D1-845A-9572C37908D2}" srcOrd="8" destOrd="0" presId="urn:microsoft.com/office/officeart/2005/8/layout/radial3"/>
    <dgm:cxn modelId="{5F1EB5B3-A63C-43C9-BE60-46658387CD60}" type="presParOf" srcId="{E3705C56-F451-42BD-AA7C-CDF50128A1F3}" destId="{687635CC-AC59-4B71-B44F-2B081002008C}" srcOrd="9" destOrd="0" presId="urn:microsoft.com/office/officeart/2005/8/layout/radial3"/>
    <dgm:cxn modelId="{5F972142-48A1-47DD-AAC0-FB05458C177C}" type="presParOf" srcId="{E3705C56-F451-42BD-AA7C-CDF50128A1F3}" destId="{1CFE720A-E354-4829-B806-47BE7A619ADE}" srcOrd="10" destOrd="0" presId="urn:microsoft.com/office/officeart/2005/8/layout/radial3"/>
    <dgm:cxn modelId="{38FB6933-8DCD-42DD-B4FF-551E75E5F148}" type="presParOf" srcId="{E3705C56-F451-42BD-AA7C-CDF50128A1F3}" destId="{8FB4A041-98BA-4E67-9497-F7EE669DC487}" srcOrd="11" destOrd="0" presId="urn:microsoft.com/office/officeart/2005/8/layout/radial3"/>
    <dgm:cxn modelId="{3D219FFB-88FE-4D02-B88A-AF7406052840}" type="presParOf" srcId="{E3705C56-F451-42BD-AA7C-CDF50128A1F3}" destId="{9BED5C8E-B18B-48B6-8674-707985AF59F4}" srcOrd="1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BF33A8-42ED-4F98-8128-12538386C270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F64613-AE2F-46CC-A25C-C94593D1745B}">
      <dgm:prSet phldrT="[文本]" custT="1"/>
      <dgm:spPr>
        <a:solidFill>
          <a:srgbClr val="FFC000">
            <a:alpha val="3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运营保障类</a:t>
          </a:r>
          <a:endParaRPr lang="en-US" altLang="zh-CN" sz="2400" b="1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r>
            <a: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rPr>
            <a:t>职位</a:t>
          </a:r>
        </a:p>
      </dgm:t>
    </dgm:pt>
    <dgm:pt modelId="{B7798AEC-BF9A-4247-A5C8-68415365E301}" cxnId="{406DFC5C-5EA0-41C7-9D69-33A7D1F5A7F5}" type="parTrans">
      <dgm:prSet/>
      <dgm:spPr/>
      <dgm:t>
        <a:bodyPr/>
        <a:lstStyle/>
        <a:p>
          <a:endParaRPr lang="zh-CN" altLang="en-US" sz="2400"/>
        </a:p>
      </dgm:t>
    </dgm:pt>
    <dgm:pt modelId="{D173EE46-99D8-49F8-B4AB-1BEBAB66CF29}" cxnId="{406DFC5C-5EA0-41C7-9D69-33A7D1F5A7F5}" type="sibTrans">
      <dgm:prSet/>
      <dgm:spPr/>
      <dgm:t>
        <a:bodyPr/>
        <a:lstStyle/>
        <a:p>
          <a:endParaRPr lang="zh-CN" altLang="en-US" sz="2400"/>
        </a:p>
      </dgm:t>
    </dgm:pt>
    <dgm:pt modelId="{B8F2689F-5525-4DAC-8D68-117533FC8C7B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团队合作</a:t>
          </a:r>
          <a:endParaRPr lang="en-US" altLang="zh-CN" sz="1600" b="1" dirty="0"/>
        </a:p>
      </dgm:t>
    </dgm:pt>
    <dgm:pt modelId="{1FBA94F4-4749-4CD5-A6E0-0882A7C50263}" cxnId="{3C273420-3357-47BF-A91B-2F866EB29814}" type="sibTrans">
      <dgm:prSet/>
      <dgm:spPr/>
      <dgm:t>
        <a:bodyPr/>
        <a:lstStyle/>
        <a:p>
          <a:endParaRPr lang="zh-CN" altLang="en-US" sz="2400"/>
        </a:p>
      </dgm:t>
    </dgm:pt>
    <dgm:pt modelId="{30BBB155-1291-4387-8A48-F253128EFDE9}" cxnId="{3C273420-3357-47BF-A91B-2F866EB29814}" type="parTrans">
      <dgm:prSet/>
      <dgm:spPr/>
      <dgm:t>
        <a:bodyPr/>
        <a:lstStyle/>
        <a:p>
          <a:endParaRPr lang="zh-CN" altLang="en-US" sz="2400"/>
        </a:p>
      </dgm:t>
    </dgm:pt>
    <dgm:pt modelId="{B1B7CC79-DDA4-4571-9352-3D8C57CBF709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自我激励</a:t>
          </a:r>
          <a:endParaRPr lang="en-US" altLang="zh-CN" sz="1600" b="1" dirty="0"/>
        </a:p>
      </dgm:t>
    </dgm:pt>
    <dgm:pt modelId="{428B48CA-3297-4EA8-A293-F27EA4FE28B6}" cxnId="{0BCB1B96-8430-44A3-B232-52CF34F7BCC2}" type="parTrans">
      <dgm:prSet/>
      <dgm:spPr/>
      <dgm:t>
        <a:bodyPr/>
        <a:lstStyle/>
        <a:p>
          <a:endParaRPr lang="zh-CN" altLang="en-US" sz="2400"/>
        </a:p>
      </dgm:t>
    </dgm:pt>
    <dgm:pt modelId="{2A70F743-E617-44AA-858F-3DCD5801E31C}" cxnId="{0BCB1B96-8430-44A3-B232-52CF34F7BCC2}" type="sibTrans">
      <dgm:prSet/>
      <dgm:spPr/>
      <dgm:t>
        <a:bodyPr/>
        <a:lstStyle/>
        <a:p>
          <a:endParaRPr lang="zh-CN" altLang="en-US" sz="2400"/>
        </a:p>
      </dgm:t>
    </dgm:pt>
    <dgm:pt modelId="{17A2049E-D071-4A57-8A5A-769E8565366F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诚信正直</a:t>
          </a:r>
          <a:endParaRPr lang="en-US" altLang="zh-CN" sz="1600" b="1" dirty="0"/>
        </a:p>
      </dgm:t>
    </dgm:pt>
    <dgm:pt modelId="{BD014E2C-B294-4AAE-AC61-934A46AD3D8D}" cxnId="{F0DDEEF7-E698-4FCC-B87D-9D3189235D47}" type="parTrans">
      <dgm:prSet/>
      <dgm:spPr/>
      <dgm:t>
        <a:bodyPr/>
        <a:lstStyle/>
        <a:p>
          <a:endParaRPr lang="zh-CN" altLang="en-US" sz="2400"/>
        </a:p>
      </dgm:t>
    </dgm:pt>
    <dgm:pt modelId="{F1274986-D71D-468A-BD69-068A346FAC0B}" cxnId="{F0DDEEF7-E698-4FCC-B87D-9D3189235D47}" type="sibTrans">
      <dgm:prSet/>
      <dgm:spPr/>
      <dgm:t>
        <a:bodyPr/>
        <a:lstStyle/>
        <a:p>
          <a:endParaRPr lang="zh-CN" altLang="en-US" sz="2400"/>
        </a:p>
      </dgm:t>
    </dgm:pt>
    <dgm:pt modelId="{CA8B6DD6-E6F3-4B99-95B1-963C4530E22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抗压能力</a:t>
          </a:r>
          <a:endParaRPr lang="en-US" altLang="zh-CN" sz="1600" b="1" dirty="0"/>
        </a:p>
      </dgm:t>
    </dgm:pt>
    <dgm:pt modelId="{DB5B328D-5D05-4DEB-939F-276B9EE4A728}" cxnId="{547A7B56-CF9A-4853-A2E0-8C362DD4A3D2}" type="parTrans">
      <dgm:prSet/>
      <dgm:spPr/>
      <dgm:t>
        <a:bodyPr/>
        <a:lstStyle/>
        <a:p>
          <a:endParaRPr lang="zh-CN" altLang="en-US" sz="2400"/>
        </a:p>
      </dgm:t>
    </dgm:pt>
    <dgm:pt modelId="{B712FD2D-D14C-4659-BF9F-3C935EBAABDA}" cxnId="{547A7B56-CF9A-4853-A2E0-8C362DD4A3D2}" type="sibTrans">
      <dgm:prSet/>
      <dgm:spPr/>
      <dgm:t>
        <a:bodyPr/>
        <a:lstStyle/>
        <a:p>
          <a:endParaRPr lang="zh-CN" altLang="en-US" sz="2400"/>
        </a:p>
      </dgm:t>
    </dgm:pt>
    <dgm:pt modelId="{63C07983-04E1-4710-BA47-4AF1FAD552C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责任心</a:t>
          </a:r>
          <a:endParaRPr lang="en-US" altLang="zh-CN" sz="1600" b="1" dirty="0"/>
        </a:p>
      </dgm:t>
    </dgm:pt>
    <dgm:pt modelId="{3561ACC7-E2B1-419E-96A5-026244495609}" cxnId="{9902770D-A779-49AD-ACA7-1C48313B28A3}" type="parTrans">
      <dgm:prSet/>
      <dgm:spPr/>
      <dgm:t>
        <a:bodyPr/>
        <a:lstStyle/>
        <a:p>
          <a:endParaRPr lang="zh-CN" altLang="en-US" sz="2400"/>
        </a:p>
      </dgm:t>
    </dgm:pt>
    <dgm:pt modelId="{64BCF809-DBF1-41CE-BB81-0A6A36DCA1B2}" cxnId="{9902770D-A779-49AD-ACA7-1C48313B28A3}" type="sibTrans">
      <dgm:prSet/>
      <dgm:spPr/>
      <dgm:t>
        <a:bodyPr/>
        <a:lstStyle/>
        <a:p>
          <a:endParaRPr lang="zh-CN" altLang="en-US" sz="2400"/>
        </a:p>
      </dgm:t>
    </dgm:pt>
    <dgm:pt modelId="{674692FF-7F05-4D73-8B0E-F2AE418334B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严谨细致</a:t>
          </a:r>
          <a:endParaRPr lang="en-US" altLang="zh-CN" sz="1600" b="1" dirty="0"/>
        </a:p>
      </dgm:t>
    </dgm:pt>
    <dgm:pt modelId="{655A0BA4-CD5F-420C-92AF-57664127C4BB}" cxnId="{32DF70AD-1EFE-4E97-88C3-B4CF1AA06082}" type="parTrans">
      <dgm:prSet/>
      <dgm:spPr/>
      <dgm:t>
        <a:bodyPr/>
        <a:lstStyle/>
        <a:p>
          <a:endParaRPr lang="zh-CN" altLang="en-US" sz="2400"/>
        </a:p>
      </dgm:t>
    </dgm:pt>
    <dgm:pt modelId="{29A5CA05-B4C9-4A92-A4D7-1E6EEE5C2FD6}" cxnId="{32DF70AD-1EFE-4E97-88C3-B4CF1AA06082}" type="sibTrans">
      <dgm:prSet/>
      <dgm:spPr/>
      <dgm:t>
        <a:bodyPr/>
        <a:lstStyle/>
        <a:p>
          <a:endParaRPr lang="zh-CN" altLang="en-US" sz="2400"/>
        </a:p>
      </dgm:t>
    </dgm:pt>
    <dgm:pt modelId="{1D93B4DD-5A5C-485C-884C-81854B8A04AD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社会适应</a:t>
          </a:r>
          <a:endParaRPr lang="en-US" altLang="zh-CN" sz="1600" b="1" dirty="0"/>
        </a:p>
      </dgm:t>
    </dgm:pt>
    <dgm:pt modelId="{EA81B927-AA1A-4968-9221-722CAA36FA7E}" cxnId="{A8C37053-1442-4017-A7B4-219D0C394879}" type="parTrans">
      <dgm:prSet/>
      <dgm:spPr/>
      <dgm:t>
        <a:bodyPr/>
        <a:lstStyle/>
        <a:p>
          <a:endParaRPr lang="zh-CN" altLang="en-US" sz="2400"/>
        </a:p>
      </dgm:t>
    </dgm:pt>
    <dgm:pt modelId="{81BB5AB6-4570-4E28-9816-0F2EF3C1689D}" cxnId="{A8C37053-1442-4017-A7B4-219D0C394879}" type="sibTrans">
      <dgm:prSet/>
      <dgm:spPr/>
      <dgm:t>
        <a:bodyPr/>
        <a:lstStyle/>
        <a:p>
          <a:endParaRPr lang="zh-CN" altLang="en-US" sz="2400"/>
        </a:p>
      </dgm:t>
    </dgm:pt>
    <dgm:pt modelId="{C2EB9893-08CF-47B0-AF63-8545A5ECDBC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创新能力</a:t>
          </a:r>
          <a:endParaRPr lang="en-US" altLang="zh-CN" sz="1600" b="1" dirty="0"/>
        </a:p>
      </dgm:t>
    </dgm:pt>
    <dgm:pt modelId="{92F612E9-F3F9-40DE-BDFD-F1596B539F00}" cxnId="{E513B227-4E50-4748-A9E7-C82EC7EA6E15}" type="parTrans">
      <dgm:prSet/>
      <dgm:spPr/>
      <dgm:t>
        <a:bodyPr/>
        <a:lstStyle/>
        <a:p>
          <a:endParaRPr lang="zh-CN" altLang="en-US" sz="2400"/>
        </a:p>
      </dgm:t>
    </dgm:pt>
    <dgm:pt modelId="{05E57303-9B05-44FE-9D87-C6EB414AC937}" cxnId="{E513B227-4E50-4748-A9E7-C82EC7EA6E15}" type="sibTrans">
      <dgm:prSet/>
      <dgm:spPr/>
      <dgm:t>
        <a:bodyPr/>
        <a:lstStyle/>
        <a:p>
          <a:endParaRPr lang="zh-CN" altLang="en-US" sz="2400"/>
        </a:p>
      </dgm:t>
    </dgm:pt>
    <dgm:pt modelId="{6EFD4199-A7C0-4A06-A425-D0658B1C0681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学习能力</a:t>
          </a:r>
          <a:endParaRPr lang="en-US" altLang="zh-CN" sz="1600" b="1" dirty="0"/>
        </a:p>
      </dgm:t>
    </dgm:pt>
    <dgm:pt modelId="{8F81F75C-3E14-431A-B700-EF4395BB48FE}" cxnId="{A0BDD81E-9829-48E1-8491-36D71C1CE568}" type="parTrans">
      <dgm:prSet/>
      <dgm:spPr/>
      <dgm:t>
        <a:bodyPr/>
        <a:lstStyle/>
        <a:p>
          <a:endParaRPr lang="zh-CN" altLang="en-US" sz="2400"/>
        </a:p>
      </dgm:t>
    </dgm:pt>
    <dgm:pt modelId="{2E483383-0D18-4F1B-A93F-28F63AAC9709}" cxnId="{A0BDD81E-9829-48E1-8491-36D71C1CE568}" type="sibTrans">
      <dgm:prSet/>
      <dgm:spPr/>
      <dgm:t>
        <a:bodyPr/>
        <a:lstStyle/>
        <a:p>
          <a:endParaRPr lang="zh-CN" altLang="en-US" sz="2400"/>
        </a:p>
      </dgm:t>
    </dgm:pt>
    <dgm:pt modelId="{2CC7D225-AEED-4DD7-AC8A-85117179EE64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推理能力</a:t>
          </a:r>
          <a:endParaRPr lang="en-US" altLang="zh-CN" sz="1600" b="1" dirty="0"/>
        </a:p>
      </dgm:t>
    </dgm:pt>
    <dgm:pt modelId="{C891235D-3BFA-4FA7-8A00-10189C48011E}" cxnId="{6140FD9E-4957-4226-903A-B0980877CDDF}" type="parTrans">
      <dgm:prSet/>
      <dgm:spPr/>
      <dgm:t>
        <a:bodyPr/>
        <a:lstStyle/>
        <a:p>
          <a:endParaRPr lang="zh-CN" altLang="en-US" sz="2400"/>
        </a:p>
      </dgm:t>
    </dgm:pt>
    <dgm:pt modelId="{DB2665CB-4579-41D8-9754-A711511E41DC}" cxnId="{6140FD9E-4957-4226-903A-B0980877CDDF}" type="sibTrans">
      <dgm:prSet/>
      <dgm:spPr/>
      <dgm:t>
        <a:bodyPr/>
        <a:lstStyle/>
        <a:p>
          <a:endParaRPr lang="zh-CN" altLang="en-US" sz="2400"/>
        </a:p>
      </dgm:t>
    </dgm:pt>
    <dgm:pt modelId="{2E67EF8C-AA15-46D0-980E-A9F8E412D606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资料分析</a:t>
          </a:r>
          <a:endParaRPr lang="en-US" altLang="zh-CN" sz="1600" b="1" dirty="0"/>
        </a:p>
      </dgm:t>
    </dgm:pt>
    <dgm:pt modelId="{1004B640-E240-469D-9C22-3F60ACBC2DA7}" cxnId="{4D49C4CC-6CAF-4189-AF5E-0BD2BD8D2062}" type="parTrans">
      <dgm:prSet/>
      <dgm:spPr/>
      <dgm:t>
        <a:bodyPr/>
        <a:lstStyle/>
        <a:p>
          <a:endParaRPr lang="zh-CN" altLang="en-US" sz="2400"/>
        </a:p>
      </dgm:t>
    </dgm:pt>
    <dgm:pt modelId="{6D03FBDD-ACA9-4885-8150-2F4DC6715CCF}" cxnId="{4D49C4CC-6CAF-4189-AF5E-0BD2BD8D2062}" type="sibTrans">
      <dgm:prSet/>
      <dgm:spPr/>
      <dgm:t>
        <a:bodyPr/>
        <a:lstStyle/>
        <a:p>
          <a:endParaRPr lang="zh-CN" altLang="en-US" sz="2400"/>
        </a:p>
      </dgm:t>
    </dgm:pt>
    <dgm:pt modelId="{1CAB233D-76F0-414C-A185-95BFD7C32A42}">
      <dgm:prSet phldrT="[文本]" custT="1"/>
      <dgm:spPr>
        <a:solidFill>
          <a:schemeClr val="bg1">
            <a:lumMod val="65000"/>
            <a:alpha val="50000"/>
          </a:schemeClr>
        </a:solidFill>
      </dgm:spPr>
      <dgm:t>
        <a:bodyPr/>
        <a:lstStyle/>
        <a:p>
          <a:r>
            <a:rPr lang="zh-CN" altLang="en-US" sz="1600" b="1" dirty="0"/>
            <a:t>语言理解</a:t>
          </a:r>
          <a:endParaRPr lang="en-US" altLang="zh-CN" sz="1600" b="1" dirty="0"/>
        </a:p>
      </dgm:t>
    </dgm:pt>
    <dgm:pt modelId="{2C019F3E-0DEA-4253-8FFF-8C2516AD821B}" cxnId="{EF593ED8-1BFA-4EA3-8538-BFF58777BC16}" type="parTrans">
      <dgm:prSet/>
      <dgm:spPr/>
      <dgm:t>
        <a:bodyPr/>
        <a:lstStyle/>
        <a:p>
          <a:endParaRPr lang="zh-CN" altLang="en-US" sz="2400"/>
        </a:p>
      </dgm:t>
    </dgm:pt>
    <dgm:pt modelId="{096D11D8-1087-46E5-B627-F3E4F2BBE664}" cxnId="{EF593ED8-1BFA-4EA3-8538-BFF58777BC16}" type="sibTrans">
      <dgm:prSet/>
      <dgm:spPr/>
      <dgm:t>
        <a:bodyPr/>
        <a:lstStyle/>
        <a:p>
          <a:endParaRPr lang="zh-CN" altLang="en-US" sz="2400"/>
        </a:p>
      </dgm:t>
    </dgm:pt>
    <dgm:pt modelId="{A7D20E3A-3FAF-47E1-8D35-C1DCB9BE85D8}" type="pres">
      <dgm:prSet presAssocID="{66BF33A8-42ED-4F98-8128-12538386C27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705C56-F451-42BD-AA7C-CDF50128A1F3}" type="pres">
      <dgm:prSet presAssocID="{66BF33A8-42ED-4F98-8128-12538386C270}" presName="radial" presStyleCnt="0">
        <dgm:presLayoutVars>
          <dgm:animLvl val="ctr"/>
        </dgm:presLayoutVars>
      </dgm:prSet>
      <dgm:spPr/>
    </dgm:pt>
    <dgm:pt modelId="{5C58AB0C-1840-4B7E-8DB6-112071FDF007}" type="pres">
      <dgm:prSet presAssocID="{69F64613-AE2F-46CC-A25C-C94593D1745B}" presName="centerShape" presStyleLbl="vennNode1" presStyleIdx="0" presStyleCnt="13" custLinFactNeighborX="54387" custLinFactNeighborY="5955"/>
      <dgm:spPr/>
      <dgm:t>
        <a:bodyPr/>
        <a:lstStyle/>
        <a:p>
          <a:endParaRPr lang="zh-CN" altLang="en-US"/>
        </a:p>
      </dgm:t>
    </dgm:pt>
    <dgm:pt modelId="{647C43A7-C93D-4C6B-A32E-473875378EA0}" type="pres">
      <dgm:prSet presAssocID="{B8F2689F-5525-4DAC-8D68-117533FC8C7B}" presName="node" presStyleLbl="vennNode1" presStyleIdx="1" presStyleCnt="13" custRadScaleRad="138179" custRadScaleInc="1730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9B8892-AA66-4DA5-961F-BE1030F9A212}" type="pres">
      <dgm:prSet presAssocID="{B1B7CC79-DDA4-4571-9352-3D8C57CBF709}" presName="node" presStyleLbl="vennNode1" presStyleIdx="2" presStyleCnt="13" custRadScaleRad="175466" custRadScaleInc="1160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0FD4BD-7306-42ED-8EDB-44D1C93A6348}" type="pres">
      <dgm:prSet presAssocID="{17A2049E-D071-4A57-8A5A-769E8565366F}" presName="node" presStyleLbl="vennNode1" presStyleIdx="3" presStyleCnt="13" custRadScaleRad="199055" custRadScaleInc="632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75B778-0576-4855-9B71-036C7313867D}" type="pres">
      <dgm:prSet presAssocID="{CA8B6DD6-E6F3-4B99-95B1-963C4530E221}" presName="node" presStyleLbl="vennNode1" presStyleIdx="4" presStyleCnt="13" custRadScaleRad="209114" custRadScaleInc="108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8E275B-381A-4D8D-9B10-60104B98D3F8}" type="pres">
      <dgm:prSet presAssocID="{63C07983-04E1-4710-BA47-4AF1FAD552C6}" presName="node" presStyleLbl="vennNode1" presStyleIdx="5" presStyleCnt="13" custRadScaleRad="204951" custRadScaleInc="-413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FF2BB9-7046-4007-A869-38A453E71F3E}" type="pres">
      <dgm:prSet presAssocID="{674692FF-7F05-4D73-8B0E-F2AE418334B1}" presName="node" presStyleLbl="vennNode1" presStyleIdx="6" presStyleCnt="13" custRadScaleRad="186852" custRadScaleInc="-939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CD5ABD-9B81-49C2-8860-25F9CC306F9D}" type="pres">
      <dgm:prSet presAssocID="{1D93B4DD-5A5C-485C-884C-81854B8A04AD}" presName="node" presStyleLbl="vennNode1" presStyleIdx="7" presStyleCnt="13" custRadScaleRad="156063" custRadScaleInc="-1472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63A90A-9F18-4357-A05B-2DC4C8A10558}" type="pres">
      <dgm:prSet presAssocID="{C2EB9893-08CF-47B0-AF63-8545A5ECDBC6}" presName="node" presStyleLbl="vennNode1" presStyleIdx="8" presStyleCnt="13" custRadScaleRad="114713" custRadScaleInc="-2027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1C9884-1432-4515-8F78-EA9C72ADD6BF}" type="pres">
      <dgm:prSet presAssocID="{6EFD4199-A7C0-4A06-A425-D0658B1C0681}" presName="node" presStyleLbl="vennNode1" presStyleIdx="9" presStyleCnt="13" custRadScaleRad="65760" custRadScaleInc="-26568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EC7926-773A-4342-93D5-AA427A832395}" type="pres">
      <dgm:prSet presAssocID="{2CC7D225-AEED-4DD7-AC8A-85117179EE64}" presName="node" presStyleLbl="vennNode1" presStyleIdx="10" presStyleCnt="13" custRadScaleRad="14792" custRadScaleInc="-4212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E9DCA-06C9-472D-85CB-E3CB0485CDD0}" type="pres">
      <dgm:prSet presAssocID="{2E67EF8C-AA15-46D0-980E-A9F8E412D606}" presName="node" presStyleLbl="vennNode1" presStyleIdx="11" presStyleCnt="13" custRadScaleRad="44074" custRadScaleInc="30067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FC4378-3247-40A4-B681-A1DCEFB16586}" type="pres">
      <dgm:prSet presAssocID="{1CAB233D-76F0-414C-A185-95BFD7C32A42}" presName="node" presStyleLbl="vennNode1" presStyleIdx="12" presStyleCnt="13" custRadScaleRad="95045" custRadScaleInc="2273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BDD81E-9829-48E1-8491-36D71C1CE568}" srcId="{69F64613-AE2F-46CC-A25C-C94593D1745B}" destId="{6EFD4199-A7C0-4A06-A425-D0658B1C0681}" srcOrd="8" destOrd="0" parTransId="{8F81F75C-3E14-431A-B700-EF4395BB48FE}" sibTransId="{2E483383-0D18-4F1B-A93F-28F63AAC9709}"/>
    <dgm:cxn modelId="{EB6F4B26-027B-4004-BAAD-8CA70D14949A}" type="presOf" srcId="{B1B7CC79-DDA4-4571-9352-3D8C57CBF709}" destId="{FF9B8892-AA66-4DA5-961F-BE1030F9A212}" srcOrd="0" destOrd="0" presId="urn:microsoft.com/office/officeart/2005/8/layout/radial3"/>
    <dgm:cxn modelId="{A8C37053-1442-4017-A7B4-219D0C394879}" srcId="{69F64613-AE2F-46CC-A25C-C94593D1745B}" destId="{1D93B4DD-5A5C-485C-884C-81854B8A04AD}" srcOrd="6" destOrd="0" parTransId="{EA81B927-AA1A-4968-9221-722CAA36FA7E}" sibTransId="{81BB5AB6-4570-4E28-9816-0F2EF3C1689D}"/>
    <dgm:cxn modelId="{67CE45B0-149F-459F-8E77-F71ECF4FFA07}" type="presOf" srcId="{1CAB233D-76F0-414C-A185-95BFD7C32A42}" destId="{47FC4378-3247-40A4-B681-A1DCEFB16586}" srcOrd="0" destOrd="0" presId="urn:microsoft.com/office/officeart/2005/8/layout/radial3"/>
    <dgm:cxn modelId="{547A7B56-CF9A-4853-A2E0-8C362DD4A3D2}" srcId="{69F64613-AE2F-46CC-A25C-C94593D1745B}" destId="{CA8B6DD6-E6F3-4B99-95B1-963C4530E221}" srcOrd="3" destOrd="0" parTransId="{DB5B328D-5D05-4DEB-939F-276B9EE4A728}" sibTransId="{B712FD2D-D14C-4659-BF9F-3C935EBAABDA}"/>
    <dgm:cxn modelId="{DAADB299-9231-44CE-97D1-8E90307E67BA}" type="presOf" srcId="{6EFD4199-A7C0-4A06-A425-D0658B1C0681}" destId="{A21C9884-1432-4515-8F78-EA9C72ADD6BF}" srcOrd="0" destOrd="0" presId="urn:microsoft.com/office/officeart/2005/8/layout/radial3"/>
    <dgm:cxn modelId="{3C273420-3357-47BF-A91B-2F866EB29814}" srcId="{69F64613-AE2F-46CC-A25C-C94593D1745B}" destId="{B8F2689F-5525-4DAC-8D68-117533FC8C7B}" srcOrd="0" destOrd="0" parTransId="{30BBB155-1291-4387-8A48-F253128EFDE9}" sibTransId="{1FBA94F4-4749-4CD5-A6E0-0882A7C50263}"/>
    <dgm:cxn modelId="{C717DEF0-4090-4A5E-86E6-CD9C1B1CB260}" type="presOf" srcId="{674692FF-7F05-4D73-8B0E-F2AE418334B1}" destId="{FCFF2BB9-7046-4007-A869-38A453E71F3E}" srcOrd="0" destOrd="0" presId="urn:microsoft.com/office/officeart/2005/8/layout/radial3"/>
    <dgm:cxn modelId="{ADF26AF2-A282-415B-850B-4AB91CF80DB2}" type="presOf" srcId="{69F64613-AE2F-46CC-A25C-C94593D1745B}" destId="{5C58AB0C-1840-4B7E-8DB6-112071FDF007}" srcOrd="0" destOrd="0" presId="urn:microsoft.com/office/officeart/2005/8/layout/radial3"/>
    <dgm:cxn modelId="{32DF70AD-1EFE-4E97-88C3-B4CF1AA06082}" srcId="{69F64613-AE2F-46CC-A25C-C94593D1745B}" destId="{674692FF-7F05-4D73-8B0E-F2AE418334B1}" srcOrd="5" destOrd="0" parTransId="{655A0BA4-CD5F-420C-92AF-57664127C4BB}" sibTransId="{29A5CA05-B4C9-4A92-A4D7-1E6EEE5C2FD6}"/>
    <dgm:cxn modelId="{957DB6AD-638D-43A7-8333-411FD4FC812A}" type="presOf" srcId="{17A2049E-D071-4A57-8A5A-769E8565366F}" destId="{CA0FD4BD-7306-42ED-8EDB-44D1C93A6348}" srcOrd="0" destOrd="0" presId="urn:microsoft.com/office/officeart/2005/8/layout/radial3"/>
    <dgm:cxn modelId="{4D49C4CC-6CAF-4189-AF5E-0BD2BD8D2062}" srcId="{69F64613-AE2F-46CC-A25C-C94593D1745B}" destId="{2E67EF8C-AA15-46D0-980E-A9F8E412D606}" srcOrd="10" destOrd="0" parTransId="{1004B640-E240-469D-9C22-3F60ACBC2DA7}" sibTransId="{6D03FBDD-ACA9-4885-8150-2F4DC6715CCF}"/>
    <dgm:cxn modelId="{0BCB1B96-8430-44A3-B232-52CF34F7BCC2}" srcId="{69F64613-AE2F-46CC-A25C-C94593D1745B}" destId="{B1B7CC79-DDA4-4571-9352-3D8C57CBF709}" srcOrd="1" destOrd="0" parTransId="{428B48CA-3297-4EA8-A293-F27EA4FE28B6}" sibTransId="{2A70F743-E617-44AA-858F-3DCD5801E31C}"/>
    <dgm:cxn modelId="{F0DDEEF7-E698-4FCC-B87D-9D3189235D47}" srcId="{69F64613-AE2F-46CC-A25C-C94593D1745B}" destId="{17A2049E-D071-4A57-8A5A-769E8565366F}" srcOrd="2" destOrd="0" parTransId="{BD014E2C-B294-4AAE-AC61-934A46AD3D8D}" sibTransId="{F1274986-D71D-468A-BD69-068A346FAC0B}"/>
    <dgm:cxn modelId="{36B3D4F4-73D2-48DE-BB01-9803D69463FB}" type="presOf" srcId="{C2EB9893-08CF-47B0-AF63-8545A5ECDBC6}" destId="{A563A90A-9F18-4357-A05B-2DC4C8A10558}" srcOrd="0" destOrd="0" presId="urn:microsoft.com/office/officeart/2005/8/layout/radial3"/>
    <dgm:cxn modelId="{E513B227-4E50-4748-A9E7-C82EC7EA6E15}" srcId="{69F64613-AE2F-46CC-A25C-C94593D1745B}" destId="{C2EB9893-08CF-47B0-AF63-8545A5ECDBC6}" srcOrd="7" destOrd="0" parTransId="{92F612E9-F3F9-40DE-BDFD-F1596B539F00}" sibTransId="{05E57303-9B05-44FE-9D87-C6EB414AC937}"/>
    <dgm:cxn modelId="{D81C4FB2-BF11-4577-A200-A604FEFB62E2}" type="presOf" srcId="{CA8B6DD6-E6F3-4B99-95B1-963C4530E221}" destId="{2775B778-0576-4855-9B71-036C7313867D}" srcOrd="0" destOrd="0" presId="urn:microsoft.com/office/officeart/2005/8/layout/radial3"/>
    <dgm:cxn modelId="{A2C6D2F2-B562-42AA-BD75-137D5D474390}" type="presOf" srcId="{1D93B4DD-5A5C-485C-884C-81854B8A04AD}" destId="{82CD5ABD-9B81-49C2-8860-25F9CC306F9D}" srcOrd="0" destOrd="0" presId="urn:microsoft.com/office/officeart/2005/8/layout/radial3"/>
    <dgm:cxn modelId="{EF593ED8-1BFA-4EA3-8538-BFF58777BC16}" srcId="{69F64613-AE2F-46CC-A25C-C94593D1745B}" destId="{1CAB233D-76F0-414C-A185-95BFD7C32A42}" srcOrd="11" destOrd="0" parTransId="{2C019F3E-0DEA-4253-8FFF-8C2516AD821B}" sibTransId="{096D11D8-1087-46E5-B627-F3E4F2BBE664}"/>
    <dgm:cxn modelId="{6140FD9E-4957-4226-903A-B0980877CDDF}" srcId="{69F64613-AE2F-46CC-A25C-C94593D1745B}" destId="{2CC7D225-AEED-4DD7-AC8A-85117179EE64}" srcOrd="9" destOrd="0" parTransId="{C891235D-3BFA-4FA7-8A00-10189C48011E}" sibTransId="{DB2665CB-4579-41D8-9754-A711511E41DC}"/>
    <dgm:cxn modelId="{54F09F02-C4D1-4C83-9AF1-04A39AE0F4DB}" type="presOf" srcId="{B8F2689F-5525-4DAC-8D68-117533FC8C7B}" destId="{647C43A7-C93D-4C6B-A32E-473875378EA0}" srcOrd="0" destOrd="0" presId="urn:microsoft.com/office/officeart/2005/8/layout/radial3"/>
    <dgm:cxn modelId="{9902770D-A779-49AD-ACA7-1C48313B28A3}" srcId="{69F64613-AE2F-46CC-A25C-C94593D1745B}" destId="{63C07983-04E1-4710-BA47-4AF1FAD552C6}" srcOrd="4" destOrd="0" parTransId="{3561ACC7-E2B1-419E-96A5-026244495609}" sibTransId="{64BCF809-DBF1-41CE-BB81-0A6A36DCA1B2}"/>
    <dgm:cxn modelId="{77886F26-6BD7-4951-A35B-1DBB321CB75A}" type="presOf" srcId="{63C07983-04E1-4710-BA47-4AF1FAD552C6}" destId="{CA8E275B-381A-4D8D-9B10-60104B98D3F8}" srcOrd="0" destOrd="0" presId="urn:microsoft.com/office/officeart/2005/8/layout/radial3"/>
    <dgm:cxn modelId="{462A3CFD-1B51-4782-A999-FCC6D67D0E93}" type="presOf" srcId="{2CC7D225-AEED-4DD7-AC8A-85117179EE64}" destId="{EAEC7926-773A-4342-93D5-AA427A832395}" srcOrd="0" destOrd="0" presId="urn:microsoft.com/office/officeart/2005/8/layout/radial3"/>
    <dgm:cxn modelId="{406DFC5C-5EA0-41C7-9D69-33A7D1F5A7F5}" srcId="{66BF33A8-42ED-4F98-8128-12538386C270}" destId="{69F64613-AE2F-46CC-A25C-C94593D1745B}" srcOrd="0" destOrd="0" parTransId="{B7798AEC-BF9A-4247-A5C8-68415365E301}" sibTransId="{D173EE46-99D8-49F8-B4AB-1BEBAB66CF29}"/>
    <dgm:cxn modelId="{0302070E-D9CA-43F8-A478-4D3933ED03AA}" type="presOf" srcId="{2E67EF8C-AA15-46D0-980E-A9F8E412D606}" destId="{82EE9DCA-06C9-472D-85CB-E3CB0485CDD0}" srcOrd="0" destOrd="0" presId="urn:microsoft.com/office/officeart/2005/8/layout/radial3"/>
    <dgm:cxn modelId="{72372099-BC8D-4BB2-AA6F-6D1377A0E0A7}" type="presOf" srcId="{66BF33A8-42ED-4F98-8128-12538386C270}" destId="{A7D20E3A-3FAF-47E1-8D35-C1DCB9BE85D8}" srcOrd="0" destOrd="0" presId="urn:microsoft.com/office/officeart/2005/8/layout/radial3"/>
    <dgm:cxn modelId="{35147E14-F3AA-4535-9C8D-A1CCA59D7C61}" type="presParOf" srcId="{A7D20E3A-3FAF-47E1-8D35-C1DCB9BE85D8}" destId="{E3705C56-F451-42BD-AA7C-CDF50128A1F3}" srcOrd="0" destOrd="0" presId="urn:microsoft.com/office/officeart/2005/8/layout/radial3"/>
    <dgm:cxn modelId="{C66D0738-EC88-4895-B4A4-89AEE70DD412}" type="presParOf" srcId="{E3705C56-F451-42BD-AA7C-CDF50128A1F3}" destId="{5C58AB0C-1840-4B7E-8DB6-112071FDF007}" srcOrd="0" destOrd="0" presId="urn:microsoft.com/office/officeart/2005/8/layout/radial3"/>
    <dgm:cxn modelId="{B9D13D04-FF6B-4324-8634-4F2FF0515692}" type="presParOf" srcId="{E3705C56-F451-42BD-AA7C-CDF50128A1F3}" destId="{647C43A7-C93D-4C6B-A32E-473875378EA0}" srcOrd="1" destOrd="0" presId="urn:microsoft.com/office/officeart/2005/8/layout/radial3"/>
    <dgm:cxn modelId="{D0B11D4D-399F-415B-92FF-D7C81E567AE8}" type="presParOf" srcId="{E3705C56-F451-42BD-AA7C-CDF50128A1F3}" destId="{FF9B8892-AA66-4DA5-961F-BE1030F9A212}" srcOrd="2" destOrd="0" presId="urn:microsoft.com/office/officeart/2005/8/layout/radial3"/>
    <dgm:cxn modelId="{A7A3547F-0E4C-4507-A6A0-FE0E4B251CE5}" type="presParOf" srcId="{E3705C56-F451-42BD-AA7C-CDF50128A1F3}" destId="{CA0FD4BD-7306-42ED-8EDB-44D1C93A6348}" srcOrd="3" destOrd="0" presId="urn:microsoft.com/office/officeart/2005/8/layout/radial3"/>
    <dgm:cxn modelId="{D7CD0C86-E5EF-4324-9D51-31BEB1153000}" type="presParOf" srcId="{E3705C56-F451-42BD-AA7C-CDF50128A1F3}" destId="{2775B778-0576-4855-9B71-036C7313867D}" srcOrd="4" destOrd="0" presId="urn:microsoft.com/office/officeart/2005/8/layout/radial3"/>
    <dgm:cxn modelId="{5CB4413D-A1AE-476B-BFF3-EFF1BD602E7D}" type="presParOf" srcId="{E3705C56-F451-42BD-AA7C-CDF50128A1F3}" destId="{CA8E275B-381A-4D8D-9B10-60104B98D3F8}" srcOrd="5" destOrd="0" presId="urn:microsoft.com/office/officeart/2005/8/layout/radial3"/>
    <dgm:cxn modelId="{6A6EC81D-1059-49B2-8AC1-0DF1566CB3A7}" type="presParOf" srcId="{E3705C56-F451-42BD-AA7C-CDF50128A1F3}" destId="{FCFF2BB9-7046-4007-A869-38A453E71F3E}" srcOrd="6" destOrd="0" presId="urn:microsoft.com/office/officeart/2005/8/layout/radial3"/>
    <dgm:cxn modelId="{A835A60E-7BCC-4EB5-BD3A-ECA5C1771028}" type="presParOf" srcId="{E3705C56-F451-42BD-AA7C-CDF50128A1F3}" destId="{82CD5ABD-9B81-49C2-8860-25F9CC306F9D}" srcOrd="7" destOrd="0" presId="urn:microsoft.com/office/officeart/2005/8/layout/radial3"/>
    <dgm:cxn modelId="{6BE8709D-FC5C-4633-98AC-A798260315A4}" type="presParOf" srcId="{E3705C56-F451-42BD-AA7C-CDF50128A1F3}" destId="{A563A90A-9F18-4357-A05B-2DC4C8A10558}" srcOrd="8" destOrd="0" presId="urn:microsoft.com/office/officeart/2005/8/layout/radial3"/>
    <dgm:cxn modelId="{897ADE64-1CC2-4E4D-9337-FAB08AAC0E70}" type="presParOf" srcId="{E3705C56-F451-42BD-AA7C-CDF50128A1F3}" destId="{A21C9884-1432-4515-8F78-EA9C72ADD6BF}" srcOrd="9" destOrd="0" presId="urn:microsoft.com/office/officeart/2005/8/layout/radial3"/>
    <dgm:cxn modelId="{B9ED75C3-1CB7-4D0B-9E7D-4F5540F2448E}" type="presParOf" srcId="{E3705C56-F451-42BD-AA7C-CDF50128A1F3}" destId="{EAEC7926-773A-4342-93D5-AA427A832395}" srcOrd="10" destOrd="0" presId="urn:microsoft.com/office/officeart/2005/8/layout/radial3"/>
    <dgm:cxn modelId="{8321381E-DFF2-439F-B463-808B79BDA92F}" type="presParOf" srcId="{E3705C56-F451-42BD-AA7C-CDF50128A1F3}" destId="{82EE9DCA-06C9-472D-85CB-E3CB0485CDD0}" srcOrd="11" destOrd="0" presId="urn:microsoft.com/office/officeart/2005/8/layout/radial3"/>
    <dgm:cxn modelId="{1B277092-3F32-4A46-B8FA-2C8508015D8D}" type="presParOf" srcId="{E3705C56-F451-42BD-AA7C-CDF50128A1F3}" destId="{47FC4378-3247-40A4-B681-A1DCEFB16586}" srcOrd="1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3391481" y="1067920"/>
          <a:ext cx="2660434" cy="2660434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营销体系</a:t>
          </a:r>
        </a:p>
      </dsp:txBody>
      <dsp:txXfrm>
        <a:off x="3391481" y="1067920"/>
        <a:ext cx="2660434" cy="2660434"/>
      </dsp:txXfrm>
    </dsp:sp>
    <dsp:sp modelId="{647C43A7-C93D-4C6B-A32E-473875378EA0}">
      <dsp:nvSpPr>
        <dsp:cNvPr id="0" name=""/>
        <dsp:cNvSpPr/>
      </dsp:nvSpPr>
      <dsp:spPr>
        <a:xfrm>
          <a:off x="4056589" y="50303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</a:p>
      </dsp:txBody>
      <dsp:txXfrm>
        <a:off x="4056589" y="50303"/>
        <a:ext cx="1330217" cy="1330217"/>
      </dsp:txXfrm>
    </dsp:sp>
    <dsp:sp modelId="{1DEBB13D-15D8-4EAB-A24A-01917AD24EB1}">
      <dsp:nvSpPr>
        <dsp:cNvPr id="0" name=""/>
        <dsp:cNvSpPr/>
      </dsp:nvSpPr>
      <dsp:spPr>
        <a:xfrm>
          <a:off x="5325909" y="553269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高效执行</a:t>
          </a:r>
        </a:p>
      </dsp:txBody>
      <dsp:txXfrm>
        <a:off x="5325909" y="553269"/>
        <a:ext cx="1330217" cy="1330217"/>
      </dsp:txXfrm>
    </dsp:sp>
    <dsp:sp modelId="{5C5A3710-A9B1-42B0-8C5E-0083DFA507E4}">
      <dsp:nvSpPr>
        <dsp:cNvPr id="0" name=""/>
        <dsp:cNvSpPr/>
      </dsp:nvSpPr>
      <dsp:spPr>
        <a:xfrm>
          <a:off x="5789144" y="1733029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认真负责</a:t>
          </a:r>
        </a:p>
      </dsp:txBody>
      <dsp:txXfrm>
        <a:off x="5789144" y="1733029"/>
        <a:ext cx="1330217" cy="1330217"/>
      </dsp:txXfrm>
    </dsp:sp>
    <dsp:sp modelId="{C9ED6A95-6C41-4D8B-ABAA-956CAC1E8B22}">
      <dsp:nvSpPr>
        <dsp:cNvPr id="0" name=""/>
        <dsp:cNvSpPr/>
      </dsp:nvSpPr>
      <dsp:spPr>
        <a:xfrm>
          <a:off x="5281690" y="2958130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沟通能力</a:t>
          </a:r>
        </a:p>
      </dsp:txBody>
      <dsp:txXfrm>
        <a:off x="5281690" y="2958130"/>
        <a:ext cx="1330217" cy="1330217"/>
      </dsp:txXfrm>
    </dsp:sp>
    <dsp:sp modelId="{94FC3530-7AAE-4065-B0B9-7AAB5BB3FF23}">
      <dsp:nvSpPr>
        <dsp:cNvPr id="0" name=""/>
        <dsp:cNvSpPr/>
      </dsp:nvSpPr>
      <dsp:spPr>
        <a:xfrm>
          <a:off x="4056589" y="3465583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积极主动</a:t>
          </a:r>
        </a:p>
      </dsp:txBody>
      <dsp:txXfrm>
        <a:off x="4056589" y="3465583"/>
        <a:ext cx="1330217" cy="1330217"/>
      </dsp:txXfrm>
    </dsp:sp>
    <dsp:sp modelId="{69679581-4EB2-4A08-8015-F09B73504811}">
      <dsp:nvSpPr>
        <dsp:cNvPr id="0" name=""/>
        <dsp:cNvSpPr/>
      </dsp:nvSpPr>
      <dsp:spPr>
        <a:xfrm>
          <a:off x="2831488" y="2958130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学习能力</a:t>
          </a:r>
        </a:p>
      </dsp:txBody>
      <dsp:txXfrm>
        <a:off x="2831488" y="2958130"/>
        <a:ext cx="1330217" cy="1330217"/>
      </dsp:txXfrm>
    </dsp:sp>
    <dsp:sp modelId="{C551B7B4-0E2E-4DF3-9F76-73C1ACE748C7}">
      <dsp:nvSpPr>
        <dsp:cNvPr id="0" name=""/>
        <dsp:cNvSpPr/>
      </dsp:nvSpPr>
      <dsp:spPr>
        <a:xfrm>
          <a:off x="2324035" y="1733029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适应转变</a:t>
          </a:r>
        </a:p>
      </dsp:txBody>
      <dsp:txXfrm>
        <a:off x="2324035" y="1733029"/>
        <a:ext cx="1330217" cy="1330217"/>
      </dsp:txXfrm>
    </dsp:sp>
    <dsp:sp modelId="{03BDC4E5-B879-4EBB-8AA4-F7AF2D1B18CD}">
      <dsp:nvSpPr>
        <dsp:cNvPr id="0" name=""/>
        <dsp:cNvSpPr/>
      </dsp:nvSpPr>
      <dsp:spPr>
        <a:xfrm>
          <a:off x="2831488" y="507928"/>
          <a:ext cx="1330217" cy="133021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抗压能力</a:t>
          </a:r>
        </a:p>
      </dsp:txBody>
      <dsp:txXfrm>
        <a:off x="2831488" y="507928"/>
        <a:ext cx="1330217" cy="133021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3326030" y="1111239"/>
          <a:ext cx="2768350" cy="2768350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管培生</a:t>
          </a:r>
        </a:p>
      </dsp:txBody>
      <dsp:txXfrm>
        <a:off x="3326030" y="1111239"/>
        <a:ext cx="2768350" cy="2768350"/>
      </dsp:txXfrm>
    </dsp:sp>
    <dsp:sp modelId="{647C43A7-C93D-4C6B-A32E-473875378EA0}">
      <dsp:nvSpPr>
        <dsp:cNvPr id="0" name=""/>
        <dsp:cNvSpPr/>
      </dsp:nvSpPr>
      <dsp:spPr>
        <a:xfrm>
          <a:off x="4018117" y="52343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抗压能力</a:t>
          </a:r>
        </a:p>
      </dsp:txBody>
      <dsp:txXfrm>
        <a:off x="4018117" y="52343"/>
        <a:ext cx="1384175" cy="1384175"/>
      </dsp:txXfrm>
    </dsp:sp>
    <dsp:sp modelId="{5B39D0C8-97D4-43C1-9574-779516AA6B29}">
      <dsp:nvSpPr>
        <dsp:cNvPr id="0" name=""/>
        <dsp:cNvSpPr/>
      </dsp:nvSpPr>
      <dsp:spPr>
        <a:xfrm>
          <a:off x="5077777" y="396637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目标意识</a:t>
          </a:r>
        </a:p>
      </dsp:txBody>
      <dsp:txXfrm>
        <a:off x="5077777" y="396637"/>
        <a:ext cx="1384175" cy="1384175"/>
      </dsp:txXfrm>
    </dsp:sp>
    <dsp:sp modelId="{EC840C6C-ABE6-4925-98C8-1966FD9FD7C1}">
      <dsp:nvSpPr>
        <dsp:cNvPr id="0" name=""/>
        <dsp:cNvSpPr/>
      </dsp:nvSpPr>
      <dsp:spPr>
        <a:xfrm>
          <a:off x="5732706" y="1298046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自我提升</a:t>
          </a:r>
        </a:p>
      </dsp:txBody>
      <dsp:txXfrm>
        <a:off x="5732706" y="1298046"/>
        <a:ext cx="1384175" cy="1384175"/>
      </dsp:txXfrm>
    </dsp:sp>
    <dsp:sp modelId="{685F782E-8625-435B-A27F-EFC57E6CCF1F}">
      <dsp:nvSpPr>
        <dsp:cNvPr id="0" name=""/>
        <dsp:cNvSpPr/>
      </dsp:nvSpPr>
      <dsp:spPr>
        <a:xfrm>
          <a:off x="5732703" y="2412268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规划安排</a:t>
          </a:r>
        </a:p>
      </dsp:txBody>
      <dsp:txXfrm>
        <a:off x="5732703" y="2412268"/>
        <a:ext cx="1384175" cy="1384175"/>
      </dsp:txXfrm>
    </dsp:sp>
    <dsp:sp modelId="{A941D85F-3EF9-4717-92BC-DC40E30DB0C3}">
      <dsp:nvSpPr>
        <dsp:cNvPr id="0" name=""/>
        <dsp:cNvSpPr/>
      </dsp:nvSpPr>
      <dsp:spPr>
        <a:xfrm>
          <a:off x="5077799" y="3313681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创新能力</a:t>
          </a:r>
        </a:p>
      </dsp:txBody>
      <dsp:txXfrm>
        <a:off x="5077799" y="3313681"/>
        <a:ext cx="1384175" cy="1384175"/>
      </dsp:txXfrm>
    </dsp:sp>
    <dsp:sp modelId="{0AB77F89-591C-48F3-B8A7-658338DF04D7}">
      <dsp:nvSpPr>
        <dsp:cNvPr id="0" name=""/>
        <dsp:cNvSpPr/>
      </dsp:nvSpPr>
      <dsp:spPr>
        <a:xfrm>
          <a:off x="4018117" y="3606653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影响说服</a:t>
          </a:r>
        </a:p>
      </dsp:txBody>
      <dsp:txXfrm>
        <a:off x="4018117" y="3606653"/>
        <a:ext cx="1384175" cy="1384175"/>
      </dsp:txXfrm>
    </dsp:sp>
    <dsp:sp modelId="{1BE143DE-D3A3-4A14-A5A9-A2A7FF44D380}">
      <dsp:nvSpPr>
        <dsp:cNvPr id="0" name=""/>
        <dsp:cNvSpPr/>
      </dsp:nvSpPr>
      <dsp:spPr>
        <a:xfrm>
          <a:off x="2958436" y="3313681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学习能力</a:t>
          </a:r>
        </a:p>
      </dsp:txBody>
      <dsp:txXfrm>
        <a:off x="2958436" y="3313681"/>
        <a:ext cx="1384175" cy="1384175"/>
      </dsp:txXfrm>
    </dsp:sp>
    <dsp:sp modelId="{5F196FDB-B005-462B-87F1-2BCC0A630A4D}">
      <dsp:nvSpPr>
        <dsp:cNvPr id="0" name=""/>
        <dsp:cNvSpPr/>
      </dsp:nvSpPr>
      <dsp:spPr>
        <a:xfrm>
          <a:off x="2303532" y="2412268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灵活应变</a:t>
          </a:r>
        </a:p>
      </dsp:txBody>
      <dsp:txXfrm>
        <a:off x="2303532" y="2412268"/>
        <a:ext cx="1384175" cy="1384175"/>
      </dsp:txXfrm>
    </dsp:sp>
    <dsp:sp modelId="{005569A9-BAAF-4E2D-8BD6-502B3EE75872}">
      <dsp:nvSpPr>
        <dsp:cNvPr id="0" name=""/>
        <dsp:cNvSpPr/>
      </dsp:nvSpPr>
      <dsp:spPr>
        <a:xfrm>
          <a:off x="2303529" y="1298046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</a:p>
      </dsp:txBody>
      <dsp:txXfrm>
        <a:off x="2303529" y="1298046"/>
        <a:ext cx="1384175" cy="1384175"/>
      </dsp:txXfrm>
    </dsp:sp>
    <dsp:sp modelId="{54DB6B9F-0BF9-499D-998B-6B00485CC76F}">
      <dsp:nvSpPr>
        <dsp:cNvPr id="0" name=""/>
        <dsp:cNvSpPr/>
      </dsp:nvSpPr>
      <dsp:spPr>
        <a:xfrm>
          <a:off x="2958458" y="396637"/>
          <a:ext cx="1384175" cy="1384175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责任心</a:t>
          </a:r>
        </a:p>
      </dsp:txBody>
      <dsp:txXfrm>
        <a:off x="2958458" y="396637"/>
        <a:ext cx="1384175" cy="138417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3154283" y="1096584"/>
          <a:ext cx="2622922" cy="2622922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开发工程师</a:t>
          </a:r>
          <a:endParaRPr lang="en-US" altLang="zh-CN" sz="24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154283" y="1096584"/>
        <a:ext cx="2622922" cy="2622922"/>
      </dsp:txXfrm>
    </dsp:sp>
    <dsp:sp modelId="{647C43A7-C93D-4C6B-A32E-473875378EA0}">
      <dsp:nvSpPr>
        <dsp:cNvPr id="0" name=""/>
        <dsp:cNvSpPr/>
      </dsp:nvSpPr>
      <dsp:spPr>
        <a:xfrm>
          <a:off x="3810013" y="92378"/>
          <a:ext cx="1311461" cy="1311461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学习能力</a:t>
          </a:r>
        </a:p>
      </dsp:txBody>
      <dsp:txXfrm>
        <a:off x="3810013" y="92378"/>
        <a:ext cx="1311461" cy="1311461"/>
      </dsp:txXfrm>
    </dsp:sp>
    <dsp:sp modelId="{5B39D0C8-97D4-43C1-9574-779516AA6B29}">
      <dsp:nvSpPr>
        <dsp:cNvPr id="0" name=""/>
        <dsp:cNvSpPr/>
      </dsp:nvSpPr>
      <dsp:spPr>
        <a:xfrm>
          <a:off x="5140653" y="743910"/>
          <a:ext cx="1311461" cy="1311461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抗压能力</a:t>
          </a:r>
        </a:p>
      </dsp:txBody>
      <dsp:txXfrm>
        <a:off x="5140653" y="743910"/>
        <a:ext cx="1311461" cy="1311461"/>
      </dsp:txXfrm>
    </dsp:sp>
    <dsp:sp modelId="{69300698-0F06-41E9-9C2A-DF5F3D71FAC8}">
      <dsp:nvSpPr>
        <dsp:cNvPr id="0" name=""/>
        <dsp:cNvSpPr/>
      </dsp:nvSpPr>
      <dsp:spPr>
        <a:xfrm>
          <a:off x="5476253" y="2132623"/>
          <a:ext cx="1311461" cy="1311461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积极主动</a:t>
          </a:r>
        </a:p>
      </dsp:txBody>
      <dsp:txXfrm>
        <a:off x="5476253" y="2132623"/>
        <a:ext cx="1311461" cy="1311461"/>
      </dsp:txXfrm>
    </dsp:sp>
    <dsp:sp modelId="{BDA9A987-5169-476D-B3F9-9D8A7389DB41}">
      <dsp:nvSpPr>
        <dsp:cNvPr id="0" name=""/>
        <dsp:cNvSpPr/>
      </dsp:nvSpPr>
      <dsp:spPr>
        <a:xfrm>
          <a:off x="4551560" y="3292152"/>
          <a:ext cx="1311461" cy="1311461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高效执行</a:t>
          </a:r>
        </a:p>
      </dsp:txBody>
      <dsp:txXfrm>
        <a:off x="4551560" y="3292152"/>
        <a:ext cx="1311461" cy="1311461"/>
      </dsp:txXfrm>
    </dsp:sp>
    <dsp:sp modelId="{AFE4178E-A5A7-4E24-B5C3-ADA51BE41F2E}">
      <dsp:nvSpPr>
        <dsp:cNvPr id="0" name=""/>
        <dsp:cNvSpPr/>
      </dsp:nvSpPr>
      <dsp:spPr>
        <a:xfrm>
          <a:off x="3068467" y="3292152"/>
          <a:ext cx="1311461" cy="1311461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</a:p>
      </dsp:txBody>
      <dsp:txXfrm>
        <a:off x="3068467" y="3292152"/>
        <a:ext cx="1311461" cy="1311461"/>
      </dsp:txXfrm>
    </dsp:sp>
    <dsp:sp modelId="{1DA94AEA-58A2-414F-8373-626FC137A4FC}">
      <dsp:nvSpPr>
        <dsp:cNvPr id="0" name=""/>
        <dsp:cNvSpPr/>
      </dsp:nvSpPr>
      <dsp:spPr>
        <a:xfrm>
          <a:off x="2143774" y="2132623"/>
          <a:ext cx="1311461" cy="1311461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坚韧性</a:t>
          </a:r>
        </a:p>
      </dsp:txBody>
      <dsp:txXfrm>
        <a:off x="2143774" y="2132623"/>
        <a:ext cx="1311461" cy="1311461"/>
      </dsp:txXfrm>
    </dsp:sp>
    <dsp:sp modelId="{E34FC1C7-8D18-45E6-B638-F2855BEC299C}">
      <dsp:nvSpPr>
        <dsp:cNvPr id="0" name=""/>
        <dsp:cNvSpPr/>
      </dsp:nvSpPr>
      <dsp:spPr>
        <a:xfrm>
          <a:off x="2473793" y="686715"/>
          <a:ext cx="1311461" cy="1311461"/>
        </a:xfrm>
        <a:prstGeom prst="ellipse">
          <a:avLst/>
        </a:prstGeom>
        <a:solidFill>
          <a:srgbClr val="FF66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创新能力</a:t>
          </a:r>
        </a:p>
      </dsp:txBody>
      <dsp:txXfrm>
        <a:off x="2473793" y="686715"/>
        <a:ext cx="1311461" cy="131146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3305104" y="1050006"/>
          <a:ext cx="2550796" cy="2550796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技术支持类职位</a:t>
          </a:r>
          <a:endParaRPr lang="en-US" altLang="zh-CN" sz="24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305104" y="1050006"/>
        <a:ext cx="2550796" cy="2550796"/>
      </dsp:txXfrm>
    </dsp:sp>
    <dsp:sp modelId="{647C43A7-C93D-4C6B-A32E-473875378EA0}">
      <dsp:nvSpPr>
        <dsp:cNvPr id="0" name=""/>
        <dsp:cNvSpPr/>
      </dsp:nvSpPr>
      <dsp:spPr>
        <a:xfrm>
          <a:off x="3942803" y="73034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</a:p>
      </dsp:txBody>
      <dsp:txXfrm>
        <a:off x="3942803" y="73034"/>
        <a:ext cx="1275398" cy="1275398"/>
      </dsp:txXfrm>
    </dsp:sp>
    <dsp:sp modelId="{685F782E-8625-435B-A27F-EFC57E6CCF1F}">
      <dsp:nvSpPr>
        <dsp:cNvPr id="0" name=""/>
        <dsp:cNvSpPr/>
      </dsp:nvSpPr>
      <dsp:spPr>
        <a:xfrm>
          <a:off x="5059519" y="435440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高效执行</a:t>
          </a:r>
        </a:p>
      </dsp:txBody>
      <dsp:txXfrm>
        <a:off x="5059519" y="435440"/>
        <a:ext cx="1275398" cy="1275398"/>
      </dsp:txXfrm>
    </dsp:sp>
    <dsp:sp modelId="{A941D85F-3EF9-4717-92BC-DC40E30DB0C3}">
      <dsp:nvSpPr>
        <dsp:cNvPr id="0" name=""/>
        <dsp:cNvSpPr/>
      </dsp:nvSpPr>
      <dsp:spPr>
        <a:xfrm>
          <a:off x="5623479" y="1423051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积极主动</a:t>
          </a:r>
        </a:p>
      </dsp:txBody>
      <dsp:txXfrm>
        <a:off x="5623479" y="1423051"/>
        <a:ext cx="1275398" cy="1275398"/>
      </dsp:txXfrm>
    </dsp:sp>
    <dsp:sp modelId="{C7B198F4-C36A-4E42-A6BE-C83959FBC4F2}">
      <dsp:nvSpPr>
        <dsp:cNvPr id="0" name=""/>
        <dsp:cNvSpPr/>
      </dsp:nvSpPr>
      <dsp:spPr>
        <a:xfrm>
          <a:off x="5382556" y="2518947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情绪控制</a:t>
          </a:r>
        </a:p>
      </dsp:txBody>
      <dsp:txXfrm>
        <a:off x="5382556" y="2518947"/>
        <a:ext cx="1275398" cy="1275398"/>
      </dsp:txXfrm>
    </dsp:sp>
    <dsp:sp modelId="{2BE079E6-1F64-4B7B-BD8D-B5C0277E150F}">
      <dsp:nvSpPr>
        <dsp:cNvPr id="0" name=""/>
        <dsp:cNvSpPr/>
      </dsp:nvSpPr>
      <dsp:spPr>
        <a:xfrm>
          <a:off x="4511406" y="3249929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亲和力</a:t>
          </a:r>
        </a:p>
      </dsp:txBody>
      <dsp:txXfrm>
        <a:off x="4511406" y="3249929"/>
        <a:ext cx="1275398" cy="1275398"/>
      </dsp:txXfrm>
    </dsp:sp>
    <dsp:sp modelId="{1DEBB13D-15D8-4EAB-A24A-01917AD24EB1}">
      <dsp:nvSpPr>
        <dsp:cNvPr id="0" name=""/>
        <dsp:cNvSpPr/>
      </dsp:nvSpPr>
      <dsp:spPr>
        <a:xfrm>
          <a:off x="3323621" y="3230957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认真负责</a:t>
          </a:r>
        </a:p>
      </dsp:txBody>
      <dsp:txXfrm>
        <a:off x="3323621" y="3230957"/>
        <a:ext cx="1275398" cy="1275398"/>
      </dsp:txXfrm>
    </dsp:sp>
    <dsp:sp modelId="{C551B7B4-0E2E-4DF3-9F76-73C1ACE748C7}">
      <dsp:nvSpPr>
        <dsp:cNvPr id="0" name=""/>
        <dsp:cNvSpPr/>
      </dsp:nvSpPr>
      <dsp:spPr>
        <a:xfrm>
          <a:off x="2503050" y="2518947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沟通能力</a:t>
          </a:r>
        </a:p>
      </dsp:txBody>
      <dsp:txXfrm>
        <a:off x="2503050" y="2518947"/>
        <a:ext cx="1275398" cy="1275398"/>
      </dsp:txXfrm>
    </dsp:sp>
    <dsp:sp modelId="{03BDC4E5-B879-4EBB-8AA4-F7AF2D1B18CD}">
      <dsp:nvSpPr>
        <dsp:cNvPr id="0" name=""/>
        <dsp:cNvSpPr/>
      </dsp:nvSpPr>
      <dsp:spPr>
        <a:xfrm>
          <a:off x="2305576" y="1399018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遵从规范</a:t>
          </a:r>
        </a:p>
      </dsp:txBody>
      <dsp:txXfrm>
        <a:off x="2305576" y="1399018"/>
        <a:ext cx="1275398" cy="1275398"/>
      </dsp:txXfrm>
    </dsp:sp>
    <dsp:sp modelId="{6C077E7B-45DD-4007-AC71-81AA85B21653}">
      <dsp:nvSpPr>
        <dsp:cNvPr id="0" name=""/>
        <dsp:cNvSpPr/>
      </dsp:nvSpPr>
      <dsp:spPr>
        <a:xfrm>
          <a:off x="2874179" y="414168"/>
          <a:ext cx="1275398" cy="1275398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严谨细致</a:t>
          </a:r>
        </a:p>
      </dsp:txBody>
      <dsp:txXfrm>
        <a:off x="2874179" y="414168"/>
        <a:ext cx="1275398" cy="127539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5852374" y="2129820"/>
          <a:ext cx="3110575" cy="3110575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金融从业者</a:t>
          </a:r>
        </a:p>
      </dsp:txBody>
      <dsp:txXfrm>
        <a:off x="5852374" y="2129820"/>
        <a:ext cx="3110575" cy="3110575"/>
      </dsp:txXfrm>
    </dsp:sp>
    <dsp:sp modelId="{647C43A7-C93D-4C6B-A32E-473875378EA0}">
      <dsp:nvSpPr>
        <dsp:cNvPr id="0" name=""/>
        <dsp:cNvSpPr/>
      </dsp:nvSpPr>
      <dsp:spPr>
        <a:xfrm>
          <a:off x="6630034" y="571286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FF0000"/>
              </a:solidFill>
            </a:rPr>
            <a:t>诚实守信</a:t>
          </a:r>
        </a:p>
      </dsp:txBody>
      <dsp:txXfrm>
        <a:off x="6630034" y="571286"/>
        <a:ext cx="1555287" cy="1555287"/>
      </dsp:txXfrm>
    </dsp:sp>
    <dsp:sp modelId="{AE10E3E7-C187-4300-95F6-86B223A17D5F}">
      <dsp:nvSpPr>
        <dsp:cNvPr id="0" name=""/>
        <dsp:cNvSpPr/>
      </dsp:nvSpPr>
      <dsp:spPr>
        <a:xfrm>
          <a:off x="7832716" y="82437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抗压能力</a:t>
          </a:r>
        </a:p>
      </dsp:txBody>
      <dsp:txXfrm>
        <a:off x="7832716" y="824371"/>
        <a:ext cx="1555287" cy="1555287"/>
      </dsp:txXfrm>
    </dsp:sp>
    <dsp:sp modelId="{8B204001-E09B-4223-B568-AD9A2CE5DE99}">
      <dsp:nvSpPr>
        <dsp:cNvPr id="0" name=""/>
        <dsp:cNvSpPr/>
      </dsp:nvSpPr>
      <dsp:spPr>
        <a:xfrm>
          <a:off x="8713128" y="1704790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FF0000"/>
              </a:solidFill>
            </a:rPr>
            <a:t>遵从规范</a:t>
          </a:r>
        </a:p>
      </dsp:txBody>
      <dsp:txXfrm>
        <a:off x="8713128" y="1704790"/>
        <a:ext cx="1555287" cy="1555287"/>
      </dsp:txXfrm>
    </dsp:sp>
    <dsp:sp modelId="{33E6C32E-A7C3-45BE-B6BA-1EF85AAD4559}">
      <dsp:nvSpPr>
        <dsp:cNvPr id="0" name=""/>
        <dsp:cNvSpPr/>
      </dsp:nvSpPr>
      <dsp:spPr>
        <a:xfrm>
          <a:off x="9035394" y="2907463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客观理智</a:t>
          </a:r>
        </a:p>
      </dsp:txBody>
      <dsp:txXfrm>
        <a:off x="9035394" y="2907463"/>
        <a:ext cx="1555287" cy="1555287"/>
      </dsp:txXfrm>
    </dsp:sp>
    <dsp:sp modelId="{31DDF46C-3933-4D0E-949F-2EFB9247FCD5}">
      <dsp:nvSpPr>
        <dsp:cNvPr id="0" name=""/>
        <dsp:cNvSpPr/>
      </dsp:nvSpPr>
      <dsp:spPr>
        <a:xfrm>
          <a:off x="8713121" y="4110132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认真负责</a:t>
          </a:r>
        </a:p>
      </dsp:txBody>
      <dsp:txXfrm>
        <a:off x="8713121" y="4110132"/>
        <a:ext cx="1555287" cy="1555287"/>
      </dsp:txXfrm>
    </dsp:sp>
    <dsp:sp modelId="{A0515D4D-B5CB-446B-9607-C5C31635B28D}">
      <dsp:nvSpPr>
        <dsp:cNvPr id="0" name=""/>
        <dsp:cNvSpPr/>
      </dsp:nvSpPr>
      <dsp:spPr>
        <a:xfrm>
          <a:off x="7832712" y="481517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协调能力</a:t>
          </a:r>
        </a:p>
      </dsp:txBody>
      <dsp:txXfrm>
        <a:off x="7832712" y="4815171"/>
        <a:ext cx="1555287" cy="1555287"/>
      </dsp:txXfrm>
    </dsp:sp>
    <dsp:sp modelId="{A03EAC90-9FA6-4B7B-B515-6BB9FF1D2B51}">
      <dsp:nvSpPr>
        <dsp:cNvPr id="0" name=""/>
        <dsp:cNvSpPr/>
      </dsp:nvSpPr>
      <dsp:spPr>
        <a:xfrm>
          <a:off x="6630026" y="481517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严谨细致</a:t>
          </a:r>
        </a:p>
      </dsp:txBody>
      <dsp:txXfrm>
        <a:off x="6630026" y="4815171"/>
        <a:ext cx="1555287" cy="1555287"/>
      </dsp:txXfrm>
    </dsp:sp>
    <dsp:sp modelId="{A3D4ED99-F58B-42D1-845A-9572C37908D2}">
      <dsp:nvSpPr>
        <dsp:cNvPr id="0" name=""/>
        <dsp:cNvSpPr/>
      </dsp:nvSpPr>
      <dsp:spPr>
        <a:xfrm>
          <a:off x="5427362" y="481517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rgbClr val="FF0000"/>
              </a:solidFill>
            </a:rPr>
            <a:t>风险防范</a:t>
          </a:r>
        </a:p>
      </dsp:txBody>
      <dsp:txXfrm>
        <a:off x="5427362" y="4815171"/>
        <a:ext cx="1555287" cy="1555287"/>
      </dsp:txXfrm>
    </dsp:sp>
    <dsp:sp modelId="{687635CC-AC59-4B71-B44F-2B081002008C}">
      <dsp:nvSpPr>
        <dsp:cNvPr id="0" name=""/>
        <dsp:cNvSpPr/>
      </dsp:nvSpPr>
      <dsp:spPr>
        <a:xfrm>
          <a:off x="4546945" y="4110119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分析能力</a:t>
          </a:r>
        </a:p>
      </dsp:txBody>
      <dsp:txXfrm>
        <a:off x="4546945" y="4110119"/>
        <a:ext cx="1555287" cy="1555287"/>
      </dsp:txXfrm>
    </dsp:sp>
    <dsp:sp modelId="{1CFE720A-E354-4829-B806-47BE7A619ADE}">
      <dsp:nvSpPr>
        <dsp:cNvPr id="0" name=""/>
        <dsp:cNvSpPr/>
      </dsp:nvSpPr>
      <dsp:spPr>
        <a:xfrm>
          <a:off x="4224698" y="2907451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推理能力</a:t>
          </a:r>
        </a:p>
      </dsp:txBody>
      <dsp:txXfrm>
        <a:off x="4224698" y="2907451"/>
        <a:ext cx="1555287" cy="1555287"/>
      </dsp:txXfrm>
    </dsp:sp>
    <dsp:sp modelId="{8FB4A041-98BA-4E67-9497-F7EE669DC487}">
      <dsp:nvSpPr>
        <dsp:cNvPr id="0" name=""/>
        <dsp:cNvSpPr/>
      </dsp:nvSpPr>
      <dsp:spPr>
        <a:xfrm>
          <a:off x="4546944" y="1704784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语言理解</a:t>
          </a:r>
        </a:p>
      </dsp:txBody>
      <dsp:txXfrm>
        <a:off x="4546944" y="1704784"/>
        <a:ext cx="1555287" cy="1555287"/>
      </dsp:txXfrm>
    </dsp:sp>
    <dsp:sp modelId="{9BED5C8E-B18B-48B6-8674-707985AF59F4}">
      <dsp:nvSpPr>
        <dsp:cNvPr id="0" name=""/>
        <dsp:cNvSpPr/>
      </dsp:nvSpPr>
      <dsp:spPr>
        <a:xfrm>
          <a:off x="5427367" y="824357"/>
          <a:ext cx="1555287" cy="1555287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资料分析</a:t>
          </a:r>
        </a:p>
      </dsp:txBody>
      <dsp:txXfrm>
        <a:off x="5427367" y="824357"/>
        <a:ext cx="1555287" cy="1555287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C58AB0C-1840-4B7E-8DB6-112071FDF007}">
      <dsp:nvSpPr>
        <dsp:cNvPr id="0" name=""/>
        <dsp:cNvSpPr/>
      </dsp:nvSpPr>
      <dsp:spPr>
        <a:xfrm>
          <a:off x="7304838" y="1902135"/>
          <a:ext cx="3087392" cy="3087392"/>
        </a:xfrm>
        <a:prstGeom prst="ellipse">
          <a:avLst/>
        </a:prstGeom>
        <a:solidFill>
          <a:srgbClr val="FFC000">
            <a:alpha val="33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运营保障类</a:t>
          </a:r>
          <a:endParaRPr lang="en-US" altLang="zh-CN" sz="2400" b="1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职位</a:t>
          </a:r>
        </a:p>
      </dsp:txBody>
      <dsp:txXfrm>
        <a:off x="7304838" y="1902135"/>
        <a:ext cx="3087392" cy="3087392"/>
      </dsp:txXfrm>
    </dsp:sp>
    <dsp:sp modelId="{647C43A7-C93D-4C6B-A32E-473875378EA0}">
      <dsp:nvSpPr>
        <dsp:cNvPr id="0" name=""/>
        <dsp:cNvSpPr/>
      </dsp:nvSpPr>
      <dsp:spPr>
        <a:xfrm>
          <a:off x="8076697" y="355208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团队合作</a:t>
          </a:r>
          <a:endParaRPr lang="en-US" altLang="zh-CN" sz="1600" b="1" kern="1200" dirty="0"/>
        </a:p>
      </dsp:txBody>
      <dsp:txXfrm>
        <a:off x="8076697" y="355208"/>
        <a:ext cx="1543696" cy="1543696"/>
      </dsp:txXfrm>
    </dsp:sp>
    <dsp:sp modelId="{FF9B8892-AA66-4DA5-961F-BE1030F9A212}">
      <dsp:nvSpPr>
        <dsp:cNvPr id="0" name=""/>
        <dsp:cNvSpPr/>
      </dsp:nvSpPr>
      <dsp:spPr>
        <a:xfrm>
          <a:off x="9270400" y="606402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自我激励</a:t>
          </a:r>
          <a:endParaRPr lang="en-US" altLang="zh-CN" sz="1600" b="1" kern="1200" dirty="0"/>
        </a:p>
      </dsp:txBody>
      <dsp:txXfrm>
        <a:off x="9270400" y="606402"/>
        <a:ext cx="1543696" cy="1543696"/>
      </dsp:txXfrm>
    </dsp:sp>
    <dsp:sp modelId="{CA0FD4BD-7306-42ED-8EDB-44D1C93A6348}">
      <dsp:nvSpPr>
        <dsp:cNvPr id="0" name=""/>
        <dsp:cNvSpPr/>
      </dsp:nvSpPr>
      <dsp:spPr>
        <a:xfrm>
          <a:off x="10144254" y="1480266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诚信正直</a:t>
          </a:r>
          <a:endParaRPr lang="en-US" altLang="zh-CN" sz="1600" b="1" kern="1200" dirty="0"/>
        </a:p>
      </dsp:txBody>
      <dsp:txXfrm>
        <a:off x="10144254" y="1480266"/>
        <a:ext cx="1543696" cy="1543696"/>
      </dsp:txXfrm>
    </dsp:sp>
    <dsp:sp modelId="{2775B778-0576-4855-9B71-036C7313867D}">
      <dsp:nvSpPr>
        <dsp:cNvPr id="0" name=""/>
        <dsp:cNvSpPr/>
      </dsp:nvSpPr>
      <dsp:spPr>
        <a:xfrm>
          <a:off x="10464119" y="2673972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抗压能力</a:t>
          </a:r>
          <a:endParaRPr lang="en-US" altLang="zh-CN" sz="1600" b="1" kern="1200" dirty="0"/>
        </a:p>
      </dsp:txBody>
      <dsp:txXfrm>
        <a:off x="10464119" y="2673972"/>
        <a:ext cx="1543696" cy="1543696"/>
      </dsp:txXfrm>
    </dsp:sp>
    <dsp:sp modelId="{CA8E275B-381A-4D8D-9B10-60104B98D3F8}">
      <dsp:nvSpPr>
        <dsp:cNvPr id="0" name=""/>
        <dsp:cNvSpPr/>
      </dsp:nvSpPr>
      <dsp:spPr>
        <a:xfrm>
          <a:off x="10144264" y="3867667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责任心</a:t>
          </a:r>
          <a:endParaRPr lang="en-US" altLang="zh-CN" sz="1600" b="1" kern="1200" dirty="0"/>
        </a:p>
      </dsp:txBody>
      <dsp:txXfrm>
        <a:off x="10144264" y="3867667"/>
        <a:ext cx="1543696" cy="1543696"/>
      </dsp:txXfrm>
    </dsp:sp>
    <dsp:sp modelId="{FCFF2BB9-7046-4007-A869-38A453E71F3E}">
      <dsp:nvSpPr>
        <dsp:cNvPr id="0" name=""/>
        <dsp:cNvSpPr/>
      </dsp:nvSpPr>
      <dsp:spPr>
        <a:xfrm>
          <a:off x="9270389" y="4741531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严谨细致</a:t>
          </a:r>
          <a:endParaRPr lang="en-US" altLang="zh-CN" sz="1600" b="1" kern="1200" dirty="0"/>
        </a:p>
      </dsp:txBody>
      <dsp:txXfrm>
        <a:off x="9270389" y="4741531"/>
        <a:ext cx="1543696" cy="1543696"/>
      </dsp:txXfrm>
    </dsp:sp>
    <dsp:sp modelId="{82CD5ABD-9B81-49C2-8860-25F9CC306F9D}">
      <dsp:nvSpPr>
        <dsp:cNvPr id="0" name=""/>
        <dsp:cNvSpPr/>
      </dsp:nvSpPr>
      <dsp:spPr>
        <a:xfrm>
          <a:off x="8076698" y="4779282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社会适应</a:t>
          </a:r>
          <a:endParaRPr lang="en-US" altLang="zh-CN" sz="1600" b="1" kern="1200" dirty="0"/>
        </a:p>
      </dsp:txBody>
      <dsp:txXfrm>
        <a:off x="8076698" y="4779282"/>
        <a:ext cx="1543696" cy="1543696"/>
      </dsp:txXfrm>
    </dsp:sp>
    <dsp:sp modelId="{A563A90A-9F18-4357-A05B-2DC4C8A10558}">
      <dsp:nvSpPr>
        <dsp:cNvPr id="0" name=""/>
        <dsp:cNvSpPr/>
      </dsp:nvSpPr>
      <dsp:spPr>
        <a:xfrm>
          <a:off x="6882982" y="4741541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创新能力</a:t>
          </a:r>
          <a:endParaRPr lang="en-US" altLang="zh-CN" sz="1600" b="1" kern="1200" dirty="0"/>
        </a:p>
      </dsp:txBody>
      <dsp:txXfrm>
        <a:off x="6882982" y="4741541"/>
        <a:ext cx="1543696" cy="1543696"/>
      </dsp:txXfrm>
    </dsp:sp>
    <dsp:sp modelId="{A21C9884-1432-4515-8F78-EA9C72ADD6BF}">
      <dsp:nvSpPr>
        <dsp:cNvPr id="0" name=""/>
        <dsp:cNvSpPr/>
      </dsp:nvSpPr>
      <dsp:spPr>
        <a:xfrm>
          <a:off x="6009126" y="3867682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学习能力</a:t>
          </a:r>
          <a:endParaRPr lang="en-US" altLang="zh-CN" sz="1600" b="1" kern="1200" dirty="0"/>
        </a:p>
      </dsp:txBody>
      <dsp:txXfrm>
        <a:off x="6009126" y="3867682"/>
        <a:ext cx="1543696" cy="1543696"/>
      </dsp:txXfrm>
    </dsp:sp>
    <dsp:sp modelId="{EAEC7926-773A-4342-93D5-AA427A832395}">
      <dsp:nvSpPr>
        <dsp:cNvPr id="0" name=""/>
        <dsp:cNvSpPr/>
      </dsp:nvSpPr>
      <dsp:spPr>
        <a:xfrm>
          <a:off x="5689264" y="2673956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推理能力</a:t>
          </a:r>
          <a:endParaRPr lang="en-US" altLang="zh-CN" sz="1600" b="1" kern="1200" dirty="0"/>
        </a:p>
      </dsp:txBody>
      <dsp:txXfrm>
        <a:off x="5689264" y="2673956"/>
        <a:ext cx="1543696" cy="1543696"/>
      </dsp:txXfrm>
    </dsp:sp>
    <dsp:sp modelId="{82EE9DCA-06C9-472D-85CB-E3CB0485CDD0}">
      <dsp:nvSpPr>
        <dsp:cNvPr id="0" name=""/>
        <dsp:cNvSpPr/>
      </dsp:nvSpPr>
      <dsp:spPr>
        <a:xfrm>
          <a:off x="6009127" y="1480247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资料分析</a:t>
          </a:r>
          <a:endParaRPr lang="en-US" altLang="zh-CN" sz="1600" b="1" kern="1200" dirty="0"/>
        </a:p>
      </dsp:txBody>
      <dsp:txXfrm>
        <a:off x="6009127" y="1480247"/>
        <a:ext cx="1543696" cy="1543696"/>
      </dsp:txXfrm>
    </dsp:sp>
    <dsp:sp modelId="{47FC4378-3247-40A4-B681-A1DCEFB16586}">
      <dsp:nvSpPr>
        <dsp:cNvPr id="0" name=""/>
        <dsp:cNvSpPr/>
      </dsp:nvSpPr>
      <dsp:spPr>
        <a:xfrm>
          <a:off x="6882989" y="606396"/>
          <a:ext cx="1543696" cy="1543696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/>
            <a:t>语言理解</a:t>
          </a:r>
          <a:endParaRPr lang="en-US" altLang="zh-CN" sz="1600" b="1" kern="1200" dirty="0"/>
        </a:p>
      </dsp:txBody>
      <dsp:txXfrm>
        <a:off x="6882989" y="606396"/>
        <a:ext cx="1543696" cy="1543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C789A-AB84-49B4-8209-939F5D36BE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4152-8863-44DF-9FD2-2754F3FF0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64BA2-B8EF-4131-AC2E-30237E219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熬的住出众，熬不住出局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深层的内驱力上，毕业生们要拥有较强的成就动机，以高标准要求自己，并能在工作中展现出积极主动的态度；思维上，他们有着较强的分析能力，愿意学习新事物，并善于运用所学；对待外部环境时，能够较灵活地适应外部环境的快速变化，有效应对压力情境，充满正能量，拒绝玻璃心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在与人交往方面，他们愿意与人沟通，乐于表达，有自己的方式方法去赢得他人的认同，与团队合作意识也能在团队利益前做适度的妥协。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在做事方面，他们对待事情认真负责，能够将事情安排得井井有条，考虑问题细致周全，并高效地推进和执行。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E2848-0102-4CAD-9275-30DB923CDF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34152-8863-44DF-9FD2-2754F3FF0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BFE34-9961-44A1-A890-B7FBEF24CE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8BF0F-FEE8-4F86-B5C5-63BEDB6F36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3.png"/><Relationship Id="rId16" Type="http://schemas.openxmlformats.org/officeDocument/2006/relationships/image" Target="../media/image32.png"/><Relationship Id="rId15" Type="http://schemas.openxmlformats.org/officeDocument/2006/relationships/image" Target="../media/image31.png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6" Type="http://schemas.openxmlformats.org/officeDocument/2006/relationships/slideLayout" Target="../slideLayouts/slideLayout2.xml"/><Relationship Id="rId65" Type="http://schemas.openxmlformats.org/officeDocument/2006/relationships/image" Target="../media/image5.png"/><Relationship Id="rId64" Type="http://schemas.openxmlformats.org/officeDocument/2006/relationships/image" Target="../media/image6.png"/><Relationship Id="rId63" Type="http://schemas.openxmlformats.org/officeDocument/2006/relationships/image" Target="../media/image96.png"/><Relationship Id="rId62" Type="http://schemas.openxmlformats.org/officeDocument/2006/relationships/image" Target="../media/image95.png"/><Relationship Id="rId61" Type="http://schemas.openxmlformats.org/officeDocument/2006/relationships/image" Target="../media/image94.png"/><Relationship Id="rId60" Type="http://schemas.openxmlformats.org/officeDocument/2006/relationships/image" Target="../media/image93.png"/><Relationship Id="rId6" Type="http://schemas.openxmlformats.org/officeDocument/2006/relationships/image" Target="../media/image39.png"/><Relationship Id="rId59" Type="http://schemas.openxmlformats.org/officeDocument/2006/relationships/image" Target="../media/image92.png"/><Relationship Id="rId58" Type="http://schemas.openxmlformats.org/officeDocument/2006/relationships/image" Target="../media/image91.png"/><Relationship Id="rId57" Type="http://schemas.openxmlformats.org/officeDocument/2006/relationships/image" Target="../media/image90.png"/><Relationship Id="rId56" Type="http://schemas.openxmlformats.org/officeDocument/2006/relationships/image" Target="../media/image89.png"/><Relationship Id="rId55" Type="http://schemas.openxmlformats.org/officeDocument/2006/relationships/image" Target="../media/image88.png"/><Relationship Id="rId54" Type="http://schemas.openxmlformats.org/officeDocument/2006/relationships/image" Target="../media/image87.png"/><Relationship Id="rId53" Type="http://schemas.openxmlformats.org/officeDocument/2006/relationships/image" Target="../media/image86.png"/><Relationship Id="rId52" Type="http://schemas.openxmlformats.org/officeDocument/2006/relationships/image" Target="../media/image85.png"/><Relationship Id="rId51" Type="http://schemas.openxmlformats.org/officeDocument/2006/relationships/image" Target="../media/image84.png"/><Relationship Id="rId50" Type="http://schemas.openxmlformats.org/officeDocument/2006/relationships/image" Target="../media/image83.png"/><Relationship Id="rId5" Type="http://schemas.openxmlformats.org/officeDocument/2006/relationships/image" Target="../media/image38.png"/><Relationship Id="rId49" Type="http://schemas.openxmlformats.org/officeDocument/2006/relationships/image" Target="../media/image82.png"/><Relationship Id="rId48" Type="http://schemas.openxmlformats.org/officeDocument/2006/relationships/image" Target="../media/image81.png"/><Relationship Id="rId47" Type="http://schemas.openxmlformats.org/officeDocument/2006/relationships/image" Target="../media/image80.png"/><Relationship Id="rId46" Type="http://schemas.openxmlformats.org/officeDocument/2006/relationships/image" Target="../media/image79.png"/><Relationship Id="rId45" Type="http://schemas.openxmlformats.org/officeDocument/2006/relationships/image" Target="../media/image78.png"/><Relationship Id="rId44" Type="http://schemas.openxmlformats.org/officeDocument/2006/relationships/image" Target="../media/image77.png"/><Relationship Id="rId43" Type="http://schemas.openxmlformats.org/officeDocument/2006/relationships/image" Target="../media/image76.png"/><Relationship Id="rId42" Type="http://schemas.openxmlformats.org/officeDocument/2006/relationships/image" Target="../media/image75.png"/><Relationship Id="rId41" Type="http://schemas.openxmlformats.org/officeDocument/2006/relationships/image" Target="../media/image74.png"/><Relationship Id="rId40" Type="http://schemas.openxmlformats.org/officeDocument/2006/relationships/image" Target="../media/image73.png"/><Relationship Id="rId4" Type="http://schemas.openxmlformats.org/officeDocument/2006/relationships/image" Target="../media/image37.png"/><Relationship Id="rId39" Type="http://schemas.openxmlformats.org/officeDocument/2006/relationships/image" Target="../media/image72.png"/><Relationship Id="rId38" Type="http://schemas.openxmlformats.org/officeDocument/2006/relationships/image" Target="../media/image71.png"/><Relationship Id="rId37" Type="http://schemas.openxmlformats.org/officeDocument/2006/relationships/image" Target="../media/image70.png"/><Relationship Id="rId36" Type="http://schemas.openxmlformats.org/officeDocument/2006/relationships/image" Target="../media/image69.png"/><Relationship Id="rId35" Type="http://schemas.openxmlformats.org/officeDocument/2006/relationships/image" Target="../media/image68.png"/><Relationship Id="rId34" Type="http://schemas.openxmlformats.org/officeDocument/2006/relationships/image" Target="../media/image67.png"/><Relationship Id="rId33" Type="http://schemas.openxmlformats.org/officeDocument/2006/relationships/image" Target="../media/image66.png"/><Relationship Id="rId32" Type="http://schemas.openxmlformats.org/officeDocument/2006/relationships/image" Target="../media/image65.png"/><Relationship Id="rId31" Type="http://schemas.openxmlformats.org/officeDocument/2006/relationships/image" Target="../media/image64.png"/><Relationship Id="rId30" Type="http://schemas.openxmlformats.org/officeDocument/2006/relationships/image" Target="../media/image63.png"/><Relationship Id="rId3" Type="http://schemas.openxmlformats.org/officeDocument/2006/relationships/image" Target="../media/image36.png"/><Relationship Id="rId29" Type="http://schemas.openxmlformats.org/officeDocument/2006/relationships/image" Target="../media/image62.png"/><Relationship Id="rId28" Type="http://schemas.openxmlformats.org/officeDocument/2006/relationships/image" Target="../media/image61.png"/><Relationship Id="rId27" Type="http://schemas.openxmlformats.org/officeDocument/2006/relationships/image" Target="../media/image60.png"/><Relationship Id="rId26" Type="http://schemas.openxmlformats.org/officeDocument/2006/relationships/image" Target="../media/image59.png"/><Relationship Id="rId25" Type="http://schemas.openxmlformats.org/officeDocument/2006/relationships/image" Target="../media/image58.png"/><Relationship Id="rId24" Type="http://schemas.openxmlformats.org/officeDocument/2006/relationships/image" Target="../media/image57.png"/><Relationship Id="rId23" Type="http://schemas.openxmlformats.org/officeDocument/2006/relationships/image" Target="../media/image56.png"/><Relationship Id="rId22" Type="http://schemas.openxmlformats.org/officeDocument/2006/relationships/image" Target="../media/image55.png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5.png"/><Relationship Id="rId19" Type="http://schemas.openxmlformats.org/officeDocument/2006/relationships/image" Target="../media/image52.png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00.jpeg"/><Relationship Id="rId13" Type="http://schemas.openxmlformats.org/officeDocument/2006/relationships/image" Target="../media/image99.jpeg"/><Relationship Id="rId12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.xml"/><Relationship Id="rId8" Type="http://schemas.openxmlformats.org/officeDocument/2006/relationships/diagramQuickStyle" Target="../diagrams/quickStyle4.xml"/><Relationship Id="rId7" Type="http://schemas.openxmlformats.org/officeDocument/2006/relationships/diagramLayout" Target="../diagrams/layout4.xml"/><Relationship Id="rId6" Type="http://schemas.openxmlformats.org/officeDocument/2006/relationships/diagramData" Target="../diagrams/data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03.jpeg"/><Relationship Id="rId14" Type="http://schemas.openxmlformats.org/officeDocument/2006/relationships/image" Target="../media/image102.jpeg"/><Relationship Id="rId13" Type="http://schemas.openxmlformats.org/officeDocument/2006/relationships/image" Target="../media/image101.jpeg"/><Relationship Id="rId12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microsoft.com/office/2007/relationships/diagramDrawing" Target="../diagrams/drawing4.xml"/><Relationship Id="rId1" Type="http://schemas.openxmlformats.org/officeDocument/2006/relationships/diagramData" Target="../diagrams/data3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jpeg"/><Relationship Id="rId8" Type="http://schemas.openxmlformats.org/officeDocument/2006/relationships/image" Target="../media/image104.jpeg"/><Relationship Id="rId7" Type="http://schemas.openxmlformats.org/officeDocument/2006/relationships/image" Target="../media/image5.png"/><Relationship Id="rId6" Type="http://schemas.openxmlformats.org/officeDocument/2006/relationships/image" Target="../media/image6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0" Type="http://schemas.openxmlformats.org/officeDocument/2006/relationships/slideLayout" Target="../slideLayouts/slideLayout7.xml"/><Relationship Id="rId1" Type="http://schemas.openxmlformats.org/officeDocument/2006/relationships/diagramData" Target="../diagrams/data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6.jpeg"/><Relationship Id="rId7" Type="http://schemas.openxmlformats.org/officeDocument/2006/relationships/image" Target="../media/image5.png"/><Relationship Id="rId6" Type="http://schemas.openxmlformats.org/officeDocument/2006/relationships/image" Target="../media/image6.png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0" Type="http://schemas.openxmlformats.org/officeDocument/2006/relationships/notesSlide" Target="../notesSlides/notesSlide10.xml"/><Relationship Id="rId1" Type="http://schemas.openxmlformats.org/officeDocument/2006/relationships/diagramData" Target="../diagrams/data6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image" Target="../media/image107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4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9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0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" y="-38961"/>
            <a:ext cx="12192000" cy="68477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1164" y="3384893"/>
            <a:ext cx="10861963" cy="163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121215" y="2613987"/>
            <a:ext cx="11970029" cy="1766678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253172" y="3035661"/>
            <a:ext cx="9789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大学生职业发展与就业指导课</a:t>
            </a:r>
            <a:endParaRPr kumimoji="1"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441" y="1264396"/>
            <a:ext cx="526297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</a:t>
            </a:r>
            <a:endParaRPr lang="en-US" altLang="zh-CN" sz="28700" b="1" dirty="0">
              <a:solidFill>
                <a:srgbClr val="971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23800" y="5050046"/>
            <a:ext cx="691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2400" b="1" dirty="0" smtClean="0">
              <a:solidFill>
                <a:srgbClr val="971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  <a:p>
            <a:pPr algn="ctr"/>
            <a:r>
              <a:rPr lang="en-US" altLang="zh-CN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2018</a:t>
            </a:r>
            <a:r>
              <a:rPr lang="zh-CN" altLang="en-US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年</a:t>
            </a:r>
            <a:r>
              <a:rPr lang="en-US" altLang="zh-CN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3</a:t>
            </a:r>
            <a:r>
              <a:rPr lang="zh-CN" altLang="en-US" sz="2400" b="1" dirty="0" smtClean="0">
                <a:solidFill>
                  <a:srgbClr val="971E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月</a:t>
            </a:r>
            <a:endParaRPr lang="zh-CN" altLang="en-US" sz="2400" b="1" dirty="0">
              <a:solidFill>
                <a:srgbClr val="971E2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130199" y="5012347"/>
            <a:ext cx="3061801" cy="1976134"/>
            <a:chOff x="9130199" y="3840051"/>
            <a:chExt cx="3061801" cy="197613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0" t="56184" b="15139"/>
            <a:stretch>
              <a:fillRect/>
            </a:stretch>
          </p:blipFill>
          <p:spPr>
            <a:xfrm>
              <a:off x="9144000" y="3852473"/>
              <a:ext cx="3048000" cy="196371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0" t="56184" b="15139"/>
            <a:stretch>
              <a:fillRect/>
            </a:stretch>
          </p:blipFill>
          <p:spPr>
            <a:xfrm>
              <a:off x="9130199" y="3840051"/>
              <a:ext cx="3048000" cy="1963712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27709" y="2806244"/>
            <a:ext cx="2841211" cy="202089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3479"/>
            <a:ext cx="4103319" cy="1624781"/>
          </a:xfrm>
          <a:prstGeom prst="rect">
            <a:avLst/>
          </a:prstGeom>
        </p:spPr>
      </p:pic>
      <p:grpSp>
        <p:nvGrpSpPr>
          <p:cNvPr id="27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直接连接符 29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分享任务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5428" y="2434340"/>
            <a:ext cx="3725980" cy="261610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未来的我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/>
              <a:t>理想中的我？</a:t>
            </a:r>
            <a:endParaRPr lang="en-US" altLang="zh-CN" sz="2800" b="1" dirty="0" smtClean="0"/>
          </a:p>
          <a:p>
            <a:pPr algn="ctr"/>
            <a:r>
              <a:rPr lang="zh-CN" altLang="en-US" sz="4000" b="1" dirty="0" smtClean="0">
                <a:solidFill>
                  <a:srgbClr val="971E23"/>
                </a:solidFill>
              </a:rPr>
              <a:t> 测评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适合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不适合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endParaRPr lang="en-US" altLang="zh-CN" sz="2800" b="1" dirty="0" smtClean="0"/>
          </a:p>
        </p:txBody>
      </p:sp>
      <p:sp>
        <p:nvSpPr>
          <p:cNvPr id="15" name="矩形 14"/>
          <p:cNvSpPr/>
          <p:nvPr/>
        </p:nvSpPr>
        <p:spPr>
          <a:xfrm>
            <a:off x="198664" y="2866382"/>
            <a:ext cx="557075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测评：</a:t>
            </a:r>
            <a:r>
              <a:rPr lang="zh-CN" altLang="zh-CN" sz="2800" b="1" dirty="0" smtClean="0"/>
              <a:t>霍兰德职业倾向测试量表</a:t>
            </a:r>
            <a:endParaRPr lang="en-US" altLang="zh-CN" sz="2800" b="1" dirty="0" smtClean="0"/>
          </a:p>
          <a:p>
            <a:endParaRPr lang="en-US" altLang="zh-CN" sz="2800" b="1" dirty="0" smtClean="0"/>
          </a:p>
          <a:p>
            <a:r>
              <a:rPr lang="zh-CN" altLang="en-US" sz="2800" b="1" dirty="0" smtClean="0"/>
              <a:t>帮助你更好的规划自己的职业生涯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9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357752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400" b="1" dirty="0" smtClean="0"/>
              <a:t>第一部分 </a:t>
            </a:r>
            <a:r>
              <a:rPr lang="zh-CN" altLang="en-US" sz="2400" b="1" dirty="0" smtClean="0"/>
              <a:t>我</a:t>
            </a:r>
            <a:r>
              <a:rPr lang="zh-CN" altLang="zh-CN" sz="2400" b="1" dirty="0" smtClean="0"/>
              <a:t>心目中的理想职业</a:t>
            </a:r>
            <a:r>
              <a:rPr lang="en-US" altLang="zh-CN" sz="2400" b="1" dirty="0" smtClean="0"/>
              <a:t>(</a:t>
            </a:r>
            <a:r>
              <a:rPr lang="zh-CN" altLang="zh-CN" sz="2400" b="1" dirty="0" smtClean="0"/>
              <a:t>专业</a:t>
            </a:r>
            <a:r>
              <a:rPr lang="en-US" altLang="zh-CN" sz="2400" b="1" dirty="0" smtClean="0"/>
              <a:t>)</a:t>
            </a:r>
            <a:endParaRPr lang="zh-CN" altLang="zh-CN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ym typeface="+mn-ea"/>
              </a:rPr>
              <a:t>我希望看到哪个专业毕业生的就业视频？</a:t>
            </a:r>
            <a:endParaRPr lang="en-US" altLang="zh-CN" sz="2400" dirty="0" smtClean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ym typeface="+mn-ea"/>
              </a:rPr>
              <a:t>（选择大家最希望看的前</a:t>
            </a:r>
            <a:r>
              <a:rPr lang="en-US" altLang="zh-CN" sz="2400" dirty="0" smtClean="0">
                <a:sym typeface="+mn-ea"/>
              </a:rPr>
              <a:t>3</a:t>
            </a:r>
            <a:r>
              <a:rPr lang="zh-CN" altLang="en-US" sz="2400" dirty="0" smtClean="0">
                <a:sym typeface="+mn-ea"/>
              </a:rPr>
              <a:t>个专业视频）</a:t>
            </a:r>
            <a:endParaRPr lang="en-US" altLang="zh-CN" sz="2400" dirty="0" smtClean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讨论和分享：我的选择？为什么喜欢？为什么不喜欢？</a:t>
            </a:r>
            <a:endParaRPr lang="en-US" altLang="zh-CN" sz="2400" b="1" dirty="0" smtClean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第二部分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所感兴趣的活动</a:t>
            </a:r>
            <a:endParaRPr lang="zh-CN" altLang="zh-CN" sz="2000" dirty="0" smtClean="0"/>
          </a:p>
          <a:p>
            <a:r>
              <a:rPr lang="en-US" altLang="zh-CN" sz="1400" dirty="0" smtClean="0"/>
              <a:t>R</a:t>
            </a:r>
            <a:r>
              <a:rPr lang="zh-CN" altLang="zh-CN" sz="1400" dirty="0" smtClean="0"/>
              <a:t>：实际型活动</a:t>
            </a:r>
            <a:r>
              <a:rPr lang="en-US" altLang="zh-CN" sz="1400" dirty="0" smtClean="0"/>
              <a:t>               </a:t>
            </a:r>
            <a:endParaRPr lang="zh-CN" altLang="zh-CN" sz="1400" dirty="0" smtClean="0"/>
          </a:p>
          <a:p>
            <a:r>
              <a:rPr lang="en-US" altLang="zh-CN" sz="1400" dirty="0" smtClean="0"/>
              <a:t>1</a:t>
            </a:r>
            <a:r>
              <a:rPr lang="zh-CN" altLang="zh-CN" sz="1400" dirty="0" smtClean="0"/>
              <a:t>．装配修理电器或玩具</a:t>
            </a:r>
            <a:endParaRPr lang="zh-CN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zh-CN" sz="1400" dirty="0" smtClean="0"/>
              <a:t>．修理自行车</a:t>
            </a:r>
            <a:endParaRPr lang="zh-CN" altLang="zh-CN" sz="1400" dirty="0" smtClean="0"/>
          </a:p>
          <a:p>
            <a:r>
              <a:rPr lang="en-US" altLang="zh-CN" sz="1400" dirty="0" smtClean="0"/>
              <a:t>3</a:t>
            </a:r>
            <a:r>
              <a:rPr lang="zh-CN" altLang="zh-CN" sz="1400" dirty="0" smtClean="0"/>
              <a:t>．用木头做东西</a:t>
            </a:r>
            <a:endParaRPr lang="zh-CN" altLang="zh-CN" sz="1400" dirty="0" smtClean="0"/>
          </a:p>
          <a:p>
            <a:r>
              <a:rPr lang="en-US" altLang="zh-CN" sz="1400" dirty="0" smtClean="0"/>
              <a:t>4</a:t>
            </a:r>
            <a:r>
              <a:rPr lang="zh-CN" altLang="zh-CN" sz="1400" dirty="0" smtClean="0"/>
              <a:t>．开汽车或摩托车</a:t>
            </a:r>
            <a:endParaRPr lang="zh-CN" altLang="zh-CN" sz="1400" dirty="0" smtClean="0"/>
          </a:p>
          <a:p>
            <a:r>
              <a:rPr lang="en-US" altLang="zh-CN" sz="1400" dirty="0" smtClean="0"/>
              <a:t>5</a:t>
            </a:r>
            <a:r>
              <a:rPr lang="zh-CN" altLang="zh-CN" sz="1400" dirty="0" smtClean="0"/>
              <a:t>．用机器做东西</a:t>
            </a:r>
            <a:endParaRPr lang="zh-CN" altLang="zh-CN" sz="1400" dirty="0" smtClean="0"/>
          </a:p>
          <a:p>
            <a:r>
              <a:rPr lang="en-US" altLang="zh-CN" sz="1400" dirty="0" smtClean="0"/>
              <a:t>6</a:t>
            </a:r>
            <a:r>
              <a:rPr lang="zh-CN" altLang="zh-CN" sz="1400" dirty="0" smtClean="0"/>
              <a:t>．参加木工技术学习班</a:t>
            </a:r>
            <a:endParaRPr lang="zh-CN" altLang="zh-CN" sz="1400" dirty="0" smtClean="0"/>
          </a:p>
          <a:p>
            <a:r>
              <a:rPr lang="en-US" altLang="zh-CN" sz="1400" dirty="0" smtClean="0"/>
              <a:t>7</a:t>
            </a:r>
            <a:r>
              <a:rPr lang="zh-CN" altLang="zh-CN" sz="1400" dirty="0" smtClean="0"/>
              <a:t>．参加制图描图学习班</a:t>
            </a:r>
            <a:endParaRPr lang="zh-CN" altLang="zh-CN" sz="1400" dirty="0" smtClean="0"/>
          </a:p>
          <a:p>
            <a:r>
              <a:rPr lang="en-US" altLang="zh-CN" sz="1400" dirty="0" smtClean="0"/>
              <a:t>8</a:t>
            </a:r>
            <a:r>
              <a:rPr lang="zh-CN" altLang="zh-CN" sz="1400" dirty="0" smtClean="0"/>
              <a:t>．驾驶卡车或拖拉机</a:t>
            </a:r>
            <a:endParaRPr lang="zh-CN" altLang="zh-CN" sz="1400" dirty="0" smtClean="0"/>
          </a:p>
          <a:p>
            <a:r>
              <a:rPr lang="en-US" altLang="zh-CN" sz="1400" dirty="0" smtClean="0"/>
              <a:t>9</a:t>
            </a:r>
            <a:r>
              <a:rPr lang="zh-CN" altLang="zh-CN" sz="1400" dirty="0" smtClean="0"/>
              <a:t>．参加机械和电气学习班</a:t>
            </a:r>
            <a:endParaRPr lang="zh-CN" altLang="zh-CN" sz="1400" dirty="0" smtClean="0"/>
          </a:p>
          <a:p>
            <a:r>
              <a:rPr lang="en-US" altLang="zh-CN" sz="1400" dirty="0" smtClean="0"/>
              <a:t>10</a:t>
            </a:r>
            <a:r>
              <a:rPr lang="zh-CN" altLang="zh-CN" sz="1400" dirty="0" smtClean="0"/>
              <a:t>．装配修理机器</a:t>
            </a:r>
            <a:endParaRPr lang="zh-CN" altLang="zh-CN" sz="1400" dirty="0" smtClean="0"/>
          </a:p>
          <a:p>
            <a:r>
              <a:rPr lang="zh-CN" altLang="zh-CN" sz="1400" dirty="0" smtClean="0"/>
              <a:t>统计“是”一栏得分计——</a:t>
            </a:r>
            <a:endParaRPr lang="zh-CN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第二部分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所感兴趣的活动</a:t>
            </a:r>
            <a:endParaRPr lang="zh-CN" altLang="zh-CN" sz="2000" dirty="0" smtClean="0"/>
          </a:p>
          <a:p>
            <a:r>
              <a:rPr lang="en-US" altLang="zh-CN" sz="1400" dirty="0" smtClean="0"/>
              <a:t>I</a:t>
            </a:r>
            <a:r>
              <a:rPr lang="zh-CN" altLang="zh-CN" sz="1400" dirty="0" smtClean="0"/>
              <a:t>：调查型活动</a:t>
            </a:r>
            <a:r>
              <a:rPr lang="en-US" altLang="zh-CN" sz="1400" dirty="0" smtClean="0"/>
              <a:t>    </a:t>
            </a:r>
            <a:endParaRPr lang="zh-CN" altLang="zh-CN" sz="1400" dirty="0" smtClean="0"/>
          </a:p>
          <a:p>
            <a:r>
              <a:rPr lang="en-US" altLang="zh-CN" sz="1400" dirty="0" smtClean="0"/>
              <a:t>1</a:t>
            </a:r>
            <a:r>
              <a:rPr lang="zh-CN" altLang="zh-CN" sz="1400" dirty="0" smtClean="0"/>
              <a:t>．读科技图书和杂志</a:t>
            </a:r>
            <a:endParaRPr lang="zh-CN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zh-CN" sz="1400" dirty="0" smtClean="0"/>
              <a:t>．在实验室工作</a:t>
            </a:r>
            <a:endParaRPr lang="zh-CN" altLang="zh-CN" sz="1400" dirty="0" smtClean="0"/>
          </a:p>
          <a:p>
            <a:r>
              <a:rPr lang="en-US" altLang="zh-CN" sz="1400" dirty="0" smtClean="0"/>
              <a:t>3</a:t>
            </a:r>
            <a:r>
              <a:rPr lang="zh-CN" altLang="zh-CN" sz="1400" dirty="0" smtClean="0"/>
              <a:t>．改良水果品种，培育新的水果</a:t>
            </a:r>
            <a:endParaRPr lang="zh-CN" altLang="zh-CN" sz="1400" dirty="0" smtClean="0"/>
          </a:p>
          <a:p>
            <a:r>
              <a:rPr lang="en-US" altLang="zh-CN" sz="1400" dirty="0" smtClean="0"/>
              <a:t>4</a:t>
            </a:r>
            <a:r>
              <a:rPr lang="zh-CN" altLang="zh-CN" sz="1400" dirty="0" smtClean="0"/>
              <a:t>．调查了解土和金属等物质的成分</a:t>
            </a:r>
            <a:endParaRPr lang="zh-CN" altLang="zh-CN" sz="1400" dirty="0" smtClean="0"/>
          </a:p>
          <a:p>
            <a:r>
              <a:rPr lang="en-US" altLang="zh-CN" sz="1400" dirty="0" smtClean="0"/>
              <a:t>5</a:t>
            </a:r>
            <a:r>
              <a:rPr lang="zh-CN" altLang="zh-CN" sz="1400" dirty="0" smtClean="0"/>
              <a:t>．研究自己选择的特殊问题</a:t>
            </a:r>
            <a:endParaRPr lang="zh-CN" altLang="zh-CN" sz="1400" dirty="0" smtClean="0"/>
          </a:p>
          <a:p>
            <a:r>
              <a:rPr lang="en-US" altLang="zh-CN" sz="1400" dirty="0" smtClean="0"/>
              <a:t>6</a:t>
            </a:r>
            <a:r>
              <a:rPr lang="zh-CN" altLang="zh-CN" sz="1400" dirty="0" smtClean="0"/>
              <a:t>．解算术或玩数学游戏</a:t>
            </a:r>
            <a:endParaRPr lang="zh-CN" altLang="zh-CN" sz="1400" dirty="0" smtClean="0"/>
          </a:p>
          <a:p>
            <a:r>
              <a:rPr lang="en-US" altLang="zh-CN" sz="1400" dirty="0" smtClean="0"/>
              <a:t>7</a:t>
            </a:r>
            <a:r>
              <a:rPr lang="zh-CN" altLang="zh-CN" sz="1400" dirty="0" smtClean="0"/>
              <a:t>．物理课</a:t>
            </a:r>
            <a:endParaRPr lang="zh-CN" altLang="zh-CN" sz="1400" dirty="0" smtClean="0"/>
          </a:p>
          <a:p>
            <a:r>
              <a:rPr lang="en-US" altLang="zh-CN" sz="1400" dirty="0" smtClean="0"/>
              <a:t>8</a:t>
            </a:r>
            <a:r>
              <a:rPr lang="zh-CN" altLang="zh-CN" sz="1400" dirty="0" smtClean="0"/>
              <a:t>．化学课</a:t>
            </a:r>
            <a:endParaRPr lang="zh-CN" altLang="zh-CN" sz="1400" dirty="0" smtClean="0"/>
          </a:p>
          <a:p>
            <a:r>
              <a:rPr lang="en-US" altLang="zh-CN" sz="1400" dirty="0" smtClean="0"/>
              <a:t>9</a:t>
            </a:r>
            <a:r>
              <a:rPr lang="zh-CN" altLang="zh-CN" sz="1400" dirty="0" smtClean="0"/>
              <a:t>．几何课</a:t>
            </a:r>
            <a:endParaRPr lang="zh-CN" altLang="zh-CN" sz="1400" dirty="0" smtClean="0"/>
          </a:p>
          <a:p>
            <a:r>
              <a:rPr lang="en-US" altLang="zh-CN" sz="1400" dirty="0" smtClean="0"/>
              <a:t>10</a:t>
            </a:r>
            <a:r>
              <a:rPr lang="zh-CN" altLang="zh-CN" sz="1400" dirty="0" smtClean="0"/>
              <a:t>．生物课</a:t>
            </a:r>
            <a:endParaRPr lang="zh-CN" altLang="zh-CN" sz="1400" dirty="0" smtClean="0"/>
          </a:p>
          <a:p>
            <a:r>
              <a:rPr lang="zh-CN" altLang="zh-CN" sz="1400" dirty="0" smtClean="0"/>
              <a:t>统计“是’一栏得分计——</a:t>
            </a:r>
            <a:endParaRPr lang="zh-CN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287361" y="933188"/>
            <a:ext cx="7749761" cy="682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霍兰德职业倾向测试量表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第二部分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所感兴趣的活动</a:t>
            </a:r>
            <a:endParaRPr lang="zh-CN" altLang="zh-CN" sz="2000" dirty="0" smtClean="0"/>
          </a:p>
          <a:p>
            <a:r>
              <a:rPr lang="zh-CN" altLang="zh-CN" sz="1400" dirty="0" smtClean="0"/>
              <a:t>以下各项考察你在某些活动方面的能力如何，如果一点不懂，得</a:t>
            </a:r>
            <a:r>
              <a:rPr lang="en-US" altLang="zh-CN" sz="1400" dirty="0" smtClean="0"/>
              <a:t>0</a:t>
            </a:r>
            <a:r>
              <a:rPr lang="zh-CN" altLang="zh-CN" sz="1400" dirty="0" smtClean="0"/>
              <a:t>分；稍微懂点，得</a:t>
            </a:r>
            <a:r>
              <a:rPr lang="en-US" altLang="zh-CN" sz="1400" dirty="0" smtClean="0"/>
              <a:t>1</a:t>
            </a:r>
            <a:r>
              <a:rPr lang="zh-CN" altLang="zh-CN" sz="1400" dirty="0" smtClean="0"/>
              <a:t>分；基本能完成，得</a:t>
            </a:r>
            <a:r>
              <a:rPr lang="en-US" altLang="zh-CN" sz="1400" dirty="0" smtClean="0"/>
              <a:t>2</a:t>
            </a:r>
            <a:r>
              <a:rPr lang="zh-CN" altLang="zh-CN" sz="1400" dirty="0" smtClean="0"/>
              <a:t>分；能完成，得</a:t>
            </a:r>
            <a:r>
              <a:rPr lang="en-US" altLang="zh-CN" sz="1400" dirty="0" smtClean="0"/>
              <a:t>3</a:t>
            </a:r>
            <a:r>
              <a:rPr lang="zh-CN" altLang="zh-CN" sz="1400" dirty="0" smtClean="0"/>
              <a:t>分</a:t>
            </a:r>
            <a:endParaRPr lang="zh-CN" altLang="zh-CN" sz="1400" dirty="0" smtClean="0"/>
          </a:p>
          <a:p>
            <a:r>
              <a:rPr lang="en-US" altLang="zh-CN" sz="1400" dirty="0" smtClean="0"/>
              <a:t>A</a:t>
            </a:r>
            <a:r>
              <a:rPr lang="zh-CN" altLang="zh-CN" sz="1400" dirty="0" smtClean="0"/>
              <a:t>：艺术型活动</a:t>
            </a:r>
            <a:r>
              <a:rPr lang="en-US" altLang="zh-CN" sz="1400" dirty="0" smtClean="0"/>
              <a:t>         </a:t>
            </a:r>
            <a:endParaRPr lang="zh-CN" altLang="zh-CN" sz="1400" dirty="0" smtClean="0"/>
          </a:p>
          <a:p>
            <a:r>
              <a:rPr lang="en-US" altLang="zh-CN" sz="1400" dirty="0" smtClean="0"/>
              <a:t>1</a:t>
            </a:r>
            <a:r>
              <a:rPr lang="zh-CN" altLang="zh-CN" sz="1400" dirty="0" smtClean="0"/>
              <a:t>．素描／制图或绘画</a:t>
            </a:r>
            <a:endParaRPr lang="zh-CN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zh-CN" sz="1400" dirty="0" smtClean="0"/>
              <a:t>．参加话剧／戏剧</a:t>
            </a:r>
            <a:endParaRPr lang="zh-CN" altLang="zh-CN" sz="1400" dirty="0" smtClean="0"/>
          </a:p>
          <a:p>
            <a:r>
              <a:rPr lang="en-US" altLang="zh-CN" sz="1400" dirty="0" smtClean="0"/>
              <a:t>3</a:t>
            </a:r>
            <a:r>
              <a:rPr lang="zh-CN" altLang="zh-CN" sz="1400" dirty="0" smtClean="0"/>
              <a:t>．设计家具／布置室内</a:t>
            </a:r>
            <a:endParaRPr lang="zh-CN" altLang="zh-CN" sz="1400" dirty="0" smtClean="0"/>
          </a:p>
          <a:p>
            <a:r>
              <a:rPr lang="en-US" altLang="zh-CN" sz="1400" dirty="0" smtClean="0"/>
              <a:t>4</a:t>
            </a:r>
            <a:r>
              <a:rPr lang="zh-CN" altLang="zh-CN" sz="1400" dirty="0" smtClean="0"/>
              <a:t>．练习乐器／参加乐队</a:t>
            </a:r>
            <a:endParaRPr lang="zh-CN" altLang="zh-CN" sz="1400" dirty="0" smtClean="0"/>
          </a:p>
          <a:p>
            <a:r>
              <a:rPr lang="en-US" altLang="zh-CN" sz="1400" dirty="0" smtClean="0"/>
              <a:t>5</a:t>
            </a:r>
            <a:r>
              <a:rPr lang="zh-CN" altLang="zh-CN" sz="1400" dirty="0" smtClean="0"/>
              <a:t>．欣赏音乐或戏剧</a:t>
            </a:r>
            <a:endParaRPr lang="zh-CN" altLang="zh-CN" sz="1400" dirty="0" smtClean="0"/>
          </a:p>
          <a:p>
            <a:r>
              <a:rPr lang="en-US" altLang="zh-CN" sz="1400" dirty="0" smtClean="0"/>
              <a:t>6</a:t>
            </a:r>
            <a:r>
              <a:rPr lang="zh-CN" altLang="zh-CN" sz="1400" dirty="0" smtClean="0"/>
              <a:t>．看小说／读剧本</a:t>
            </a:r>
            <a:endParaRPr lang="zh-CN" altLang="zh-CN" sz="1400" dirty="0" smtClean="0"/>
          </a:p>
          <a:p>
            <a:r>
              <a:rPr lang="en-US" altLang="zh-CN" sz="1400" dirty="0" smtClean="0"/>
              <a:t>7</a:t>
            </a:r>
            <a:r>
              <a:rPr lang="zh-CN" altLang="zh-CN" sz="1400" dirty="0" smtClean="0"/>
              <a:t>．从事摄影创作</a:t>
            </a:r>
            <a:endParaRPr lang="zh-CN" altLang="zh-CN" sz="1400" dirty="0" smtClean="0"/>
          </a:p>
          <a:p>
            <a:r>
              <a:rPr lang="en-US" altLang="zh-CN" sz="1400" dirty="0" smtClean="0"/>
              <a:t>8</a:t>
            </a:r>
            <a:r>
              <a:rPr lang="zh-CN" altLang="zh-CN" sz="1400" dirty="0" smtClean="0"/>
              <a:t>．写诗或吟诗</a:t>
            </a:r>
            <a:endParaRPr lang="zh-CN" altLang="zh-CN" sz="1400" dirty="0" smtClean="0"/>
          </a:p>
          <a:p>
            <a:r>
              <a:rPr lang="en-US" altLang="zh-CN" sz="1400" dirty="0" smtClean="0"/>
              <a:t>9</a:t>
            </a:r>
            <a:r>
              <a:rPr lang="zh-CN" altLang="zh-CN" sz="1400" dirty="0" smtClean="0"/>
              <a:t>．进艺术</a:t>
            </a:r>
            <a:r>
              <a:rPr lang="en-US" altLang="zh-CN" sz="1400" dirty="0" smtClean="0"/>
              <a:t>(</a:t>
            </a:r>
            <a:r>
              <a:rPr lang="zh-CN" altLang="zh-CN" sz="1400" dirty="0" smtClean="0"/>
              <a:t>美术／音乐</a:t>
            </a:r>
            <a:r>
              <a:rPr lang="en-US" altLang="zh-CN" sz="1400" dirty="0" smtClean="0"/>
              <a:t>)</a:t>
            </a:r>
            <a:r>
              <a:rPr lang="zh-CN" altLang="zh-CN" sz="1400" dirty="0" smtClean="0"/>
              <a:t>培训</a:t>
            </a:r>
            <a:endParaRPr lang="zh-CN" altLang="zh-CN" sz="1400" dirty="0" smtClean="0"/>
          </a:p>
          <a:p>
            <a:r>
              <a:rPr lang="en-US" altLang="zh-CN" sz="1400" dirty="0" smtClean="0"/>
              <a:t>10</a:t>
            </a:r>
            <a:r>
              <a:rPr lang="zh-CN" altLang="zh-CN" sz="1400" dirty="0" smtClean="0"/>
              <a:t>．练习书法</a:t>
            </a:r>
            <a:endParaRPr lang="zh-CN" altLang="zh-CN" sz="1400" dirty="0" smtClean="0"/>
          </a:p>
          <a:p>
            <a:r>
              <a:rPr lang="zh-CN" altLang="zh-CN" sz="1400" dirty="0" smtClean="0"/>
              <a:t>统计“是”一栏得分计——</a:t>
            </a:r>
            <a:endParaRPr lang="zh-CN" altLang="zh-CN" sz="1400" dirty="0" smtClean="0"/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287361" y="933188"/>
            <a:ext cx="7749761" cy="682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霍兰德职业倾向测试量表</a:t>
            </a:r>
            <a:endParaRPr kumimoji="0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第二部分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所感兴趣的活动</a:t>
            </a:r>
            <a:endParaRPr lang="zh-CN" altLang="zh-CN" sz="2000" dirty="0" smtClean="0"/>
          </a:p>
          <a:p>
            <a:r>
              <a:rPr lang="en-US" altLang="zh-CN" sz="1400" dirty="0" smtClean="0"/>
              <a:t>S</a:t>
            </a:r>
            <a:r>
              <a:rPr lang="zh-CN" altLang="zh-CN" sz="1400" dirty="0" smtClean="0"/>
              <a:t>：社会型活动</a:t>
            </a:r>
            <a:r>
              <a:rPr lang="en-US" altLang="zh-CN" sz="1400" dirty="0" smtClean="0"/>
              <a:t>   </a:t>
            </a:r>
            <a:endParaRPr lang="zh-CN" altLang="zh-CN" sz="1400" dirty="0" smtClean="0"/>
          </a:p>
          <a:p>
            <a:r>
              <a:rPr lang="en-US" altLang="zh-CN" sz="1400" dirty="0" smtClean="0"/>
              <a:t>1</a:t>
            </a:r>
            <a:r>
              <a:rPr lang="zh-CN" altLang="zh-CN" sz="1400" dirty="0" smtClean="0"/>
              <a:t>．学校或单位组织的正式活动</a:t>
            </a:r>
            <a:endParaRPr lang="zh-CN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zh-CN" sz="1400" dirty="0" smtClean="0"/>
              <a:t>．参加某个社会团体或俱乐部活动</a:t>
            </a:r>
            <a:endParaRPr lang="zh-CN" altLang="zh-CN" sz="1400" dirty="0" smtClean="0"/>
          </a:p>
          <a:p>
            <a:r>
              <a:rPr lang="en-US" altLang="zh-CN" sz="1400" dirty="0" smtClean="0"/>
              <a:t>3</a:t>
            </a:r>
            <a:r>
              <a:rPr lang="zh-CN" altLang="zh-CN" sz="1400" dirty="0" smtClean="0"/>
              <a:t>．帮助别人解决困难</a:t>
            </a:r>
            <a:endParaRPr lang="zh-CN" altLang="zh-CN" sz="1400" dirty="0" smtClean="0"/>
          </a:p>
          <a:p>
            <a:r>
              <a:rPr lang="en-US" altLang="zh-CN" sz="1400" dirty="0" smtClean="0"/>
              <a:t>4</a:t>
            </a:r>
            <a:r>
              <a:rPr lang="zh-CN" altLang="zh-CN" sz="1400" dirty="0" smtClean="0"/>
              <a:t>．照顾儿童</a:t>
            </a:r>
            <a:endParaRPr lang="zh-CN" altLang="zh-CN" sz="1400" dirty="0" smtClean="0"/>
          </a:p>
          <a:p>
            <a:r>
              <a:rPr lang="en-US" altLang="zh-CN" sz="1400" dirty="0" smtClean="0"/>
              <a:t>5</a:t>
            </a:r>
            <a:r>
              <a:rPr lang="zh-CN" altLang="zh-CN" sz="1400" dirty="0" smtClean="0"/>
              <a:t>．出席晚会、联欢会、茶话会</a:t>
            </a:r>
            <a:endParaRPr lang="zh-CN" altLang="zh-CN" sz="1400" dirty="0" smtClean="0"/>
          </a:p>
          <a:p>
            <a:r>
              <a:rPr lang="en-US" altLang="zh-CN" sz="1400" dirty="0" smtClean="0"/>
              <a:t>6</a:t>
            </a:r>
            <a:r>
              <a:rPr lang="zh-CN" altLang="zh-CN" sz="1400" dirty="0" smtClean="0"/>
              <a:t>．和大家一起出去郊游</a:t>
            </a:r>
            <a:endParaRPr lang="zh-CN" altLang="zh-CN" sz="1400" dirty="0" smtClean="0"/>
          </a:p>
          <a:p>
            <a:r>
              <a:rPr lang="en-US" altLang="zh-CN" sz="1400" dirty="0" smtClean="0"/>
              <a:t>7</a:t>
            </a:r>
            <a:r>
              <a:rPr lang="zh-CN" altLang="zh-CN" sz="1400" dirty="0" smtClean="0"/>
              <a:t>．想获得关于心理方面的知识</a:t>
            </a:r>
            <a:endParaRPr lang="zh-CN" altLang="zh-CN" sz="1400" dirty="0" smtClean="0"/>
          </a:p>
          <a:p>
            <a:r>
              <a:rPr lang="en-US" altLang="zh-CN" sz="1400" dirty="0" smtClean="0"/>
              <a:t>8</a:t>
            </a:r>
            <a:r>
              <a:rPr lang="zh-CN" altLang="zh-CN" sz="1400" dirty="0" smtClean="0"/>
              <a:t>．参加讲座会或辩论会</a:t>
            </a:r>
            <a:endParaRPr lang="zh-CN" altLang="zh-CN" sz="1400" dirty="0" smtClean="0"/>
          </a:p>
          <a:p>
            <a:r>
              <a:rPr lang="en-US" altLang="zh-CN" sz="1400" dirty="0" smtClean="0"/>
              <a:t>9</a:t>
            </a:r>
            <a:r>
              <a:rPr lang="zh-CN" altLang="zh-CN" sz="1400" dirty="0" smtClean="0"/>
              <a:t>．观看或参加体育比赛和运动会</a:t>
            </a:r>
            <a:endParaRPr lang="zh-CN" altLang="zh-CN" sz="1400" dirty="0" smtClean="0"/>
          </a:p>
          <a:p>
            <a:r>
              <a:rPr lang="en-US" altLang="zh-CN" sz="1400" dirty="0" smtClean="0"/>
              <a:t>10</a:t>
            </a:r>
            <a:r>
              <a:rPr lang="zh-CN" altLang="zh-CN" sz="1400" dirty="0" smtClean="0"/>
              <a:t>．结交新朋友</a:t>
            </a:r>
            <a:endParaRPr lang="zh-CN" altLang="zh-CN" sz="1400" dirty="0" smtClean="0"/>
          </a:p>
          <a:p>
            <a:r>
              <a:rPr lang="zh-CN" altLang="zh-CN" sz="1400" dirty="0" smtClean="0"/>
              <a:t>统计“是”一栏得分计——</a:t>
            </a:r>
            <a:endParaRPr lang="zh-CN" altLang="zh-CN" sz="14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第二部分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所感兴趣的活动</a:t>
            </a:r>
            <a:endParaRPr lang="zh-CN" altLang="zh-CN" sz="2000" dirty="0" smtClean="0"/>
          </a:p>
          <a:p>
            <a:r>
              <a:rPr lang="en-US" altLang="zh-CN" sz="1400" dirty="0" smtClean="0"/>
              <a:t>C</a:t>
            </a:r>
            <a:r>
              <a:rPr lang="zh-CN" altLang="zh-CN" sz="1400" dirty="0" smtClean="0"/>
              <a:t>：常规型</a:t>
            </a:r>
            <a:r>
              <a:rPr lang="en-US" altLang="zh-CN" sz="1400" dirty="0" smtClean="0"/>
              <a:t>(</a:t>
            </a:r>
            <a:r>
              <a:rPr lang="zh-CN" altLang="zh-CN" sz="1400" dirty="0" smtClean="0"/>
              <a:t>传统型</a:t>
            </a:r>
            <a:r>
              <a:rPr lang="en-US" altLang="zh-CN" sz="1400" dirty="0" smtClean="0"/>
              <a:t>)</a:t>
            </a:r>
            <a:r>
              <a:rPr lang="zh-CN" altLang="zh-CN" sz="1400" dirty="0" smtClean="0"/>
              <a:t>活动</a:t>
            </a:r>
            <a:r>
              <a:rPr lang="en-US" altLang="zh-CN" sz="1400" dirty="0" smtClean="0"/>
              <a:t>      </a:t>
            </a:r>
            <a:endParaRPr lang="zh-CN" altLang="zh-CN" sz="1400" dirty="0" smtClean="0"/>
          </a:p>
          <a:p>
            <a:r>
              <a:rPr lang="en-US" altLang="zh-CN" sz="1400" dirty="0" smtClean="0"/>
              <a:t>1</a:t>
            </a:r>
            <a:r>
              <a:rPr lang="zh-CN" altLang="zh-CN" sz="1400" dirty="0" smtClean="0"/>
              <a:t>．整理好桌面和房间</a:t>
            </a:r>
            <a:endParaRPr lang="zh-CN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zh-CN" sz="1400" dirty="0" smtClean="0"/>
              <a:t>．抄写文件和信件</a:t>
            </a:r>
            <a:endParaRPr lang="zh-CN" altLang="zh-CN" sz="1400" dirty="0" smtClean="0"/>
          </a:p>
          <a:p>
            <a:r>
              <a:rPr lang="en-US" altLang="zh-CN" sz="1400" dirty="0" smtClean="0"/>
              <a:t>3</a:t>
            </a:r>
            <a:r>
              <a:rPr lang="zh-CN" altLang="zh-CN" sz="1400" dirty="0" smtClean="0"/>
              <a:t>．为领导写报告或公务信函</a:t>
            </a:r>
            <a:endParaRPr lang="zh-CN" altLang="zh-CN" sz="1400" dirty="0" smtClean="0"/>
          </a:p>
          <a:p>
            <a:r>
              <a:rPr lang="en-US" altLang="zh-CN" sz="1400" dirty="0" smtClean="0"/>
              <a:t>4</a:t>
            </a:r>
            <a:r>
              <a:rPr lang="zh-CN" altLang="zh-CN" sz="1400" dirty="0" smtClean="0"/>
              <a:t>．检查个人收支情况</a:t>
            </a:r>
            <a:endParaRPr lang="zh-CN" altLang="zh-CN" sz="1400" dirty="0" smtClean="0"/>
          </a:p>
          <a:p>
            <a:r>
              <a:rPr lang="en-US" altLang="zh-CN" sz="1400" dirty="0" smtClean="0"/>
              <a:t>5</a:t>
            </a:r>
            <a:r>
              <a:rPr lang="zh-CN" altLang="zh-CN" sz="1400" dirty="0" smtClean="0"/>
              <a:t>．打字培训班</a:t>
            </a:r>
            <a:endParaRPr lang="zh-CN" altLang="zh-CN" sz="1400" dirty="0" smtClean="0"/>
          </a:p>
          <a:p>
            <a:r>
              <a:rPr lang="en-US" altLang="zh-CN" sz="1400" dirty="0" smtClean="0"/>
              <a:t>6</a:t>
            </a:r>
            <a:r>
              <a:rPr lang="zh-CN" altLang="zh-CN" sz="1400" dirty="0" smtClean="0"/>
              <a:t>．参加算盘、文秘等实务培训</a:t>
            </a:r>
            <a:endParaRPr lang="zh-CN" altLang="zh-CN" sz="1400" dirty="0" smtClean="0"/>
          </a:p>
          <a:p>
            <a:r>
              <a:rPr lang="en-US" altLang="zh-CN" sz="1400" dirty="0" smtClean="0"/>
              <a:t>7</a:t>
            </a:r>
            <a:r>
              <a:rPr lang="zh-CN" altLang="zh-CN" sz="1400" dirty="0" smtClean="0"/>
              <a:t>．参加商业会计培训班</a:t>
            </a:r>
            <a:endParaRPr lang="zh-CN" altLang="zh-CN" sz="1400" dirty="0" smtClean="0"/>
          </a:p>
          <a:p>
            <a:r>
              <a:rPr lang="en-US" altLang="zh-CN" sz="1400" dirty="0" smtClean="0"/>
              <a:t>8</a:t>
            </a:r>
            <a:r>
              <a:rPr lang="zh-CN" altLang="zh-CN" sz="1400" dirty="0" smtClean="0"/>
              <a:t>．参加情报处理培训班</a:t>
            </a:r>
            <a:endParaRPr lang="zh-CN" altLang="zh-CN" sz="1400" dirty="0" smtClean="0"/>
          </a:p>
          <a:p>
            <a:r>
              <a:rPr lang="en-US" altLang="zh-CN" sz="1400" dirty="0" smtClean="0"/>
              <a:t>9</a:t>
            </a:r>
            <a:r>
              <a:rPr lang="zh-CN" altLang="zh-CN" sz="1400" dirty="0" smtClean="0"/>
              <a:t>．整理信件、报告、记录等</a:t>
            </a:r>
            <a:endParaRPr lang="zh-CN" altLang="zh-CN" sz="1400" dirty="0" smtClean="0"/>
          </a:p>
          <a:p>
            <a:r>
              <a:rPr lang="en-US" altLang="zh-CN" sz="1400" dirty="0" smtClean="0"/>
              <a:t>10</a:t>
            </a:r>
            <a:r>
              <a:rPr lang="zh-CN" altLang="zh-CN" sz="1400" dirty="0" smtClean="0"/>
              <a:t>．写商业贸易信</a:t>
            </a:r>
            <a:endParaRPr lang="zh-CN" altLang="zh-CN" sz="1400" dirty="0" smtClean="0"/>
          </a:p>
          <a:p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en-US" altLang="zh-CN" sz="3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第二部分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所感兴趣的活动</a:t>
            </a:r>
            <a:endParaRPr lang="zh-CN" altLang="zh-CN" sz="2000" dirty="0" smtClean="0"/>
          </a:p>
          <a:p>
            <a:r>
              <a:rPr lang="en-US" altLang="zh-CN" sz="1400" dirty="0" smtClean="0"/>
              <a:t>C</a:t>
            </a:r>
            <a:r>
              <a:rPr lang="zh-CN" altLang="zh-CN" sz="1400" dirty="0" smtClean="0"/>
              <a:t>：常规型</a:t>
            </a:r>
            <a:r>
              <a:rPr lang="en-US" altLang="zh-CN" sz="1400" dirty="0" smtClean="0"/>
              <a:t>(</a:t>
            </a:r>
            <a:r>
              <a:rPr lang="zh-CN" altLang="zh-CN" sz="1400" dirty="0" smtClean="0"/>
              <a:t>传统型</a:t>
            </a:r>
            <a:r>
              <a:rPr lang="en-US" altLang="zh-CN" sz="1400" dirty="0" smtClean="0"/>
              <a:t>)</a:t>
            </a:r>
            <a:r>
              <a:rPr lang="zh-CN" altLang="zh-CN" sz="1400" dirty="0" smtClean="0"/>
              <a:t>活动</a:t>
            </a:r>
            <a:r>
              <a:rPr lang="en-US" altLang="zh-CN" sz="1400" dirty="0" smtClean="0"/>
              <a:t>      </a:t>
            </a:r>
            <a:endParaRPr lang="zh-CN" altLang="zh-CN" sz="1400" dirty="0" smtClean="0"/>
          </a:p>
          <a:p>
            <a:r>
              <a:rPr lang="en-US" altLang="zh-CN" sz="1400" dirty="0" smtClean="0"/>
              <a:t>1</a:t>
            </a:r>
            <a:r>
              <a:rPr lang="zh-CN" altLang="zh-CN" sz="1400" dirty="0" smtClean="0"/>
              <a:t>．整理好桌面和房间</a:t>
            </a:r>
            <a:endParaRPr lang="zh-CN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zh-CN" sz="1400" dirty="0" smtClean="0"/>
              <a:t>．抄写文件和信件</a:t>
            </a:r>
            <a:endParaRPr lang="zh-CN" altLang="zh-CN" sz="1400" dirty="0" smtClean="0"/>
          </a:p>
          <a:p>
            <a:r>
              <a:rPr lang="en-US" altLang="zh-CN" sz="1400" dirty="0" smtClean="0"/>
              <a:t>3</a:t>
            </a:r>
            <a:r>
              <a:rPr lang="zh-CN" altLang="zh-CN" sz="1400" dirty="0" smtClean="0"/>
              <a:t>．为领导写报告或公务信函</a:t>
            </a:r>
            <a:endParaRPr lang="zh-CN" altLang="zh-CN" sz="1400" dirty="0" smtClean="0"/>
          </a:p>
          <a:p>
            <a:r>
              <a:rPr lang="en-US" altLang="zh-CN" sz="1400" dirty="0" smtClean="0"/>
              <a:t>4</a:t>
            </a:r>
            <a:r>
              <a:rPr lang="zh-CN" altLang="zh-CN" sz="1400" dirty="0" smtClean="0"/>
              <a:t>．检查个人收支情况</a:t>
            </a:r>
            <a:endParaRPr lang="zh-CN" altLang="zh-CN" sz="1400" dirty="0" smtClean="0"/>
          </a:p>
          <a:p>
            <a:r>
              <a:rPr lang="en-US" altLang="zh-CN" sz="1400" dirty="0" smtClean="0"/>
              <a:t>5</a:t>
            </a:r>
            <a:r>
              <a:rPr lang="zh-CN" altLang="zh-CN" sz="1400" dirty="0" smtClean="0"/>
              <a:t>．打字培训班</a:t>
            </a:r>
            <a:endParaRPr lang="zh-CN" altLang="zh-CN" sz="1400" dirty="0" smtClean="0"/>
          </a:p>
          <a:p>
            <a:r>
              <a:rPr lang="en-US" altLang="zh-CN" sz="1400" dirty="0" smtClean="0"/>
              <a:t>6</a:t>
            </a:r>
            <a:r>
              <a:rPr lang="zh-CN" altLang="zh-CN" sz="1400" dirty="0" smtClean="0"/>
              <a:t>．参加算盘、文秘等实务培训</a:t>
            </a:r>
            <a:endParaRPr lang="zh-CN" altLang="zh-CN" sz="1400" dirty="0" smtClean="0"/>
          </a:p>
          <a:p>
            <a:r>
              <a:rPr lang="en-US" altLang="zh-CN" sz="1400" dirty="0" smtClean="0"/>
              <a:t>7</a:t>
            </a:r>
            <a:r>
              <a:rPr lang="zh-CN" altLang="zh-CN" sz="1400" dirty="0" smtClean="0"/>
              <a:t>．参加商业会计培训班</a:t>
            </a:r>
            <a:endParaRPr lang="zh-CN" altLang="zh-CN" sz="1400" dirty="0" smtClean="0"/>
          </a:p>
          <a:p>
            <a:r>
              <a:rPr lang="en-US" altLang="zh-CN" sz="1400" dirty="0" smtClean="0"/>
              <a:t>8</a:t>
            </a:r>
            <a:r>
              <a:rPr lang="zh-CN" altLang="zh-CN" sz="1400" dirty="0" smtClean="0"/>
              <a:t>．参加情报处理培训班</a:t>
            </a:r>
            <a:endParaRPr lang="zh-CN" altLang="zh-CN" sz="1400" dirty="0" smtClean="0"/>
          </a:p>
          <a:p>
            <a:r>
              <a:rPr lang="en-US" altLang="zh-CN" sz="1400" dirty="0" smtClean="0"/>
              <a:t>9</a:t>
            </a:r>
            <a:r>
              <a:rPr lang="zh-CN" altLang="zh-CN" sz="1400" dirty="0" smtClean="0"/>
              <a:t>．整理信件、报告、记录等</a:t>
            </a:r>
            <a:endParaRPr lang="zh-CN" altLang="zh-CN" sz="1400" dirty="0" smtClean="0"/>
          </a:p>
          <a:p>
            <a:r>
              <a:rPr lang="en-US" altLang="zh-CN" sz="1400" dirty="0" smtClean="0"/>
              <a:t>10</a:t>
            </a:r>
            <a:r>
              <a:rPr lang="zh-CN" altLang="zh-CN" sz="1400" dirty="0" smtClean="0"/>
              <a:t>．写商业贸易信</a:t>
            </a:r>
            <a:endParaRPr lang="zh-CN" altLang="zh-CN" sz="1400" dirty="0" smtClean="0"/>
          </a:p>
          <a:p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第三部分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所擅长获胜的活动</a:t>
            </a:r>
            <a:endParaRPr lang="zh-CN" altLang="zh-CN" sz="2000" b="1" dirty="0" smtClean="0"/>
          </a:p>
          <a:p>
            <a:r>
              <a:rPr lang="zh-CN" altLang="zh-CN" sz="1400" dirty="0" smtClean="0"/>
              <a:t>下面列举了若干种活动，其中你能做或大概能做的事，请在 “是”栏里打√；反之，在“否”栏里打</a:t>
            </a:r>
            <a:r>
              <a:rPr lang="en-US" altLang="zh-CN" sz="1400" dirty="0" smtClean="0"/>
              <a:t>X</a:t>
            </a:r>
            <a:r>
              <a:rPr lang="zh-CN" altLang="zh-CN" sz="1400" dirty="0" smtClean="0"/>
              <a:t>。请回答全部问题。</a:t>
            </a:r>
            <a:endParaRPr lang="zh-CN" altLang="zh-CN" sz="1400" dirty="0" smtClean="0"/>
          </a:p>
          <a:p>
            <a:r>
              <a:rPr lang="en-US" altLang="zh-CN" sz="1400" dirty="0" smtClean="0"/>
              <a:t>    R</a:t>
            </a:r>
            <a:r>
              <a:rPr lang="zh-CN" altLang="zh-CN" sz="1400" dirty="0" smtClean="0"/>
              <a:t>：实际型活动</a:t>
            </a:r>
            <a:r>
              <a:rPr lang="en-US" altLang="zh-CN" sz="1400" dirty="0" smtClean="0"/>
              <a:t>   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．能使用电锯、电钻和锉刀等木工工具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．知道万用表的使用方法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．能够修理自行车或其他机械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．能够使用电钻床、磨床或缝纫机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．能给家具和木制品刷漆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．能看建筑设计图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．能够修理简单的电气用品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，能修理家具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．能修理收录机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．能简单地修理水管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第三部分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所擅长获胜的活动</a:t>
            </a:r>
            <a:endParaRPr lang="zh-CN" altLang="zh-CN" sz="2000" b="1" dirty="0" smtClean="0"/>
          </a:p>
          <a:p>
            <a:r>
              <a:rPr lang="en-US" altLang="zh-CN" sz="1400" dirty="0" smtClean="0"/>
              <a:t>I</a:t>
            </a:r>
            <a:r>
              <a:rPr lang="zh-CN" altLang="zh-CN" sz="1400" dirty="0" smtClean="0"/>
              <a:t>：调研型能力</a:t>
            </a:r>
            <a:r>
              <a:rPr lang="en-US" altLang="zh-CN" sz="1400" dirty="0" smtClean="0"/>
              <a:t>    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．懂得真空管或晶体管的作用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．能够列举三种蛋白质多的食品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．理解铀的裂变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．能用计算尺、计算器、对数表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．会使用显微镜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．能找到三个星座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．能独立进行调查研究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．能解释简单的化学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．理解人造卫星为什么不落地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．经常参加学术的会议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83791" y="2506148"/>
            <a:ext cx="7152506" cy="2647201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07" y="3066533"/>
            <a:ext cx="5270168" cy="2086816"/>
          </a:xfrm>
          <a:prstGeom prst="rect">
            <a:avLst/>
          </a:prstGeom>
        </p:spPr>
      </p:pic>
      <p:grpSp>
        <p:nvGrpSpPr>
          <p:cNvPr id="25" name="组合 3"/>
          <p:cNvGrpSpPr/>
          <p:nvPr/>
        </p:nvGrpSpPr>
        <p:grpSpPr bwMode="auto">
          <a:xfrm>
            <a:off x="624437" y="1442533"/>
            <a:ext cx="10956925" cy="503237"/>
            <a:chOff x="0" y="133459"/>
            <a:chExt cx="9144000" cy="419485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直接连接符 27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141055" y="2517682"/>
            <a:ext cx="7022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4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第二节</a:t>
            </a:r>
            <a:endParaRPr lang="zh-CN" altLang="en-US" sz="4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作业分享课</a:t>
            </a:r>
            <a:endParaRPr lang="zh-CN" altLang="en-US" sz="4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812250" y="2494779"/>
            <a:ext cx="304800" cy="2647201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第三部分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所擅长获胜的活动</a:t>
            </a:r>
            <a:endParaRPr lang="zh-CN" altLang="zh-CN" sz="2000" b="1" dirty="0" smtClean="0"/>
          </a:p>
          <a:p>
            <a:r>
              <a:rPr lang="en-US" altLang="zh-CN" sz="1400" dirty="0" smtClean="0"/>
              <a:t>A</a:t>
            </a:r>
            <a:r>
              <a:rPr lang="zh-CN" altLang="zh-CN" sz="1400" dirty="0" smtClean="0"/>
              <a:t>：艺术型能力</a:t>
            </a:r>
            <a:r>
              <a:rPr lang="en-US" altLang="zh-CN" sz="1400" dirty="0" smtClean="0"/>
              <a:t>    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．能演奏乐器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．能参加二部或四部合唱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．独唱或独奏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．扮演剧中角色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．能创作简单的乐曲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．会跳舞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．能绘画、素描或书法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．能雕刻、剪纸或泥塑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．能设计板报、服装或家具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．写得一手好文章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第三部分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所擅长获胜的活动</a:t>
            </a:r>
            <a:endParaRPr lang="zh-CN" altLang="zh-CN" sz="2000" b="1" dirty="0" smtClean="0"/>
          </a:p>
          <a:p>
            <a:r>
              <a:rPr lang="en-US" altLang="zh-CN" sz="1400" dirty="0" smtClean="0"/>
              <a:t>S</a:t>
            </a:r>
            <a:r>
              <a:rPr lang="zh-CN" altLang="zh-CN" sz="1400" dirty="0" smtClean="0"/>
              <a:t>：社会型能力</a:t>
            </a:r>
            <a:r>
              <a:rPr lang="en-US" altLang="zh-CN" sz="1400" dirty="0" smtClean="0"/>
              <a:t>    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．有向各种人说明解释的能力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．常参加社会福利活动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．能和大家一起友好相处地工作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．善于与年长者相处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．会邀请人、招待人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．能简单易懂地教育儿童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．能安排会议等活动顺序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．善于体察人心和帮助他人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．帮助护理病人和伤员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．安排社团组织的各种事务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第三部分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所擅长获胜的活动</a:t>
            </a:r>
            <a:endParaRPr lang="zh-CN" altLang="zh-CN" sz="2000" b="1" dirty="0" smtClean="0"/>
          </a:p>
          <a:p>
            <a:r>
              <a:rPr lang="en-US" altLang="zh-CN" sz="1400" dirty="0" smtClean="0"/>
              <a:t>E</a:t>
            </a:r>
            <a:r>
              <a:rPr lang="zh-CN" altLang="zh-CN" sz="1400" dirty="0" smtClean="0"/>
              <a:t>：事业型能力</a:t>
            </a:r>
            <a:r>
              <a:rPr lang="en-US" altLang="zh-CN" sz="1400" dirty="0" smtClean="0"/>
              <a:t> 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．担任过学生干部并且干得不错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．工作上能指导和监督他人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．做事充满活力和热情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．有效利用自身的做法调动他人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．销售能力强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．曾作为俱乐部或社团的负责人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．向领导提出建议或反映意见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．有开创事业的能力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．知道怎样做能成为一个优秀的领导者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．健谈善辩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第三部分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所擅长获胜的活动</a:t>
            </a:r>
            <a:endParaRPr lang="zh-CN" altLang="zh-CN" sz="2000" b="1" dirty="0" smtClean="0"/>
          </a:p>
          <a:p>
            <a:r>
              <a:rPr lang="en-US" altLang="zh-CN" sz="1400" dirty="0" smtClean="0"/>
              <a:t>C</a:t>
            </a:r>
            <a:r>
              <a:rPr lang="zh-CN" altLang="zh-CN" sz="1400" dirty="0" smtClean="0"/>
              <a:t>：常规型能力</a:t>
            </a:r>
            <a:r>
              <a:rPr lang="en-US" altLang="zh-CN" sz="1400" dirty="0" smtClean="0"/>
              <a:t>  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．会熟练的打印中文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．会用外文打字机或复印机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．能快速记笔记和抄写文章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．善于整理保管文件和资料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．善于从事事务性的工作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．会用算盘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．能在短时间内分类和处理大量文件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．能使用计算机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．能搜集数据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．善于为自己或集体做财务预算表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第三部分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所擅长获胜的活动</a:t>
            </a:r>
            <a:endParaRPr lang="zh-CN" altLang="zh-CN" sz="2000" b="1" dirty="0" smtClean="0"/>
          </a:p>
          <a:p>
            <a:r>
              <a:rPr lang="en-US" altLang="zh-CN" sz="1400" dirty="0" smtClean="0"/>
              <a:t>C</a:t>
            </a:r>
            <a:r>
              <a:rPr lang="zh-CN" altLang="zh-CN" sz="1400" dirty="0" smtClean="0"/>
              <a:t>：常规型能力</a:t>
            </a:r>
            <a:r>
              <a:rPr lang="en-US" altLang="zh-CN" sz="1400" dirty="0" smtClean="0"/>
              <a:t>  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．会熟练的打印中文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．会用外文打字机或复印机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．能快速记笔记和抄写文章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．善于整理保管文件和资料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．善于从事事务性的工作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．会用算盘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．能在短时间内分类和处理大量文件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．能使用计算机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．能搜集数据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．善于为自己或集体做财务预算表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四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</a:t>
            </a:r>
            <a:r>
              <a:rPr lang="zh-CN" altLang="en-US" sz="2000" b="1" dirty="0" smtClean="0"/>
              <a:t>喜欢的职业</a:t>
            </a:r>
            <a:endParaRPr lang="zh-CN" altLang="zh-CN" sz="2000" b="1" dirty="0" smtClean="0"/>
          </a:p>
          <a:p>
            <a:r>
              <a:rPr lang="zh-CN" altLang="zh-CN" sz="1400" dirty="0" smtClean="0"/>
              <a:t>下面列举了多种职业，请逐一认真地看，如果是你有兴趣的工作，请在 “是”栏里打√；如果你不太喜欢、不关心的工作，请在“否”栏里打×。请回答全部问题。</a:t>
            </a:r>
            <a:endParaRPr lang="zh-CN" altLang="zh-CN" sz="1400" dirty="0" smtClean="0"/>
          </a:p>
          <a:p>
            <a:r>
              <a:rPr lang="en-US" altLang="zh-CN" sz="1400" dirty="0" smtClean="0"/>
              <a:t>    R</a:t>
            </a:r>
            <a:r>
              <a:rPr lang="zh-CN" altLang="zh-CN" sz="1400" dirty="0" smtClean="0"/>
              <a:t>：实际型活动</a:t>
            </a:r>
            <a:r>
              <a:rPr lang="en-US" altLang="zh-CN" sz="1400" dirty="0" smtClean="0"/>
              <a:t>   </a:t>
            </a:r>
            <a:r>
              <a:rPr lang="zh-CN" altLang="zh-CN" sz="1400" dirty="0" smtClean="0"/>
              <a:t>是□</a:t>
            </a:r>
            <a:r>
              <a:rPr lang="en-US" altLang="zh-CN" sz="1400" dirty="0" smtClean="0"/>
              <a:t>   </a:t>
            </a:r>
            <a:r>
              <a:rPr lang="zh-CN" altLang="zh-CN" sz="1400" dirty="0" smtClean="0"/>
              <a:t>否□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．飞机机械师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．野生动物专家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．汽车维修工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．木匠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．测量工程师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．无线电报务员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．园艺师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．长途公共汽车司机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．电工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四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</a:t>
            </a:r>
            <a:r>
              <a:rPr lang="zh-CN" altLang="en-US" sz="2000" b="1" dirty="0" smtClean="0"/>
              <a:t>喜欢的职业</a:t>
            </a:r>
            <a:endParaRPr lang="zh-CN" altLang="zh-CN" sz="2000" b="1" dirty="0" smtClean="0"/>
          </a:p>
          <a:p>
            <a:r>
              <a:rPr lang="en-US" altLang="zh-CN" sz="1400" dirty="0" smtClean="0"/>
              <a:t> I</a:t>
            </a:r>
            <a:r>
              <a:rPr lang="zh-CN" altLang="zh-CN" sz="1400" dirty="0" smtClean="0"/>
              <a:t>：调研型职业</a:t>
            </a:r>
            <a:r>
              <a:rPr lang="en-US" altLang="zh-CN" sz="1400" dirty="0" smtClean="0"/>
              <a:t>   </a:t>
            </a:r>
            <a:r>
              <a:rPr lang="zh-CN" altLang="zh-CN" sz="1400" dirty="0" smtClean="0"/>
              <a:t>是□</a:t>
            </a:r>
            <a:r>
              <a:rPr lang="en-US" altLang="zh-CN" sz="1400" dirty="0" smtClean="0"/>
              <a:t>   </a:t>
            </a:r>
            <a:r>
              <a:rPr lang="zh-CN" altLang="zh-CN" sz="1400" dirty="0" smtClean="0"/>
              <a:t>否□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．气象学或天文学者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．生物学者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．医学实验室的技术人员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．人类学者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．动物学者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．化学者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．数学学者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．科学杂志的编辑或作家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．地质学者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．物理学者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四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</a:t>
            </a:r>
            <a:r>
              <a:rPr lang="zh-CN" altLang="en-US" sz="2000" b="1" dirty="0" smtClean="0"/>
              <a:t>喜欢的职业</a:t>
            </a:r>
            <a:endParaRPr lang="zh-CN" altLang="zh-CN" sz="2000" b="1" dirty="0" smtClean="0"/>
          </a:p>
          <a:p>
            <a:r>
              <a:rPr lang="en-US" altLang="zh-CN" sz="1400" dirty="0" smtClean="0"/>
              <a:t>A</a:t>
            </a:r>
            <a:r>
              <a:rPr lang="zh-CN" altLang="zh-CN" sz="1400" dirty="0" smtClean="0"/>
              <a:t>：艺术型职业 </a:t>
            </a:r>
            <a:r>
              <a:rPr lang="en-US" altLang="zh-CN" sz="1400" dirty="0" smtClean="0"/>
              <a:t>   </a:t>
            </a:r>
            <a:r>
              <a:rPr lang="zh-CN" altLang="zh-CN" sz="1400" dirty="0" smtClean="0"/>
              <a:t>是</a:t>
            </a:r>
            <a:r>
              <a:rPr lang="en-US" altLang="zh-CN" sz="1400" dirty="0" smtClean="0"/>
              <a:t>    </a:t>
            </a:r>
            <a:r>
              <a:rPr lang="zh-CN" altLang="zh-CN" sz="1400" dirty="0" smtClean="0"/>
              <a:t>否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．乐队指挥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．演奏家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．作家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．摄影家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．记者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．画家、书法家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．歌唱家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．作曲家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．电影电视演员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四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</a:t>
            </a:r>
            <a:r>
              <a:rPr lang="zh-CN" altLang="en-US" sz="2000" b="1" dirty="0" smtClean="0"/>
              <a:t>喜欢的职业</a:t>
            </a:r>
            <a:endParaRPr lang="zh-CN" altLang="zh-CN" sz="2000" b="1" dirty="0" smtClean="0"/>
          </a:p>
          <a:p>
            <a:r>
              <a:rPr lang="en-US" altLang="zh-CN" sz="1400" dirty="0" smtClean="0"/>
              <a:t>S</a:t>
            </a:r>
            <a:r>
              <a:rPr lang="zh-CN" altLang="zh-CN" sz="1400" dirty="0" smtClean="0"/>
              <a:t>：社会型职业</a:t>
            </a:r>
            <a:r>
              <a:rPr lang="en-US" altLang="zh-CN" sz="1400" dirty="0" smtClean="0"/>
              <a:t>   </a:t>
            </a:r>
            <a:r>
              <a:rPr lang="zh-CN" altLang="zh-CN" sz="1400" dirty="0" smtClean="0"/>
              <a:t>是□</a:t>
            </a:r>
            <a:r>
              <a:rPr lang="en-US" altLang="zh-CN" sz="1400" dirty="0" smtClean="0"/>
              <a:t>   </a:t>
            </a:r>
            <a:r>
              <a:rPr lang="zh-CN" altLang="zh-CN" sz="1400" dirty="0" smtClean="0"/>
              <a:t>否□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．街道、工会或妇联干部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．小学、中学教师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．精神病医生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．婚姻介绍所工作人员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．体育教练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．福利机构负责人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．心理咨询员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．共青团干部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．导游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．国家机关工作人员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四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</a:t>
            </a:r>
            <a:r>
              <a:rPr lang="zh-CN" altLang="en-US" sz="2000" b="1" dirty="0" smtClean="0"/>
              <a:t>喜欢的职业</a:t>
            </a:r>
            <a:endParaRPr lang="zh-CN" altLang="zh-CN" sz="2000" b="1" dirty="0" smtClean="0"/>
          </a:p>
          <a:p>
            <a:r>
              <a:rPr lang="en-US" altLang="zh-CN" sz="1400" dirty="0" smtClean="0"/>
              <a:t>E</a:t>
            </a:r>
            <a:r>
              <a:rPr lang="zh-CN" altLang="zh-CN" sz="1400" dirty="0" smtClean="0"/>
              <a:t>：事业型职业</a:t>
            </a:r>
            <a:r>
              <a:rPr lang="en-US" altLang="zh-CN" sz="1400" dirty="0" smtClean="0"/>
              <a:t>    </a:t>
            </a:r>
            <a:r>
              <a:rPr lang="zh-CN" altLang="zh-CN" sz="1400" dirty="0" smtClean="0"/>
              <a:t>是□</a:t>
            </a:r>
            <a:r>
              <a:rPr lang="en-US" altLang="zh-CN" sz="1400" dirty="0" smtClean="0"/>
              <a:t>   </a:t>
            </a:r>
            <a:r>
              <a:rPr lang="zh-CN" altLang="zh-CN" sz="1400" dirty="0" smtClean="0"/>
              <a:t>否□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．厂长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．电视片编制人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．公司经理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．销售员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．不动产推销员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．广告部长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．体育活动主办者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．销售部长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．个体工商业者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．企业管理咨询人员</a:t>
            </a:r>
            <a:endParaRPr lang="zh-CN" altLang="zh-CN" sz="1400" dirty="0" smtClean="0"/>
          </a:p>
          <a:p>
            <a:r>
              <a:rPr lang="en-US" altLang="zh-CN" sz="1400" dirty="0" smtClean="0"/>
              <a:t>    </a:t>
            </a:r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作业分享课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3076" y="2025908"/>
            <a:ext cx="108400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第一次课程回顾</a:t>
            </a:r>
            <a:endParaRPr lang="en-US" altLang="zh-CN" sz="2800" b="1" dirty="0" smtClean="0"/>
          </a:p>
          <a:p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请同学们回答：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、我是否已经认识了现在的自己？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、我是否已经明确了自己的目标？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、我是否愿意为之付出自己所有的努力？</a:t>
            </a:r>
            <a:endParaRPr lang="en-US" altLang="zh-CN" sz="2800" b="1" dirty="0" smtClean="0"/>
          </a:p>
          <a:p>
            <a:endParaRPr lang="en-US" altLang="zh-CN" sz="2800" b="1" dirty="0" smtClean="0"/>
          </a:p>
          <a:p>
            <a:endParaRPr lang="en-US" altLang="zh-CN" sz="2800" b="1" dirty="0" smtClean="0"/>
          </a:p>
        </p:txBody>
      </p:sp>
      <p:pic>
        <p:nvPicPr>
          <p:cNvPr id="73730" name="Picture 2" descr="https://ss3.bdstatic.com/70cFv8Sh_Q1YnxGkpoWK1HF6hhy/it/u=1801720647,3316879132&amp;fm=27&amp;gp=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926" y="2481071"/>
            <a:ext cx="3441065" cy="34410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四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我</a:t>
            </a:r>
            <a:r>
              <a:rPr lang="zh-CN" altLang="zh-CN" sz="2000" b="1" dirty="0" smtClean="0"/>
              <a:t>所</a:t>
            </a:r>
            <a:r>
              <a:rPr lang="zh-CN" altLang="en-US" sz="2000" b="1" dirty="0" smtClean="0"/>
              <a:t>喜欢的职业</a:t>
            </a:r>
            <a:endParaRPr lang="zh-CN" altLang="zh-CN" sz="2000" b="1" dirty="0" smtClean="0"/>
          </a:p>
          <a:p>
            <a:r>
              <a:rPr lang="en-US" altLang="zh-CN" sz="1400" dirty="0" smtClean="0"/>
              <a:t>C</a:t>
            </a:r>
            <a:r>
              <a:rPr lang="zh-CN" altLang="zh-CN" sz="1400" dirty="0" smtClean="0"/>
              <a:t>：常规型职业</a:t>
            </a:r>
            <a:r>
              <a:rPr lang="en-US" altLang="zh-CN" sz="1400" dirty="0" smtClean="0"/>
              <a:t>    </a:t>
            </a:r>
            <a:r>
              <a:rPr lang="zh-CN" altLang="zh-CN" sz="1400" dirty="0" smtClean="0"/>
              <a:t>是</a:t>
            </a:r>
            <a:r>
              <a:rPr lang="en-US" altLang="zh-CN" sz="1400" dirty="0" smtClean="0"/>
              <a:t>    </a:t>
            </a:r>
            <a:r>
              <a:rPr lang="zh-CN" altLang="zh-CN" sz="1400" dirty="0" smtClean="0"/>
              <a:t>否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．会计师</a:t>
            </a:r>
            <a:endParaRPr lang="zh-CN" altLang="zh-CN" sz="1400" dirty="0" smtClean="0"/>
          </a:p>
          <a:p>
            <a:r>
              <a:rPr lang="en-US" altLang="zh-CN" sz="1400" dirty="0" smtClean="0"/>
              <a:t>    2</a:t>
            </a:r>
            <a:r>
              <a:rPr lang="zh-CN" altLang="zh-CN" sz="1400" dirty="0" smtClean="0"/>
              <a:t>．银行出纳员</a:t>
            </a:r>
            <a:endParaRPr lang="zh-CN" altLang="zh-CN" sz="1400" dirty="0" smtClean="0"/>
          </a:p>
          <a:p>
            <a:r>
              <a:rPr lang="en-US" altLang="zh-CN" sz="1400" dirty="0" smtClean="0"/>
              <a:t>    3</a:t>
            </a:r>
            <a:r>
              <a:rPr lang="zh-CN" altLang="zh-CN" sz="1400" dirty="0" smtClean="0"/>
              <a:t>．税收管理员</a:t>
            </a:r>
            <a:endParaRPr lang="zh-CN" altLang="zh-CN" sz="1400" dirty="0" smtClean="0"/>
          </a:p>
          <a:p>
            <a:r>
              <a:rPr lang="en-US" altLang="zh-CN" sz="1400" dirty="0" smtClean="0"/>
              <a:t>    4</a:t>
            </a:r>
            <a:r>
              <a:rPr lang="zh-CN" altLang="zh-CN" sz="1400" dirty="0" smtClean="0"/>
              <a:t>．计算机操作员</a:t>
            </a:r>
            <a:endParaRPr lang="zh-CN" altLang="zh-CN" sz="1400" dirty="0" smtClean="0"/>
          </a:p>
          <a:p>
            <a:r>
              <a:rPr lang="en-US" altLang="zh-CN" sz="1400" dirty="0" smtClean="0"/>
              <a:t>    5</a:t>
            </a:r>
            <a:r>
              <a:rPr lang="zh-CN" altLang="zh-CN" sz="1400" dirty="0" smtClean="0"/>
              <a:t>．簿记人员</a:t>
            </a:r>
            <a:endParaRPr lang="zh-CN" altLang="zh-CN" sz="1400" dirty="0" smtClean="0"/>
          </a:p>
          <a:p>
            <a:r>
              <a:rPr lang="en-US" altLang="zh-CN" sz="1400" dirty="0" smtClean="0"/>
              <a:t>    6</a:t>
            </a:r>
            <a:r>
              <a:rPr lang="zh-CN" altLang="zh-CN" sz="1400" dirty="0" smtClean="0"/>
              <a:t>．成本核算员</a:t>
            </a:r>
            <a:endParaRPr lang="zh-CN" altLang="zh-CN" sz="1400" dirty="0" smtClean="0"/>
          </a:p>
          <a:p>
            <a:r>
              <a:rPr lang="en-US" altLang="zh-CN" sz="1400" dirty="0" smtClean="0"/>
              <a:t>    7</a:t>
            </a:r>
            <a:r>
              <a:rPr lang="zh-CN" altLang="zh-CN" sz="1400" dirty="0" smtClean="0"/>
              <a:t>．文书档案管理员</a:t>
            </a:r>
            <a:endParaRPr lang="zh-CN" altLang="zh-CN" sz="1400" dirty="0" smtClean="0"/>
          </a:p>
          <a:p>
            <a:r>
              <a:rPr lang="en-US" altLang="zh-CN" sz="1400" dirty="0" smtClean="0"/>
              <a:t>    8</a:t>
            </a:r>
            <a:r>
              <a:rPr lang="zh-CN" altLang="zh-CN" sz="1400" dirty="0" smtClean="0"/>
              <a:t>．打字员</a:t>
            </a:r>
            <a:endParaRPr lang="zh-CN" altLang="zh-CN" sz="1400" dirty="0" smtClean="0"/>
          </a:p>
          <a:p>
            <a:r>
              <a:rPr lang="en-US" altLang="zh-CN" sz="1400" dirty="0" smtClean="0"/>
              <a:t>    9</a:t>
            </a:r>
            <a:r>
              <a:rPr lang="zh-CN" altLang="zh-CN" sz="1400" dirty="0" smtClean="0"/>
              <a:t>．法庭书记员</a:t>
            </a:r>
            <a:endParaRPr lang="zh-CN" altLang="zh-CN" sz="1400" dirty="0" smtClean="0"/>
          </a:p>
          <a:p>
            <a:r>
              <a:rPr lang="en-US" altLang="zh-CN" sz="1400" dirty="0" smtClean="0"/>
              <a:t>    10</a:t>
            </a:r>
            <a:r>
              <a:rPr lang="zh-CN" altLang="zh-CN" sz="1400" dirty="0" smtClean="0"/>
              <a:t>．人口普查登记员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五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我的能力类型简评</a:t>
            </a:r>
            <a:endParaRPr lang="zh-CN" altLang="zh-CN" sz="2000" b="1" dirty="0" smtClean="0"/>
          </a:p>
          <a:p>
            <a:r>
              <a:rPr lang="zh-CN" altLang="zh-CN" sz="1400" dirty="0" smtClean="0"/>
              <a:t>下面两张表是您在</a:t>
            </a:r>
            <a:r>
              <a:rPr lang="en-US" altLang="zh-CN" sz="1400" dirty="0" smtClean="0"/>
              <a:t>6</a:t>
            </a:r>
            <a:r>
              <a:rPr lang="zh-CN" altLang="zh-CN" sz="1400" dirty="0" smtClean="0"/>
              <a:t>个职业能力方面的自我评定表。您可以先与同龄者比较出自己在每一方面的能力，然后经斟酌后对自己的能力作评估。请在表中适当的数字上画圈。数字越大，表示你的能力越强。注意，请勿全部画同样的数字， 因为人的每项能力不可能完全一样。</a:t>
            </a:r>
            <a:endParaRPr lang="zh-CN" altLang="zh-CN" sz="1400" dirty="0" smtClean="0"/>
          </a:p>
          <a:p>
            <a:r>
              <a:rPr lang="zh-CN" altLang="zh-CN" sz="1400" dirty="0" smtClean="0"/>
              <a:t>表</a:t>
            </a:r>
            <a:r>
              <a:rPr lang="en-US" altLang="zh-CN" sz="1400" dirty="0" smtClean="0"/>
              <a:t>A</a:t>
            </a:r>
            <a:endParaRPr lang="zh-CN" altLang="zh-CN" sz="1400" dirty="0" smtClean="0"/>
          </a:p>
          <a:p>
            <a:r>
              <a:rPr lang="en-US" altLang="zh-CN" sz="1400" dirty="0" smtClean="0"/>
              <a:t>R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     I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     A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     S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    E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 C</a:t>
            </a:r>
            <a:r>
              <a:rPr lang="zh-CN" altLang="zh-CN" sz="1400" dirty="0" smtClean="0"/>
              <a:t>型</a:t>
            </a:r>
            <a:endParaRPr lang="zh-CN" altLang="zh-CN" sz="1400" dirty="0" smtClean="0"/>
          </a:p>
          <a:p>
            <a:r>
              <a:rPr lang="zh-CN" altLang="zh-CN" sz="1400" dirty="0" smtClean="0"/>
              <a:t>机械操作能力 科学研究能力 艺术创作能力 解释表达能力 商业洽谈能力 事务执行能力</a:t>
            </a:r>
            <a:endParaRPr lang="zh-CN" altLang="zh-CN" sz="1400" dirty="0" smtClean="0"/>
          </a:p>
          <a:p>
            <a:r>
              <a:rPr lang="en-US" altLang="zh-CN" sz="1400" dirty="0" smtClean="0"/>
              <a:t>7654321      </a:t>
            </a:r>
            <a:r>
              <a:rPr lang="en-US" altLang="zh-CN" sz="1400" dirty="0" err="1" smtClean="0"/>
              <a:t>7654321</a:t>
            </a:r>
            <a:r>
              <a:rPr lang="en-US" altLang="zh-CN" sz="1400" dirty="0" smtClean="0"/>
              <a:t>      </a:t>
            </a:r>
            <a:r>
              <a:rPr lang="en-US" altLang="zh-CN" sz="1400" dirty="0" err="1" smtClean="0"/>
              <a:t>7654321</a:t>
            </a:r>
            <a:r>
              <a:rPr lang="en-US" altLang="zh-CN" sz="1400" dirty="0" smtClean="0"/>
              <a:t>      </a:t>
            </a:r>
            <a:r>
              <a:rPr lang="en-US" altLang="zh-CN" sz="1400" dirty="0" err="1" smtClean="0"/>
              <a:t>7654321</a:t>
            </a:r>
            <a:r>
              <a:rPr lang="en-US" altLang="zh-CN" sz="1400" dirty="0" smtClean="0"/>
              <a:t>      </a:t>
            </a:r>
            <a:r>
              <a:rPr lang="en-US" altLang="zh-CN" sz="1400" dirty="0" err="1" smtClean="0"/>
              <a:t>7654321</a:t>
            </a:r>
            <a:r>
              <a:rPr lang="en-US" altLang="zh-CN" sz="1400" dirty="0" smtClean="0"/>
              <a:t>      </a:t>
            </a:r>
            <a:r>
              <a:rPr lang="en-US" altLang="zh-CN" sz="1400" dirty="0" err="1" smtClean="0"/>
              <a:t>7654321</a:t>
            </a:r>
            <a:r>
              <a:rPr lang="en-US" altLang="zh-CN" sz="1400" dirty="0" smtClean="0"/>
              <a:t>     </a:t>
            </a:r>
            <a:endParaRPr lang="zh-CN" altLang="zh-CN" sz="1400" dirty="0" smtClean="0"/>
          </a:p>
          <a:p>
            <a:r>
              <a:rPr lang="en-US" altLang="zh-CN" sz="1400" dirty="0" smtClean="0"/>
              <a:t> </a:t>
            </a:r>
            <a:endParaRPr lang="zh-CN" altLang="zh-CN" sz="1400" dirty="0" smtClean="0"/>
          </a:p>
          <a:p>
            <a:r>
              <a:rPr lang="zh-CN" altLang="zh-CN" sz="1400" dirty="0" smtClean="0"/>
              <a:t>表</a:t>
            </a:r>
            <a:r>
              <a:rPr lang="en-US" altLang="zh-CN" sz="1400" dirty="0" smtClean="0"/>
              <a:t>B</a:t>
            </a:r>
            <a:endParaRPr lang="zh-CN" altLang="zh-CN" sz="1400" dirty="0" smtClean="0"/>
          </a:p>
          <a:p>
            <a:r>
              <a:rPr lang="en-US" altLang="zh-CN" sz="1400" dirty="0" smtClean="0"/>
              <a:t>R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I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A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S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E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     C</a:t>
            </a:r>
            <a:r>
              <a:rPr lang="zh-CN" altLang="zh-CN" sz="1400" dirty="0" smtClean="0"/>
              <a:t>型</a:t>
            </a:r>
            <a:endParaRPr lang="zh-CN" altLang="zh-CN" sz="1400" dirty="0" smtClean="0"/>
          </a:p>
          <a:p>
            <a:r>
              <a:rPr lang="zh-CN" altLang="zh-CN" sz="1400" dirty="0" smtClean="0"/>
              <a:t>体育技能 数学技能 音乐技能 交际技能 领导技能 办公技能</a:t>
            </a:r>
            <a:endParaRPr lang="zh-CN" altLang="zh-CN" sz="1400" dirty="0" smtClean="0"/>
          </a:p>
          <a:p>
            <a:r>
              <a:rPr lang="en-US" altLang="zh-CN" sz="1400" dirty="0" smtClean="0"/>
              <a:t>7654321 </a:t>
            </a:r>
            <a:r>
              <a:rPr lang="en-US" altLang="zh-CN" sz="1400" dirty="0" err="1" smtClean="0"/>
              <a:t>7654321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7654321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7654321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7654321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7654321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五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我的能力类型简评</a:t>
            </a:r>
            <a:endParaRPr lang="zh-CN" altLang="zh-CN" sz="2000" b="1" dirty="0" smtClean="0"/>
          </a:p>
          <a:p>
            <a:r>
              <a:rPr lang="zh-CN" altLang="zh-CN" sz="1400" dirty="0" smtClean="0"/>
              <a:t>如果你没看懂，看下面段文字：</a:t>
            </a:r>
            <a:endParaRPr lang="zh-CN" altLang="zh-CN" sz="1400" dirty="0" smtClean="0"/>
          </a:p>
          <a:p>
            <a:r>
              <a:rPr lang="zh-CN" altLang="zh-CN" sz="1400" dirty="0" smtClean="0"/>
              <a:t>这个部分的 主要 目的是看你的哪个能力比其他能力突出的，所以你可以把六个能力排队 然后让能力度不同的能力有不同的数值就好了</a:t>
            </a:r>
            <a:endParaRPr lang="zh-CN" altLang="zh-CN" sz="1400" dirty="0" smtClean="0"/>
          </a:p>
          <a:p>
            <a:r>
              <a:rPr lang="zh-CN" altLang="zh-CN" sz="1400" dirty="0" smtClean="0"/>
              <a:t>比如一个人觉得自己</a:t>
            </a:r>
            <a:endParaRPr lang="zh-CN" altLang="zh-CN" sz="1400" dirty="0" smtClean="0"/>
          </a:p>
          <a:p>
            <a:r>
              <a:rPr lang="zh-CN" altLang="zh-CN" sz="1400" dirty="0" smtClean="0"/>
              <a:t>最强是 数学技能</a:t>
            </a:r>
            <a:endParaRPr lang="zh-CN" altLang="zh-CN" sz="1400" dirty="0" smtClean="0"/>
          </a:p>
          <a:p>
            <a:r>
              <a:rPr lang="zh-CN" altLang="zh-CN" sz="1400" dirty="0" smtClean="0"/>
              <a:t>然后 办公技能</a:t>
            </a:r>
            <a:endParaRPr lang="zh-CN" altLang="zh-CN" sz="1400" dirty="0" smtClean="0"/>
          </a:p>
          <a:p>
            <a:r>
              <a:rPr lang="zh-CN" altLang="zh-CN" sz="1400" dirty="0" smtClean="0"/>
              <a:t>然后是 觉得 领导技能 交际技能 差不多</a:t>
            </a:r>
            <a:endParaRPr lang="zh-CN" altLang="zh-CN" sz="1400" dirty="0" smtClean="0"/>
          </a:p>
          <a:p>
            <a:r>
              <a:rPr lang="zh-CN" altLang="zh-CN" sz="1400" dirty="0" smtClean="0"/>
              <a:t>然后是 体育技能</a:t>
            </a:r>
            <a:endParaRPr lang="zh-CN" altLang="zh-CN" sz="1400" dirty="0" smtClean="0"/>
          </a:p>
          <a:p>
            <a:r>
              <a:rPr lang="zh-CN" altLang="zh-CN" sz="1400" dirty="0" smtClean="0"/>
              <a:t>最后是 音乐技能</a:t>
            </a:r>
            <a:r>
              <a:rPr lang="en-US" altLang="zh-CN" sz="1400" dirty="0" smtClean="0"/>
              <a:t>    </a:t>
            </a:r>
            <a:r>
              <a:rPr lang="zh-CN" altLang="zh-CN" sz="1400" dirty="0" smtClean="0"/>
              <a:t>音乐技能特别差（柯南？</a:t>
            </a:r>
            <a:r>
              <a:rPr lang="en-US" altLang="zh-CN" sz="1400" dirty="0" smtClean="0"/>
              <a:t>::3</a:t>
            </a:r>
            <a:r>
              <a:rPr lang="zh-CN" altLang="zh-CN" sz="1400" dirty="0" smtClean="0"/>
              <a:t>）它比体育能力差好多</a:t>
            </a:r>
            <a:endParaRPr lang="zh-CN" altLang="zh-CN" sz="1400" dirty="0" smtClean="0"/>
          </a:p>
          <a:p>
            <a:r>
              <a:rPr lang="zh-CN" altLang="zh-CN" sz="1400" dirty="0" smtClean="0"/>
              <a:t>那就可以评分为</a:t>
            </a:r>
            <a:r>
              <a:rPr lang="en-US" altLang="zh-CN" sz="1400" dirty="0" smtClean="0"/>
              <a:t>7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6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5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5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4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2</a:t>
            </a:r>
            <a:endParaRPr lang="zh-CN" altLang="zh-CN" sz="1400" dirty="0" smtClean="0"/>
          </a:p>
          <a:p>
            <a:r>
              <a:rPr lang="zh-CN" altLang="zh-CN" sz="1400" dirty="0" smtClean="0"/>
              <a:t>或者</a:t>
            </a:r>
            <a:r>
              <a:rPr lang="en-US" altLang="zh-CN" sz="1400" dirty="0" smtClean="0"/>
              <a:t>6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5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4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4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3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1</a:t>
            </a:r>
            <a:endParaRPr lang="zh-CN" altLang="zh-CN" sz="1400" dirty="0" smtClean="0"/>
          </a:p>
          <a:p>
            <a:r>
              <a:rPr lang="zh-CN" altLang="zh-CN" sz="1400" dirty="0" smtClean="0"/>
              <a:t>都不会影响得到的结果</a:t>
            </a:r>
            <a:endParaRPr lang="zh-CN" altLang="zh-CN" sz="1400" dirty="0" smtClean="0"/>
          </a:p>
          <a:p>
            <a:r>
              <a:rPr lang="zh-CN" altLang="zh-CN" sz="1400" dirty="0" smtClean="0"/>
              <a:t>能力之间的差额好好感觉一下，能力差距大的两种能力的数值差距就让它隔一个数字，比如体育和音乐之间</a:t>
            </a:r>
            <a:endParaRPr lang="zh-CN" altLang="zh-CN" sz="1400" dirty="0" smtClean="0"/>
          </a:p>
          <a:p>
            <a:r>
              <a:rPr lang="zh-CN" altLang="zh-CN" sz="1400" dirty="0" smtClean="0"/>
              <a:t>统计“是”一栏得分计——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六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统计和确定我的职业倾向</a:t>
            </a:r>
            <a:endParaRPr lang="zh-CN" altLang="zh-CN" sz="2000" b="1" dirty="0" smtClean="0"/>
          </a:p>
          <a:p>
            <a:r>
              <a:rPr lang="zh-CN" altLang="zh-CN" sz="1400" dirty="0" smtClean="0"/>
              <a:t>请将第二部分至第五部分的全部测验分数按前面已统计好的</a:t>
            </a:r>
            <a:r>
              <a:rPr lang="en-US" altLang="zh-CN" sz="1400" dirty="0" smtClean="0"/>
              <a:t>6</a:t>
            </a:r>
            <a:r>
              <a:rPr lang="zh-CN" altLang="zh-CN" sz="1400" dirty="0" smtClean="0"/>
              <a:t>种职业倾向</a:t>
            </a:r>
            <a:r>
              <a:rPr lang="en-US" altLang="zh-CN" sz="1400" dirty="0" smtClean="0"/>
              <a:t>(R</a:t>
            </a:r>
            <a:r>
              <a:rPr lang="zh-CN" altLang="zh-CN" sz="1400" dirty="0" smtClean="0"/>
              <a:t>型、</a:t>
            </a:r>
            <a:r>
              <a:rPr lang="en-US" altLang="zh-CN" sz="1400" dirty="0" smtClean="0"/>
              <a:t>I</a:t>
            </a:r>
            <a:r>
              <a:rPr lang="zh-CN" altLang="zh-CN" sz="1400" dirty="0" smtClean="0"/>
              <a:t>型、</a:t>
            </a:r>
            <a:r>
              <a:rPr lang="en-US" altLang="zh-CN" sz="1400" dirty="0" smtClean="0"/>
              <a:t>A</a:t>
            </a:r>
            <a:r>
              <a:rPr lang="zh-CN" altLang="zh-CN" sz="1400" dirty="0" smtClean="0"/>
              <a:t>型、</a:t>
            </a:r>
            <a:r>
              <a:rPr lang="en-US" altLang="zh-CN" sz="1400" dirty="0" smtClean="0"/>
              <a:t>S</a:t>
            </a:r>
            <a:r>
              <a:rPr lang="zh-CN" altLang="zh-CN" sz="1400" dirty="0" smtClean="0"/>
              <a:t>型、</a:t>
            </a:r>
            <a:r>
              <a:rPr lang="en-US" altLang="zh-CN" sz="1400" dirty="0" smtClean="0"/>
              <a:t>E</a:t>
            </a:r>
            <a:r>
              <a:rPr lang="zh-CN" altLang="zh-CN" sz="1400" dirty="0" smtClean="0"/>
              <a:t>型和</a:t>
            </a:r>
            <a:r>
              <a:rPr lang="en-US" altLang="zh-CN" sz="1400" dirty="0" smtClean="0"/>
              <a:t>C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)</a:t>
            </a:r>
            <a:r>
              <a:rPr lang="zh-CN" altLang="zh-CN" sz="1400" dirty="0" smtClean="0"/>
              <a:t>得分填入下表，并作纵向累加。</a:t>
            </a:r>
            <a:endParaRPr lang="zh-CN" altLang="zh-CN" sz="1400" dirty="0" smtClean="0"/>
          </a:p>
          <a:p>
            <a:r>
              <a:rPr lang="zh-CN" altLang="zh-CN" sz="1400" dirty="0" smtClean="0"/>
              <a:t>测试</a:t>
            </a:r>
            <a:r>
              <a:rPr lang="en-US" altLang="zh-CN" sz="1400" dirty="0" smtClean="0"/>
              <a:t>          R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I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A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S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E</a:t>
            </a:r>
            <a:r>
              <a:rPr lang="zh-CN" altLang="zh-CN" sz="1400" dirty="0" smtClean="0"/>
              <a:t>型</a:t>
            </a:r>
            <a:r>
              <a:rPr lang="en-US" altLang="zh-CN" sz="1400" dirty="0" smtClean="0"/>
              <a:t> C</a:t>
            </a:r>
            <a:r>
              <a:rPr lang="zh-CN" altLang="zh-CN" sz="1400" dirty="0" smtClean="0"/>
              <a:t>型</a:t>
            </a:r>
            <a:endParaRPr lang="zh-CN" altLang="zh-CN" sz="1400" dirty="0" smtClean="0"/>
          </a:p>
          <a:p>
            <a:r>
              <a:rPr lang="zh-CN" altLang="zh-CN" sz="1400" dirty="0" smtClean="0"/>
              <a:t>第二部分</a:t>
            </a:r>
            <a:endParaRPr lang="zh-CN" altLang="zh-CN" sz="1400" dirty="0" smtClean="0"/>
          </a:p>
          <a:p>
            <a:r>
              <a:rPr lang="zh-CN" altLang="zh-CN" sz="1400" dirty="0" smtClean="0"/>
              <a:t>第三部分</a:t>
            </a:r>
            <a:endParaRPr lang="zh-CN" altLang="zh-CN" sz="1400" dirty="0" smtClean="0"/>
          </a:p>
          <a:p>
            <a:r>
              <a:rPr lang="zh-CN" altLang="zh-CN" sz="1400" dirty="0" smtClean="0"/>
              <a:t>第四部分</a:t>
            </a:r>
            <a:endParaRPr lang="zh-CN" altLang="zh-CN" sz="1400" dirty="0" smtClean="0"/>
          </a:p>
          <a:p>
            <a:r>
              <a:rPr lang="zh-CN" altLang="zh-CN" sz="1400" dirty="0" smtClean="0"/>
              <a:t>第五部分</a:t>
            </a:r>
            <a:r>
              <a:rPr lang="en-US" altLang="zh-CN" sz="1400" dirty="0" smtClean="0"/>
              <a:t>A</a:t>
            </a:r>
            <a:endParaRPr lang="zh-CN" altLang="zh-CN" sz="1400" dirty="0" smtClean="0"/>
          </a:p>
          <a:p>
            <a:r>
              <a:rPr lang="zh-CN" altLang="zh-CN" sz="1400" dirty="0" smtClean="0"/>
              <a:t>第五部分</a:t>
            </a:r>
            <a:r>
              <a:rPr lang="en-US" altLang="zh-CN" sz="1400" dirty="0" smtClean="0"/>
              <a:t>B</a:t>
            </a:r>
            <a:endParaRPr lang="zh-CN" altLang="zh-CN" sz="1400" dirty="0" smtClean="0"/>
          </a:p>
          <a:p>
            <a:r>
              <a:rPr lang="zh-CN" altLang="zh-CN" sz="1400" dirty="0" smtClean="0"/>
              <a:t>总分</a:t>
            </a:r>
            <a:r>
              <a:rPr lang="en-US" altLang="zh-CN" sz="1400" dirty="0" smtClean="0"/>
              <a:t> </a:t>
            </a:r>
            <a:endParaRPr lang="zh-CN" altLang="zh-CN" sz="1400" dirty="0" smtClean="0"/>
          </a:p>
          <a:p>
            <a:r>
              <a:rPr lang="zh-CN" altLang="zh-CN" sz="1400" dirty="0" smtClean="0"/>
              <a:t>请将上表中的</a:t>
            </a:r>
            <a:r>
              <a:rPr lang="en-US" altLang="zh-CN" sz="1400" dirty="0" smtClean="0"/>
              <a:t>6</a:t>
            </a:r>
            <a:r>
              <a:rPr lang="zh-CN" altLang="zh-CN" sz="1400" dirty="0" smtClean="0"/>
              <a:t>种职业倾向总分按大小顺序依次从左刭右排列：</a:t>
            </a:r>
            <a:endParaRPr lang="zh-CN" altLang="zh-CN" sz="1400" dirty="0" smtClean="0"/>
          </a:p>
          <a:p>
            <a:r>
              <a:rPr lang="zh-CN" altLang="zh-CN" sz="1400" dirty="0" smtClean="0"/>
              <a:t>——型、——型 ——型、——型、——型、——型</a:t>
            </a:r>
            <a:endParaRPr lang="zh-CN" altLang="zh-CN" sz="1400" dirty="0" smtClean="0"/>
          </a:p>
          <a:p>
            <a:r>
              <a:rPr lang="zh-CN" altLang="zh-CN" sz="1400" dirty="0" smtClean="0"/>
              <a:t>最高分——</a:t>
            </a:r>
            <a:r>
              <a:rPr lang="en-US" altLang="zh-CN" sz="1400" dirty="0" smtClean="0"/>
              <a:t>   </a:t>
            </a:r>
            <a:r>
              <a:rPr lang="zh-CN" altLang="zh-CN" sz="1400" dirty="0" smtClean="0"/>
              <a:t>您的职业倾向性得分——</a:t>
            </a:r>
            <a:r>
              <a:rPr lang="en-US" altLang="zh-CN" sz="1400" dirty="0" smtClean="0"/>
              <a:t>    </a:t>
            </a:r>
            <a:r>
              <a:rPr lang="zh-CN" altLang="zh-CN" sz="1400" dirty="0" smtClean="0"/>
              <a:t>最低分—————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5799" y="1689416"/>
            <a:ext cx="9058905" cy="4589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000" b="1" dirty="0" smtClean="0"/>
              <a:t>第</a:t>
            </a:r>
            <a:r>
              <a:rPr lang="zh-CN" altLang="en-US" sz="2000" b="1" dirty="0" smtClean="0"/>
              <a:t>七</a:t>
            </a:r>
            <a:r>
              <a:rPr lang="zh-CN" altLang="zh-CN" sz="2000" b="1" dirty="0" smtClean="0"/>
              <a:t>部分 </a:t>
            </a:r>
            <a:r>
              <a:rPr lang="zh-CN" altLang="en-US" sz="2000" b="1" dirty="0" smtClean="0"/>
              <a:t>你所看重的东西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职业价值观</a:t>
            </a:r>
            <a:endParaRPr lang="zh-CN" altLang="zh-CN" sz="2000" b="1" dirty="0" smtClean="0"/>
          </a:p>
          <a:p>
            <a:r>
              <a:rPr lang="zh-CN" altLang="zh-CN" sz="1400" dirty="0" smtClean="0"/>
              <a:t>这一部分测验列出了人们在选择工作时通常会考虑的</a:t>
            </a:r>
            <a:r>
              <a:rPr lang="en-US" altLang="zh-CN" sz="1400" dirty="0" smtClean="0"/>
              <a:t>9</a:t>
            </a:r>
            <a:r>
              <a:rPr lang="zh-CN" altLang="zh-CN" sz="1400" dirty="0" smtClean="0"/>
              <a:t>种因素</a:t>
            </a:r>
            <a:r>
              <a:rPr lang="en-US" altLang="zh-CN" sz="1400" dirty="0" smtClean="0"/>
              <a:t>(</a:t>
            </a:r>
            <a:r>
              <a:rPr lang="zh-CN" altLang="zh-CN" sz="1400" dirty="0" smtClean="0"/>
              <a:t>见所附工作价值标准</a:t>
            </a:r>
            <a:r>
              <a:rPr lang="en-US" altLang="zh-CN" sz="1400" dirty="0" smtClean="0"/>
              <a:t>)</a:t>
            </a:r>
            <a:r>
              <a:rPr lang="zh-CN" altLang="zh-CN" sz="1400" dirty="0" smtClean="0"/>
              <a:t>。现在请您在其中选出最重要的两项因素，并将序号填入下边相应空格上。</a:t>
            </a:r>
            <a:endParaRPr lang="zh-CN" altLang="zh-CN" sz="1400" dirty="0" smtClean="0"/>
          </a:p>
          <a:p>
            <a:r>
              <a:rPr lang="zh-CN" altLang="zh-CN" sz="1400" dirty="0" smtClean="0"/>
              <a:t>最重要：——次重要：——最不重要：——次不重要：——</a:t>
            </a:r>
            <a:endParaRPr lang="zh-CN" altLang="zh-CN" sz="1400" dirty="0" smtClean="0"/>
          </a:p>
          <a:p>
            <a:r>
              <a:rPr lang="zh-CN" altLang="zh-CN" sz="1400" dirty="0" smtClean="0"/>
              <a:t>附：工作价值标准：</a:t>
            </a:r>
            <a:endParaRPr lang="zh-CN" altLang="zh-CN" sz="1400" dirty="0" smtClean="0"/>
          </a:p>
          <a:p>
            <a:r>
              <a:rPr lang="en-US" altLang="zh-CN" sz="1400" dirty="0" smtClean="0"/>
              <a:t>    1</a:t>
            </a:r>
            <a:r>
              <a:rPr lang="zh-CN" altLang="zh-CN" sz="1400" dirty="0" smtClean="0"/>
              <a:t>．工资高、福利好</a:t>
            </a:r>
            <a:endParaRPr lang="zh-CN" altLang="zh-CN" sz="1400" dirty="0" smtClean="0"/>
          </a:p>
          <a:p>
            <a:r>
              <a:rPr lang="en-US" altLang="zh-CN" sz="1400" dirty="0" smtClean="0"/>
              <a:t>   2</a:t>
            </a:r>
            <a:r>
              <a:rPr lang="zh-CN" altLang="zh-CN" sz="1400" dirty="0" smtClean="0"/>
              <a:t>，工作环境</a:t>
            </a:r>
            <a:r>
              <a:rPr lang="en-US" altLang="zh-CN" sz="1400" dirty="0" smtClean="0"/>
              <a:t>(</a:t>
            </a:r>
            <a:r>
              <a:rPr lang="zh-CN" altLang="zh-CN" sz="1400" dirty="0" smtClean="0"/>
              <a:t>物质方面</a:t>
            </a:r>
            <a:r>
              <a:rPr lang="en-US" altLang="zh-CN" sz="1400" dirty="0" smtClean="0"/>
              <a:t>)</a:t>
            </a:r>
            <a:r>
              <a:rPr lang="zh-CN" altLang="zh-CN" sz="1400" dirty="0" smtClean="0"/>
              <a:t>舒适</a:t>
            </a:r>
            <a:endParaRPr lang="zh-CN" altLang="zh-CN" sz="1400" dirty="0" smtClean="0"/>
          </a:p>
          <a:p>
            <a:r>
              <a:rPr lang="en-US" altLang="zh-CN" sz="1400" dirty="0" smtClean="0"/>
              <a:t>   3</a:t>
            </a:r>
            <a:r>
              <a:rPr lang="zh-CN" altLang="zh-CN" sz="1400" dirty="0" smtClean="0"/>
              <a:t>．人际关系良好</a:t>
            </a:r>
            <a:endParaRPr lang="zh-CN" altLang="zh-CN" sz="1400" dirty="0" smtClean="0"/>
          </a:p>
          <a:p>
            <a:r>
              <a:rPr lang="en-US" altLang="zh-CN" sz="1400" dirty="0" smtClean="0"/>
              <a:t>   4</a:t>
            </a:r>
            <a:r>
              <a:rPr lang="zh-CN" altLang="zh-CN" sz="1400" dirty="0" smtClean="0"/>
              <a:t>．工作稳定有保障</a:t>
            </a:r>
            <a:endParaRPr lang="zh-CN" altLang="zh-CN" sz="1400" dirty="0" smtClean="0"/>
          </a:p>
          <a:p>
            <a:r>
              <a:rPr lang="en-US" altLang="zh-CN" sz="1400" dirty="0" smtClean="0"/>
              <a:t>   5</a:t>
            </a:r>
            <a:r>
              <a:rPr lang="zh-CN" altLang="zh-CN" sz="1400" dirty="0" smtClean="0"/>
              <a:t>．能提供较好的受教育机会</a:t>
            </a:r>
            <a:endParaRPr lang="zh-CN" altLang="zh-CN" sz="1400" dirty="0" smtClean="0"/>
          </a:p>
          <a:p>
            <a:r>
              <a:rPr lang="en-US" altLang="zh-CN" sz="1400" dirty="0" smtClean="0"/>
              <a:t>   6</a:t>
            </a:r>
            <a:r>
              <a:rPr lang="zh-CN" altLang="zh-CN" sz="1400" dirty="0" smtClean="0"/>
              <a:t>．有较高的社会地位</a:t>
            </a:r>
            <a:endParaRPr lang="zh-CN" altLang="zh-CN" sz="1400" dirty="0" smtClean="0"/>
          </a:p>
          <a:p>
            <a:r>
              <a:rPr lang="en-US" altLang="zh-CN" sz="1400" dirty="0" smtClean="0"/>
              <a:t>   7</a:t>
            </a:r>
            <a:r>
              <a:rPr lang="zh-CN" altLang="zh-CN" sz="1400" dirty="0" smtClean="0"/>
              <a:t>．工作不太紧张、外部压力少</a:t>
            </a:r>
            <a:endParaRPr lang="zh-CN" altLang="zh-CN" sz="1400" dirty="0" smtClean="0"/>
          </a:p>
          <a:p>
            <a:r>
              <a:rPr lang="en-US" altLang="zh-CN" sz="1400" dirty="0" smtClean="0"/>
              <a:t>   8</a:t>
            </a:r>
            <a:r>
              <a:rPr lang="zh-CN" altLang="zh-CN" sz="1400" dirty="0" smtClean="0"/>
              <a:t>．能充分发挥自己的能力特长</a:t>
            </a:r>
            <a:endParaRPr lang="zh-CN" altLang="zh-CN" sz="1400" dirty="0" smtClean="0"/>
          </a:p>
          <a:p>
            <a:r>
              <a:rPr lang="en-US" altLang="zh-CN" sz="1400" dirty="0" smtClean="0"/>
              <a:t>   9</a:t>
            </a:r>
            <a:r>
              <a:rPr lang="zh-CN" altLang="zh-CN" sz="1400" dirty="0" smtClean="0"/>
              <a:t>．社会需要与社会贡献大</a:t>
            </a:r>
            <a:endParaRPr lang="zh-CN" altLang="zh-CN" sz="1400" dirty="0" smtClean="0"/>
          </a:p>
          <a:p>
            <a:r>
              <a:rPr lang="zh-CN" altLang="zh-CN" sz="1400" dirty="0" smtClean="0"/>
              <a:t>以上全部测验完毕。</a:t>
            </a:r>
            <a:endParaRPr lang="zh-CN" altLang="zh-CN" sz="1400" dirty="0" smtClean="0"/>
          </a:p>
          <a:p>
            <a:r>
              <a:rPr lang="zh-CN" altLang="zh-CN" sz="1400" dirty="0" smtClean="0"/>
              <a:t>现在，将你测验得分居第一位的职业类型找出来，对照下表，判断一下自己适合的职业类型。</a:t>
            </a:r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09455" y="0"/>
            <a:ext cx="6885065" cy="6043448"/>
            <a:chOff x="1107566" y="0"/>
            <a:chExt cx="7140321" cy="687229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07566" y="0"/>
              <a:ext cx="7140321" cy="687229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 rot="8986490">
              <a:off x="5718048" y="5913119"/>
              <a:ext cx="914400" cy="274320"/>
            </a:xfrm>
            <a:prstGeom prst="rect">
              <a:avLst/>
            </a:prstGeom>
            <a:solidFill>
              <a:srgbClr val="033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83221" y="6240698"/>
            <a:ext cx="1346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+mj-ea"/>
              </a:rPr>
              <a:t>http://www.act.org/content/dam/act/unsecured/multimedia/wwmap/world.html</a:t>
            </a:r>
            <a:endParaRPr lang="zh-CN" altLang="en-US" sz="2000" dirty="0"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r>
              <a:rPr lang="zh-CN" altLang="zh-CN" sz="1600" dirty="0" smtClean="0"/>
              <a:t>职业索引——职业兴趣代号与其相应的职业对照表：</a:t>
            </a:r>
            <a:endParaRPr lang="zh-CN" altLang="zh-CN" sz="1600" dirty="0" smtClean="0"/>
          </a:p>
          <a:p>
            <a:r>
              <a:rPr lang="en-US" altLang="zh-CN" sz="1600" dirty="0" smtClean="0"/>
              <a:t>R(</a:t>
            </a:r>
            <a:r>
              <a:rPr lang="zh-CN" altLang="zh-CN" sz="1600" dirty="0" smtClean="0"/>
              <a:t>实际型</a:t>
            </a:r>
            <a:r>
              <a:rPr lang="en-US" altLang="zh-CN" sz="1600" dirty="0" smtClean="0"/>
              <a:t>)</a:t>
            </a:r>
            <a:r>
              <a:rPr lang="zh-CN" altLang="zh-CN" sz="1600" dirty="0" smtClean="0"/>
              <a:t>：木匠、农民、操作</a:t>
            </a:r>
            <a:r>
              <a:rPr lang="en-US" altLang="zh-CN" sz="1600" dirty="0" smtClean="0"/>
              <a:t>X</a:t>
            </a:r>
            <a:r>
              <a:rPr lang="zh-CN" altLang="zh-CN" sz="1600" dirty="0" smtClean="0"/>
              <a:t>光的技师、工程师、飞机机械师、鱼类和野生动物专家、自动化技师、机械工</a:t>
            </a:r>
            <a:r>
              <a:rPr lang="en-US" altLang="zh-CN" sz="1600" dirty="0" smtClean="0"/>
              <a:t>(</a:t>
            </a:r>
            <a:r>
              <a:rPr lang="zh-CN" altLang="zh-CN" sz="1600" dirty="0" smtClean="0"/>
              <a:t>车工、钳工等</a:t>
            </a:r>
            <a:r>
              <a:rPr lang="en-US" altLang="zh-CN" sz="1600" dirty="0" smtClean="0"/>
              <a:t>)</a:t>
            </a:r>
            <a:r>
              <a:rPr lang="zh-CN" altLang="zh-CN" sz="1600" dirty="0" smtClean="0"/>
              <a:t>、电工、无线电报务员、火车司机、长途公共汽车司机、机械制图员、修理机器、电器师。</a:t>
            </a:r>
            <a:endParaRPr lang="zh-CN" altLang="zh-CN" sz="1600" dirty="0" smtClean="0"/>
          </a:p>
          <a:p>
            <a:r>
              <a:rPr lang="en-US" altLang="zh-CN" sz="1600" dirty="0" smtClean="0"/>
              <a:t>I(</a:t>
            </a:r>
            <a:r>
              <a:rPr lang="zh-CN" altLang="zh-CN" sz="1600" dirty="0" smtClean="0"/>
              <a:t>调查型</a:t>
            </a:r>
            <a:r>
              <a:rPr lang="en-US" altLang="zh-CN" sz="1600" dirty="0" smtClean="0"/>
              <a:t>)</a:t>
            </a:r>
            <a:r>
              <a:rPr lang="zh-CN" altLang="zh-CN" sz="1600" dirty="0" smtClean="0"/>
              <a:t>：气象学者、生物学者、天文学家、药剂师、动物学者、化学家、科学报刊编辑、地质学者、植物学者、物理学者、数学家、实验员、科研人员、科技作者。</a:t>
            </a:r>
            <a:endParaRPr lang="zh-CN" altLang="zh-CN" sz="1600" dirty="0" smtClean="0"/>
          </a:p>
          <a:p>
            <a:r>
              <a:rPr lang="en-US" altLang="zh-CN" sz="1600" dirty="0" smtClean="0"/>
              <a:t>A(</a:t>
            </a:r>
            <a:r>
              <a:rPr lang="zh-CN" altLang="zh-CN" sz="1600" dirty="0" smtClean="0"/>
              <a:t>艺术型</a:t>
            </a:r>
            <a:r>
              <a:rPr lang="en-US" altLang="zh-CN" sz="1600" dirty="0" smtClean="0"/>
              <a:t>)</a:t>
            </a:r>
            <a:r>
              <a:rPr lang="zh-CN" altLang="zh-CN" sz="1600" dirty="0" smtClean="0"/>
              <a:t>：室内装饰专家、图书管理专家、摄影师、音乐教师、作家、演员、记者、诗人、作曲家、编剧、雕刻家、漫画家。</a:t>
            </a:r>
            <a:endParaRPr lang="zh-CN" altLang="zh-CN" sz="1600" dirty="0" smtClean="0"/>
          </a:p>
          <a:p>
            <a:r>
              <a:rPr lang="en-US" altLang="zh-CN" sz="1600" dirty="0" smtClean="0"/>
              <a:t>S(</a:t>
            </a:r>
            <a:r>
              <a:rPr lang="zh-CN" altLang="zh-CN" sz="1600" dirty="0" smtClean="0"/>
              <a:t>社会型</a:t>
            </a:r>
            <a:r>
              <a:rPr lang="en-US" altLang="zh-CN" sz="1600" dirty="0" smtClean="0"/>
              <a:t>)</a:t>
            </a:r>
            <a:r>
              <a:rPr lang="zh-CN" altLang="zh-CN" sz="1600" dirty="0" smtClean="0"/>
              <a:t>：社会学者、导游、福利机构工作者、咨询人员、社会工作者、社会科学教师、学校领导、精神病工作者、公共保健护士。</a:t>
            </a:r>
            <a:endParaRPr lang="zh-CN" altLang="zh-CN" sz="1600" dirty="0" smtClean="0"/>
          </a:p>
          <a:p>
            <a:r>
              <a:rPr lang="en-US" altLang="zh-CN" sz="1600" dirty="0" smtClean="0"/>
              <a:t>E(</a:t>
            </a:r>
            <a:r>
              <a:rPr lang="zh-CN" altLang="zh-CN" sz="1600" dirty="0" smtClean="0"/>
              <a:t>事业型</a:t>
            </a:r>
            <a:r>
              <a:rPr lang="en-US" altLang="zh-CN" sz="1600" dirty="0" smtClean="0"/>
              <a:t>)</a:t>
            </a:r>
            <a:r>
              <a:rPr lang="zh-CN" altLang="zh-CN" sz="1600" dirty="0" smtClean="0"/>
              <a:t>：推销员、进货员、商品批发员、旅馆经理、饭店经理、广告宣传员、调度员、律师、政治家、零售商。</a:t>
            </a:r>
            <a:endParaRPr lang="zh-CN" altLang="zh-CN" sz="1600" dirty="0" smtClean="0"/>
          </a:p>
          <a:p>
            <a:r>
              <a:rPr lang="en-US" altLang="zh-CN" sz="1600" dirty="0" smtClean="0"/>
              <a:t>C(</a:t>
            </a:r>
            <a:r>
              <a:rPr lang="zh-CN" altLang="zh-CN" sz="1600" dirty="0" smtClean="0"/>
              <a:t>常规型</a:t>
            </a:r>
            <a:r>
              <a:rPr lang="en-US" altLang="zh-CN" sz="1600" dirty="0" smtClean="0"/>
              <a:t>)</a:t>
            </a:r>
            <a:r>
              <a:rPr lang="zh-CN" altLang="zh-CN" sz="1600" dirty="0" smtClean="0"/>
              <a:t>：记账员、会计、银行出纳、法庭速记员、成本估算员、税务员、核算员、打字员、办公室职员、统计员、计算机操作员、秘书。</a:t>
            </a:r>
            <a:endParaRPr lang="zh-CN" altLang="zh-CN" sz="1600" dirty="0" smtClean="0"/>
          </a:p>
          <a:p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335" y="1969832"/>
            <a:ext cx="9058905" cy="45894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 smtClean="0"/>
              <a:t>下面介绍与你</a:t>
            </a:r>
            <a:r>
              <a:rPr lang="en-US" altLang="zh-CN" sz="2400" dirty="0" smtClean="0"/>
              <a:t>3</a:t>
            </a:r>
            <a:r>
              <a:rPr lang="zh-CN" altLang="zh-CN" sz="2400" dirty="0" smtClean="0"/>
              <a:t>个代号的职业兴趣类型一致的职业表，对照的方法如下：首先根据你的职业兴趣代号，在下表中找出相应的职业，例如你的职业兴趣代号是</a:t>
            </a:r>
            <a:r>
              <a:rPr lang="en-US" altLang="zh-CN" sz="2400" dirty="0" smtClean="0"/>
              <a:t> RIA</a:t>
            </a:r>
            <a:r>
              <a:rPr lang="zh-CN" altLang="zh-CN" sz="2400" dirty="0" smtClean="0"/>
              <a:t>，那么牙科技术人员、陶工等是适合你兴趣的职业。然后寻找与你职业兴趣代号相近的职业，如你的职业兴趣代号是</a:t>
            </a:r>
            <a:r>
              <a:rPr lang="en-US" altLang="zh-CN" sz="2400" dirty="0" smtClean="0"/>
              <a:t>RIA</a:t>
            </a:r>
            <a:r>
              <a:rPr lang="zh-CN" altLang="zh-CN" sz="2400" dirty="0" smtClean="0"/>
              <a:t>，那么，其他由这三个字母组合成的编号</a:t>
            </a:r>
            <a:r>
              <a:rPr lang="en-US" altLang="zh-CN" sz="2400" dirty="0" smtClean="0"/>
              <a:t>(</a:t>
            </a:r>
            <a:r>
              <a:rPr lang="zh-CN" altLang="zh-CN" sz="2400" dirty="0" smtClean="0"/>
              <a:t>如</a:t>
            </a:r>
            <a:r>
              <a:rPr lang="en-US" altLang="zh-CN" sz="2400" dirty="0" smtClean="0"/>
              <a:t>IRA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IAR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ARI</a:t>
            </a:r>
            <a:r>
              <a:rPr lang="zh-CN" altLang="zh-CN" sz="2400" dirty="0" smtClean="0"/>
              <a:t>等</a:t>
            </a:r>
            <a:r>
              <a:rPr lang="en-US" altLang="zh-CN" sz="2400" dirty="0" smtClean="0"/>
              <a:t>)</a:t>
            </a:r>
            <a:r>
              <a:rPr lang="zh-CN" altLang="zh-CN" sz="2400" dirty="0" smtClean="0"/>
              <a:t>对应的职业，也较适合你的兴趣。</a:t>
            </a:r>
            <a:endParaRPr lang="zh-CN" altLang="zh-CN" sz="2400" dirty="0" smtClean="0"/>
          </a:p>
          <a:p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</a:rPr>
              <a:t>霍兰德职业倾向测试量表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7991" y="2262440"/>
            <a:ext cx="9058905" cy="2358328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困惑：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、我的测评结果和我的理想型不匹配，怎么办？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、不管是我的理想型，或是我的测评结果，好像和我现在学习的专业都不匹配？我该怎么办？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专业？ 职业？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0" y="2040149"/>
            <a:ext cx="12192000" cy="4219881"/>
            <a:chOff x="0" y="1419197"/>
            <a:chExt cx="9144000" cy="421988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19197"/>
              <a:ext cx="9144000" cy="421988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41534" y="2959750"/>
              <a:ext cx="2860931" cy="1138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造字工房刻宋（非商用）常规体" pitchFamily="2" charset="-122"/>
                  <a:ea typeface="造字工房刻宋（非商用）常规体" pitchFamily="2" charset="-122"/>
                </a:rPr>
                <a:t>和手机有关的</a:t>
              </a:r>
              <a:endParaRPr lang="en-US" altLang="zh-CN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造字工房刻宋（非商用）常规体" pitchFamily="2" charset="-122"/>
                <a:ea typeface="造字工房刻宋（非商用）常规体" pitchFamily="2" charset="-122"/>
              </a:endParaRPr>
            </a:p>
            <a:p>
              <a:pPr algn="ctr"/>
              <a:r>
                <a:rPr lang="zh-CN" altLang="en-US" sz="44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造字工房刻宋（非商用）常规体" pitchFamily="2" charset="-122"/>
                  <a:ea typeface="造字工房刻宋（非商用）常规体" pitchFamily="2" charset="-122"/>
                </a:rPr>
                <a:t>职业</a:t>
              </a:r>
              <a:endParaRPr lang="zh-CN" alt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造字工房刻宋（非商用）常规体" pitchFamily="2" charset="-122"/>
                <a:ea typeface="造字工房刻宋（非商用）常规体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欢乐颂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中我最喜欢的人物？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73697" y="3420680"/>
            <a:ext cx="3145536" cy="21632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 smtClean="0">
                <a:sym typeface="+mn-ea"/>
              </a:rPr>
              <a:t>1</a:t>
            </a:r>
            <a:r>
              <a:rPr lang="zh-CN" altLang="en-US" b="1" dirty="0" smtClean="0">
                <a:sym typeface="+mn-ea"/>
              </a:rPr>
              <a:t>、喜欢谁？</a:t>
            </a:r>
            <a:endParaRPr lang="en-US" altLang="zh-CN" b="1" dirty="0" smtClean="0"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 smtClean="0">
                <a:sym typeface="+mn-ea"/>
              </a:rPr>
              <a:t>2</a:t>
            </a:r>
            <a:r>
              <a:rPr lang="zh-CN" altLang="en-US" b="1" dirty="0" smtClean="0">
                <a:sym typeface="+mn-ea"/>
              </a:rPr>
              <a:t>、为什么喜欢？</a:t>
            </a:r>
            <a:endParaRPr lang="en-US" altLang="zh-CN" b="1" dirty="0" smtClean="0"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 smtClean="0">
                <a:sym typeface="+mn-ea"/>
              </a:rPr>
              <a:t>3</a:t>
            </a:r>
            <a:r>
              <a:rPr lang="zh-CN" altLang="en-US" b="1" dirty="0" smtClean="0">
                <a:sym typeface="+mn-ea"/>
              </a:rPr>
              <a:t>、想成为谁？</a:t>
            </a:r>
            <a:endParaRPr lang="zh-CN" altLang="en-US" b="1" dirty="0" smtClean="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66534" y="2316480"/>
            <a:ext cx="9538042" cy="4267200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1026" name="Picture 2" descr="https://gss1.bdstatic.com/9vo3dSag_xI4khGkpoWK1HF6hhy/baike/c0%3Dbaike150%2C5%2C5%2C150%2C50/sign=f5ce03bb90dda144ce0464e0d3debbc7/fcfaaf51f3deb48f754d0676f71f3a292df5787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9848" y="2450592"/>
            <a:ext cx="2624200" cy="3940104"/>
          </a:xfrm>
          <a:prstGeom prst="rect">
            <a:avLst/>
          </a:prstGeom>
          <a:noFill/>
        </p:spPr>
      </p:pic>
      <p:pic>
        <p:nvPicPr>
          <p:cNvPr id="1028" name="Picture 4" descr="https://gss1.bdstatic.com/9vo3dSag_xI4khGkpoWK1HF6hhy/baike/c0%3Dbaike272%2C5%2C5%2C272%2C90/sign=8f5c41a2ff246b606f03ba268a917129/11385343fbf2b211a2469abfc38065380dd78ed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4801307" y="2438400"/>
            <a:ext cx="2489509" cy="39489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专业？ 职业？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9814" y="695325"/>
            <a:ext cx="9466138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92087" y="402012"/>
            <a:ext cx="10972800" cy="11430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022" y="1670086"/>
            <a:ext cx="5795409" cy="70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5" cstate="email"/>
          <a:srcRect/>
          <a:stretch>
            <a:fillRect/>
          </a:stretch>
        </p:blipFill>
        <p:spPr bwMode="auto">
          <a:xfrm>
            <a:off x="6427528" y="3379215"/>
            <a:ext cx="6056753" cy="82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3776" y="5670186"/>
            <a:ext cx="6211571" cy="73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1"/>
          <p:cNvPicPr>
            <a:picLocks noChangeAspect="1" noChangeArrowheads="1"/>
          </p:cNvPicPr>
          <p:nvPr/>
        </p:nvPicPr>
        <p:blipFill rotWithShape="1">
          <a:blip r:embed="rId7" cstate="email"/>
          <a:srcRect l="4317"/>
          <a:stretch>
            <a:fillRect/>
          </a:stretch>
        </p:blipFill>
        <p:spPr bwMode="auto">
          <a:xfrm>
            <a:off x="6323968" y="4969463"/>
            <a:ext cx="8958899" cy="63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535951" y="5721324"/>
            <a:ext cx="7614437" cy="684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3297541" y="2314179"/>
            <a:ext cx="9399780" cy="84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189614" y="4873330"/>
            <a:ext cx="7364492" cy="82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8"/>
          <p:cNvPicPr>
            <a:picLocks noChangeAspect="1" noChangeArrowheads="1"/>
          </p:cNvPicPr>
          <p:nvPr/>
        </p:nvPicPr>
        <p:blipFill rotWithShape="1">
          <a:blip r:embed="rId11" cstate="email"/>
          <a:srcRect/>
          <a:stretch>
            <a:fillRect/>
          </a:stretch>
        </p:blipFill>
        <p:spPr bwMode="auto">
          <a:xfrm>
            <a:off x="6341185" y="4269958"/>
            <a:ext cx="7041164" cy="73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-1221502" y="3174477"/>
            <a:ext cx="7471611" cy="74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3945580"/>
            <a:ext cx="6200547" cy="93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9"/>
          <p:cNvPicPr>
            <a:picLocks noChangeAspect="1" noChangeArrowheads="1"/>
          </p:cNvPicPr>
          <p:nvPr/>
        </p:nvPicPr>
        <p:blipFill rotWithShape="1">
          <a:blip r:embed="rId14" cstate="email"/>
          <a:srcRect/>
          <a:stretch>
            <a:fillRect/>
          </a:stretch>
        </p:blipFill>
        <p:spPr bwMode="auto">
          <a:xfrm>
            <a:off x="6427527" y="2575814"/>
            <a:ext cx="6938027" cy="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0"/>
          <p:cNvPicPr>
            <a:picLocks noChangeAspect="1" noChangeArrowheads="1"/>
          </p:cNvPicPr>
          <p:nvPr/>
        </p:nvPicPr>
        <p:blipFill rotWithShape="1">
          <a:blip r:embed="rId15" cstate="email"/>
          <a:srcRect/>
          <a:stretch>
            <a:fillRect/>
          </a:stretch>
        </p:blipFill>
        <p:spPr bwMode="auto">
          <a:xfrm>
            <a:off x="-1679449" y="1072055"/>
            <a:ext cx="7781688" cy="682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1"/>
          <p:cNvPicPr>
            <a:picLocks noChangeAspect="1" noChangeArrowheads="1"/>
          </p:cNvPicPr>
          <p:nvPr/>
        </p:nvPicPr>
        <p:blipFill rotWithShape="1">
          <a:blip r:embed="rId16" cstate="email"/>
          <a:srcRect/>
          <a:stretch>
            <a:fillRect/>
          </a:stretch>
        </p:blipFill>
        <p:spPr bwMode="auto">
          <a:xfrm>
            <a:off x="6427527" y="1072054"/>
            <a:ext cx="4375891" cy="80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6"/>
          <p:cNvPicPr>
            <a:picLocks noChangeAspect="1" noChangeArrowheads="1"/>
          </p:cNvPicPr>
          <p:nvPr/>
        </p:nvPicPr>
        <p:blipFill rotWithShape="1">
          <a:blip r:embed="rId17" cstate="email"/>
          <a:srcRect/>
          <a:stretch>
            <a:fillRect/>
          </a:stretch>
        </p:blipFill>
        <p:spPr bwMode="auto">
          <a:xfrm>
            <a:off x="6341184" y="1919399"/>
            <a:ext cx="7887616" cy="60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分享任务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428" y="2135636"/>
            <a:ext cx="2586028" cy="3293209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现在的我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我喜欢？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我的兴趣？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我的性格？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我的能力？         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625284" y="2434340"/>
            <a:ext cx="3725980" cy="261610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未来的我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/>
              <a:t>理想中的我？</a:t>
            </a:r>
            <a:endParaRPr lang="en-US" altLang="zh-CN" sz="2800" b="1" dirty="0" smtClean="0"/>
          </a:p>
          <a:p>
            <a:pPr algn="ctr"/>
            <a:r>
              <a:rPr lang="zh-CN" altLang="en-US" sz="4000" b="1" dirty="0" smtClean="0">
                <a:solidFill>
                  <a:srgbClr val="971E23"/>
                </a:solidFill>
              </a:rPr>
              <a:t> 测评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适合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不适合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endParaRPr lang="en-US" altLang="zh-CN" sz="28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113732" y="2897637"/>
            <a:ext cx="2586028" cy="2123658"/>
          </a:xfrm>
          <a:prstGeom prst="rect">
            <a:avLst/>
          </a:prstGeom>
          <a:ln w="38100">
            <a:solidFill>
              <a:srgbClr val="C55A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学业生涯规划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10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个小目标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职业生涯规划       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endParaRPr lang="en-US" altLang="zh-CN" sz="28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234372" y="4695956"/>
            <a:ext cx="3957628" cy="181588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我的目标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改变从今天开始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未来，做最好的自己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遇见更好的自己！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2103" y="2311208"/>
            <a:ext cx="9083289" cy="318738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 smtClean="0">
                <a:sym typeface="+mn-ea"/>
              </a:rPr>
              <a:t>在中学阶段，学生应该伏案学习；</a:t>
            </a:r>
            <a:endParaRPr lang="en-US" altLang="zh-CN" b="1" dirty="0" smtClean="0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 smtClean="0">
                <a:sym typeface="+mn-ea"/>
              </a:rPr>
              <a:t>在大学里，他该站起来，四面瞭望。</a:t>
            </a:r>
            <a:endParaRPr lang="en-US" altLang="zh-CN" b="1" dirty="0" smtClean="0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b="1" dirty="0" smtClean="0">
                <a:sym typeface="+mn-ea"/>
              </a:rPr>
              <a:t>——</a:t>
            </a:r>
            <a:r>
              <a:rPr lang="zh-CN" altLang="en-US" b="1" dirty="0" smtClean="0">
                <a:sym typeface="+mn-ea"/>
              </a:rPr>
              <a:t>英国哲学家 怀特海 </a:t>
            </a:r>
            <a:r>
              <a:rPr lang="en-US" altLang="zh-CN" b="1" dirty="0" smtClean="0">
                <a:sym typeface="+mn-ea"/>
              </a:rPr>
              <a:t>《</a:t>
            </a:r>
            <a:r>
              <a:rPr lang="zh-CN" altLang="en-US" b="1" dirty="0" smtClean="0">
                <a:sym typeface="+mn-ea"/>
              </a:rPr>
              <a:t>教育的目的</a:t>
            </a:r>
            <a:r>
              <a:rPr lang="en-US" altLang="zh-CN" b="1" dirty="0" smtClean="0">
                <a:sym typeface="+mn-ea"/>
              </a:rPr>
              <a:t>》</a:t>
            </a:r>
            <a:endParaRPr lang="en-US" altLang="zh-CN" b="1" dirty="0" smtClean="0">
              <a:sym typeface="+mn-ea"/>
            </a:endParaRPr>
          </a:p>
          <a:p>
            <a:pPr>
              <a:lnSpc>
                <a:spcPct val="100000"/>
              </a:lnSpc>
            </a:pPr>
            <a:endParaRPr lang="en-US" altLang="zh-CN" b="1" dirty="0" smtClean="0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 smtClean="0">
                <a:sym typeface="+mn-ea"/>
              </a:rPr>
              <a:t>视频分享：非你莫属</a:t>
            </a:r>
            <a:r>
              <a:rPr lang="en-US" altLang="zh-CN" b="1" dirty="0" smtClean="0">
                <a:sym typeface="+mn-ea"/>
              </a:rPr>
              <a:t>-</a:t>
            </a:r>
            <a:r>
              <a:rPr lang="zh-CN" altLang="en-US" b="1" dirty="0" smtClean="0">
                <a:sym typeface="+mn-ea"/>
              </a:rPr>
              <a:t>刘辰 </a:t>
            </a:r>
            <a:endParaRPr lang="en-US" altLang="zh-CN" b="1" dirty="0" smtClean="0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 smtClean="0">
                <a:sym typeface="+mn-ea"/>
              </a:rPr>
              <a:t>朗读者</a:t>
            </a:r>
            <a:r>
              <a:rPr lang="en-US" altLang="zh-CN" b="1" dirty="0" smtClean="0">
                <a:sym typeface="+mn-ea"/>
              </a:rPr>
              <a:t>-</a:t>
            </a:r>
            <a:r>
              <a:rPr lang="zh-CN" altLang="en-US" b="1" dirty="0" smtClean="0">
                <a:sym typeface="+mn-ea"/>
              </a:rPr>
              <a:t>江疏影</a:t>
            </a:r>
            <a:endParaRPr lang="zh-CN" altLang="en-US" b="1" dirty="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39686" y="1907580"/>
            <a:ext cx="8795268" cy="4310340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GrpSpPr>
            <a:grpSpLocks noChangeAspect="1"/>
          </p:cNvGrpSpPr>
          <p:nvPr/>
        </p:nvGrpSpPr>
        <p:grpSpPr bwMode="auto">
          <a:xfrm>
            <a:off x="-1" y="857251"/>
            <a:ext cx="12202035" cy="5682074"/>
            <a:chOff x="1206" y="2188"/>
            <a:chExt cx="2432" cy="1510"/>
          </a:xfrm>
        </p:grpSpPr>
        <p:sp>
          <p:nvSpPr>
            <p:cNvPr id="5" name="AutoShape 6"/>
            <p:cNvSpPr>
              <a:spLocks noChangeAspect="1" noChangeArrowheads="1" noTextEdit="1"/>
            </p:cNvSpPr>
            <p:nvPr/>
          </p:nvSpPr>
          <p:spPr bwMode="auto">
            <a:xfrm>
              <a:off x="1206" y="2188"/>
              <a:ext cx="2430" cy="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" name="Group 208"/>
            <p:cNvGrpSpPr/>
            <p:nvPr/>
          </p:nvGrpSpPr>
          <p:grpSpPr bwMode="auto">
            <a:xfrm>
              <a:off x="1258" y="2236"/>
              <a:ext cx="2328" cy="1396"/>
              <a:chOff x="1258" y="2236"/>
              <a:chExt cx="2328" cy="1396"/>
            </a:xfrm>
          </p:grpSpPr>
          <p:sp>
            <p:nvSpPr>
              <p:cNvPr id="2973" name="Freeform 8"/>
              <p:cNvSpPr>
                <a:spLocks noEditPoints="1"/>
              </p:cNvSpPr>
              <p:nvPr/>
            </p:nvSpPr>
            <p:spPr bwMode="auto">
              <a:xfrm>
                <a:off x="1482" y="3294"/>
                <a:ext cx="60" cy="82"/>
              </a:xfrm>
              <a:custGeom>
                <a:avLst/>
                <a:gdLst>
                  <a:gd name="T0" fmla="*/ 30 w 60"/>
                  <a:gd name="T1" fmla="*/ 0 h 82"/>
                  <a:gd name="T2" fmla="*/ 30 w 60"/>
                  <a:gd name="T3" fmla="*/ 0 h 82"/>
                  <a:gd name="T4" fmla="*/ 24 w 60"/>
                  <a:gd name="T5" fmla="*/ 2 h 82"/>
                  <a:gd name="T6" fmla="*/ 18 w 60"/>
                  <a:gd name="T7" fmla="*/ 4 h 82"/>
                  <a:gd name="T8" fmla="*/ 8 w 60"/>
                  <a:gd name="T9" fmla="*/ 10 h 82"/>
                  <a:gd name="T10" fmla="*/ 2 w 60"/>
                  <a:gd name="T11" fmla="*/ 18 h 82"/>
                  <a:gd name="T12" fmla="*/ 0 w 60"/>
                  <a:gd name="T13" fmla="*/ 24 h 82"/>
                  <a:gd name="T14" fmla="*/ 0 w 60"/>
                  <a:gd name="T15" fmla="*/ 30 h 82"/>
                  <a:gd name="T16" fmla="*/ 0 w 60"/>
                  <a:gd name="T17" fmla="*/ 30 h 82"/>
                  <a:gd name="T18" fmla="*/ 2 w 60"/>
                  <a:gd name="T19" fmla="*/ 38 h 82"/>
                  <a:gd name="T20" fmla="*/ 4 w 60"/>
                  <a:gd name="T21" fmla="*/ 46 h 82"/>
                  <a:gd name="T22" fmla="*/ 16 w 60"/>
                  <a:gd name="T23" fmla="*/ 62 h 82"/>
                  <a:gd name="T24" fmla="*/ 30 w 60"/>
                  <a:gd name="T25" fmla="*/ 82 h 82"/>
                  <a:gd name="T26" fmla="*/ 30 w 60"/>
                  <a:gd name="T27" fmla="*/ 82 h 82"/>
                  <a:gd name="T28" fmla="*/ 44 w 60"/>
                  <a:gd name="T29" fmla="*/ 62 h 82"/>
                  <a:gd name="T30" fmla="*/ 54 w 60"/>
                  <a:gd name="T31" fmla="*/ 46 h 82"/>
                  <a:gd name="T32" fmla="*/ 58 w 60"/>
                  <a:gd name="T33" fmla="*/ 38 h 82"/>
                  <a:gd name="T34" fmla="*/ 60 w 60"/>
                  <a:gd name="T35" fmla="*/ 30 h 82"/>
                  <a:gd name="T36" fmla="*/ 60 w 60"/>
                  <a:gd name="T37" fmla="*/ 30 h 82"/>
                  <a:gd name="T38" fmla="*/ 58 w 60"/>
                  <a:gd name="T39" fmla="*/ 24 h 82"/>
                  <a:gd name="T40" fmla="*/ 56 w 60"/>
                  <a:gd name="T41" fmla="*/ 18 h 82"/>
                  <a:gd name="T42" fmla="*/ 50 w 60"/>
                  <a:gd name="T43" fmla="*/ 10 h 82"/>
                  <a:gd name="T44" fmla="*/ 42 w 60"/>
                  <a:gd name="T45" fmla="*/ 4 h 82"/>
                  <a:gd name="T46" fmla="*/ 36 w 60"/>
                  <a:gd name="T47" fmla="*/ 2 h 82"/>
                  <a:gd name="T48" fmla="*/ 30 w 60"/>
                  <a:gd name="T49" fmla="*/ 0 h 82"/>
                  <a:gd name="T50" fmla="*/ 30 w 60"/>
                  <a:gd name="T51" fmla="*/ 0 h 82"/>
                  <a:gd name="T52" fmla="*/ 30 w 60"/>
                  <a:gd name="T53" fmla="*/ 48 h 82"/>
                  <a:gd name="T54" fmla="*/ 30 w 60"/>
                  <a:gd name="T55" fmla="*/ 48 h 82"/>
                  <a:gd name="T56" fmla="*/ 22 w 60"/>
                  <a:gd name="T57" fmla="*/ 48 h 82"/>
                  <a:gd name="T58" fmla="*/ 16 w 60"/>
                  <a:gd name="T59" fmla="*/ 44 h 82"/>
                  <a:gd name="T60" fmla="*/ 12 w 60"/>
                  <a:gd name="T61" fmla="*/ 38 h 82"/>
                  <a:gd name="T62" fmla="*/ 12 w 60"/>
                  <a:gd name="T63" fmla="*/ 30 h 82"/>
                  <a:gd name="T64" fmla="*/ 12 w 60"/>
                  <a:gd name="T65" fmla="*/ 30 h 82"/>
                  <a:gd name="T66" fmla="*/ 12 w 60"/>
                  <a:gd name="T67" fmla="*/ 24 h 82"/>
                  <a:gd name="T68" fmla="*/ 16 w 60"/>
                  <a:gd name="T69" fmla="*/ 18 h 82"/>
                  <a:gd name="T70" fmla="*/ 22 w 60"/>
                  <a:gd name="T71" fmla="*/ 14 h 82"/>
                  <a:gd name="T72" fmla="*/ 30 w 60"/>
                  <a:gd name="T73" fmla="*/ 12 h 82"/>
                  <a:gd name="T74" fmla="*/ 30 w 60"/>
                  <a:gd name="T75" fmla="*/ 12 h 82"/>
                  <a:gd name="T76" fmla="*/ 36 w 60"/>
                  <a:gd name="T77" fmla="*/ 14 h 82"/>
                  <a:gd name="T78" fmla="*/ 42 w 60"/>
                  <a:gd name="T79" fmla="*/ 18 h 82"/>
                  <a:gd name="T80" fmla="*/ 46 w 60"/>
                  <a:gd name="T81" fmla="*/ 24 h 82"/>
                  <a:gd name="T82" fmla="*/ 48 w 60"/>
                  <a:gd name="T83" fmla="*/ 30 h 82"/>
                  <a:gd name="T84" fmla="*/ 48 w 60"/>
                  <a:gd name="T85" fmla="*/ 30 h 82"/>
                  <a:gd name="T86" fmla="*/ 46 w 60"/>
                  <a:gd name="T87" fmla="*/ 38 h 82"/>
                  <a:gd name="T88" fmla="*/ 42 w 60"/>
                  <a:gd name="T89" fmla="*/ 44 h 82"/>
                  <a:gd name="T90" fmla="*/ 36 w 60"/>
                  <a:gd name="T91" fmla="*/ 48 h 82"/>
                  <a:gd name="T92" fmla="*/ 30 w 60"/>
                  <a:gd name="T93" fmla="*/ 48 h 82"/>
                  <a:gd name="T94" fmla="*/ 30 w 60"/>
                  <a:gd name="T95" fmla="*/ 4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0" h="82">
                    <a:moveTo>
                      <a:pt x="30" y="0"/>
                    </a:moveTo>
                    <a:lnTo>
                      <a:pt x="30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4" y="46"/>
                    </a:lnTo>
                    <a:lnTo>
                      <a:pt x="16" y="62"/>
                    </a:lnTo>
                    <a:lnTo>
                      <a:pt x="30" y="82"/>
                    </a:lnTo>
                    <a:lnTo>
                      <a:pt x="30" y="82"/>
                    </a:lnTo>
                    <a:lnTo>
                      <a:pt x="44" y="62"/>
                    </a:lnTo>
                    <a:lnTo>
                      <a:pt x="54" y="46"/>
                    </a:lnTo>
                    <a:lnTo>
                      <a:pt x="58" y="38"/>
                    </a:lnTo>
                    <a:lnTo>
                      <a:pt x="60" y="30"/>
                    </a:lnTo>
                    <a:lnTo>
                      <a:pt x="60" y="30"/>
                    </a:lnTo>
                    <a:lnTo>
                      <a:pt x="58" y="24"/>
                    </a:lnTo>
                    <a:lnTo>
                      <a:pt x="56" y="18"/>
                    </a:lnTo>
                    <a:lnTo>
                      <a:pt x="50" y="10"/>
                    </a:lnTo>
                    <a:lnTo>
                      <a:pt x="42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  <a:moveTo>
                      <a:pt x="30" y="48"/>
                    </a:moveTo>
                    <a:lnTo>
                      <a:pt x="30" y="48"/>
                    </a:lnTo>
                    <a:lnTo>
                      <a:pt x="22" y="48"/>
                    </a:lnTo>
                    <a:lnTo>
                      <a:pt x="16" y="44"/>
                    </a:lnTo>
                    <a:lnTo>
                      <a:pt x="12" y="38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24"/>
                    </a:lnTo>
                    <a:lnTo>
                      <a:pt x="16" y="18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6" y="14"/>
                    </a:lnTo>
                    <a:lnTo>
                      <a:pt x="42" y="18"/>
                    </a:lnTo>
                    <a:lnTo>
                      <a:pt x="46" y="2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6" y="38"/>
                    </a:lnTo>
                    <a:lnTo>
                      <a:pt x="42" y="44"/>
                    </a:lnTo>
                    <a:lnTo>
                      <a:pt x="36" y="48"/>
                    </a:lnTo>
                    <a:lnTo>
                      <a:pt x="30" y="48"/>
                    </a:lnTo>
                    <a:lnTo>
                      <a:pt x="3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4" name="Freeform 9"/>
              <p:cNvSpPr>
                <a:spLocks noEditPoints="1"/>
              </p:cNvSpPr>
              <p:nvPr/>
            </p:nvSpPr>
            <p:spPr bwMode="auto">
              <a:xfrm>
                <a:off x="1258" y="3276"/>
                <a:ext cx="312" cy="118"/>
              </a:xfrm>
              <a:custGeom>
                <a:avLst/>
                <a:gdLst>
                  <a:gd name="T0" fmla="*/ 0 w 312"/>
                  <a:gd name="T1" fmla="*/ 0 h 118"/>
                  <a:gd name="T2" fmla="*/ 254 w 312"/>
                  <a:gd name="T3" fmla="*/ 118 h 118"/>
                  <a:gd name="T4" fmla="*/ 266 w 312"/>
                  <a:gd name="T5" fmla="*/ 116 h 118"/>
                  <a:gd name="T6" fmla="*/ 286 w 312"/>
                  <a:gd name="T7" fmla="*/ 108 h 118"/>
                  <a:gd name="T8" fmla="*/ 302 w 312"/>
                  <a:gd name="T9" fmla="*/ 92 h 118"/>
                  <a:gd name="T10" fmla="*/ 312 w 312"/>
                  <a:gd name="T11" fmla="*/ 72 h 118"/>
                  <a:gd name="T12" fmla="*/ 312 w 312"/>
                  <a:gd name="T13" fmla="*/ 60 h 118"/>
                  <a:gd name="T14" fmla="*/ 308 w 312"/>
                  <a:gd name="T15" fmla="*/ 36 h 118"/>
                  <a:gd name="T16" fmla="*/ 296 w 312"/>
                  <a:gd name="T17" fmla="*/ 18 h 118"/>
                  <a:gd name="T18" fmla="*/ 276 w 312"/>
                  <a:gd name="T19" fmla="*/ 6 h 118"/>
                  <a:gd name="T20" fmla="*/ 254 w 312"/>
                  <a:gd name="T21" fmla="*/ 0 h 118"/>
                  <a:gd name="T22" fmla="*/ 292 w 312"/>
                  <a:gd name="T23" fmla="*/ 98 h 118"/>
                  <a:gd name="T24" fmla="*/ 284 w 312"/>
                  <a:gd name="T25" fmla="*/ 106 h 118"/>
                  <a:gd name="T26" fmla="*/ 264 w 312"/>
                  <a:gd name="T27" fmla="*/ 114 h 118"/>
                  <a:gd name="T28" fmla="*/ 254 w 312"/>
                  <a:gd name="T29" fmla="*/ 114 h 118"/>
                  <a:gd name="T30" fmla="*/ 232 w 312"/>
                  <a:gd name="T31" fmla="*/ 110 h 118"/>
                  <a:gd name="T32" fmla="*/ 214 w 312"/>
                  <a:gd name="T33" fmla="*/ 98 h 118"/>
                  <a:gd name="T34" fmla="*/ 208 w 312"/>
                  <a:gd name="T35" fmla="*/ 90 h 118"/>
                  <a:gd name="T36" fmla="*/ 200 w 312"/>
                  <a:gd name="T37" fmla="*/ 70 h 118"/>
                  <a:gd name="T38" fmla="*/ 198 w 312"/>
                  <a:gd name="T39" fmla="*/ 60 h 118"/>
                  <a:gd name="T40" fmla="*/ 202 w 312"/>
                  <a:gd name="T41" fmla="*/ 38 h 118"/>
                  <a:gd name="T42" fmla="*/ 214 w 312"/>
                  <a:gd name="T43" fmla="*/ 20 h 118"/>
                  <a:gd name="T44" fmla="*/ 224 w 312"/>
                  <a:gd name="T45" fmla="*/ 14 h 118"/>
                  <a:gd name="T46" fmla="*/ 242 w 312"/>
                  <a:gd name="T47" fmla="*/ 6 h 118"/>
                  <a:gd name="T48" fmla="*/ 254 w 312"/>
                  <a:gd name="T49" fmla="*/ 4 h 118"/>
                  <a:gd name="T50" fmla="*/ 274 w 312"/>
                  <a:gd name="T51" fmla="*/ 8 h 118"/>
                  <a:gd name="T52" fmla="*/ 292 w 312"/>
                  <a:gd name="T53" fmla="*/ 20 h 118"/>
                  <a:gd name="T54" fmla="*/ 300 w 312"/>
                  <a:gd name="T55" fmla="*/ 28 h 118"/>
                  <a:gd name="T56" fmla="*/ 308 w 312"/>
                  <a:gd name="T57" fmla="*/ 48 h 118"/>
                  <a:gd name="T58" fmla="*/ 308 w 312"/>
                  <a:gd name="T59" fmla="*/ 60 h 118"/>
                  <a:gd name="T60" fmla="*/ 304 w 312"/>
                  <a:gd name="T61" fmla="*/ 80 h 118"/>
                  <a:gd name="T62" fmla="*/ 292 w 312"/>
                  <a:gd name="T63" fmla="*/ 9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118">
                    <a:moveTo>
                      <a:pt x="254" y="0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254" y="118"/>
                    </a:lnTo>
                    <a:lnTo>
                      <a:pt x="254" y="118"/>
                    </a:lnTo>
                    <a:lnTo>
                      <a:pt x="266" y="116"/>
                    </a:lnTo>
                    <a:lnTo>
                      <a:pt x="276" y="114"/>
                    </a:lnTo>
                    <a:lnTo>
                      <a:pt x="286" y="108"/>
                    </a:lnTo>
                    <a:lnTo>
                      <a:pt x="296" y="100"/>
                    </a:lnTo>
                    <a:lnTo>
                      <a:pt x="302" y="92"/>
                    </a:lnTo>
                    <a:lnTo>
                      <a:pt x="308" y="82"/>
                    </a:lnTo>
                    <a:lnTo>
                      <a:pt x="312" y="72"/>
                    </a:lnTo>
                    <a:lnTo>
                      <a:pt x="312" y="60"/>
                    </a:lnTo>
                    <a:lnTo>
                      <a:pt x="312" y="60"/>
                    </a:lnTo>
                    <a:lnTo>
                      <a:pt x="312" y="48"/>
                    </a:lnTo>
                    <a:lnTo>
                      <a:pt x="308" y="36"/>
                    </a:lnTo>
                    <a:lnTo>
                      <a:pt x="302" y="26"/>
                    </a:lnTo>
                    <a:lnTo>
                      <a:pt x="296" y="18"/>
                    </a:lnTo>
                    <a:lnTo>
                      <a:pt x="286" y="10"/>
                    </a:lnTo>
                    <a:lnTo>
                      <a:pt x="276" y="6"/>
                    </a:lnTo>
                    <a:lnTo>
                      <a:pt x="266" y="2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  <a:moveTo>
                      <a:pt x="292" y="98"/>
                    </a:moveTo>
                    <a:lnTo>
                      <a:pt x="292" y="98"/>
                    </a:lnTo>
                    <a:lnTo>
                      <a:pt x="284" y="106"/>
                    </a:lnTo>
                    <a:lnTo>
                      <a:pt x="274" y="110"/>
                    </a:lnTo>
                    <a:lnTo>
                      <a:pt x="264" y="114"/>
                    </a:lnTo>
                    <a:lnTo>
                      <a:pt x="254" y="114"/>
                    </a:lnTo>
                    <a:lnTo>
                      <a:pt x="254" y="114"/>
                    </a:lnTo>
                    <a:lnTo>
                      <a:pt x="242" y="114"/>
                    </a:lnTo>
                    <a:lnTo>
                      <a:pt x="232" y="110"/>
                    </a:lnTo>
                    <a:lnTo>
                      <a:pt x="224" y="106"/>
                    </a:lnTo>
                    <a:lnTo>
                      <a:pt x="214" y="98"/>
                    </a:lnTo>
                    <a:lnTo>
                      <a:pt x="214" y="98"/>
                    </a:lnTo>
                    <a:lnTo>
                      <a:pt x="208" y="90"/>
                    </a:lnTo>
                    <a:lnTo>
                      <a:pt x="202" y="80"/>
                    </a:lnTo>
                    <a:lnTo>
                      <a:pt x="200" y="70"/>
                    </a:lnTo>
                    <a:lnTo>
                      <a:pt x="198" y="60"/>
                    </a:lnTo>
                    <a:lnTo>
                      <a:pt x="198" y="60"/>
                    </a:lnTo>
                    <a:lnTo>
                      <a:pt x="200" y="48"/>
                    </a:lnTo>
                    <a:lnTo>
                      <a:pt x="202" y="38"/>
                    </a:lnTo>
                    <a:lnTo>
                      <a:pt x="208" y="28"/>
                    </a:lnTo>
                    <a:lnTo>
                      <a:pt x="214" y="20"/>
                    </a:lnTo>
                    <a:lnTo>
                      <a:pt x="214" y="20"/>
                    </a:lnTo>
                    <a:lnTo>
                      <a:pt x="224" y="14"/>
                    </a:lnTo>
                    <a:lnTo>
                      <a:pt x="232" y="8"/>
                    </a:lnTo>
                    <a:lnTo>
                      <a:pt x="242" y="6"/>
                    </a:lnTo>
                    <a:lnTo>
                      <a:pt x="254" y="4"/>
                    </a:lnTo>
                    <a:lnTo>
                      <a:pt x="254" y="4"/>
                    </a:lnTo>
                    <a:lnTo>
                      <a:pt x="264" y="6"/>
                    </a:lnTo>
                    <a:lnTo>
                      <a:pt x="274" y="8"/>
                    </a:lnTo>
                    <a:lnTo>
                      <a:pt x="284" y="14"/>
                    </a:lnTo>
                    <a:lnTo>
                      <a:pt x="292" y="20"/>
                    </a:lnTo>
                    <a:lnTo>
                      <a:pt x="292" y="20"/>
                    </a:lnTo>
                    <a:lnTo>
                      <a:pt x="300" y="28"/>
                    </a:lnTo>
                    <a:lnTo>
                      <a:pt x="304" y="38"/>
                    </a:lnTo>
                    <a:lnTo>
                      <a:pt x="308" y="48"/>
                    </a:lnTo>
                    <a:lnTo>
                      <a:pt x="308" y="60"/>
                    </a:lnTo>
                    <a:lnTo>
                      <a:pt x="308" y="60"/>
                    </a:lnTo>
                    <a:lnTo>
                      <a:pt x="308" y="70"/>
                    </a:lnTo>
                    <a:lnTo>
                      <a:pt x="304" y="80"/>
                    </a:lnTo>
                    <a:lnTo>
                      <a:pt x="300" y="90"/>
                    </a:lnTo>
                    <a:lnTo>
                      <a:pt x="292" y="98"/>
                    </a:lnTo>
                    <a:lnTo>
                      <a:pt x="292" y="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5" name="Freeform 10"/>
              <p:cNvSpPr>
                <a:spLocks noEditPoints="1"/>
              </p:cNvSpPr>
              <p:nvPr/>
            </p:nvSpPr>
            <p:spPr bwMode="auto">
              <a:xfrm>
                <a:off x="1478" y="2956"/>
                <a:ext cx="66" cy="50"/>
              </a:xfrm>
              <a:custGeom>
                <a:avLst/>
                <a:gdLst>
                  <a:gd name="T0" fmla="*/ 4 w 66"/>
                  <a:gd name="T1" fmla="*/ 0 h 50"/>
                  <a:gd name="T2" fmla="*/ 2 w 66"/>
                  <a:gd name="T3" fmla="*/ 0 h 50"/>
                  <a:gd name="T4" fmla="*/ 0 w 66"/>
                  <a:gd name="T5" fmla="*/ 46 h 50"/>
                  <a:gd name="T6" fmla="*/ 2 w 66"/>
                  <a:gd name="T7" fmla="*/ 50 h 50"/>
                  <a:gd name="T8" fmla="*/ 64 w 66"/>
                  <a:gd name="T9" fmla="*/ 50 h 50"/>
                  <a:gd name="T10" fmla="*/ 66 w 66"/>
                  <a:gd name="T11" fmla="*/ 50 h 50"/>
                  <a:gd name="T12" fmla="*/ 66 w 66"/>
                  <a:gd name="T13" fmla="*/ 2 h 50"/>
                  <a:gd name="T14" fmla="*/ 66 w 66"/>
                  <a:gd name="T15" fmla="*/ 0 h 50"/>
                  <a:gd name="T16" fmla="*/ 64 w 66"/>
                  <a:gd name="T17" fmla="*/ 0 h 50"/>
                  <a:gd name="T18" fmla="*/ 26 w 66"/>
                  <a:gd name="T19" fmla="*/ 24 h 50"/>
                  <a:gd name="T20" fmla="*/ 26 w 66"/>
                  <a:gd name="T21" fmla="*/ 24 h 50"/>
                  <a:gd name="T22" fmla="*/ 8 w 66"/>
                  <a:gd name="T23" fmla="*/ 8 h 50"/>
                  <a:gd name="T24" fmla="*/ 12 w 66"/>
                  <a:gd name="T25" fmla="*/ 6 h 50"/>
                  <a:gd name="T26" fmla="*/ 34 w 66"/>
                  <a:gd name="T27" fmla="*/ 26 h 50"/>
                  <a:gd name="T28" fmla="*/ 28 w 66"/>
                  <a:gd name="T29" fmla="*/ 26 h 50"/>
                  <a:gd name="T30" fmla="*/ 32 w 66"/>
                  <a:gd name="T31" fmla="*/ 30 h 50"/>
                  <a:gd name="T32" fmla="*/ 32 w 66"/>
                  <a:gd name="T33" fmla="*/ 30 h 50"/>
                  <a:gd name="T34" fmla="*/ 32 w 66"/>
                  <a:gd name="T35" fmla="*/ 30 h 50"/>
                  <a:gd name="T36" fmla="*/ 32 w 66"/>
                  <a:gd name="T37" fmla="*/ 30 h 50"/>
                  <a:gd name="T38" fmla="*/ 34 w 66"/>
                  <a:gd name="T39" fmla="*/ 30 h 50"/>
                  <a:gd name="T40" fmla="*/ 34 w 66"/>
                  <a:gd name="T41" fmla="*/ 30 h 50"/>
                  <a:gd name="T42" fmla="*/ 34 w 66"/>
                  <a:gd name="T43" fmla="*/ 30 h 50"/>
                  <a:gd name="T44" fmla="*/ 34 w 66"/>
                  <a:gd name="T45" fmla="*/ 30 h 50"/>
                  <a:gd name="T46" fmla="*/ 34 w 66"/>
                  <a:gd name="T47" fmla="*/ 30 h 50"/>
                  <a:gd name="T48" fmla="*/ 34 w 66"/>
                  <a:gd name="T49" fmla="*/ 30 h 50"/>
                  <a:gd name="T50" fmla="*/ 34 w 66"/>
                  <a:gd name="T51" fmla="*/ 30 h 50"/>
                  <a:gd name="T52" fmla="*/ 34 w 66"/>
                  <a:gd name="T53" fmla="*/ 30 h 50"/>
                  <a:gd name="T54" fmla="*/ 34 w 66"/>
                  <a:gd name="T55" fmla="*/ 30 h 50"/>
                  <a:gd name="T56" fmla="*/ 34 w 66"/>
                  <a:gd name="T57" fmla="*/ 30 h 50"/>
                  <a:gd name="T58" fmla="*/ 34 w 66"/>
                  <a:gd name="T59" fmla="*/ 30 h 50"/>
                  <a:gd name="T60" fmla="*/ 36 w 66"/>
                  <a:gd name="T61" fmla="*/ 30 h 50"/>
                  <a:gd name="T62" fmla="*/ 40 w 66"/>
                  <a:gd name="T63" fmla="*/ 26 h 50"/>
                  <a:gd name="T64" fmla="*/ 56 w 66"/>
                  <a:gd name="T65" fmla="*/ 44 h 50"/>
                  <a:gd name="T66" fmla="*/ 28 w 66"/>
                  <a:gd name="T67" fmla="*/ 26 h 50"/>
                  <a:gd name="T68" fmla="*/ 42 w 66"/>
                  <a:gd name="T69" fmla="*/ 24 h 50"/>
                  <a:gd name="T70" fmla="*/ 60 w 66"/>
                  <a:gd name="T71" fmla="*/ 8 h 50"/>
                  <a:gd name="T72" fmla="*/ 42 w 66"/>
                  <a:gd name="T73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50">
                    <a:moveTo>
                      <a:pt x="6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0"/>
                    </a:lnTo>
                    <a:lnTo>
                      <a:pt x="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6" y="50"/>
                    </a:lnTo>
                    <a:lnTo>
                      <a:pt x="66" y="46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  <a:moveTo>
                      <a:pt x="8" y="8"/>
                    </a:moveTo>
                    <a:lnTo>
                      <a:pt x="26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8" y="40"/>
                    </a:lnTo>
                    <a:lnTo>
                      <a:pt x="8" y="8"/>
                    </a:lnTo>
                    <a:close/>
                    <a:moveTo>
                      <a:pt x="34" y="26"/>
                    </a:moveTo>
                    <a:lnTo>
                      <a:pt x="12" y="6"/>
                    </a:lnTo>
                    <a:lnTo>
                      <a:pt x="56" y="6"/>
                    </a:lnTo>
                    <a:lnTo>
                      <a:pt x="34" y="26"/>
                    </a:lnTo>
                    <a:close/>
                    <a:moveTo>
                      <a:pt x="28" y="26"/>
                    </a:moveTo>
                    <a:lnTo>
                      <a:pt x="28" y="26"/>
                    </a:lnTo>
                    <a:lnTo>
                      <a:pt x="28" y="26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4" y="30"/>
                    </a:lnTo>
                    <a:lnTo>
                      <a:pt x="36" y="30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40" y="26"/>
                    </a:lnTo>
                    <a:lnTo>
                      <a:pt x="56" y="44"/>
                    </a:lnTo>
                    <a:lnTo>
                      <a:pt x="10" y="44"/>
                    </a:lnTo>
                    <a:lnTo>
                      <a:pt x="28" y="26"/>
                    </a:lnTo>
                    <a:close/>
                    <a:moveTo>
                      <a:pt x="42" y="24"/>
                    </a:moveTo>
                    <a:lnTo>
                      <a:pt x="42" y="24"/>
                    </a:lnTo>
                    <a:lnTo>
                      <a:pt x="42" y="24"/>
                    </a:lnTo>
                    <a:lnTo>
                      <a:pt x="60" y="8"/>
                    </a:lnTo>
                    <a:lnTo>
                      <a:pt x="60" y="40"/>
                    </a:lnTo>
                    <a:lnTo>
                      <a:pt x="42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6" name="Freeform 11"/>
              <p:cNvSpPr>
                <a:spLocks noEditPoints="1"/>
              </p:cNvSpPr>
              <p:nvPr/>
            </p:nvSpPr>
            <p:spPr bwMode="auto">
              <a:xfrm>
                <a:off x="1258" y="2922"/>
                <a:ext cx="312" cy="118"/>
              </a:xfrm>
              <a:custGeom>
                <a:avLst/>
                <a:gdLst>
                  <a:gd name="T0" fmla="*/ 0 w 312"/>
                  <a:gd name="T1" fmla="*/ 0 h 118"/>
                  <a:gd name="T2" fmla="*/ 254 w 312"/>
                  <a:gd name="T3" fmla="*/ 118 h 118"/>
                  <a:gd name="T4" fmla="*/ 266 w 312"/>
                  <a:gd name="T5" fmla="*/ 116 h 118"/>
                  <a:gd name="T6" fmla="*/ 286 w 312"/>
                  <a:gd name="T7" fmla="*/ 108 h 118"/>
                  <a:gd name="T8" fmla="*/ 302 w 312"/>
                  <a:gd name="T9" fmla="*/ 92 h 118"/>
                  <a:gd name="T10" fmla="*/ 312 w 312"/>
                  <a:gd name="T11" fmla="*/ 70 h 118"/>
                  <a:gd name="T12" fmla="*/ 312 w 312"/>
                  <a:gd name="T13" fmla="*/ 58 h 118"/>
                  <a:gd name="T14" fmla="*/ 308 w 312"/>
                  <a:gd name="T15" fmla="*/ 36 h 118"/>
                  <a:gd name="T16" fmla="*/ 296 w 312"/>
                  <a:gd name="T17" fmla="*/ 18 h 118"/>
                  <a:gd name="T18" fmla="*/ 276 w 312"/>
                  <a:gd name="T19" fmla="*/ 4 h 118"/>
                  <a:gd name="T20" fmla="*/ 254 w 312"/>
                  <a:gd name="T21" fmla="*/ 0 h 118"/>
                  <a:gd name="T22" fmla="*/ 292 w 312"/>
                  <a:gd name="T23" fmla="*/ 98 h 118"/>
                  <a:gd name="T24" fmla="*/ 284 w 312"/>
                  <a:gd name="T25" fmla="*/ 104 h 118"/>
                  <a:gd name="T26" fmla="*/ 264 w 312"/>
                  <a:gd name="T27" fmla="*/ 112 h 118"/>
                  <a:gd name="T28" fmla="*/ 254 w 312"/>
                  <a:gd name="T29" fmla="*/ 114 h 118"/>
                  <a:gd name="T30" fmla="*/ 232 w 312"/>
                  <a:gd name="T31" fmla="*/ 110 h 118"/>
                  <a:gd name="T32" fmla="*/ 214 w 312"/>
                  <a:gd name="T33" fmla="*/ 98 h 118"/>
                  <a:gd name="T34" fmla="*/ 208 w 312"/>
                  <a:gd name="T35" fmla="*/ 90 h 118"/>
                  <a:gd name="T36" fmla="*/ 200 w 312"/>
                  <a:gd name="T37" fmla="*/ 70 h 118"/>
                  <a:gd name="T38" fmla="*/ 198 w 312"/>
                  <a:gd name="T39" fmla="*/ 58 h 118"/>
                  <a:gd name="T40" fmla="*/ 202 w 312"/>
                  <a:gd name="T41" fmla="*/ 38 h 118"/>
                  <a:gd name="T42" fmla="*/ 214 w 312"/>
                  <a:gd name="T43" fmla="*/ 20 h 118"/>
                  <a:gd name="T44" fmla="*/ 224 w 312"/>
                  <a:gd name="T45" fmla="*/ 12 h 118"/>
                  <a:gd name="T46" fmla="*/ 242 w 312"/>
                  <a:gd name="T47" fmla="*/ 4 h 118"/>
                  <a:gd name="T48" fmla="*/ 254 w 312"/>
                  <a:gd name="T49" fmla="*/ 4 h 118"/>
                  <a:gd name="T50" fmla="*/ 274 w 312"/>
                  <a:gd name="T51" fmla="*/ 8 h 118"/>
                  <a:gd name="T52" fmla="*/ 292 w 312"/>
                  <a:gd name="T53" fmla="*/ 20 h 118"/>
                  <a:gd name="T54" fmla="*/ 300 w 312"/>
                  <a:gd name="T55" fmla="*/ 28 h 118"/>
                  <a:gd name="T56" fmla="*/ 308 w 312"/>
                  <a:gd name="T57" fmla="*/ 48 h 118"/>
                  <a:gd name="T58" fmla="*/ 308 w 312"/>
                  <a:gd name="T59" fmla="*/ 58 h 118"/>
                  <a:gd name="T60" fmla="*/ 304 w 312"/>
                  <a:gd name="T61" fmla="*/ 80 h 118"/>
                  <a:gd name="T62" fmla="*/ 292 w 312"/>
                  <a:gd name="T63" fmla="*/ 9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118">
                    <a:moveTo>
                      <a:pt x="254" y="0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254" y="118"/>
                    </a:lnTo>
                    <a:lnTo>
                      <a:pt x="254" y="118"/>
                    </a:lnTo>
                    <a:lnTo>
                      <a:pt x="266" y="116"/>
                    </a:lnTo>
                    <a:lnTo>
                      <a:pt x="276" y="114"/>
                    </a:lnTo>
                    <a:lnTo>
                      <a:pt x="286" y="108"/>
                    </a:lnTo>
                    <a:lnTo>
                      <a:pt x="296" y="100"/>
                    </a:lnTo>
                    <a:lnTo>
                      <a:pt x="302" y="92"/>
                    </a:lnTo>
                    <a:lnTo>
                      <a:pt x="308" y="82"/>
                    </a:lnTo>
                    <a:lnTo>
                      <a:pt x="312" y="70"/>
                    </a:lnTo>
                    <a:lnTo>
                      <a:pt x="312" y="58"/>
                    </a:lnTo>
                    <a:lnTo>
                      <a:pt x="312" y="58"/>
                    </a:lnTo>
                    <a:lnTo>
                      <a:pt x="312" y="48"/>
                    </a:lnTo>
                    <a:lnTo>
                      <a:pt x="308" y="36"/>
                    </a:lnTo>
                    <a:lnTo>
                      <a:pt x="302" y="26"/>
                    </a:lnTo>
                    <a:lnTo>
                      <a:pt x="296" y="18"/>
                    </a:lnTo>
                    <a:lnTo>
                      <a:pt x="286" y="10"/>
                    </a:lnTo>
                    <a:lnTo>
                      <a:pt x="276" y="4"/>
                    </a:lnTo>
                    <a:lnTo>
                      <a:pt x="266" y="2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  <a:moveTo>
                      <a:pt x="292" y="98"/>
                    </a:moveTo>
                    <a:lnTo>
                      <a:pt x="292" y="98"/>
                    </a:lnTo>
                    <a:lnTo>
                      <a:pt x="284" y="104"/>
                    </a:lnTo>
                    <a:lnTo>
                      <a:pt x="274" y="110"/>
                    </a:lnTo>
                    <a:lnTo>
                      <a:pt x="264" y="112"/>
                    </a:lnTo>
                    <a:lnTo>
                      <a:pt x="254" y="114"/>
                    </a:lnTo>
                    <a:lnTo>
                      <a:pt x="254" y="114"/>
                    </a:lnTo>
                    <a:lnTo>
                      <a:pt x="242" y="112"/>
                    </a:lnTo>
                    <a:lnTo>
                      <a:pt x="232" y="110"/>
                    </a:lnTo>
                    <a:lnTo>
                      <a:pt x="224" y="104"/>
                    </a:lnTo>
                    <a:lnTo>
                      <a:pt x="214" y="98"/>
                    </a:lnTo>
                    <a:lnTo>
                      <a:pt x="214" y="98"/>
                    </a:lnTo>
                    <a:lnTo>
                      <a:pt x="208" y="90"/>
                    </a:lnTo>
                    <a:lnTo>
                      <a:pt x="202" y="80"/>
                    </a:lnTo>
                    <a:lnTo>
                      <a:pt x="200" y="7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0" y="48"/>
                    </a:lnTo>
                    <a:lnTo>
                      <a:pt x="202" y="38"/>
                    </a:lnTo>
                    <a:lnTo>
                      <a:pt x="208" y="28"/>
                    </a:lnTo>
                    <a:lnTo>
                      <a:pt x="214" y="20"/>
                    </a:lnTo>
                    <a:lnTo>
                      <a:pt x="214" y="20"/>
                    </a:lnTo>
                    <a:lnTo>
                      <a:pt x="224" y="12"/>
                    </a:lnTo>
                    <a:lnTo>
                      <a:pt x="232" y="8"/>
                    </a:lnTo>
                    <a:lnTo>
                      <a:pt x="242" y="4"/>
                    </a:lnTo>
                    <a:lnTo>
                      <a:pt x="254" y="4"/>
                    </a:lnTo>
                    <a:lnTo>
                      <a:pt x="254" y="4"/>
                    </a:lnTo>
                    <a:lnTo>
                      <a:pt x="264" y="4"/>
                    </a:lnTo>
                    <a:lnTo>
                      <a:pt x="274" y="8"/>
                    </a:lnTo>
                    <a:lnTo>
                      <a:pt x="284" y="12"/>
                    </a:lnTo>
                    <a:lnTo>
                      <a:pt x="292" y="20"/>
                    </a:lnTo>
                    <a:lnTo>
                      <a:pt x="292" y="20"/>
                    </a:lnTo>
                    <a:lnTo>
                      <a:pt x="300" y="28"/>
                    </a:lnTo>
                    <a:lnTo>
                      <a:pt x="304" y="38"/>
                    </a:lnTo>
                    <a:lnTo>
                      <a:pt x="308" y="48"/>
                    </a:lnTo>
                    <a:lnTo>
                      <a:pt x="308" y="58"/>
                    </a:lnTo>
                    <a:lnTo>
                      <a:pt x="308" y="58"/>
                    </a:lnTo>
                    <a:lnTo>
                      <a:pt x="308" y="70"/>
                    </a:lnTo>
                    <a:lnTo>
                      <a:pt x="304" y="80"/>
                    </a:lnTo>
                    <a:lnTo>
                      <a:pt x="300" y="90"/>
                    </a:lnTo>
                    <a:lnTo>
                      <a:pt x="292" y="98"/>
                    </a:lnTo>
                    <a:lnTo>
                      <a:pt x="292" y="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7" name="Freeform 12"/>
              <p:cNvSpPr>
                <a:spLocks noEditPoints="1"/>
              </p:cNvSpPr>
              <p:nvPr/>
            </p:nvSpPr>
            <p:spPr bwMode="auto">
              <a:xfrm>
                <a:off x="1476" y="3122"/>
                <a:ext cx="70" cy="70"/>
              </a:xfrm>
              <a:custGeom>
                <a:avLst/>
                <a:gdLst>
                  <a:gd name="T0" fmla="*/ 8 w 70"/>
                  <a:gd name="T1" fmla="*/ 66 h 70"/>
                  <a:gd name="T2" fmla="*/ 18 w 70"/>
                  <a:gd name="T3" fmla="*/ 70 h 70"/>
                  <a:gd name="T4" fmla="*/ 22 w 70"/>
                  <a:gd name="T5" fmla="*/ 68 h 70"/>
                  <a:gd name="T6" fmla="*/ 38 w 70"/>
                  <a:gd name="T7" fmla="*/ 54 h 70"/>
                  <a:gd name="T8" fmla="*/ 40 w 70"/>
                  <a:gd name="T9" fmla="*/ 50 h 70"/>
                  <a:gd name="T10" fmla="*/ 42 w 70"/>
                  <a:gd name="T11" fmla="*/ 46 h 70"/>
                  <a:gd name="T12" fmla="*/ 38 w 70"/>
                  <a:gd name="T13" fmla="*/ 38 h 70"/>
                  <a:gd name="T14" fmla="*/ 38 w 70"/>
                  <a:gd name="T15" fmla="*/ 36 h 70"/>
                  <a:gd name="T16" fmla="*/ 46 w 70"/>
                  <a:gd name="T17" fmla="*/ 40 h 70"/>
                  <a:gd name="T18" fmla="*/ 52 w 70"/>
                  <a:gd name="T19" fmla="*/ 38 h 70"/>
                  <a:gd name="T20" fmla="*/ 66 w 70"/>
                  <a:gd name="T21" fmla="*/ 26 h 70"/>
                  <a:gd name="T22" fmla="*/ 70 w 70"/>
                  <a:gd name="T23" fmla="*/ 22 h 70"/>
                  <a:gd name="T24" fmla="*/ 70 w 70"/>
                  <a:gd name="T25" fmla="*/ 16 h 70"/>
                  <a:gd name="T26" fmla="*/ 66 w 70"/>
                  <a:gd name="T27" fmla="*/ 8 h 70"/>
                  <a:gd name="T28" fmla="*/ 62 w 70"/>
                  <a:gd name="T29" fmla="*/ 4 h 70"/>
                  <a:gd name="T30" fmla="*/ 54 w 70"/>
                  <a:gd name="T31" fmla="*/ 0 h 70"/>
                  <a:gd name="T32" fmla="*/ 50 w 70"/>
                  <a:gd name="T33" fmla="*/ 0 h 70"/>
                  <a:gd name="T34" fmla="*/ 34 w 70"/>
                  <a:gd name="T35" fmla="*/ 14 h 70"/>
                  <a:gd name="T36" fmla="*/ 32 w 70"/>
                  <a:gd name="T37" fmla="*/ 18 h 70"/>
                  <a:gd name="T38" fmla="*/ 32 w 70"/>
                  <a:gd name="T39" fmla="*/ 28 h 70"/>
                  <a:gd name="T40" fmla="*/ 32 w 70"/>
                  <a:gd name="T41" fmla="*/ 32 h 70"/>
                  <a:gd name="T42" fmla="*/ 30 w 70"/>
                  <a:gd name="T43" fmla="*/ 30 h 70"/>
                  <a:gd name="T44" fmla="*/ 24 w 70"/>
                  <a:gd name="T45" fmla="*/ 28 h 70"/>
                  <a:gd name="T46" fmla="*/ 16 w 70"/>
                  <a:gd name="T47" fmla="*/ 32 h 70"/>
                  <a:gd name="T48" fmla="*/ 4 w 70"/>
                  <a:gd name="T49" fmla="*/ 44 h 70"/>
                  <a:gd name="T50" fmla="*/ 0 w 70"/>
                  <a:gd name="T51" fmla="*/ 52 h 70"/>
                  <a:gd name="T52" fmla="*/ 2 w 70"/>
                  <a:gd name="T53" fmla="*/ 58 h 70"/>
                  <a:gd name="T54" fmla="*/ 8 w 70"/>
                  <a:gd name="T55" fmla="*/ 66 h 70"/>
                  <a:gd name="T56" fmla="*/ 50 w 70"/>
                  <a:gd name="T57" fmla="*/ 8 h 70"/>
                  <a:gd name="T58" fmla="*/ 54 w 70"/>
                  <a:gd name="T59" fmla="*/ 6 h 70"/>
                  <a:gd name="T60" fmla="*/ 58 w 70"/>
                  <a:gd name="T61" fmla="*/ 8 h 70"/>
                  <a:gd name="T62" fmla="*/ 62 w 70"/>
                  <a:gd name="T63" fmla="*/ 12 h 70"/>
                  <a:gd name="T64" fmla="*/ 64 w 70"/>
                  <a:gd name="T65" fmla="*/ 16 h 70"/>
                  <a:gd name="T66" fmla="*/ 50 w 70"/>
                  <a:gd name="T67" fmla="*/ 30 h 70"/>
                  <a:gd name="T68" fmla="*/ 46 w 70"/>
                  <a:gd name="T69" fmla="*/ 32 h 70"/>
                  <a:gd name="T70" fmla="*/ 44 w 70"/>
                  <a:gd name="T71" fmla="*/ 32 h 70"/>
                  <a:gd name="T72" fmla="*/ 50 w 70"/>
                  <a:gd name="T73" fmla="*/ 26 h 70"/>
                  <a:gd name="T74" fmla="*/ 50 w 70"/>
                  <a:gd name="T75" fmla="*/ 20 h 70"/>
                  <a:gd name="T76" fmla="*/ 48 w 70"/>
                  <a:gd name="T77" fmla="*/ 18 h 70"/>
                  <a:gd name="T78" fmla="*/ 46 w 70"/>
                  <a:gd name="T79" fmla="*/ 20 h 70"/>
                  <a:gd name="T80" fmla="*/ 38 w 70"/>
                  <a:gd name="T81" fmla="*/ 26 h 70"/>
                  <a:gd name="T82" fmla="*/ 40 w 70"/>
                  <a:gd name="T83" fmla="*/ 20 h 70"/>
                  <a:gd name="T84" fmla="*/ 10 w 70"/>
                  <a:gd name="T85" fmla="*/ 48 h 70"/>
                  <a:gd name="T86" fmla="*/ 20 w 70"/>
                  <a:gd name="T87" fmla="*/ 38 h 70"/>
                  <a:gd name="T88" fmla="*/ 24 w 70"/>
                  <a:gd name="T89" fmla="*/ 36 h 70"/>
                  <a:gd name="T90" fmla="*/ 22 w 70"/>
                  <a:gd name="T91" fmla="*/ 44 h 70"/>
                  <a:gd name="T92" fmla="*/ 20 w 70"/>
                  <a:gd name="T93" fmla="*/ 46 h 70"/>
                  <a:gd name="T94" fmla="*/ 22 w 70"/>
                  <a:gd name="T95" fmla="*/ 48 h 70"/>
                  <a:gd name="T96" fmla="*/ 26 w 70"/>
                  <a:gd name="T97" fmla="*/ 48 h 70"/>
                  <a:gd name="T98" fmla="*/ 32 w 70"/>
                  <a:gd name="T99" fmla="*/ 42 h 70"/>
                  <a:gd name="T100" fmla="*/ 34 w 70"/>
                  <a:gd name="T101" fmla="*/ 46 h 70"/>
                  <a:gd name="T102" fmla="*/ 22 w 70"/>
                  <a:gd name="T103" fmla="*/ 60 h 70"/>
                  <a:gd name="T104" fmla="*/ 18 w 70"/>
                  <a:gd name="T105" fmla="*/ 62 h 70"/>
                  <a:gd name="T106" fmla="*/ 14 w 70"/>
                  <a:gd name="T107" fmla="*/ 60 h 70"/>
                  <a:gd name="T108" fmla="*/ 10 w 70"/>
                  <a:gd name="T109" fmla="*/ 56 h 70"/>
                  <a:gd name="T110" fmla="*/ 8 w 70"/>
                  <a:gd name="T111" fmla="*/ 52 h 70"/>
                  <a:gd name="T112" fmla="*/ 10 w 70"/>
                  <a:gd name="T113" fmla="*/ 4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" h="70">
                    <a:moveTo>
                      <a:pt x="8" y="66"/>
                    </a:moveTo>
                    <a:lnTo>
                      <a:pt x="8" y="66"/>
                    </a:lnTo>
                    <a:lnTo>
                      <a:pt x="12" y="68"/>
                    </a:lnTo>
                    <a:lnTo>
                      <a:pt x="18" y="70"/>
                    </a:lnTo>
                    <a:lnTo>
                      <a:pt x="18" y="70"/>
                    </a:lnTo>
                    <a:lnTo>
                      <a:pt x="22" y="68"/>
                    </a:lnTo>
                    <a:lnTo>
                      <a:pt x="26" y="66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40" y="50"/>
                    </a:lnTo>
                    <a:lnTo>
                      <a:pt x="42" y="46"/>
                    </a:lnTo>
                    <a:lnTo>
                      <a:pt x="42" y="46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2" y="40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52" y="38"/>
                    </a:lnTo>
                    <a:lnTo>
                      <a:pt x="56" y="36"/>
                    </a:lnTo>
                    <a:lnTo>
                      <a:pt x="66" y="26"/>
                    </a:lnTo>
                    <a:lnTo>
                      <a:pt x="66" y="26"/>
                    </a:lnTo>
                    <a:lnTo>
                      <a:pt x="70" y="22"/>
                    </a:lnTo>
                    <a:lnTo>
                      <a:pt x="70" y="16"/>
                    </a:lnTo>
                    <a:lnTo>
                      <a:pt x="70" y="16"/>
                    </a:lnTo>
                    <a:lnTo>
                      <a:pt x="70" y="12"/>
                    </a:lnTo>
                    <a:lnTo>
                      <a:pt x="66" y="8"/>
                    </a:lnTo>
                    <a:lnTo>
                      <a:pt x="62" y="4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4" y="4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32" y="28"/>
                    </a:lnTo>
                    <a:lnTo>
                      <a:pt x="34" y="32"/>
                    </a:lnTo>
                    <a:lnTo>
                      <a:pt x="32" y="32"/>
                    </a:lnTo>
                    <a:lnTo>
                      <a:pt x="32" y="32"/>
                    </a:lnTo>
                    <a:lnTo>
                      <a:pt x="30" y="30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0" y="30"/>
                    </a:lnTo>
                    <a:lnTo>
                      <a:pt x="16" y="32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2" y="4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8"/>
                    </a:lnTo>
                    <a:lnTo>
                      <a:pt x="4" y="62"/>
                    </a:lnTo>
                    <a:lnTo>
                      <a:pt x="8" y="66"/>
                    </a:lnTo>
                    <a:close/>
                    <a:moveTo>
                      <a:pt x="40" y="20"/>
                    </a:moveTo>
                    <a:lnTo>
                      <a:pt x="50" y="8"/>
                    </a:lnTo>
                    <a:lnTo>
                      <a:pt x="50" y="8"/>
                    </a:lnTo>
                    <a:lnTo>
                      <a:pt x="54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2"/>
                    </a:lnTo>
                    <a:lnTo>
                      <a:pt x="62" y="12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62" y="20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50" y="26"/>
                    </a:lnTo>
                    <a:lnTo>
                      <a:pt x="50" y="26"/>
                    </a:lnTo>
                    <a:lnTo>
                      <a:pt x="52" y="2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0" y="20"/>
                    </a:lnTo>
                    <a:lnTo>
                      <a:pt x="40" y="20"/>
                    </a:lnTo>
                    <a:close/>
                    <a:moveTo>
                      <a:pt x="10" y="48"/>
                    </a:moveTo>
                    <a:lnTo>
                      <a:pt x="20" y="38"/>
                    </a:lnTo>
                    <a:lnTo>
                      <a:pt x="20" y="38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8" y="38"/>
                    </a:lnTo>
                    <a:lnTo>
                      <a:pt x="22" y="44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22" y="48"/>
                    </a:lnTo>
                    <a:lnTo>
                      <a:pt x="22" y="48"/>
                    </a:lnTo>
                    <a:lnTo>
                      <a:pt x="24" y="50"/>
                    </a:lnTo>
                    <a:lnTo>
                      <a:pt x="26" y="48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4" y="46"/>
                    </a:lnTo>
                    <a:lnTo>
                      <a:pt x="34" y="46"/>
                    </a:lnTo>
                    <a:lnTo>
                      <a:pt x="32" y="50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4" y="60"/>
                    </a:lnTo>
                    <a:lnTo>
                      <a:pt x="10" y="56"/>
                    </a:lnTo>
                    <a:lnTo>
                      <a:pt x="10" y="56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0" y="48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8" name="Freeform 13"/>
              <p:cNvSpPr>
                <a:spLocks noEditPoints="1"/>
              </p:cNvSpPr>
              <p:nvPr/>
            </p:nvSpPr>
            <p:spPr bwMode="auto">
              <a:xfrm>
                <a:off x="1258" y="3098"/>
                <a:ext cx="312" cy="118"/>
              </a:xfrm>
              <a:custGeom>
                <a:avLst/>
                <a:gdLst>
                  <a:gd name="T0" fmla="*/ 0 w 312"/>
                  <a:gd name="T1" fmla="*/ 0 h 118"/>
                  <a:gd name="T2" fmla="*/ 254 w 312"/>
                  <a:gd name="T3" fmla="*/ 118 h 118"/>
                  <a:gd name="T4" fmla="*/ 266 w 312"/>
                  <a:gd name="T5" fmla="*/ 116 h 118"/>
                  <a:gd name="T6" fmla="*/ 286 w 312"/>
                  <a:gd name="T7" fmla="*/ 108 h 118"/>
                  <a:gd name="T8" fmla="*/ 302 w 312"/>
                  <a:gd name="T9" fmla="*/ 92 h 118"/>
                  <a:gd name="T10" fmla="*/ 312 w 312"/>
                  <a:gd name="T11" fmla="*/ 70 h 118"/>
                  <a:gd name="T12" fmla="*/ 312 w 312"/>
                  <a:gd name="T13" fmla="*/ 58 h 118"/>
                  <a:gd name="T14" fmla="*/ 308 w 312"/>
                  <a:gd name="T15" fmla="*/ 36 h 118"/>
                  <a:gd name="T16" fmla="*/ 296 w 312"/>
                  <a:gd name="T17" fmla="*/ 16 h 118"/>
                  <a:gd name="T18" fmla="*/ 276 w 312"/>
                  <a:gd name="T19" fmla="*/ 4 h 118"/>
                  <a:gd name="T20" fmla="*/ 254 w 312"/>
                  <a:gd name="T21" fmla="*/ 0 h 118"/>
                  <a:gd name="T22" fmla="*/ 292 w 312"/>
                  <a:gd name="T23" fmla="*/ 98 h 118"/>
                  <a:gd name="T24" fmla="*/ 284 w 312"/>
                  <a:gd name="T25" fmla="*/ 104 h 118"/>
                  <a:gd name="T26" fmla="*/ 264 w 312"/>
                  <a:gd name="T27" fmla="*/ 112 h 118"/>
                  <a:gd name="T28" fmla="*/ 254 w 312"/>
                  <a:gd name="T29" fmla="*/ 114 h 118"/>
                  <a:gd name="T30" fmla="*/ 232 w 312"/>
                  <a:gd name="T31" fmla="*/ 110 h 118"/>
                  <a:gd name="T32" fmla="*/ 214 w 312"/>
                  <a:gd name="T33" fmla="*/ 98 h 118"/>
                  <a:gd name="T34" fmla="*/ 208 w 312"/>
                  <a:gd name="T35" fmla="*/ 88 h 118"/>
                  <a:gd name="T36" fmla="*/ 200 w 312"/>
                  <a:gd name="T37" fmla="*/ 70 h 118"/>
                  <a:gd name="T38" fmla="*/ 198 w 312"/>
                  <a:gd name="T39" fmla="*/ 58 h 118"/>
                  <a:gd name="T40" fmla="*/ 202 w 312"/>
                  <a:gd name="T41" fmla="*/ 38 h 118"/>
                  <a:gd name="T42" fmla="*/ 214 w 312"/>
                  <a:gd name="T43" fmla="*/ 20 h 118"/>
                  <a:gd name="T44" fmla="*/ 224 w 312"/>
                  <a:gd name="T45" fmla="*/ 12 h 118"/>
                  <a:gd name="T46" fmla="*/ 242 w 312"/>
                  <a:gd name="T47" fmla="*/ 4 h 118"/>
                  <a:gd name="T48" fmla="*/ 254 w 312"/>
                  <a:gd name="T49" fmla="*/ 4 h 118"/>
                  <a:gd name="T50" fmla="*/ 274 w 312"/>
                  <a:gd name="T51" fmla="*/ 8 h 118"/>
                  <a:gd name="T52" fmla="*/ 292 w 312"/>
                  <a:gd name="T53" fmla="*/ 20 h 118"/>
                  <a:gd name="T54" fmla="*/ 300 w 312"/>
                  <a:gd name="T55" fmla="*/ 28 h 118"/>
                  <a:gd name="T56" fmla="*/ 308 w 312"/>
                  <a:gd name="T57" fmla="*/ 48 h 118"/>
                  <a:gd name="T58" fmla="*/ 308 w 312"/>
                  <a:gd name="T59" fmla="*/ 58 h 118"/>
                  <a:gd name="T60" fmla="*/ 304 w 312"/>
                  <a:gd name="T61" fmla="*/ 80 h 118"/>
                  <a:gd name="T62" fmla="*/ 292 w 312"/>
                  <a:gd name="T63" fmla="*/ 9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118">
                    <a:moveTo>
                      <a:pt x="254" y="0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254" y="118"/>
                    </a:lnTo>
                    <a:lnTo>
                      <a:pt x="254" y="118"/>
                    </a:lnTo>
                    <a:lnTo>
                      <a:pt x="266" y="116"/>
                    </a:lnTo>
                    <a:lnTo>
                      <a:pt x="276" y="112"/>
                    </a:lnTo>
                    <a:lnTo>
                      <a:pt x="286" y="108"/>
                    </a:lnTo>
                    <a:lnTo>
                      <a:pt x="296" y="100"/>
                    </a:lnTo>
                    <a:lnTo>
                      <a:pt x="302" y="92"/>
                    </a:lnTo>
                    <a:lnTo>
                      <a:pt x="308" y="82"/>
                    </a:lnTo>
                    <a:lnTo>
                      <a:pt x="312" y="70"/>
                    </a:lnTo>
                    <a:lnTo>
                      <a:pt x="312" y="58"/>
                    </a:lnTo>
                    <a:lnTo>
                      <a:pt x="312" y="58"/>
                    </a:lnTo>
                    <a:lnTo>
                      <a:pt x="312" y="46"/>
                    </a:lnTo>
                    <a:lnTo>
                      <a:pt x="308" y="36"/>
                    </a:lnTo>
                    <a:lnTo>
                      <a:pt x="302" y="26"/>
                    </a:lnTo>
                    <a:lnTo>
                      <a:pt x="296" y="16"/>
                    </a:lnTo>
                    <a:lnTo>
                      <a:pt x="286" y="10"/>
                    </a:lnTo>
                    <a:lnTo>
                      <a:pt x="276" y="4"/>
                    </a:lnTo>
                    <a:lnTo>
                      <a:pt x="266" y="0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  <a:moveTo>
                      <a:pt x="292" y="98"/>
                    </a:moveTo>
                    <a:lnTo>
                      <a:pt x="292" y="98"/>
                    </a:lnTo>
                    <a:lnTo>
                      <a:pt x="284" y="104"/>
                    </a:lnTo>
                    <a:lnTo>
                      <a:pt x="274" y="110"/>
                    </a:lnTo>
                    <a:lnTo>
                      <a:pt x="264" y="112"/>
                    </a:lnTo>
                    <a:lnTo>
                      <a:pt x="254" y="114"/>
                    </a:lnTo>
                    <a:lnTo>
                      <a:pt x="254" y="114"/>
                    </a:lnTo>
                    <a:lnTo>
                      <a:pt x="242" y="112"/>
                    </a:lnTo>
                    <a:lnTo>
                      <a:pt x="232" y="110"/>
                    </a:lnTo>
                    <a:lnTo>
                      <a:pt x="224" y="104"/>
                    </a:lnTo>
                    <a:lnTo>
                      <a:pt x="214" y="98"/>
                    </a:lnTo>
                    <a:lnTo>
                      <a:pt x="214" y="98"/>
                    </a:lnTo>
                    <a:lnTo>
                      <a:pt x="208" y="88"/>
                    </a:lnTo>
                    <a:lnTo>
                      <a:pt x="202" y="80"/>
                    </a:lnTo>
                    <a:lnTo>
                      <a:pt x="200" y="7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0" y="48"/>
                    </a:lnTo>
                    <a:lnTo>
                      <a:pt x="202" y="38"/>
                    </a:lnTo>
                    <a:lnTo>
                      <a:pt x="208" y="28"/>
                    </a:lnTo>
                    <a:lnTo>
                      <a:pt x="214" y="20"/>
                    </a:lnTo>
                    <a:lnTo>
                      <a:pt x="214" y="20"/>
                    </a:lnTo>
                    <a:lnTo>
                      <a:pt x="224" y="12"/>
                    </a:lnTo>
                    <a:lnTo>
                      <a:pt x="232" y="8"/>
                    </a:lnTo>
                    <a:lnTo>
                      <a:pt x="242" y="4"/>
                    </a:lnTo>
                    <a:lnTo>
                      <a:pt x="254" y="4"/>
                    </a:lnTo>
                    <a:lnTo>
                      <a:pt x="254" y="4"/>
                    </a:lnTo>
                    <a:lnTo>
                      <a:pt x="264" y="4"/>
                    </a:lnTo>
                    <a:lnTo>
                      <a:pt x="274" y="8"/>
                    </a:lnTo>
                    <a:lnTo>
                      <a:pt x="284" y="12"/>
                    </a:lnTo>
                    <a:lnTo>
                      <a:pt x="292" y="20"/>
                    </a:lnTo>
                    <a:lnTo>
                      <a:pt x="292" y="20"/>
                    </a:lnTo>
                    <a:lnTo>
                      <a:pt x="300" y="28"/>
                    </a:lnTo>
                    <a:lnTo>
                      <a:pt x="304" y="38"/>
                    </a:lnTo>
                    <a:lnTo>
                      <a:pt x="308" y="48"/>
                    </a:lnTo>
                    <a:lnTo>
                      <a:pt x="308" y="58"/>
                    </a:lnTo>
                    <a:lnTo>
                      <a:pt x="308" y="58"/>
                    </a:lnTo>
                    <a:lnTo>
                      <a:pt x="308" y="70"/>
                    </a:lnTo>
                    <a:lnTo>
                      <a:pt x="304" y="80"/>
                    </a:lnTo>
                    <a:lnTo>
                      <a:pt x="300" y="88"/>
                    </a:lnTo>
                    <a:lnTo>
                      <a:pt x="292" y="98"/>
                    </a:lnTo>
                    <a:lnTo>
                      <a:pt x="292" y="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9" name="Freeform 14"/>
              <p:cNvSpPr>
                <a:spLocks noEditPoints="1"/>
              </p:cNvSpPr>
              <p:nvPr/>
            </p:nvSpPr>
            <p:spPr bwMode="auto">
              <a:xfrm>
                <a:off x="1258" y="2746"/>
                <a:ext cx="312" cy="118"/>
              </a:xfrm>
              <a:custGeom>
                <a:avLst/>
                <a:gdLst>
                  <a:gd name="T0" fmla="*/ 0 w 312"/>
                  <a:gd name="T1" fmla="*/ 0 h 118"/>
                  <a:gd name="T2" fmla="*/ 254 w 312"/>
                  <a:gd name="T3" fmla="*/ 118 h 118"/>
                  <a:gd name="T4" fmla="*/ 266 w 312"/>
                  <a:gd name="T5" fmla="*/ 116 h 118"/>
                  <a:gd name="T6" fmla="*/ 286 w 312"/>
                  <a:gd name="T7" fmla="*/ 108 h 118"/>
                  <a:gd name="T8" fmla="*/ 302 w 312"/>
                  <a:gd name="T9" fmla="*/ 92 h 118"/>
                  <a:gd name="T10" fmla="*/ 312 w 312"/>
                  <a:gd name="T11" fmla="*/ 72 h 118"/>
                  <a:gd name="T12" fmla="*/ 312 w 312"/>
                  <a:gd name="T13" fmla="*/ 60 h 118"/>
                  <a:gd name="T14" fmla="*/ 308 w 312"/>
                  <a:gd name="T15" fmla="*/ 36 h 118"/>
                  <a:gd name="T16" fmla="*/ 296 w 312"/>
                  <a:gd name="T17" fmla="*/ 18 h 118"/>
                  <a:gd name="T18" fmla="*/ 276 w 312"/>
                  <a:gd name="T19" fmla="*/ 6 h 118"/>
                  <a:gd name="T20" fmla="*/ 254 w 312"/>
                  <a:gd name="T21" fmla="*/ 0 h 118"/>
                  <a:gd name="T22" fmla="*/ 292 w 312"/>
                  <a:gd name="T23" fmla="*/ 98 h 118"/>
                  <a:gd name="T24" fmla="*/ 284 w 312"/>
                  <a:gd name="T25" fmla="*/ 106 h 118"/>
                  <a:gd name="T26" fmla="*/ 264 w 312"/>
                  <a:gd name="T27" fmla="*/ 114 h 118"/>
                  <a:gd name="T28" fmla="*/ 254 w 312"/>
                  <a:gd name="T29" fmla="*/ 114 h 118"/>
                  <a:gd name="T30" fmla="*/ 232 w 312"/>
                  <a:gd name="T31" fmla="*/ 110 h 118"/>
                  <a:gd name="T32" fmla="*/ 214 w 312"/>
                  <a:gd name="T33" fmla="*/ 98 h 118"/>
                  <a:gd name="T34" fmla="*/ 208 w 312"/>
                  <a:gd name="T35" fmla="*/ 90 h 118"/>
                  <a:gd name="T36" fmla="*/ 200 w 312"/>
                  <a:gd name="T37" fmla="*/ 70 h 118"/>
                  <a:gd name="T38" fmla="*/ 198 w 312"/>
                  <a:gd name="T39" fmla="*/ 60 h 118"/>
                  <a:gd name="T40" fmla="*/ 202 w 312"/>
                  <a:gd name="T41" fmla="*/ 38 h 118"/>
                  <a:gd name="T42" fmla="*/ 214 w 312"/>
                  <a:gd name="T43" fmla="*/ 20 h 118"/>
                  <a:gd name="T44" fmla="*/ 224 w 312"/>
                  <a:gd name="T45" fmla="*/ 14 h 118"/>
                  <a:gd name="T46" fmla="*/ 242 w 312"/>
                  <a:gd name="T47" fmla="*/ 6 h 118"/>
                  <a:gd name="T48" fmla="*/ 254 w 312"/>
                  <a:gd name="T49" fmla="*/ 4 h 118"/>
                  <a:gd name="T50" fmla="*/ 274 w 312"/>
                  <a:gd name="T51" fmla="*/ 8 h 118"/>
                  <a:gd name="T52" fmla="*/ 292 w 312"/>
                  <a:gd name="T53" fmla="*/ 20 h 118"/>
                  <a:gd name="T54" fmla="*/ 300 w 312"/>
                  <a:gd name="T55" fmla="*/ 28 h 118"/>
                  <a:gd name="T56" fmla="*/ 308 w 312"/>
                  <a:gd name="T57" fmla="*/ 48 h 118"/>
                  <a:gd name="T58" fmla="*/ 308 w 312"/>
                  <a:gd name="T59" fmla="*/ 60 h 118"/>
                  <a:gd name="T60" fmla="*/ 304 w 312"/>
                  <a:gd name="T61" fmla="*/ 80 h 118"/>
                  <a:gd name="T62" fmla="*/ 292 w 312"/>
                  <a:gd name="T63" fmla="*/ 9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118">
                    <a:moveTo>
                      <a:pt x="254" y="0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254" y="118"/>
                    </a:lnTo>
                    <a:lnTo>
                      <a:pt x="254" y="118"/>
                    </a:lnTo>
                    <a:lnTo>
                      <a:pt x="266" y="116"/>
                    </a:lnTo>
                    <a:lnTo>
                      <a:pt x="276" y="114"/>
                    </a:lnTo>
                    <a:lnTo>
                      <a:pt x="286" y="108"/>
                    </a:lnTo>
                    <a:lnTo>
                      <a:pt x="296" y="100"/>
                    </a:lnTo>
                    <a:lnTo>
                      <a:pt x="302" y="92"/>
                    </a:lnTo>
                    <a:lnTo>
                      <a:pt x="308" y="82"/>
                    </a:lnTo>
                    <a:lnTo>
                      <a:pt x="312" y="72"/>
                    </a:lnTo>
                    <a:lnTo>
                      <a:pt x="312" y="60"/>
                    </a:lnTo>
                    <a:lnTo>
                      <a:pt x="312" y="60"/>
                    </a:lnTo>
                    <a:lnTo>
                      <a:pt x="312" y="48"/>
                    </a:lnTo>
                    <a:lnTo>
                      <a:pt x="308" y="36"/>
                    </a:lnTo>
                    <a:lnTo>
                      <a:pt x="302" y="26"/>
                    </a:lnTo>
                    <a:lnTo>
                      <a:pt x="296" y="18"/>
                    </a:lnTo>
                    <a:lnTo>
                      <a:pt x="286" y="10"/>
                    </a:lnTo>
                    <a:lnTo>
                      <a:pt x="276" y="6"/>
                    </a:lnTo>
                    <a:lnTo>
                      <a:pt x="266" y="2"/>
                    </a:lnTo>
                    <a:lnTo>
                      <a:pt x="254" y="0"/>
                    </a:lnTo>
                    <a:lnTo>
                      <a:pt x="254" y="0"/>
                    </a:lnTo>
                    <a:close/>
                    <a:moveTo>
                      <a:pt x="292" y="98"/>
                    </a:moveTo>
                    <a:lnTo>
                      <a:pt x="292" y="98"/>
                    </a:lnTo>
                    <a:lnTo>
                      <a:pt x="284" y="106"/>
                    </a:lnTo>
                    <a:lnTo>
                      <a:pt x="274" y="110"/>
                    </a:lnTo>
                    <a:lnTo>
                      <a:pt x="264" y="114"/>
                    </a:lnTo>
                    <a:lnTo>
                      <a:pt x="254" y="114"/>
                    </a:lnTo>
                    <a:lnTo>
                      <a:pt x="254" y="114"/>
                    </a:lnTo>
                    <a:lnTo>
                      <a:pt x="242" y="114"/>
                    </a:lnTo>
                    <a:lnTo>
                      <a:pt x="232" y="110"/>
                    </a:lnTo>
                    <a:lnTo>
                      <a:pt x="224" y="106"/>
                    </a:lnTo>
                    <a:lnTo>
                      <a:pt x="214" y="98"/>
                    </a:lnTo>
                    <a:lnTo>
                      <a:pt x="214" y="98"/>
                    </a:lnTo>
                    <a:lnTo>
                      <a:pt x="208" y="90"/>
                    </a:lnTo>
                    <a:lnTo>
                      <a:pt x="202" y="80"/>
                    </a:lnTo>
                    <a:lnTo>
                      <a:pt x="200" y="70"/>
                    </a:lnTo>
                    <a:lnTo>
                      <a:pt x="198" y="60"/>
                    </a:lnTo>
                    <a:lnTo>
                      <a:pt x="198" y="60"/>
                    </a:lnTo>
                    <a:lnTo>
                      <a:pt x="200" y="48"/>
                    </a:lnTo>
                    <a:lnTo>
                      <a:pt x="202" y="38"/>
                    </a:lnTo>
                    <a:lnTo>
                      <a:pt x="208" y="28"/>
                    </a:lnTo>
                    <a:lnTo>
                      <a:pt x="214" y="20"/>
                    </a:lnTo>
                    <a:lnTo>
                      <a:pt x="214" y="20"/>
                    </a:lnTo>
                    <a:lnTo>
                      <a:pt x="224" y="14"/>
                    </a:lnTo>
                    <a:lnTo>
                      <a:pt x="232" y="8"/>
                    </a:lnTo>
                    <a:lnTo>
                      <a:pt x="242" y="6"/>
                    </a:lnTo>
                    <a:lnTo>
                      <a:pt x="254" y="4"/>
                    </a:lnTo>
                    <a:lnTo>
                      <a:pt x="254" y="4"/>
                    </a:lnTo>
                    <a:lnTo>
                      <a:pt x="264" y="6"/>
                    </a:lnTo>
                    <a:lnTo>
                      <a:pt x="274" y="8"/>
                    </a:lnTo>
                    <a:lnTo>
                      <a:pt x="284" y="14"/>
                    </a:lnTo>
                    <a:lnTo>
                      <a:pt x="292" y="20"/>
                    </a:lnTo>
                    <a:lnTo>
                      <a:pt x="292" y="20"/>
                    </a:lnTo>
                    <a:lnTo>
                      <a:pt x="300" y="28"/>
                    </a:lnTo>
                    <a:lnTo>
                      <a:pt x="304" y="38"/>
                    </a:lnTo>
                    <a:lnTo>
                      <a:pt x="308" y="48"/>
                    </a:lnTo>
                    <a:lnTo>
                      <a:pt x="308" y="60"/>
                    </a:lnTo>
                    <a:lnTo>
                      <a:pt x="308" y="60"/>
                    </a:lnTo>
                    <a:lnTo>
                      <a:pt x="308" y="70"/>
                    </a:lnTo>
                    <a:lnTo>
                      <a:pt x="304" y="80"/>
                    </a:lnTo>
                    <a:lnTo>
                      <a:pt x="300" y="90"/>
                    </a:lnTo>
                    <a:lnTo>
                      <a:pt x="292" y="98"/>
                    </a:lnTo>
                    <a:lnTo>
                      <a:pt x="292" y="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0" name="Freeform 15"/>
              <p:cNvSpPr/>
              <p:nvPr/>
            </p:nvSpPr>
            <p:spPr bwMode="auto">
              <a:xfrm>
                <a:off x="1486" y="2778"/>
                <a:ext cx="54" cy="52"/>
              </a:xfrm>
              <a:custGeom>
                <a:avLst/>
                <a:gdLst>
                  <a:gd name="T0" fmla="*/ 46 w 54"/>
                  <a:gd name="T1" fmla="*/ 38 h 52"/>
                  <a:gd name="T2" fmla="*/ 46 w 54"/>
                  <a:gd name="T3" fmla="*/ 38 h 52"/>
                  <a:gd name="T4" fmla="*/ 40 w 54"/>
                  <a:gd name="T5" fmla="*/ 30 h 52"/>
                  <a:gd name="T6" fmla="*/ 32 w 54"/>
                  <a:gd name="T7" fmla="*/ 36 h 52"/>
                  <a:gd name="T8" fmla="*/ 32 w 54"/>
                  <a:gd name="T9" fmla="*/ 36 h 52"/>
                  <a:gd name="T10" fmla="*/ 18 w 54"/>
                  <a:gd name="T11" fmla="*/ 22 h 52"/>
                  <a:gd name="T12" fmla="*/ 22 w 54"/>
                  <a:gd name="T13" fmla="*/ 14 h 52"/>
                  <a:gd name="T14" fmla="*/ 22 w 54"/>
                  <a:gd name="T15" fmla="*/ 14 h 52"/>
                  <a:gd name="T16" fmla="*/ 16 w 54"/>
                  <a:gd name="T17" fmla="*/ 8 h 52"/>
                  <a:gd name="T18" fmla="*/ 16 w 54"/>
                  <a:gd name="T19" fmla="*/ 8 h 52"/>
                  <a:gd name="T20" fmla="*/ 8 w 54"/>
                  <a:gd name="T21" fmla="*/ 0 h 52"/>
                  <a:gd name="T22" fmla="*/ 2 w 54"/>
                  <a:gd name="T23" fmla="*/ 6 h 52"/>
                  <a:gd name="T24" fmla="*/ 2 w 54"/>
                  <a:gd name="T25" fmla="*/ 6 h 52"/>
                  <a:gd name="T26" fmla="*/ 0 w 54"/>
                  <a:gd name="T27" fmla="*/ 10 h 52"/>
                  <a:gd name="T28" fmla="*/ 2 w 54"/>
                  <a:gd name="T29" fmla="*/ 16 h 52"/>
                  <a:gd name="T30" fmla="*/ 6 w 54"/>
                  <a:gd name="T31" fmla="*/ 24 h 52"/>
                  <a:gd name="T32" fmla="*/ 16 w 54"/>
                  <a:gd name="T33" fmla="*/ 36 h 52"/>
                  <a:gd name="T34" fmla="*/ 16 w 54"/>
                  <a:gd name="T35" fmla="*/ 36 h 52"/>
                  <a:gd name="T36" fmla="*/ 28 w 54"/>
                  <a:gd name="T37" fmla="*/ 46 h 52"/>
                  <a:gd name="T38" fmla="*/ 38 w 54"/>
                  <a:gd name="T39" fmla="*/ 52 h 52"/>
                  <a:gd name="T40" fmla="*/ 44 w 54"/>
                  <a:gd name="T41" fmla="*/ 52 h 52"/>
                  <a:gd name="T42" fmla="*/ 46 w 54"/>
                  <a:gd name="T43" fmla="*/ 50 h 52"/>
                  <a:gd name="T44" fmla="*/ 54 w 54"/>
                  <a:gd name="T45" fmla="*/ 44 h 52"/>
                  <a:gd name="T46" fmla="*/ 54 w 54"/>
                  <a:gd name="T47" fmla="*/ 44 h 52"/>
                  <a:gd name="T48" fmla="*/ 46 w 54"/>
                  <a:gd name="T49" fmla="*/ 38 h 52"/>
                  <a:gd name="T50" fmla="*/ 46 w 54"/>
                  <a:gd name="T51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52">
                    <a:moveTo>
                      <a:pt x="46" y="38"/>
                    </a:moveTo>
                    <a:lnTo>
                      <a:pt x="46" y="38"/>
                    </a:lnTo>
                    <a:lnTo>
                      <a:pt x="40" y="30"/>
                    </a:lnTo>
                    <a:lnTo>
                      <a:pt x="32" y="36"/>
                    </a:lnTo>
                    <a:lnTo>
                      <a:pt x="32" y="36"/>
                    </a:lnTo>
                    <a:lnTo>
                      <a:pt x="18" y="22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4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28" y="46"/>
                    </a:lnTo>
                    <a:lnTo>
                      <a:pt x="38" y="52"/>
                    </a:lnTo>
                    <a:lnTo>
                      <a:pt x="44" y="52"/>
                    </a:lnTo>
                    <a:lnTo>
                      <a:pt x="46" y="50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46" y="38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1" name="Rectangle 16"/>
              <p:cNvSpPr>
                <a:spLocks noChangeArrowheads="1"/>
              </p:cNvSpPr>
              <p:nvPr/>
            </p:nvSpPr>
            <p:spPr bwMode="auto">
              <a:xfrm>
                <a:off x="1258" y="2236"/>
                <a:ext cx="2328" cy="13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2" name="Rectangle 17"/>
              <p:cNvSpPr>
                <a:spLocks noChangeArrowheads="1"/>
              </p:cNvSpPr>
              <p:nvPr/>
            </p:nvSpPr>
            <p:spPr bwMode="auto">
              <a:xfrm>
                <a:off x="2102" y="2562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3" name="Freeform 18"/>
              <p:cNvSpPr/>
              <p:nvPr/>
            </p:nvSpPr>
            <p:spPr bwMode="auto">
              <a:xfrm>
                <a:off x="2188" y="260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4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4" name="Freeform 19"/>
              <p:cNvSpPr/>
              <p:nvPr/>
            </p:nvSpPr>
            <p:spPr bwMode="auto">
              <a:xfrm>
                <a:off x="2140" y="2600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5" name="Freeform 20"/>
              <p:cNvSpPr/>
              <p:nvPr/>
            </p:nvSpPr>
            <p:spPr bwMode="auto">
              <a:xfrm>
                <a:off x="2120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6" name="Freeform 21"/>
              <p:cNvSpPr/>
              <p:nvPr/>
            </p:nvSpPr>
            <p:spPr bwMode="auto">
              <a:xfrm>
                <a:off x="2120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7" name="Freeform 22"/>
              <p:cNvSpPr/>
              <p:nvPr/>
            </p:nvSpPr>
            <p:spPr bwMode="auto">
              <a:xfrm>
                <a:off x="2158" y="2652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8 h 34"/>
                  <a:gd name="T6" fmla="*/ 6 w 16"/>
                  <a:gd name="T7" fmla="*/ 8 h 34"/>
                  <a:gd name="T8" fmla="*/ 4 w 16"/>
                  <a:gd name="T9" fmla="*/ 8 h 34"/>
                  <a:gd name="T10" fmla="*/ 2 w 16"/>
                  <a:gd name="T11" fmla="*/ 6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6 h 34"/>
                  <a:gd name="T32" fmla="*/ 14 w 16"/>
                  <a:gd name="T33" fmla="*/ 6 h 34"/>
                  <a:gd name="T34" fmla="*/ 12 w 16"/>
                  <a:gd name="T35" fmla="*/ 8 h 34"/>
                  <a:gd name="T36" fmla="*/ 10 w 16"/>
                  <a:gd name="T37" fmla="*/ 8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8" name="Freeform 23"/>
              <p:cNvSpPr/>
              <p:nvPr/>
            </p:nvSpPr>
            <p:spPr bwMode="auto">
              <a:xfrm>
                <a:off x="2158" y="2652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8 h 34"/>
                  <a:gd name="T6" fmla="*/ 6 w 8"/>
                  <a:gd name="T7" fmla="*/ 8 h 34"/>
                  <a:gd name="T8" fmla="*/ 4 w 8"/>
                  <a:gd name="T9" fmla="*/ 8 h 34"/>
                  <a:gd name="T10" fmla="*/ 2 w 8"/>
                  <a:gd name="T11" fmla="*/ 6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9" name="Freeform 24"/>
              <p:cNvSpPr/>
              <p:nvPr/>
            </p:nvSpPr>
            <p:spPr bwMode="auto">
              <a:xfrm>
                <a:off x="2162" y="2648"/>
                <a:ext cx="38" cy="38"/>
              </a:xfrm>
              <a:custGeom>
                <a:avLst/>
                <a:gdLst>
                  <a:gd name="T0" fmla="*/ 18 w 38"/>
                  <a:gd name="T1" fmla="*/ 0 h 38"/>
                  <a:gd name="T2" fmla="*/ 18 w 38"/>
                  <a:gd name="T3" fmla="*/ 0 h 38"/>
                  <a:gd name="T4" fmla="*/ 28 w 38"/>
                  <a:gd name="T5" fmla="*/ 4 h 38"/>
                  <a:gd name="T6" fmla="*/ 38 w 38"/>
                  <a:gd name="T7" fmla="*/ 6 h 38"/>
                  <a:gd name="T8" fmla="*/ 32 w 38"/>
                  <a:gd name="T9" fmla="*/ 38 h 38"/>
                  <a:gd name="T10" fmla="*/ 0 w 38"/>
                  <a:gd name="T11" fmla="*/ 38 h 38"/>
                  <a:gd name="T12" fmla="*/ 18 w 38"/>
                  <a:gd name="T13" fmla="*/ 0 h 38"/>
                  <a:gd name="T14" fmla="*/ 18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8" y="6"/>
                    </a:lnTo>
                    <a:lnTo>
                      <a:pt x="32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0" name="Freeform 25"/>
              <p:cNvSpPr/>
              <p:nvPr/>
            </p:nvSpPr>
            <p:spPr bwMode="auto">
              <a:xfrm>
                <a:off x="2132" y="2648"/>
                <a:ext cx="38" cy="38"/>
              </a:xfrm>
              <a:custGeom>
                <a:avLst/>
                <a:gdLst>
                  <a:gd name="T0" fmla="*/ 20 w 38"/>
                  <a:gd name="T1" fmla="*/ 0 h 38"/>
                  <a:gd name="T2" fmla="*/ 20 w 38"/>
                  <a:gd name="T3" fmla="*/ 0 h 38"/>
                  <a:gd name="T4" fmla="*/ 10 w 38"/>
                  <a:gd name="T5" fmla="*/ 4 h 38"/>
                  <a:gd name="T6" fmla="*/ 0 w 38"/>
                  <a:gd name="T7" fmla="*/ 6 h 38"/>
                  <a:gd name="T8" fmla="*/ 8 w 38"/>
                  <a:gd name="T9" fmla="*/ 38 h 38"/>
                  <a:gd name="T10" fmla="*/ 38 w 38"/>
                  <a:gd name="T11" fmla="*/ 38 h 38"/>
                  <a:gd name="T12" fmla="*/ 20 w 38"/>
                  <a:gd name="T13" fmla="*/ 0 h 38"/>
                  <a:gd name="T14" fmla="*/ 20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0" y="0"/>
                    </a:moveTo>
                    <a:lnTo>
                      <a:pt x="20" y="0"/>
                    </a:lnTo>
                    <a:lnTo>
                      <a:pt x="10" y="4"/>
                    </a:lnTo>
                    <a:lnTo>
                      <a:pt x="0" y="6"/>
                    </a:lnTo>
                    <a:lnTo>
                      <a:pt x="8" y="38"/>
                    </a:lnTo>
                    <a:lnTo>
                      <a:pt x="38" y="38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1" name="Freeform 26"/>
              <p:cNvSpPr/>
              <p:nvPr/>
            </p:nvSpPr>
            <p:spPr bwMode="auto">
              <a:xfrm>
                <a:off x="2156" y="2632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2" name="Freeform 27"/>
              <p:cNvSpPr/>
              <p:nvPr/>
            </p:nvSpPr>
            <p:spPr bwMode="auto">
              <a:xfrm>
                <a:off x="2156" y="2632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3" name="Freeform 28"/>
              <p:cNvSpPr/>
              <p:nvPr/>
            </p:nvSpPr>
            <p:spPr bwMode="auto">
              <a:xfrm>
                <a:off x="2144" y="257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0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6 h 64"/>
                  <a:gd name="T22" fmla="*/ 14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6 w 46"/>
                  <a:gd name="T31" fmla="*/ 58 h 64"/>
                  <a:gd name="T32" fmla="*/ 42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38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6" y="58"/>
                    </a:lnTo>
                    <a:lnTo>
                      <a:pt x="42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4" name="Freeform 29"/>
              <p:cNvSpPr/>
              <p:nvPr/>
            </p:nvSpPr>
            <p:spPr bwMode="auto">
              <a:xfrm>
                <a:off x="2144" y="257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4 h 64"/>
                  <a:gd name="T12" fmla="*/ 0 w 22"/>
                  <a:gd name="T13" fmla="*/ 22 h 64"/>
                  <a:gd name="T14" fmla="*/ 0 w 22"/>
                  <a:gd name="T15" fmla="*/ 42 h 64"/>
                  <a:gd name="T16" fmla="*/ 0 w 22"/>
                  <a:gd name="T17" fmla="*/ 42 h 64"/>
                  <a:gd name="T18" fmla="*/ 2 w 22"/>
                  <a:gd name="T19" fmla="*/ 50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5" name="Freeform 30"/>
              <p:cNvSpPr/>
              <p:nvPr/>
            </p:nvSpPr>
            <p:spPr bwMode="auto">
              <a:xfrm>
                <a:off x="2160" y="2624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2 h 2"/>
                  <a:gd name="T8" fmla="*/ 0 w 12"/>
                  <a:gd name="T9" fmla="*/ 2 h 2"/>
                  <a:gd name="T10" fmla="*/ 0 w 12"/>
                  <a:gd name="T11" fmla="*/ 2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6" name="Freeform 31"/>
              <p:cNvSpPr/>
              <p:nvPr/>
            </p:nvSpPr>
            <p:spPr bwMode="auto">
              <a:xfrm>
                <a:off x="2166" y="264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7" name="Freeform 32"/>
              <p:cNvSpPr/>
              <p:nvPr/>
            </p:nvSpPr>
            <p:spPr bwMode="auto">
              <a:xfrm>
                <a:off x="2152" y="2646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8" name="Freeform 33"/>
              <p:cNvSpPr/>
              <p:nvPr/>
            </p:nvSpPr>
            <p:spPr bwMode="auto">
              <a:xfrm>
                <a:off x="2134" y="2570"/>
                <a:ext cx="56" cy="30"/>
              </a:xfrm>
              <a:custGeom>
                <a:avLst/>
                <a:gdLst>
                  <a:gd name="T0" fmla="*/ 40 w 56"/>
                  <a:gd name="T1" fmla="*/ 16 h 30"/>
                  <a:gd name="T2" fmla="*/ 40 w 56"/>
                  <a:gd name="T3" fmla="*/ 16 h 30"/>
                  <a:gd name="T4" fmla="*/ 34 w 56"/>
                  <a:gd name="T5" fmla="*/ 22 h 30"/>
                  <a:gd name="T6" fmla="*/ 28 w 56"/>
                  <a:gd name="T7" fmla="*/ 28 h 30"/>
                  <a:gd name="T8" fmla="*/ 28 w 56"/>
                  <a:gd name="T9" fmla="*/ 28 h 30"/>
                  <a:gd name="T10" fmla="*/ 20 w 56"/>
                  <a:gd name="T11" fmla="*/ 30 h 30"/>
                  <a:gd name="T12" fmla="*/ 12 w 56"/>
                  <a:gd name="T13" fmla="*/ 30 h 30"/>
                  <a:gd name="T14" fmla="*/ 4 w 56"/>
                  <a:gd name="T15" fmla="*/ 30 h 30"/>
                  <a:gd name="T16" fmla="*/ 2 w 56"/>
                  <a:gd name="T17" fmla="*/ 28 h 30"/>
                  <a:gd name="T18" fmla="*/ 0 w 56"/>
                  <a:gd name="T19" fmla="*/ 26 h 30"/>
                  <a:gd name="T20" fmla="*/ 0 w 56"/>
                  <a:gd name="T21" fmla="*/ 26 h 30"/>
                  <a:gd name="T22" fmla="*/ 4 w 56"/>
                  <a:gd name="T23" fmla="*/ 26 h 30"/>
                  <a:gd name="T24" fmla="*/ 8 w 56"/>
                  <a:gd name="T25" fmla="*/ 22 h 30"/>
                  <a:gd name="T26" fmla="*/ 8 w 56"/>
                  <a:gd name="T27" fmla="*/ 22 h 30"/>
                  <a:gd name="T28" fmla="*/ 4 w 56"/>
                  <a:gd name="T29" fmla="*/ 24 h 30"/>
                  <a:gd name="T30" fmla="*/ 0 w 56"/>
                  <a:gd name="T31" fmla="*/ 20 h 30"/>
                  <a:gd name="T32" fmla="*/ 0 w 56"/>
                  <a:gd name="T33" fmla="*/ 20 h 30"/>
                  <a:gd name="T34" fmla="*/ 6 w 56"/>
                  <a:gd name="T35" fmla="*/ 18 h 30"/>
                  <a:gd name="T36" fmla="*/ 8 w 56"/>
                  <a:gd name="T37" fmla="*/ 16 h 30"/>
                  <a:gd name="T38" fmla="*/ 8 w 56"/>
                  <a:gd name="T39" fmla="*/ 14 h 30"/>
                  <a:gd name="T40" fmla="*/ 8 w 56"/>
                  <a:gd name="T41" fmla="*/ 14 h 30"/>
                  <a:gd name="T42" fmla="*/ 8 w 56"/>
                  <a:gd name="T43" fmla="*/ 14 h 30"/>
                  <a:gd name="T44" fmla="*/ 12 w 56"/>
                  <a:gd name="T45" fmla="*/ 8 h 30"/>
                  <a:gd name="T46" fmla="*/ 16 w 56"/>
                  <a:gd name="T47" fmla="*/ 4 h 30"/>
                  <a:gd name="T48" fmla="*/ 22 w 56"/>
                  <a:gd name="T49" fmla="*/ 2 h 30"/>
                  <a:gd name="T50" fmla="*/ 32 w 56"/>
                  <a:gd name="T51" fmla="*/ 0 h 30"/>
                  <a:gd name="T52" fmla="*/ 32 w 56"/>
                  <a:gd name="T53" fmla="*/ 0 h 30"/>
                  <a:gd name="T54" fmla="*/ 44 w 56"/>
                  <a:gd name="T55" fmla="*/ 2 h 30"/>
                  <a:gd name="T56" fmla="*/ 50 w 56"/>
                  <a:gd name="T57" fmla="*/ 4 h 30"/>
                  <a:gd name="T58" fmla="*/ 52 w 56"/>
                  <a:gd name="T59" fmla="*/ 8 h 30"/>
                  <a:gd name="T60" fmla="*/ 54 w 56"/>
                  <a:gd name="T61" fmla="*/ 12 h 30"/>
                  <a:gd name="T62" fmla="*/ 56 w 56"/>
                  <a:gd name="T63" fmla="*/ 16 h 30"/>
                  <a:gd name="T64" fmla="*/ 56 w 56"/>
                  <a:gd name="T65" fmla="*/ 30 h 30"/>
                  <a:gd name="T66" fmla="*/ 56 w 56"/>
                  <a:gd name="T67" fmla="*/ 30 h 30"/>
                  <a:gd name="T68" fmla="*/ 52 w 56"/>
                  <a:gd name="T69" fmla="*/ 26 h 30"/>
                  <a:gd name="T70" fmla="*/ 50 w 56"/>
                  <a:gd name="T71" fmla="*/ 20 h 30"/>
                  <a:gd name="T72" fmla="*/ 46 w 56"/>
                  <a:gd name="T73" fmla="*/ 18 h 30"/>
                  <a:gd name="T74" fmla="*/ 40 w 56"/>
                  <a:gd name="T75" fmla="*/ 16 h 30"/>
                  <a:gd name="T76" fmla="*/ 40 w 56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30">
                    <a:moveTo>
                      <a:pt x="40" y="16"/>
                    </a:moveTo>
                    <a:lnTo>
                      <a:pt x="40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2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2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4" y="2"/>
                    </a:lnTo>
                    <a:lnTo>
                      <a:pt x="50" y="4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6" y="16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2" y="26"/>
                    </a:lnTo>
                    <a:lnTo>
                      <a:pt x="50" y="20"/>
                    </a:lnTo>
                    <a:lnTo>
                      <a:pt x="46" y="18"/>
                    </a:lnTo>
                    <a:lnTo>
                      <a:pt x="40" y="16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9" name="Freeform 34"/>
              <p:cNvSpPr/>
              <p:nvPr/>
            </p:nvSpPr>
            <p:spPr bwMode="auto">
              <a:xfrm>
                <a:off x="2134" y="2570"/>
                <a:ext cx="32" cy="30"/>
              </a:xfrm>
              <a:custGeom>
                <a:avLst/>
                <a:gdLst>
                  <a:gd name="T0" fmla="*/ 32 w 32"/>
                  <a:gd name="T1" fmla="*/ 24 h 30"/>
                  <a:gd name="T2" fmla="*/ 32 w 32"/>
                  <a:gd name="T3" fmla="*/ 24 h 30"/>
                  <a:gd name="T4" fmla="*/ 28 w 32"/>
                  <a:gd name="T5" fmla="*/ 28 h 30"/>
                  <a:gd name="T6" fmla="*/ 28 w 32"/>
                  <a:gd name="T7" fmla="*/ 28 h 30"/>
                  <a:gd name="T8" fmla="*/ 20 w 32"/>
                  <a:gd name="T9" fmla="*/ 30 h 30"/>
                  <a:gd name="T10" fmla="*/ 12 w 32"/>
                  <a:gd name="T11" fmla="*/ 30 h 30"/>
                  <a:gd name="T12" fmla="*/ 4 w 32"/>
                  <a:gd name="T13" fmla="*/ 30 h 30"/>
                  <a:gd name="T14" fmla="*/ 2 w 32"/>
                  <a:gd name="T15" fmla="*/ 28 h 30"/>
                  <a:gd name="T16" fmla="*/ 0 w 32"/>
                  <a:gd name="T17" fmla="*/ 26 h 30"/>
                  <a:gd name="T18" fmla="*/ 0 w 32"/>
                  <a:gd name="T19" fmla="*/ 26 h 30"/>
                  <a:gd name="T20" fmla="*/ 4 w 32"/>
                  <a:gd name="T21" fmla="*/ 26 h 30"/>
                  <a:gd name="T22" fmla="*/ 8 w 32"/>
                  <a:gd name="T23" fmla="*/ 22 h 30"/>
                  <a:gd name="T24" fmla="*/ 8 w 32"/>
                  <a:gd name="T25" fmla="*/ 22 h 30"/>
                  <a:gd name="T26" fmla="*/ 4 w 32"/>
                  <a:gd name="T27" fmla="*/ 24 h 30"/>
                  <a:gd name="T28" fmla="*/ 0 w 32"/>
                  <a:gd name="T29" fmla="*/ 20 h 30"/>
                  <a:gd name="T30" fmla="*/ 0 w 32"/>
                  <a:gd name="T31" fmla="*/ 20 h 30"/>
                  <a:gd name="T32" fmla="*/ 6 w 32"/>
                  <a:gd name="T33" fmla="*/ 18 h 30"/>
                  <a:gd name="T34" fmla="*/ 8 w 32"/>
                  <a:gd name="T35" fmla="*/ 16 h 30"/>
                  <a:gd name="T36" fmla="*/ 8 w 32"/>
                  <a:gd name="T37" fmla="*/ 14 h 30"/>
                  <a:gd name="T38" fmla="*/ 8 w 32"/>
                  <a:gd name="T39" fmla="*/ 14 h 30"/>
                  <a:gd name="T40" fmla="*/ 8 w 32"/>
                  <a:gd name="T41" fmla="*/ 14 h 30"/>
                  <a:gd name="T42" fmla="*/ 12 w 32"/>
                  <a:gd name="T43" fmla="*/ 8 h 30"/>
                  <a:gd name="T44" fmla="*/ 16 w 32"/>
                  <a:gd name="T45" fmla="*/ 4 h 30"/>
                  <a:gd name="T46" fmla="*/ 22 w 32"/>
                  <a:gd name="T47" fmla="*/ 2 h 30"/>
                  <a:gd name="T48" fmla="*/ 32 w 32"/>
                  <a:gd name="T49" fmla="*/ 0 h 30"/>
                  <a:gd name="T50" fmla="*/ 32 w 32"/>
                  <a:gd name="T5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30">
                    <a:moveTo>
                      <a:pt x="32" y="24"/>
                    </a:moveTo>
                    <a:lnTo>
                      <a:pt x="32" y="24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2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2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32" y="0"/>
                    </a:lnTo>
                    <a:lnTo>
                      <a:pt x="32" y="2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0" name="Rectangle 35"/>
              <p:cNvSpPr>
                <a:spLocks noChangeArrowheads="1"/>
              </p:cNvSpPr>
              <p:nvPr/>
            </p:nvSpPr>
            <p:spPr bwMode="auto">
              <a:xfrm>
                <a:off x="2230" y="2562"/>
                <a:ext cx="128" cy="124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1" name="Freeform 36"/>
              <p:cNvSpPr/>
              <p:nvPr/>
            </p:nvSpPr>
            <p:spPr bwMode="auto">
              <a:xfrm>
                <a:off x="2248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2" name="Freeform 37"/>
              <p:cNvSpPr/>
              <p:nvPr/>
            </p:nvSpPr>
            <p:spPr bwMode="auto">
              <a:xfrm>
                <a:off x="2248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3" name="Freeform 38"/>
              <p:cNvSpPr/>
              <p:nvPr/>
            </p:nvSpPr>
            <p:spPr bwMode="auto">
              <a:xfrm>
                <a:off x="2276" y="2646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4 h 20"/>
                  <a:gd name="T16" fmla="*/ 12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4 w 36"/>
                  <a:gd name="T23" fmla="*/ 18 h 20"/>
                  <a:gd name="T24" fmla="*/ 30 w 36"/>
                  <a:gd name="T25" fmla="*/ 14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4" name="Freeform 39"/>
              <p:cNvSpPr/>
              <p:nvPr/>
            </p:nvSpPr>
            <p:spPr bwMode="auto">
              <a:xfrm>
                <a:off x="2276" y="2646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5" name="Freeform 40"/>
              <p:cNvSpPr/>
              <p:nvPr/>
            </p:nvSpPr>
            <p:spPr bwMode="auto">
              <a:xfrm>
                <a:off x="2278" y="2646"/>
                <a:ext cx="32" cy="16"/>
              </a:xfrm>
              <a:custGeom>
                <a:avLst/>
                <a:gdLst>
                  <a:gd name="T0" fmla="*/ 16 w 32"/>
                  <a:gd name="T1" fmla="*/ 0 h 16"/>
                  <a:gd name="T2" fmla="*/ 16 w 32"/>
                  <a:gd name="T3" fmla="*/ 0 h 16"/>
                  <a:gd name="T4" fmla="*/ 6 w 32"/>
                  <a:gd name="T5" fmla="*/ 0 h 16"/>
                  <a:gd name="T6" fmla="*/ 6 w 32"/>
                  <a:gd name="T7" fmla="*/ 0 h 16"/>
                  <a:gd name="T8" fmla="*/ 0 w 32"/>
                  <a:gd name="T9" fmla="*/ 2 h 16"/>
                  <a:gd name="T10" fmla="*/ 0 w 32"/>
                  <a:gd name="T11" fmla="*/ 2 h 16"/>
                  <a:gd name="T12" fmla="*/ 2 w 32"/>
                  <a:gd name="T13" fmla="*/ 8 h 16"/>
                  <a:gd name="T14" fmla="*/ 6 w 32"/>
                  <a:gd name="T15" fmla="*/ 12 h 16"/>
                  <a:gd name="T16" fmla="*/ 10 w 32"/>
                  <a:gd name="T17" fmla="*/ 16 h 16"/>
                  <a:gd name="T18" fmla="*/ 16 w 32"/>
                  <a:gd name="T19" fmla="*/ 16 h 16"/>
                  <a:gd name="T20" fmla="*/ 16 w 32"/>
                  <a:gd name="T21" fmla="*/ 16 h 16"/>
                  <a:gd name="T22" fmla="*/ 22 w 32"/>
                  <a:gd name="T23" fmla="*/ 16 h 16"/>
                  <a:gd name="T24" fmla="*/ 26 w 32"/>
                  <a:gd name="T25" fmla="*/ 12 h 16"/>
                  <a:gd name="T26" fmla="*/ 30 w 32"/>
                  <a:gd name="T27" fmla="*/ 8 h 16"/>
                  <a:gd name="T28" fmla="*/ 32 w 32"/>
                  <a:gd name="T29" fmla="*/ 2 h 16"/>
                  <a:gd name="T30" fmla="*/ 32 w 32"/>
                  <a:gd name="T31" fmla="*/ 2 h 16"/>
                  <a:gd name="T32" fmla="*/ 26 w 32"/>
                  <a:gd name="T33" fmla="*/ 0 h 16"/>
                  <a:gd name="T34" fmla="*/ 16 w 32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6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6" name="Freeform 41"/>
              <p:cNvSpPr/>
              <p:nvPr/>
            </p:nvSpPr>
            <p:spPr bwMode="auto">
              <a:xfrm>
                <a:off x="2278" y="2646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6 w 16"/>
                  <a:gd name="T3" fmla="*/ 0 h 16"/>
                  <a:gd name="T4" fmla="*/ 6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6 w 16"/>
                  <a:gd name="T13" fmla="*/ 12 h 16"/>
                  <a:gd name="T14" fmla="*/ 10 w 16"/>
                  <a:gd name="T15" fmla="*/ 16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22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7" name="Freeform 42"/>
              <p:cNvSpPr/>
              <p:nvPr/>
            </p:nvSpPr>
            <p:spPr bwMode="auto">
              <a:xfrm>
                <a:off x="2294" y="264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8" name="Freeform 43"/>
              <p:cNvSpPr/>
              <p:nvPr/>
            </p:nvSpPr>
            <p:spPr bwMode="auto">
              <a:xfrm>
                <a:off x="2280" y="2646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9" name="Freeform 44"/>
              <p:cNvSpPr/>
              <p:nvPr/>
            </p:nvSpPr>
            <p:spPr bwMode="auto">
              <a:xfrm>
                <a:off x="2284" y="2632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0" name="Freeform 45"/>
              <p:cNvSpPr/>
              <p:nvPr/>
            </p:nvSpPr>
            <p:spPr bwMode="auto">
              <a:xfrm>
                <a:off x="2284" y="2632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1" name="Freeform 46"/>
              <p:cNvSpPr/>
              <p:nvPr/>
            </p:nvSpPr>
            <p:spPr bwMode="auto">
              <a:xfrm>
                <a:off x="2272" y="2576"/>
                <a:ext cx="44" cy="62"/>
              </a:xfrm>
              <a:custGeom>
                <a:avLst/>
                <a:gdLst>
                  <a:gd name="T0" fmla="*/ 0 w 44"/>
                  <a:gd name="T1" fmla="*/ 22 h 62"/>
                  <a:gd name="T2" fmla="*/ 0 w 44"/>
                  <a:gd name="T3" fmla="*/ 38 h 62"/>
                  <a:gd name="T4" fmla="*/ 0 w 44"/>
                  <a:gd name="T5" fmla="*/ 38 h 62"/>
                  <a:gd name="T6" fmla="*/ 2 w 44"/>
                  <a:gd name="T7" fmla="*/ 44 h 62"/>
                  <a:gd name="T8" fmla="*/ 8 w 44"/>
                  <a:gd name="T9" fmla="*/ 52 h 62"/>
                  <a:gd name="T10" fmla="*/ 14 w 44"/>
                  <a:gd name="T11" fmla="*/ 60 h 62"/>
                  <a:gd name="T12" fmla="*/ 18 w 44"/>
                  <a:gd name="T13" fmla="*/ 62 h 62"/>
                  <a:gd name="T14" fmla="*/ 22 w 44"/>
                  <a:gd name="T15" fmla="*/ 62 h 62"/>
                  <a:gd name="T16" fmla="*/ 22 w 44"/>
                  <a:gd name="T17" fmla="*/ 62 h 62"/>
                  <a:gd name="T18" fmla="*/ 26 w 44"/>
                  <a:gd name="T19" fmla="*/ 62 h 62"/>
                  <a:gd name="T20" fmla="*/ 30 w 44"/>
                  <a:gd name="T21" fmla="*/ 60 h 62"/>
                  <a:gd name="T22" fmla="*/ 36 w 44"/>
                  <a:gd name="T23" fmla="*/ 52 h 62"/>
                  <a:gd name="T24" fmla="*/ 42 w 44"/>
                  <a:gd name="T25" fmla="*/ 44 h 62"/>
                  <a:gd name="T26" fmla="*/ 44 w 44"/>
                  <a:gd name="T27" fmla="*/ 38 h 62"/>
                  <a:gd name="T28" fmla="*/ 44 w 44"/>
                  <a:gd name="T29" fmla="*/ 22 h 62"/>
                  <a:gd name="T30" fmla="*/ 44 w 44"/>
                  <a:gd name="T31" fmla="*/ 22 h 62"/>
                  <a:gd name="T32" fmla="*/ 42 w 44"/>
                  <a:gd name="T33" fmla="*/ 12 h 62"/>
                  <a:gd name="T34" fmla="*/ 38 w 44"/>
                  <a:gd name="T35" fmla="*/ 6 h 62"/>
                  <a:gd name="T36" fmla="*/ 30 w 44"/>
                  <a:gd name="T37" fmla="*/ 2 h 62"/>
                  <a:gd name="T38" fmla="*/ 22 w 44"/>
                  <a:gd name="T39" fmla="*/ 0 h 62"/>
                  <a:gd name="T40" fmla="*/ 22 w 44"/>
                  <a:gd name="T41" fmla="*/ 0 h 62"/>
                  <a:gd name="T42" fmla="*/ 14 w 44"/>
                  <a:gd name="T43" fmla="*/ 2 h 62"/>
                  <a:gd name="T44" fmla="*/ 6 w 44"/>
                  <a:gd name="T45" fmla="*/ 6 h 62"/>
                  <a:gd name="T46" fmla="*/ 2 w 44"/>
                  <a:gd name="T47" fmla="*/ 12 h 62"/>
                  <a:gd name="T48" fmla="*/ 0 w 44"/>
                  <a:gd name="T49" fmla="*/ 22 h 62"/>
                  <a:gd name="T50" fmla="*/ 0 w 44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44" y="38"/>
                    </a:lnTo>
                    <a:lnTo>
                      <a:pt x="44" y="22"/>
                    </a:lnTo>
                    <a:lnTo>
                      <a:pt x="44" y="22"/>
                    </a:lnTo>
                    <a:lnTo>
                      <a:pt x="42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2" name="Freeform 47"/>
              <p:cNvSpPr/>
              <p:nvPr/>
            </p:nvSpPr>
            <p:spPr bwMode="auto">
              <a:xfrm>
                <a:off x="2272" y="2576"/>
                <a:ext cx="22" cy="62"/>
              </a:xfrm>
              <a:custGeom>
                <a:avLst/>
                <a:gdLst>
                  <a:gd name="T0" fmla="*/ 0 w 22"/>
                  <a:gd name="T1" fmla="*/ 22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2 h 62"/>
                  <a:gd name="T30" fmla="*/ 0 w 22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3" name="Freeform 48"/>
              <p:cNvSpPr/>
              <p:nvPr/>
            </p:nvSpPr>
            <p:spPr bwMode="auto">
              <a:xfrm>
                <a:off x="2288" y="2624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4" name="Freeform 49"/>
              <p:cNvSpPr/>
              <p:nvPr/>
            </p:nvSpPr>
            <p:spPr bwMode="auto">
              <a:xfrm>
                <a:off x="2316" y="260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0 h 14"/>
                  <a:gd name="T10" fmla="*/ 4 w 4"/>
                  <a:gd name="T11" fmla="*/ 4 h 14"/>
                  <a:gd name="T12" fmla="*/ 4 w 4"/>
                  <a:gd name="T13" fmla="*/ 4 h 14"/>
                  <a:gd name="T14" fmla="*/ 4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5" name="Freeform 50"/>
              <p:cNvSpPr/>
              <p:nvPr/>
            </p:nvSpPr>
            <p:spPr bwMode="auto">
              <a:xfrm>
                <a:off x="2268" y="2602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0 h 14"/>
                  <a:gd name="T10" fmla="*/ 0 w 4"/>
                  <a:gd name="T11" fmla="*/ 4 h 14"/>
                  <a:gd name="T12" fmla="*/ 0 w 4"/>
                  <a:gd name="T13" fmla="*/ 4 h 14"/>
                  <a:gd name="T14" fmla="*/ 0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6" name="Freeform 51"/>
              <p:cNvSpPr/>
              <p:nvPr/>
            </p:nvSpPr>
            <p:spPr bwMode="auto">
              <a:xfrm>
                <a:off x="2282" y="2562"/>
                <a:ext cx="24" cy="22"/>
              </a:xfrm>
              <a:custGeom>
                <a:avLst/>
                <a:gdLst>
                  <a:gd name="T0" fmla="*/ 12 w 24"/>
                  <a:gd name="T1" fmla="*/ 22 h 22"/>
                  <a:gd name="T2" fmla="*/ 12 w 24"/>
                  <a:gd name="T3" fmla="*/ 22 h 22"/>
                  <a:gd name="T4" fmla="*/ 8 w 24"/>
                  <a:gd name="T5" fmla="*/ 20 h 22"/>
                  <a:gd name="T6" fmla="*/ 4 w 24"/>
                  <a:gd name="T7" fmla="*/ 18 h 22"/>
                  <a:gd name="T8" fmla="*/ 0 w 24"/>
                  <a:gd name="T9" fmla="*/ 16 h 22"/>
                  <a:gd name="T10" fmla="*/ 0 w 24"/>
                  <a:gd name="T11" fmla="*/ 12 h 22"/>
                  <a:gd name="T12" fmla="*/ 0 w 24"/>
                  <a:gd name="T13" fmla="*/ 12 h 22"/>
                  <a:gd name="T14" fmla="*/ 0 w 24"/>
                  <a:gd name="T15" fmla="*/ 6 h 22"/>
                  <a:gd name="T16" fmla="*/ 4 w 24"/>
                  <a:gd name="T17" fmla="*/ 4 h 22"/>
                  <a:gd name="T18" fmla="*/ 8 w 24"/>
                  <a:gd name="T19" fmla="*/ 2 h 22"/>
                  <a:gd name="T20" fmla="*/ 12 w 24"/>
                  <a:gd name="T21" fmla="*/ 0 h 22"/>
                  <a:gd name="T22" fmla="*/ 12 w 24"/>
                  <a:gd name="T23" fmla="*/ 0 h 22"/>
                  <a:gd name="T24" fmla="*/ 16 w 24"/>
                  <a:gd name="T25" fmla="*/ 2 h 22"/>
                  <a:gd name="T26" fmla="*/ 20 w 24"/>
                  <a:gd name="T27" fmla="*/ 4 h 22"/>
                  <a:gd name="T28" fmla="*/ 24 w 24"/>
                  <a:gd name="T29" fmla="*/ 6 h 22"/>
                  <a:gd name="T30" fmla="*/ 24 w 24"/>
                  <a:gd name="T31" fmla="*/ 12 h 22"/>
                  <a:gd name="T32" fmla="*/ 24 w 24"/>
                  <a:gd name="T33" fmla="*/ 12 h 22"/>
                  <a:gd name="T34" fmla="*/ 24 w 24"/>
                  <a:gd name="T35" fmla="*/ 16 h 22"/>
                  <a:gd name="T36" fmla="*/ 20 w 24"/>
                  <a:gd name="T37" fmla="*/ 18 h 22"/>
                  <a:gd name="T38" fmla="*/ 16 w 24"/>
                  <a:gd name="T39" fmla="*/ 20 h 22"/>
                  <a:gd name="T40" fmla="*/ 12 w 24"/>
                  <a:gd name="T41" fmla="*/ 22 h 22"/>
                  <a:gd name="T42" fmla="*/ 12 w 24"/>
                  <a:gd name="T4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6"/>
                    </a:lnTo>
                    <a:lnTo>
                      <a:pt x="20" y="18"/>
                    </a:lnTo>
                    <a:lnTo>
                      <a:pt x="16" y="20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7" name="Freeform 52"/>
              <p:cNvSpPr/>
              <p:nvPr/>
            </p:nvSpPr>
            <p:spPr bwMode="auto">
              <a:xfrm>
                <a:off x="2282" y="2562"/>
                <a:ext cx="12" cy="22"/>
              </a:xfrm>
              <a:custGeom>
                <a:avLst/>
                <a:gdLst>
                  <a:gd name="T0" fmla="*/ 12 w 12"/>
                  <a:gd name="T1" fmla="*/ 0 h 22"/>
                  <a:gd name="T2" fmla="*/ 12 w 12"/>
                  <a:gd name="T3" fmla="*/ 0 h 22"/>
                  <a:gd name="T4" fmla="*/ 8 w 12"/>
                  <a:gd name="T5" fmla="*/ 2 h 22"/>
                  <a:gd name="T6" fmla="*/ 4 w 12"/>
                  <a:gd name="T7" fmla="*/ 4 h 22"/>
                  <a:gd name="T8" fmla="*/ 0 w 12"/>
                  <a:gd name="T9" fmla="*/ 6 h 22"/>
                  <a:gd name="T10" fmla="*/ 0 w 12"/>
                  <a:gd name="T11" fmla="*/ 12 h 22"/>
                  <a:gd name="T12" fmla="*/ 0 w 12"/>
                  <a:gd name="T13" fmla="*/ 12 h 22"/>
                  <a:gd name="T14" fmla="*/ 0 w 12"/>
                  <a:gd name="T15" fmla="*/ 16 h 22"/>
                  <a:gd name="T16" fmla="*/ 4 w 12"/>
                  <a:gd name="T17" fmla="*/ 18 h 22"/>
                  <a:gd name="T18" fmla="*/ 8 w 12"/>
                  <a:gd name="T19" fmla="*/ 20 h 22"/>
                  <a:gd name="T20" fmla="*/ 12 w 12"/>
                  <a:gd name="T21" fmla="*/ 22 h 22"/>
                  <a:gd name="T22" fmla="*/ 12 w 12"/>
                  <a:gd name="T2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2">
                    <a:moveTo>
                      <a:pt x="12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12" y="2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8" name="Freeform 53"/>
              <p:cNvSpPr/>
              <p:nvPr/>
            </p:nvSpPr>
            <p:spPr bwMode="auto">
              <a:xfrm>
                <a:off x="2270" y="2576"/>
                <a:ext cx="48" cy="26"/>
              </a:xfrm>
              <a:custGeom>
                <a:avLst/>
                <a:gdLst>
                  <a:gd name="T0" fmla="*/ 24 w 48"/>
                  <a:gd name="T1" fmla="*/ 26 h 26"/>
                  <a:gd name="T2" fmla="*/ 24 w 48"/>
                  <a:gd name="T3" fmla="*/ 12 h 26"/>
                  <a:gd name="T4" fmla="*/ 24 w 48"/>
                  <a:gd name="T5" fmla="*/ 26 h 26"/>
                  <a:gd name="T6" fmla="*/ 24 w 48"/>
                  <a:gd name="T7" fmla="*/ 26 h 26"/>
                  <a:gd name="T8" fmla="*/ 18 w 48"/>
                  <a:gd name="T9" fmla="*/ 26 h 26"/>
                  <a:gd name="T10" fmla="*/ 18 w 48"/>
                  <a:gd name="T11" fmla="*/ 26 h 26"/>
                  <a:gd name="T12" fmla="*/ 16 w 48"/>
                  <a:gd name="T13" fmla="*/ 20 h 26"/>
                  <a:gd name="T14" fmla="*/ 16 w 48"/>
                  <a:gd name="T15" fmla="*/ 20 h 26"/>
                  <a:gd name="T16" fmla="*/ 16 w 48"/>
                  <a:gd name="T17" fmla="*/ 26 h 26"/>
                  <a:gd name="T18" fmla="*/ 16 w 48"/>
                  <a:gd name="T19" fmla="*/ 26 h 26"/>
                  <a:gd name="T20" fmla="*/ 14 w 48"/>
                  <a:gd name="T21" fmla="*/ 26 h 26"/>
                  <a:gd name="T22" fmla="*/ 14 w 48"/>
                  <a:gd name="T23" fmla="*/ 26 h 26"/>
                  <a:gd name="T24" fmla="*/ 12 w 48"/>
                  <a:gd name="T25" fmla="*/ 22 h 26"/>
                  <a:gd name="T26" fmla="*/ 12 w 48"/>
                  <a:gd name="T27" fmla="*/ 22 h 26"/>
                  <a:gd name="T28" fmla="*/ 10 w 48"/>
                  <a:gd name="T29" fmla="*/ 26 h 26"/>
                  <a:gd name="T30" fmla="*/ 10 w 48"/>
                  <a:gd name="T31" fmla="*/ 26 h 26"/>
                  <a:gd name="T32" fmla="*/ 2 w 48"/>
                  <a:gd name="T33" fmla="*/ 26 h 26"/>
                  <a:gd name="T34" fmla="*/ 2 w 48"/>
                  <a:gd name="T35" fmla="*/ 26 h 26"/>
                  <a:gd name="T36" fmla="*/ 0 w 48"/>
                  <a:gd name="T37" fmla="*/ 18 h 26"/>
                  <a:gd name="T38" fmla="*/ 2 w 48"/>
                  <a:gd name="T39" fmla="*/ 14 h 26"/>
                  <a:gd name="T40" fmla="*/ 4 w 48"/>
                  <a:gd name="T41" fmla="*/ 8 h 26"/>
                  <a:gd name="T42" fmla="*/ 8 w 48"/>
                  <a:gd name="T43" fmla="*/ 6 h 26"/>
                  <a:gd name="T44" fmla="*/ 16 w 48"/>
                  <a:gd name="T45" fmla="*/ 0 h 26"/>
                  <a:gd name="T46" fmla="*/ 24 w 48"/>
                  <a:gd name="T47" fmla="*/ 0 h 26"/>
                  <a:gd name="T48" fmla="*/ 24 w 48"/>
                  <a:gd name="T49" fmla="*/ 0 h 26"/>
                  <a:gd name="T50" fmla="*/ 24 w 48"/>
                  <a:gd name="T51" fmla="*/ 0 h 26"/>
                  <a:gd name="T52" fmla="*/ 32 w 48"/>
                  <a:gd name="T53" fmla="*/ 0 h 26"/>
                  <a:gd name="T54" fmla="*/ 40 w 48"/>
                  <a:gd name="T55" fmla="*/ 6 h 26"/>
                  <a:gd name="T56" fmla="*/ 44 w 48"/>
                  <a:gd name="T57" fmla="*/ 8 h 26"/>
                  <a:gd name="T58" fmla="*/ 46 w 48"/>
                  <a:gd name="T59" fmla="*/ 14 h 26"/>
                  <a:gd name="T60" fmla="*/ 48 w 48"/>
                  <a:gd name="T61" fmla="*/ 18 h 26"/>
                  <a:gd name="T62" fmla="*/ 46 w 48"/>
                  <a:gd name="T63" fmla="*/ 26 h 26"/>
                  <a:gd name="T64" fmla="*/ 46 w 48"/>
                  <a:gd name="T65" fmla="*/ 26 h 26"/>
                  <a:gd name="T66" fmla="*/ 24 w 48"/>
                  <a:gd name="T67" fmla="*/ 26 h 26"/>
                  <a:gd name="T68" fmla="*/ 24 w 48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26">
                    <a:moveTo>
                      <a:pt x="24" y="26"/>
                    </a:moveTo>
                    <a:lnTo>
                      <a:pt x="24" y="1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6"/>
                    </a:lnTo>
                    <a:lnTo>
                      <a:pt x="44" y="8"/>
                    </a:lnTo>
                    <a:lnTo>
                      <a:pt x="46" y="14"/>
                    </a:lnTo>
                    <a:lnTo>
                      <a:pt x="48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9" name="Freeform 54"/>
              <p:cNvSpPr/>
              <p:nvPr/>
            </p:nvSpPr>
            <p:spPr bwMode="auto">
              <a:xfrm>
                <a:off x="2270" y="2576"/>
                <a:ext cx="24" cy="26"/>
              </a:xfrm>
              <a:custGeom>
                <a:avLst/>
                <a:gdLst>
                  <a:gd name="T0" fmla="*/ 24 w 24"/>
                  <a:gd name="T1" fmla="*/ 26 h 26"/>
                  <a:gd name="T2" fmla="*/ 24 w 24"/>
                  <a:gd name="T3" fmla="*/ 12 h 26"/>
                  <a:gd name="T4" fmla="*/ 24 w 24"/>
                  <a:gd name="T5" fmla="*/ 26 h 26"/>
                  <a:gd name="T6" fmla="*/ 24 w 24"/>
                  <a:gd name="T7" fmla="*/ 26 h 26"/>
                  <a:gd name="T8" fmla="*/ 18 w 24"/>
                  <a:gd name="T9" fmla="*/ 26 h 26"/>
                  <a:gd name="T10" fmla="*/ 18 w 24"/>
                  <a:gd name="T11" fmla="*/ 26 h 26"/>
                  <a:gd name="T12" fmla="*/ 16 w 24"/>
                  <a:gd name="T13" fmla="*/ 20 h 26"/>
                  <a:gd name="T14" fmla="*/ 16 w 24"/>
                  <a:gd name="T15" fmla="*/ 20 h 26"/>
                  <a:gd name="T16" fmla="*/ 16 w 24"/>
                  <a:gd name="T17" fmla="*/ 26 h 26"/>
                  <a:gd name="T18" fmla="*/ 16 w 24"/>
                  <a:gd name="T19" fmla="*/ 26 h 26"/>
                  <a:gd name="T20" fmla="*/ 14 w 24"/>
                  <a:gd name="T21" fmla="*/ 26 h 26"/>
                  <a:gd name="T22" fmla="*/ 14 w 24"/>
                  <a:gd name="T23" fmla="*/ 26 h 26"/>
                  <a:gd name="T24" fmla="*/ 12 w 24"/>
                  <a:gd name="T25" fmla="*/ 22 h 26"/>
                  <a:gd name="T26" fmla="*/ 12 w 24"/>
                  <a:gd name="T27" fmla="*/ 22 h 26"/>
                  <a:gd name="T28" fmla="*/ 10 w 24"/>
                  <a:gd name="T29" fmla="*/ 26 h 26"/>
                  <a:gd name="T30" fmla="*/ 10 w 24"/>
                  <a:gd name="T31" fmla="*/ 26 h 26"/>
                  <a:gd name="T32" fmla="*/ 2 w 24"/>
                  <a:gd name="T33" fmla="*/ 26 h 26"/>
                  <a:gd name="T34" fmla="*/ 2 w 24"/>
                  <a:gd name="T35" fmla="*/ 26 h 26"/>
                  <a:gd name="T36" fmla="*/ 0 w 24"/>
                  <a:gd name="T37" fmla="*/ 18 h 26"/>
                  <a:gd name="T38" fmla="*/ 2 w 24"/>
                  <a:gd name="T39" fmla="*/ 14 h 26"/>
                  <a:gd name="T40" fmla="*/ 4 w 24"/>
                  <a:gd name="T41" fmla="*/ 8 h 26"/>
                  <a:gd name="T42" fmla="*/ 8 w 24"/>
                  <a:gd name="T43" fmla="*/ 6 h 26"/>
                  <a:gd name="T44" fmla="*/ 16 w 24"/>
                  <a:gd name="T45" fmla="*/ 0 h 26"/>
                  <a:gd name="T46" fmla="*/ 24 w 24"/>
                  <a:gd name="T47" fmla="*/ 0 h 26"/>
                  <a:gd name="T48" fmla="*/ 24 w 24"/>
                  <a:gd name="T49" fmla="*/ 0 h 26"/>
                  <a:gd name="T50" fmla="*/ 24 w 24"/>
                  <a:gd name="T5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6">
                    <a:moveTo>
                      <a:pt x="24" y="26"/>
                    </a:moveTo>
                    <a:lnTo>
                      <a:pt x="24" y="1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0" name="Rectangle 55"/>
              <p:cNvSpPr>
                <a:spLocks noChangeArrowheads="1"/>
              </p:cNvSpPr>
              <p:nvPr/>
            </p:nvSpPr>
            <p:spPr bwMode="auto">
              <a:xfrm>
                <a:off x="1974" y="2438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1" name="Freeform 56"/>
              <p:cNvSpPr/>
              <p:nvPr/>
            </p:nvSpPr>
            <p:spPr bwMode="auto">
              <a:xfrm>
                <a:off x="2002" y="2446"/>
                <a:ext cx="72" cy="92"/>
              </a:xfrm>
              <a:custGeom>
                <a:avLst/>
                <a:gdLst>
                  <a:gd name="T0" fmla="*/ 36 w 72"/>
                  <a:gd name="T1" fmla="*/ 0 h 92"/>
                  <a:gd name="T2" fmla="*/ 36 w 72"/>
                  <a:gd name="T3" fmla="*/ 0 h 92"/>
                  <a:gd name="T4" fmla="*/ 46 w 72"/>
                  <a:gd name="T5" fmla="*/ 2 h 92"/>
                  <a:gd name="T6" fmla="*/ 54 w 72"/>
                  <a:gd name="T7" fmla="*/ 6 h 92"/>
                  <a:gd name="T8" fmla="*/ 60 w 72"/>
                  <a:gd name="T9" fmla="*/ 12 h 92"/>
                  <a:gd name="T10" fmla="*/ 64 w 72"/>
                  <a:gd name="T11" fmla="*/ 20 h 92"/>
                  <a:gd name="T12" fmla="*/ 68 w 72"/>
                  <a:gd name="T13" fmla="*/ 28 h 92"/>
                  <a:gd name="T14" fmla="*/ 70 w 72"/>
                  <a:gd name="T15" fmla="*/ 40 h 92"/>
                  <a:gd name="T16" fmla="*/ 72 w 72"/>
                  <a:gd name="T17" fmla="*/ 62 h 92"/>
                  <a:gd name="T18" fmla="*/ 72 w 72"/>
                  <a:gd name="T19" fmla="*/ 62 h 92"/>
                  <a:gd name="T20" fmla="*/ 72 w 72"/>
                  <a:gd name="T21" fmla="*/ 70 h 92"/>
                  <a:gd name="T22" fmla="*/ 70 w 72"/>
                  <a:gd name="T23" fmla="*/ 76 h 92"/>
                  <a:gd name="T24" fmla="*/ 66 w 72"/>
                  <a:gd name="T25" fmla="*/ 80 h 92"/>
                  <a:gd name="T26" fmla="*/ 62 w 72"/>
                  <a:gd name="T27" fmla="*/ 84 h 92"/>
                  <a:gd name="T28" fmla="*/ 50 w 72"/>
                  <a:gd name="T29" fmla="*/ 90 h 92"/>
                  <a:gd name="T30" fmla="*/ 36 w 72"/>
                  <a:gd name="T31" fmla="*/ 92 h 92"/>
                  <a:gd name="T32" fmla="*/ 22 w 72"/>
                  <a:gd name="T33" fmla="*/ 90 h 92"/>
                  <a:gd name="T34" fmla="*/ 12 w 72"/>
                  <a:gd name="T35" fmla="*/ 84 h 92"/>
                  <a:gd name="T36" fmla="*/ 6 w 72"/>
                  <a:gd name="T37" fmla="*/ 80 h 92"/>
                  <a:gd name="T38" fmla="*/ 2 w 72"/>
                  <a:gd name="T39" fmla="*/ 76 h 92"/>
                  <a:gd name="T40" fmla="*/ 0 w 72"/>
                  <a:gd name="T41" fmla="*/ 70 h 92"/>
                  <a:gd name="T42" fmla="*/ 0 w 72"/>
                  <a:gd name="T43" fmla="*/ 62 h 92"/>
                  <a:gd name="T44" fmla="*/ 0 w 72"/>
                  <a:gd name="T45" fmla="*/ 62 h 92"/>
                  <a:gd name="T46" fmla="*/ 2 w 72"/>
                  <a:gd name="T47" fmla="*/ 40 h 92"/>
                  <a:gd name="T48" fmla="*/ 4 w 72"/>
                  <a:gd name="T49" fmla="*/ 28 h 92"/>
                  <a:gd name="T50" fmla="*/ 8 w 72"/>
                  <a:gd name="T51" fmla="*/ 20 h 92"/>
                  <a:gd name="T52" fmla="*/ 12 w 72"/>
                  <a:gd name="T53" fmla="*/ 12 h 92"/>
                  <a:gd name="T54" fmla="*/ 20 w 72"/>
                  <a:gd name="T55" fmla="*/ 6 h 92"/>
                  <a:gd name="T56" fmla="*/ 26 w 72"/>
                  <a:gd name="T57" fmla="*/ 2 h 92"/>
                  <a:gd name="T58" fmla="*/ 36 w 72"/>
                  <a:gd name="T59" fmla="*/ 0 h 92"/>
                  <a:gd name="T60" fmla="*/ 36 w 72"/>
                  <a:gd name="T6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92">
                    <a:moveTo>
                      <a:pt x="36" y="0"/>
                    </a:moveTo>
                    <a:lnTo>
                      <a:pt x="36" y="0"/>
                    </a:lnTo>
                    <a:lnTo>
                      <a:pt x="46" y="2"/>
                    </a:lnTo>
                    <a:lnTo>
                      <a:pt x="54" y="6"/>
                    </a:lnTo>
                    <a:lnTo>
                      <a:pt x="60" y="12"/>
                    </a:lnTo>
                    <a:lnTo>
                      <a:pt x="64" y="20"/>
                    </a:lnTo>
                    <a:lnTo>
                      <a:pt x="68" y="28"/>
                    </a:lnTo>
                    <a:lnTo>
                      <a:pt x="70" y="40"/>
                    </a:lnTo>
                    <a:lnTo>
                      <a:pt x="72" y="62"/>
                    </a:lnTo>
                    <a:lnTo>
                      <a:pt x="72" y="62"/>
                    </a:lnTo>
                    <a:lnTo>
                      <a:pt x="72" y="70"/>
                    </a:lnTo>
                    <a:lnTo>
                      <a:pt x="70" y="76"/>
                    </a:lnTo>
                    <a:lnTo>
                      <a:pt x="66" y="80"/>
                    </a:lnTo>
                    <a:lnTo>
                      <a:pt x="62" y="84"/>
                    </a:lnTo>
                    <a:lnTo>
                      <a:pt x="50" y="90"/>
                    </a:lnTo>
                    <a:lnTo>
                      <a:pt x="36" y="92"/>
                    </a:lnTo>
                    <a:lnTo>
                      <a:pt x="22" y="90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0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2" y="12"/>
                    </a:lnTo>
                    <a:lnTo>
                      <a:pt x="20" y="6"/>
                    </a:lnTo>
                    <a:lnTo>
                      <a:pt x="26" y="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2" name="Freeform 57"/>
              <p:cNvSpPr/>
              <p:nvPr/>
            </p:nvSpPr>
            <p:spPr bwMode="auto">
              <a:xfrm>
                <a:off x="2002" y="2446"/>
                <a:ext cx="36" cy="92"/>
              </a:xfrm>
              <a:custGeom>
                <a:avLst/>
                <a:gdLst>
                  <a:gd name="T0" fmla="*/ 36 w 36"/>
                  <a:gd name="T1" fmla="*/ 92 h 92"/>
                  <a:gd name="T2" fmla="*/ 36 w 36"/>
                  <a:gd name="T3" fmla="*/ 92 h 92"/>
                  <a:gd name="T4" fmla="*/ 22 w 36"/>
                  <a:gd name="T5" fmla="*/ 90 h 92"/>
                  <a:gd name="T6" fmla="*/ 12 w 36"/>
                  <a:gd name="T7" fmla="*/ 84 h 92"/>
                  <a:gd name="T8" fmla="*/ 6 w 36"/>
                  <a:gd name="T9" fmla="*/ 80 h 92"/>
                  <a:gd name="T10" fmla="*/ 4 w 36"/>
                  <a:gd name="T11" fmla="*/ 76 h 92"/>
                  <a:gd name="T12" fmla="*/ 0 w 36"/>
                  <a:gd name="T13" fmla="*/ 70 h 92"/>
                  <a:gd name="T14" fmla="*/ 0 w 36"/>
                  <a:gd name="T15" fmla="*/ 62 h 92"/>
                  <a:gd name="T16" fmla="*/ 0 w 36"/>
                  <a:gd name="T17" fmla="*/ 62 h 92"/>
                  <a:gd name="T18" fmla="*/ 2 w 36"/>
                  <a:gd name="T19" fmla="*/ 40 h 92"/>
                  <a:gd name="T20" fmla="*/ 4 w 36"/>
                  <a:gd name="T21" fmla="*/ 28 h 92"/>
                  <a:gd name="T22" fmla="*/ 8 w 36"/>
                  <a:gd name="T23" fmla="*/ 20 h 92"/>
                  <a:gd name="T24" fmla="*/ 12 w 36"/>
                  <a:gd name="T25" fmla="*/ 12 h 92"/>
                  <a:gd name="T26" fmla="*/ 20 w 36"/>
                  <a:gd name="T27" fmla="*/ 6 h 92"/>
                  <a:gd name="T28" fmla="*/ 26 w 36"/>
                  <a:gd name="T29" fmla="*/ 2 h 92"/>
                  <a:gd name="T30" fmla="*/ 36 w 36"/>
                  <a:gd name="T31" fmla="*/ 0 h 92"/>
                  <a:gd name="T32" fmla="*/ 36 w 36"/>
                  <a:gd name="T33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92">
                    <a:moveTo>
                      <a:pt x="36" y="92"/>
                    </a:moveTo>
                    <a:lnTo>
                      <a:pt x="36" y="92"/>
                    </a:lnTo>
                    <a:lnTo>
                      <a:pt x="22" y="90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4" y="76"/>
                    </a:lnTo>
                    <a:lnTo>
                      <a:pt x="0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2" y="12"/>
                    </a:lnTo>
                    <a:lnTo>
                      <a:pt x="20" y="6"/>
                    </a:lnTo>
                    <a:lnTo>
                      <a:pt x="26" y="2"/>
                    </a:lnTo>
                    <a:lnTo>
                      <a:pt x="36" y="0"/>
                    </a:lnTo>
                    <a:lnTo>
                      <a:pt x="36" y="9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3" name="Freeform 58"/>
              <p:cNvSpPr/>
              <p:nvPr/>
            </p:nvSpPr>
            <p:spPr bwMode="auto">
              <a:xfrm>
                <a:off x="1992" y="252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4" name="Freeform 59"/>
              <p:cNvSpPr/>
              <p:nvPr/>
            </p:nvSpPr>
            <p:spPr bwMode="auto">
              <a:xfrm>
                <a:off x="1992" y="2522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5" name="Freeform 60"/>
              <p:cNvSpPr/>
              <p:nvPr/>
            </p:nvSpPr>
            <p:spPr bwMode="auto">
              <a:xfrm>
                <a:off x="2024" y="2522"/>
                <a:ext cx="28" cy="14"/>
              </a:xfrm>
              <a:custGeom>
                <a:avLst/>
                <a:gdLst>
                  <a:gd name="T0" fmla="*/ 14 w 28"/>
                  <a:gd name="T1" fmla="*/ 0 h 14"/>
                  <a:gd name="T2" fmla="*/ 14 w 28"/>
                  <a:gd name="T3" fmla="*/ 0 h 14"/>
                  <a:gd name="T4" fmla="*/ 4 w 28"/>
                  <a:gd name="T5" fmla="*/ 0 h 14"/>
                  <a:gd name="T6" fmla="*/ 4 w 28"/>
                  <a:gd name="T7" fmla="*/ 0 h 14"/>
                  <a:gd name="T8" fmla="*/ 0 w 28"/>
                  <a:gd name="T9" fmla="*/ 0 h 14"/>
                  <a:gd name="T10" fmla="*/ 0 w 28"/>
                  <a:gd name="T11" fmla="*/ 0 h 14"/>
                  <a:gd name="T12" fmla="*/ 0 w 28"/>
                  <a:gd name="T13" fmla="*/ 2 h 14"/>
                  <a:gd name="T14" fmla="*/ 0 w 28"/>
                  <a:gd name="T15" fmla="*/ 2 h 14"/>
                  <a:gd name="T16" fmla="*/ 2 w 28"/>
                  <a:gd name="T17" fmla="*/ 6 h 14"/>
                  <a:gd name="T18" fmla="*/ 4 w 28"/>
                  <a:gd name="T19" fmla="*/ 10 h 14"/>
                  <a:gd name="T20" fmla="*/ 10 w 28"/>
                  <a:gd name="T21" fmla="*/ 14 h 14"/>
                  <a:gd name="T22" fmla="*/ 14 w 28"/>
                  <a:gd name="T23" fmla="*/ 14 h 14"/>
                  <a:gd name="T24" fmla="*/ 14 w 28"/>
                  <a:gd name="T25" fmla="*/ 14 h 14"/>
                  <a:gd name="T26" fmla="*/ 14 w 28"/>
                  <a:gd name="T27" fmla="*/ 14 h 14"/>
                  <a:gd name="T28" fmla="*/ 20 w 28"/>
                  <a:gd name="T29" fmla="*/ 14 h 14"/>
                  <a:gd name="T30" fmla="*/ 24 w 28"/>
                  <a:gd name="T31" fmla="*/ 10 h 14"/>
                  <a:gd name="T32" fmla="*/ 26 w 28"/>
                  <a:gd name="T33" fmla="*/ 6 h 14"/>
                  <a:gd name="T34" fmla="*/ 28 w 28"/>
                  <a:gd name="T35" fmla="*/ 2 h 14"/>
                  <a:gd name="T36" fmla="*/ 28 w 28"/>
                  <a:gd name="T37" fmla="*/ 2 h 14"/>
                  <a:gd name="T38" fmla="*/ 28 w 28"/>
                  <a:gd name="T39" fmla="*/ 0 h 14"/>
                  <a:gd name="T40" fmla="*/ 28 w 28"/>
                  <a:gd name="T41" fmla="*/ 0 h 14"/>
                  <a:gd name="T42" fmla="*/ 24 w 28"/>
                  <a:gd name="T43" fmla="*/ 0 h 14"/>
                  <a:gd name="T44" fmla="*/ 14 w 28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10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6" name="Freeform 61"/>
              <p:cNvSpPr/>
              <p:nvPr/>
            </p:nvSpPr>
            <p:spPr bwMode="auto">
              <a:xfrm>
                <a:off x="2024" y="2522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4 w 14"/>
                  <a:gd name="T3" fmla="*/ 0 h 14"/>
                  <a:gd name="T4" fmla="*/ 4 w 14"/>
                  <a:gd name="T5" fmla="*/ 0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2 h 14"/>
                  <a:gd name="T12" fmla="*/ 0 w 14"/>
                  <a:gd name="T13" fmla="*/ 2 h 14"/>
                  <a:gd name="T14" fmla="*/ 2 w 14"/>
                  <a:gd name="T15" fmla="*/ 6 h 14"/>
                  <a:gd name="T16" fmla="*/ 4 w 14"/>
                  <a:gd name="T17" fmla="*/ 10 h 14"/>
                  <a:gd name="T18" fmla="*/ 10 w 14"/>
                  <a:gd name="T19" fmla="*/ 14 h 14"/>
                  <a:gd name="T20" fmla="*/ 14 w 14"/>
                  <a:gd name="T21" fmla="*/ 14 h 14"/>
                  <a:gd name="T22" fmla="*/ 14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10" y="14"/>
                    </a:lnTo>
                    <a:lnTo>
                      <a:pt x="1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7" name="Freeform 62"/>
              <p:cNvSpPr/>
              <p:nvPr/>
            </p:nvSpPr>
            <p:spPr bwMode="auto">
              <a:xfrm>
                <a:off x="2028" y="2508"/>
                <a:ext cx="20" cy="26"/>
              </a:xfrm>
              <a:custGeom>
                <a:avLst/>
                <a:gdLst>
                  <a:gd name="T0" fmla="*/ 20 w 20"/>
                  <a:gd name="T1" fmla="*/ 0 h 26"/>
                  <a:gd name="T2" fmla="*/ 0 w 20"/>
                  <a:gd name="T3" fmla="*/ 0 h 26"/>
                  <a:gd name="T4" fmla="*/ 0 w 20"/>
                  <a:gd name="T5" fmla="*/ 16 h 26"/>
                  <a:gd name="T6" fmla="*/ 0 w 20"/>
                  <a:gd name="T7" fmla="*/ 16 h 26"/>
                  <a:gd name="T8" fmla="*/ 0 w 20"/>
                  <a:gd name="T9" fmla="*/ 16 h 26"/>
                  <a:gd name="T10" fmla="*/ 0 w 20"/>
                  <a:gd name="T11" fmla="*/ 16 h 26"/>
                  <a:gd name="T12" fmla="*/ 0 w 20"/>
                  <a:gd name="T13" fmla="*/ 20 h 26"/>
                  <a:gd name="T14" fmla="*/ 2 w 20"/>
                  <a:gd name="T15" fmla="*/ 22 h 26"/>
                  <a:gd name="T16" fmla="*/ 6 w 20"/>
                  <a:gd name="T17" fmla="*/ 24 h 26"/>
                  <a:gd name="T18" fmla="*/ 10 w 20"/>
                  <a:gd name="T19" fmla="*/ 26 h 26"/>
                  <a:gd name="T20" fmla="*/ 10 w 20"/>
                  <a:gd name="T21" fmla="*/ 26 h 26"/>
                  <a:gd name="T22" fmla="*/ 14 w 20"/>
                  <a:gd name="T23" fmla="*/ 24 h 26"/>
                  <a:gd name="T24" fmla="*/ 18 w 20"/>
                  <a:gd name="T25" fmla="*/ 22 h 26"/>
                  <a:gd name="T26" fmla="*/ 20 w 20"/>
                  <a:gd name="T27" fmla="*/ 20 h 26"/>
                  <a:gd name="T28" fmla="*/ 20 w 20"/>
                  <a:gd name="T29" fmla="*/ 16 h 26"/>
                  <a:gd name="T30" fmla="*/ 20 w 20"/>
                  <a:gd name="T31" fmla="*/ 16 h 26"/>
                  <a:gd name="T32" fmla="*/ 20 w 20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6">
                    <a:moveTo>
                      <a:pt x="2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8" name="Freeform 63"/>
              <p:cNvSpPr/>
              <p:nvPr/>
            </p:nvSpPr>
            <p:spPr bwMode="auto">
              <a:xfrm>
                <a:off x="2028" y="2508"/>
                <a:ext cx="10" cy="26"/>
              </a:xfrm>
              <a:custGeom>
                <a:avLst/>
                <a:gdLst>
                  <a:gd name="T0" fmla="*/ 10 w 10"/>
                  <a:gd name="T1" fmla="*/ 0 h 26"/>
                  <a:gd name="T2" fmla="*/ 0 w 10"/>
                  <a:gd name="T3" fmla="*/ 0 h 26"/>
                  <a:gd name="T4" fmla="*/ 0 w 10"/>
                  <a:gd name="T5" fmla="*/ 16 h 26"/>
                  <a:gd name="T6" fmla="*/ 0 w 10"/>
                  <a:gd name="T7" fmla="*/ 16 h 26"/>
                  <a:gd name="T8" fmla="*/ 0 w 10"/>
                  <a:gd name="T9" fmla="*/ 16 h 26"/>
                  <a:gd name="T10" fmla="*/ 0 w 10"/>
                  <a:gd name="T11" fmla="*/ 16 h 26"/>
                  <a:gd name="T12" fmla="*/ 0 w 10"/>
                  <a:gd name="T13" fmla="*/ 20 h 26"/>
                  <a:gd name="T14" fmla="*/ 2 w 10"/>
                  <a:gd name="T15" fmla="*/ 22 h 26"/>
                  <a:gd name="T16" fmla="*/ 6 w 10"/>
                  <a:gd name="T17" fmla="*/ 24 h 26"/>
                  <a:gd name="T18" fmla="*/ 10 w 10"/>
                  <a:gd name="T19" fmla="*/ 26 h 26"/>
                  <a:gd name="T20" fmla="*/ 10 w 10"/>
                  <a:gd name="T21" fmla="*/ 16 h 26"/>
                  <a:gd name="T22" fmla="*/ 10 w 10"/>
                  <a:gd name="T23" fmla="*/ 6 h 26"/>
                  <a:gd name="T24" fmla="*/ 10 w 1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6">
                    <a:moveTo>
                      <a:pt x="1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16"/>
                    </a:lnTo>
                    <a:lnTo>
                      <a:pt x="10" y="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9" name="Freeform 64"/>
              <p:cNvSpPr/>
              <p:nvPr/>
            </p:nvSpPr>
            <p:spPr bwMode="auto">
              <a:xfrm>
                <a:off x="2016" y="245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0" name="Freeform 65"/>
              <p:cNvSpPr/>
              <p:nvPr/>
            </p:nvSpPr>
            <p:spPr bwMode="auto">
              <a:xfrm>
                <a:off x="2016" y="2452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1" name="Freeform 66"/>
              <p:cNvSpPr/>
              <p:nvPr/>
            </p:nvSpPr>
            <p:spPr bwMode="auto">
              <a:xfrm>
                <a:off x="2014" y="2452"/>
                <a:ext cx="48" cy="26"/>
              </a:xfrm>
              <a:custGeom>
                <a:avLst/>
                <a:gdLst>
                  <a:gd name="T0" fmla="*/ 24 w 48"/>
                  <a:gd name="T1" fmla="*/ 24 h 26"/>
                  <a:gd name="T2" fmla="*/ 24 w 48"/>
                  <a:gd name="T3" fmla="*/ 12 h 26"/>
                  <a:gd name="T4" fmla="*/ 24 w 48"/>
                  <a:gd name="T5" fmla="*/ 24 h 26"/>
                  <a:gd name="T6" fmla="*/ 24 w 48"/>
                  <a:gd name="T7" fmla="*/ 24 h 26"/>
                  <a:gd name="T8" fmla="*/ 30 w 48"/>
                  <a:gd name="T9" fmla="*/ 26 h 26"/>
                  <a:gd name="T10" fmla="*/ 30 w 48"/>
                  <a:gd name="T11" fmla="*/ 26 h 26"/>
                  <a:gd name="T12" fmla="*/ 32 w 48"/>
                  <a:gd name="T13" fmla="*/ 20 h 26"/>
                  <a:gd name="T14" fmla="*/ 32 w 48"/>
                  <a:gd name="T15" fmla="*/ 20 h 26"/>
                  <a:gd name="T16" fmla="*/ 32 w 48"/>
                  <a:gd name="T17" fmla="*/ 24 h 26"/>
                  <a:gd name="T18" fmla="*/ 32 w 48"/>
                  <a:gd name="T19" fmla="*/ 24 h 26"/>
                  <a:gd name="T20" fmla="*/ 34 w 48"/>
                  <a:gd name="T21" fmla="*/ 24 h 26"/>
                  <a:gd name="T22" fmla="*/ 34 w 48"/>
                  <a:gd name="T23" fmla="*/ 24 h 26"/>
                  <a:gd name="T24" fmla="*/ 36 w 48"/>
                  <a:gd name="T25" fmla="*/ 22 h 26"/>
                  <a:gd name="T26" fmla="*/ 36 w 48"/>
                  <a:gd name="T27" fmla="*/ 22 h 26"/>
                  <a:gd name="T28" fmla="*/ 38 w 48"/>
                  <a:gd name="T29" fmla="*/ 24 h 26"/>
                  <a:gd name="T30" fmla="*/ 38 w 48"/>
                  <a:gd name="T31" fmla="*/ 24 h 26"/>
                  <a:gd name="T32" fmla="*/ 48 w 48"/>
                  <a:gd name="T33" fmla="*/ 24 h 26"/>
                  <a:gd name="T34" fmla="*/ 48 w 48"/>
                  <a:gd name="T35" fmla="*/ 24 h 26"/>
                  <a:gd name="T36" fmla="*/ 48 w 48"/>
                  <a:gd name="T37" fmla="*/ 18 h 26"/>
                  <a:gd name="T38" fmla="*/ 46 w 48"/>
                  <a:gd name="T39" fmla="*/ 14 h 26"/>
                  <a:gd name="T40" fmla="*/ 44 w 48"/>
                  <a:gd name="T41" fmla="*/ 8 h 26"/>
                  <a:gd name="T42" fmla="*/ 40 w 48"/>
                  <a:gd name="T43" fmla="*/ 6 h 26"/>
                  <a:gd name="T44" fmla="*/ 32 w 48"/>
                  <a:gd name="T45" fmla="*/ 0 h 26"/>
                  <a:gd name="T46" fmla="*/ 24 w 48"/>
                  <a:gd name="T47" fmla="*/ 0 h 26"/>
                  <a:gd name="T48" fmla="*/ 24 w 48"/>
                  <a:gd name="T49" fmla="*/ 0 h 26"/>
                  <a:gd name="T50" fmla="*/ 24 w 48"/>
                  <a:gd name="T51" fmla="*/ 0 h 26"/>
                  <a:gd name="T52" fmla="*/ 16 w 48"/>
                  <a:gd name="T53" fmla="*/ 0 h 26"/>
                  <a:gd name="T54" fmla="*/ 8 w 48"/>
                  <a:gd name="T55" fmla="*/ 6 h 26"/>
                  <a:gd name="T56" fmla="*/ 4 w 48"/>
                  <a:gd name="T57" fmla="*/ 8 h 26"/>
                  <a:gd name="T58" fmla="*/ 2 w 48"/>
                  <a:gd name="T59" fmla="*/ 14 h 26"/>
                  <a:gd name="T60" fmla="*/ 0 w 48"/>
                  <a:gd name="T61" fmla="*/ 18 h 26"/>
                  <a:gd name="T62" fmla="*/ 2 w 48"/>
                  <a:gd name="T63" fmla="*/ 24 h 26"/>
                  <a:gd name="T64" fmla="*/ 2 w 48"/>
                  <a:gd name="T65" fmla="*/ 24 h 26"/>
                  <a:gd name="T66" fmla="*/ 24 w 48"/>
                  <a:gd name="T67" fmla="*/ 24 h 26"/>
                  <a:gd name="T68" fmla="*/ 24 w 48"/>
                  <a:gd name="T6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26">
                    <a:moveTo>
                      <a:pt x="24" y="24"/>
                    </a:moveTo>
                    <a:lnTo>
                      <a:pt x="24" y="1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24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18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40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4" y="24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2" name="Freeform 67"/>
              <p:cNvSpPr/>
              <p:nvPr/>
            </p:nvSpPr>
            <p:spPr bwMode="auto">
              <a:xfrm>
                <a:off x="2014" y="2452"/>
                <a:ext cx="24" cy="24"/>
              </a:xfrm>
              <a:custGeom>
                <a:avLst/>
                <a:gdLst>
                  <a:gd name="T0" fmla="*/ 24 w 24"/>
                  <a:gd name="T1" fmla="*/ 24 h 24"/>
                  <a:gd name="T2" fmla="*/ 24 w 24"/>
                  <a:gd name="T3" fmla="*/ 12 h 24"/>
                  <a:gd name="T4" fmla="*/ 24 w 24"/>
                  <a:gd name="T5" fmla="*/ 24 h 24"/>
                  <a:gd name="T6" fmla="*/ 24 w 24"/>
                  <a:gd name="T7" fmla="*/ 24 h 24"/>
                  <a:gd name="T8" fmla="*/ 24 w 24"/>
                  <a:gd name="T9" fmla="*/ 0 h 24"/>
                  <a:gd name="T10" fmla="*/ 24 w 24"/>
                  <a:gd name="T11" fmla="*/ 0 h 24"/>
                  <a:gd name="T12" fmla="*/ 24 w 24"/>
                  <a:gd name="T13" fmla="*/ 0 h 24"/>
                  <a:gd name="T14" fmla="*/ 24 w 24"/>
                  <a:gd name="T15" fmla="*/ 0 h 24"/>
                  <a:gd name="T16" fmla="*/ 16 w 24"/>
                  <a:gd name="T17" fmla="*/ 0 h 24"/>
                  <a:gd name="T18" fmla="*/ 8 w 24"/>
                  <a:gd name="T19" fmla="*/ 6 h 24"/>
                  <a:gd name="T20" fmla="*/ 4 w 24"/>
                  <a:gd name="T21" fmla="*/ 8 h 24"/>
                  <a:gd name="T22" fmla="*/ 2 w 24"/>
                  <a:gd name="T23" fmla="*/ 14 h 24"/>
                  <a:gd name="T24" fmla="*/ 0 w 24"/>
                  <a:gd name="T25" fmla="*/ 18 h 24"/>
                  <a:gd name="T26" fmla="*/ 2 w 24"/>
                  <a:gd name="T27" fmla="*/ 24 h 24"/>
                  <a:gd name="T28" fmla="*/ 2 w 24"/>
                  <a:gd name="T29" fmla="*/ 24 h 24"/>
                  <a:gd name="T30" fmla="*/ 24 w 24"/>
                  <a:gd name="T31" fmla="*/ 24 h 24"/>
                  <a:gd name="T32" fmla="*/ 24 w 24"/>
                  <a:gd name="T3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lnTo>
                      <a:pt x="24" y="1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24" y="24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3" name="Freeform 68"/>
              <p:cNvSpPr/>
              <p:nvPr/>
            </p:nvSpPr>
            <p:spPr bwMode="auto">
              <a:xfrm>
                <a:off x="2010" y="2448"/>
                <a:ext cx="58" cy="60"/>
              </a:xfrm>
              <a:custGeom>
                <a:avLst/>
                <a:gdLst>
                  <a:gd name="T0" fmla="*/ 22 w 58"/>
                  <a:gd name="T1" fmla="*/ 54 h 60"/>
                  <a:gd name="T2" fmla="*/ 20 w 58"/>
                  <a:gd name="T3" fmla="*/ 56 h 60"/>
                  <a:gd name="T4" fmla="*/ 14 w 58"/>
                  <a:gd name="T5" fmla="*/ 54 h 60"/>
                  <a:gd name="T6" fmla="*/ 10 w 58"/>
                  <a:gd name="T7" fmla="*/ 52 h 60"/>
                  <a:gd name="T8" fmla="*/ 6 w 58"/>
                  <a:gd name="T9" fmla="*/ 42 h 60"/>
                  <a:gd name="T10" fmla="*/ 6 w 58"/>
                  <a:gd name="T11" fmla="*/ 28 h 60"/>
                  <a:gd name="T12" fmla="*/ 6 w 58"/>
                  <a:gd name="T13" fmla="*/ 22 h 60"/>
                  <a:gd name="T14" fmla="*/ 12 w 58"/>
                  <a:gd name="T15" fmla="*/ 8 h 60"/>
                  <a:gd name="T16" fmla="*/ 20 w 58"/>
                  <a:gd name="T17" fmla="*/ 4 h 60"/>
                  <a:gd name="T18" fmla="*/ 28 w 58"/>
                  <a:gd name="T19" fmla="*/ 2 h 60"/>
                  <a:gd name="T20" fmla="*/ 44 w 58"/>
                  <a:gd name="T21" fmla="*/ 8 h 60"/>
                  <a:gd name="T22" fmla="*/ 50 w 58"/>
                  <a:gd name="T23" fmla="*/ 14 h 60"/>
                  <a:gd name="T24" fmla="*/ 50 w 58"/>
                  <a:gd name="T25" fmla="*/ 32 h 60"/>
                  <a:gd name="T26" fmla="*/ 50 w 58"/>
                  <a:gd name="T27" fmla="*/ 44 h 60"/>
                  <a:gd name="T28" fmla="*/ 52 w 58"/>
                  <a:gd name="T29" fmla="*/ 44 h 60"/>
                  <a:gd name="T30" fmla="*/ 58 w 58"/>
                  <a:gd name="T31" fmla="*/ 38 h 60"/>
                  <a:gd name="T32" fmla="*/ 58 w 58"/>
                  <a:gd name="T33" fmla="*/ 34 h 60"/>
                  <a:gd name="T34" fmla="*/ 54 w 58"/>
                  <a:gd name="T35" fmla="*/ 30 h 60"/>
                  <a:gd name="T36" fmla="*/ 54 w 58"/>
                  <a:gd name="T37" fmla="*/ 22 h 60"/>
                  <a:gd name="T38" fmla="*/ 46 w 58"/>
                  <a:gd name="T39" fmla="*/ 6 h 60"/>
                  <a:gd name="T40" fmla="*/ 38 w 58"/>
                  <a:gd name="T41" fmla="*/ 0 h 60"/>
                  <a:gd name="T42" fmla="*/ 28 w 58"/>
                  <a:gd name="T43" fmla="*/ 0 h 60"/>
                  <a:gd name="T44" fmla="*/ 14 w 58"/>
                  <a:gd name="T45" fmla="*/ 2 h 60"/>
                  <a:gd name="T46" fmla="*/ 10 w 58"/>
                  <a:gd name="T47" fmla="*/ 6 h 60"/>
                  <a:gd name="T48" fmla="*/ 2 w 58"/>
                  <a:gd name="T49" fmla="*/ 22 h 60"/>
                  <a:gd name="T50" fmla="*/ 2 w 58"/>
                  <a:gd name="T51" fmla="*/ 30 h 60"/>
                  <a:gd name="T52" fmla="*/ 0 w 58"/>
                  <a:gd name="T53" fmla="*/ 34 h 60"/>
                  <a:gd name="T54" fmla="*/ 0 w 58"/>
                  <a:gd name="T55" fmla="*/ 38 h 60"/>
                  <a:gd name="T56" fmla="*/ 4 w 58"/>
                  <a:gd name="T57" fmla="*/ 42 h 60"/>
                  <a:gd name="T58" fmla="*/ 6 w 58"/>
                  <a:gd name="T59" fmla="*/ 48 h 60"/>
                  <a:gd name="T60" fmla="*/ 8 w 58"/>
                  <a:gd name="T61" fmla="*/ 54 h 60"/>
                  <a:gd name="T62" fmla="*/ 20 w 58"/>
                  <a:gd name="T63" fmla="*/ 58 h 60"/>
                  <a:gd name="T64" fmla="*/ 22 w 58"/>
                  <a:gd name="T65" fmla="*/ 60 h 60"/>
                  <a:gd name="T66" fmla="*/ 26 w 58"/>
                  <a:gd name="T67" fmla="*/ 60 h 60"/>
                  <a:gd name="T68" fmla="*/ 28 w 58"/>
                  <a:gd name="T69" fmla="*/ 58 h 60"/>
                  <a:gd name="T70" fmla="*/ 28 w 58"/>
                  <a:gd name="T71" fmla="*/ 58 h 60"/>
                  <a:gd name="T72" fmla="*/ 26 w 58"/>
                  <a:gd name="T73" fmla="*/ 5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" h="60">
                    <a:moveTo>
                      <a:pt x="26" y="54"/>
                    </a:moveTo>
                    <a:lnTo>
                      <a:pt x="22" y="54"/>
                    </a:lnTo>
                    <a:lnTo>
                      <a:pt x="22" y="54"/>
                    </a:lnTo>
                    <a:lnTo>
                      <a:pt x="20" y="56"/>
                    </a:lnTo>
                    <a:lnTo>
                      <a:pt x="20" y="56"/>
                    </a:lnTo>
                    <a:lnTo>
                      <a:pt x="14" y="54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6" y="48"/>
                    </a:lnTo>
                    <a:lnTo>
                      <a:pt x="6" y="42"/>
                    </a:lnTo>
                    <a:lnTo>
                      <a:pt x="6" y="32"/>
                    </a:lnTo>
                    <a:lnTo>
                      <a:pt x="6" y="2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8" y="4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50" y="14"/>
                    </a:lnTo>
                    <a:lnTo>
                      <a:pt x="50" y="22"/>
                    </a:lnTo>
                    <a:lnTo>
                      <a:pt x="50" y="32"/>
                    </a:lnTo>
                    <a:lnTo>
                      <a:pt x="50" y="32"/>
                    </a:lnTo>
                    <a:lnTo>
                      <a:pt x="50" y="44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6" y="42"/>
                    </a:lnTo>
                    <a:lnTo>
                      <a:pt x="58" y="38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6" y="30"/>
                    </a:lnTo>
                    <a:lnTo>
                      <a:pt x="54" y="30"/>
                    </a:lnTo>
                    <a:lnTo>
                      <a:pt x="54" y="22"/>
                    </a:lnTo>
                    <a:lnTo>
                      <a:pt x="54" y="22"/>
                    </a:lnTo>
                    <a:lnTo>
                      <a:pt x="52" y="14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3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4"/>
                    </a:lnTo>
                    <a:lnTo>
                      <a:pt x="2" y="22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2"/>
                    </a:lnTo>
                    <a:lnTo>
                      <a:pt x="4" y="42"/>
                    </a:lnTo>
                    <a:lnTo>
                      <a:pt x="6" y="48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12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2" y="60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28" y="60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4" name="Freeform 69"/>
              <p:cNvSpPr/>
              <p:nvPr/>
            </p:nvSpPr>
            <p:spPr bwMode="auto">
              <a:xfrm>
                <a:off x="2010" y="2448"/>
                <a:ext cx="28" cy="60"/>
              </a:xfrm>
              <a:custGeom>
                <a:avLst/>
                <a:gdLst>
                  <a:gd name="T0" fmla="*/ 26 w 28"/>
                  <a:gd name="T1" fmla="*/ 54 h 60"/>
                  <a:gd name="T2" fmla="*/ 22 w 28"/>
                  <a:gd name="T3" fmla="*/ 54 h 60"/>
                  <a:gd name="T4" fmla="*/ 22 w 28"/>
                  <a:gd name="T5" fmla="*/ 54 h 60"/>
                  <a:gd name="T6" fmla="*/ 20 w 28"/>
                  <a:gd name="T7" fmla="*/ 56 h 60"/>
                  <a:gd name="T8" fmla="*/ 20 w 28"/>
                  <a:gd name="T9" fmla="*/ 56 h 60"/>
                  <a:gd name="T10" fmla="*/ 14 w 28"/>
                  <a:gd name="T11" fmla="*/ 54 h 60"/>
                  <a:gd name="T12" fmla="*/ 10 w 28"/>
                  <a:gd name="T13" fmla="*/ 52 h 60"/>
                  <a:gd name="T14" fmla="*/ 10 w 28"/>
                  <a:gd name="T15" fmla="*/ 52 h 60"/>
                  <a:gd name="T16" fmla="*/ 6 w 28"/>
                  <a:gd name="T17" fmla="*/ 48 h 60"/>
                  <a:gd name="T18" fmla="*/ 6 w 28"/>
                  <a:gd name="T19" fmla="*/ 42 h 60"/>
                  <a:gd name="T20" fmla="*/ 6 w 28"/>
                  <a:gd name="T21" fmla="*/ 32 h 60"/>
                  <a:gd name="T22" fmla="*/ 6 w 28"/>
                  <a:gd name="T23" fmla="*/ 28 h 60"/>
                  <a:gd name="T24" fmla="*/ 6 w 28"/>
                  <a:gd name="T25" fmla="*/ 22 h 60"/>
                  <a:gd name="T26" fmla="*/ 6 w 28"/>
                  <a:gd name="T27" fmla="*/ 22 h 60"/>
                  <a:gd name="T28" fmla="*/ 8 w 28"/>
                  <a:gd name="T29" fmla="*/ 14 h 60"/>
                  <a:gd name="T30" fmla="*/ 12 w 28"/>
                  <a:gd name="T31" fmla="*/ 8 h 60"/>
                  <a:gd name="T32" fmla="*/ 12 w 28"/>
                  <a:gd name="T33" fmla="*/ 8 h 60"/>
                  <a:gd name="T34" fmla="*/ 20 w 28"/>
                  <a:gd name="T35" fmla="*/ 4 h 60"/>
                  <a:gd name="T36" fmla="*/ 28 w 28"/>
                  <a:gd name="T37" fmla="*/ 2 h 60"/>
                  <a:gd name="T38" fmla="*/ 28 w 28"/>
                  <a:gd name="T39" fmla="*/ 0 h 60"/>
                  <a:gd name="T40" fmla="*/ 28 w 28"/>
                  <a:gd name="T41" fmla="*/ 0 h 60"/>
                  <a:gd name="T42" fmla="*/ 18 w 28"/>
                  <a:gd name="T43" fmla="*/ 0 h 60"/>
                  <a:gd name="T44" fmla="*/ 14 w 28"/>
                  <a:gd name="T45" fmla="*/ 2 h 60"/>
                  <a:gd name="T46" fmla="*/ 10 w 28"/>
                  <a:gd name="T47" fmla="*/ 6 h 60"/>
                  <a:gd name="T48" fmla="*/ 10 w 28"/>
                  <a:gd name="T49" fmla="*/ 6 h 60"/>
                  <a:gd name="T50" fmla="*/ 4 w 28"/>
                  <a:gd name="T51" fmla="*/ 14 h 60"/>
                  <a:gd name="T52" fmla="*/ 2 w 28"/>
                  <a:gd name="T53" fmla="*/ 22 h 60"/>
                  <a:gd name="T54" fmla="*/ 2 w 28"/>
                  <a:gd name="T55" fmla="*/ 30 h 60"/>
                  <a:gd name="T56" fmla="*/ 2 w 28"/>
                  <a:gd name="T57" fmla="*/ 30 h 60"/>
                  <a:gd name="T58" fmla="*/ 0 w 28"/>
                  <a:gd name="T59" fmla="*/ 30 h 60"/>
                  <a:gd name="T60" fmla="*/ 0 w 28"/>
                  <a:gd name="T61" fmla="*/ 34 h 60"/>
                  <a:gd name="T62" fmla="*/ 0 w 28"/>
                  <a:gd name="T63" fmla="*/ 38 h 60"/>
                  <a:gd name="T64" fmla="*/ 0 w 28"/>
                  <a:gd name="T65" fmla="*/ 38 h 60"/>
                  <a:gd name="T66" fmla="*/ 0 w 28"/>
                  <a:gd name="T67" fmla="*/ 42 h 60"/>
                  <a:gd name="T68" fmla="*/ 4 w 28"/>
                  <a:gd name="T69" fmla="*/ 42 h 60"/>
                  <a:gd name="T70" fmla="*/ 4 w 28"/>
                  <a:gd name="T71" fmla="*/ 42 h 60"/>
                  <a:gd name="T72" fmla="*/ 6 w 28"/>
                  <a:gd name="T73" fmla="*/ 48 h 60"/>
                  <a:gd name="T74" fmla="*/ 8 w 28"/>
                  <a:gd name="T75" fmla="*/ 54 h 60"/>
                  <a:gd name="T76" fmla="*/ 8 w 28"/>
                  <a:gd name="T77" fmla="*/ 54 h 60"/>
                  <a:gd name="T78" fmla="*/ 12 w 28"/>
                  <a:gd name="T79" fmla="*/ 56 h 60"/>
                  <a:gd name="T80" fmla="*/ 20 w 28"/>
                  <a:gd name="T81" fmla="*/ 58 h 60"/>
                  <a:gd name="T82" fmla="*/ 20 w 28"/>
                  <a:gd name="T83" fmla="*/ 58 h 60"/>
                  <a:gd name="T84" fmla="*/ 22 w 28"/>
                  <a:gd name="T85" fmla="*/ 60 h 60"/>
                  <a:gd name="T86" fmla="*/ 26 w 28"/>
                  <a:gd name="T87" fmla="*/ 60 h 60"/>
                  <a:gd name="T88" fmla="*/ 26 w 28"/>
                  <a:gd name="T89" fmla="*/ 60 h 60"/>
                  <a:gd name="T90" fmla="*/ 28 w 28"/>
                  <a:gd name="T91" fmla="*/ 58 h 60"/>
                  <a:gd name="T92" fmla="*/ 28 w 28"/>
                  <a:gd name="T93" fmla="*/ 56 h 60"/>
                  <a:gd name="T94" fmla="*/ 28 w 28"/>
                  <a:gd name="T95" fmla="*/ 56 h 60"/>
                  <a:gd name="T96" fmla="*/ 26 w 28"/>
                  <a:gd name="T97" fmla="*/ 54 h 60"/>
                  <a:gd name="T98" fmla="*/ 26 w 28"/>
                  <a:gd name="T99" fmla="*/ 5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" h="60">
                    <a:moveTo>
                      <a:pt x="26" y="54"/>
                    </a:moveTo>
                    <a:lnTo>
                      <a:pt x="22" y="54"/>
                    </a:lnTo>
                    <a:lnTo>
                      <a:pt x="22" y="54"/>
                    </a:lnTo>
                    <a:lnTo>
                      <a:pt x="20" y="56"/>
                    </a:lnTo>
                    <a:lnTo>
                      <a:pt x="20" y="56"/>
                    </a:lnTo>
                    <a:lnTo>
                      <a:pt x="14" y="54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6" y="48"/>
                    </a:lnTo>
                    <a:lnTo>
                      <a:pt x="6" y="42"/>
                    </a:lnTo>
                    <a:lnTo>
                      <a:pt x="6" y="32"/>
                    </a:lnTo>
                    <a:lnTo>
                      <a:pt x="6" y="2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4"/>
                    </a:lnTo>
                    <a:lnTo>
                      <a:pt x="2" y="22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2"/>
                    </a:lnTo>
                    <a:lnTo>
                      <a:pt x="4" y="42"/>
                    </a:lnTo>
                    <a:lnTo>
                      <a:pt x="6" y="48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12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2" y="60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28" y="58"/>
                    </a:lnTo>
                    <a:lnTo>
                      <a:pt x="28" y="56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6" y="54"/>
                    </a:lnTo>
                    <a:close/>
                  </a:path>
                </a:pathLst>
              </a:custGeom>
              <a:solidFill>
                <a:srgbClr val="D62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5" name="Rectangle 70"/>
              <p:cNvSpPr>
                <a:spLocks noChangeArrowheads="1"/>
              </p:cNvSpPr>
              <p:nvPr/>
            </p:nvSpPr>
            <p:spPr bwMode="auto">
              <a:xfrm>
                <a:off x="2102" y="2314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6" name="Freeform 71"/>
              <p:cNvSpPr/>
              <p:nvPr/>
            </p:nvSpPr>
            <p:spPr bwMode="auto">
              <a:xfrm>
                <a:off x="2132" y="2320"/>
                <a:ext cx="68" cy="82"/>
              </a:xfrm>
              <a:custGeom>
                <a:avLst/>
                <a:gdLst>
                  <a:gd name="T0" fmla="*/ 34 w 68"/>
                  <a:gd name="T1" fmla="*/ 0 h 82"/>
                  <a:gd name="T2" fmla="*/ 34 w 68"/>
                  <a:gd name="T3" fmla="*/ 0 h 82"/>
                  <a:gd name="T4" fmla="*/ 24 w 68"/>
                  <a:gd name="T5" fmla="*/ 0 h 82"/>
                  <a:gd name="T6" fmla="*/ 16 w 68"/>
                  <a:gd name="T7" fmla="*/ 4 h 82"/>
                  <a:gd name="T8" fmla="*/ 10 w 68"/>
                  <a:gd name="T9" fmla="*/ 8 h 82"/>
                  <a:gd name="T10" fmla="*/ 4 w 68"/>
                  <a:gd name="T11" fmla="*/ 16 h 82"/>
                  <a:gd name="T12" fmla="*/ 2 w 68"/>
                  <a:gd name="T13" fmla="*/ 22 h 82"/>
                  <a:gd name="T14" fmla="*/ 0 w 68"/>
                  <a:gd name="T15" fmla="*/ 30 h 82"/>
                  <a:gd name="T16" fmla="*/ 0 w 68"/>
                  <a:gd name="T17" fmla="*/ 44 h 82"/>
                  <a:gd name="T18" fmla="*/ 0 w 68"/>
                  <a:gd name="T19" fmla="*/ 44 h 82"/>
                  <a:gd name="T20" fmla="*/ 4 w 68"/>
                  <a:gd name="T21" fmla="*/ 56 h 82"/>
                  <a:gd name="T22" fmla="*/ 8 w 68"/>
                  <a:gd name="T23" fmla="*/ 68 h 82"/>
                  <a:gd name="T24" fmla="*/ 14 w 68"/>
                  <a:gd name="T25" fmla="*/ 78 h 82"/>
                  <a:gd name="T26" fmla="*/ 18 w 68"/>
                  <a:gd name="T27" fmla="*/ 82 h 82"/>
                  <a:gd name="T28" fmla="*/ 18 w 68"/>
                  <a:gd name="T29" fmla="*/ 82 h 82"/>
                  <a:gd name="T30" fmla="*/ 34 w 68"/>
                  <a:gd name="T31" fmla="*/ 82 h 82"/>
                  <a:gd name="T32" fmla="*/ 34 w 68"/>
                  <a:gd name="T33" fmla="*/ 82 h 82"/>
                  <a:gd name="T34" fmla="*/ 50 w 68"/>
                  <a:gd name="T35" fmla="*/ 82 h 82"/>
                  <a:gd name="T36" fmla="*/ 50 w 68"/>
                  <a:gd name="T37" fmla="*/ 82 h 82"/>
                  <a:gd name="T38" fmla="*/ 56 w 68"/>
                  <a:gd name="T39" fmla="*/ 78 h 82"/>
                  <a:gd name="T40" fmla="*/ 60 w 68"/>
                  <a:gd name="T41" fmla="*/ 68 h 82"/>
                  <a:gd name="T42" fmla="*/ 66 w 68"/>
                  <a:gd name="T43" fmla="*/ 56 h 82"/>
                  <a:gd name="T44" fmla="*/ 68 w 68"/>
                  <a:gd name="T45" fmla="*/ 44 h 82"/>
                  <a:gd name="T46" fmla="*/ 68 w 68"/>
                  <a:gd name="T47" fmla="*/ 44 h 82"/>
                  <a:gd name="T48" fmla="*/ 68 w 68"/>
                  <a:gd name="T49" fmla="*/ 30 h 82"/>
                  <a:gd name="T50" fmla="*/ 66 w 68"/>
                  <a:gd name="T51" fmla="*/ 22 h 82"/>
                  <a:gd name="T52" fmla="*/ 64 w 68"/>
                  <a:gd name="T53" fmla="*/ 16 h 82"/>
                  <a:gd name="T54" fmla="*/ 58 w 68"/>
                  <a:gd name="T55" fmla="*/ 8 h 82"/>
                  <a:gd name="T56" fmla="*/ 52 w 68"/>
                  <a:gd name="T57" fmla="*/ 4 h 82"/>
                  <a:gd name="T58" fmla="*/ 44 w 68"/>
                  <a:gd name="T59" fmla="*/ 0 h 82"/>
                  <a:gd name="T60" fmla="*/ 34 w 68"/>
                  <a:gd name="T61" fmla="*/ 0 h 82"/>
                  <a:gd name="T62" fmla="*/ 34 w 68"/>
                  <a:gd name="T6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2">
                    <a:moveTo>
                      <a:pt x="34" y="0"/>
                    </a:moveTo>
                    <a:lnTo>
                      <a:pt x="34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" y="56"/>
                    </a:lnTo>
                    <a:lnTo>
                      <a:pt x="8" y="68"/>
                    </a:lnTo>
                    <a:lnTo>
                      <a:pt x="14" y="78"/>
                    </a:lnTo>
                    <a:lnTo>
                      <a:pt x="18" y="82"/>
                    </a:lnTo>
                    <a:lnTo>
                      <a:pt x="18" y="82"/>
                    </a:lnTo>
                    <a:lnTo>
                      <a:pt x="34" y="82"/>
                    </a:lnTo>
                    <a:lnTo>
                      <a:pt x="34" y="82"/>
                    </a:lnTo>
                    <a:lnTo>
                      <a:pt x="50" y="82"/>
                    </a:lnTo>
                    <a:lnTo>
                      <a:pt x="50" y="82"/>
                    </a:lnTo>
                    <a:lnTo>
                      <a:pt x="56" y="78"/>
                    </a:lnTo>
                    <a:lnTo>
                      <a:pt x="60" y="68"/>
                    </a:lnTo>
                    <a:lnTo>
                      <a:pt x="66" y="56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6" y="22"/>
                    </a:lnTo>
                    <a:lnTo>
                      <a:pt x="64" y="16"/>
                    </a:lnTo>
                    <a:lnTo>
                      <a:pt x="58" y="8"/>
                    </a:lnTo>
                    <a:lnTo>
                      <a:pt x="52" y="4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7" name="Freeform 72"/>
              <p:cNvSpPr/>
              <p:nvPr/>
            </p:nvSpPr>
            <p:spPr bwMode="auto">
              <a:xfrm>
                <a:off x="2132" y="2320"/>
                <a:ext cx="34" cy="82"/>
              </a:xfrm>
              <a:custGeom>
                <a:avLst/>
                <a:gdLst>
                  <a:gd name="T0" fmla="*/ 34 w 34"/>
                  <a:gd name="T1" fmla="*/ 0 h 82"/>
                  <a:gd name="T2" fmla="*/ 34 w 34"/>
                  <a:gd name="T3" fmla="*/ 0 h 82"/>
                  <a:gd name="T4" fmla="*/ 24 w 34"/>
                  <a:gd name="T5" fmla="*/ 0 h 82"/>
                  <a:gd name="T6" fmla="*/ 16 w 34"/>
                  <a:gd name="T7" fmla="*/ 4 h 82"/>
                  <a:gd name="T8" fmla="*/ 10 w 34"/>
                  <a:gd name="T9" fmla="*/ 8 h 82"/>
                  <a:gd name="T10" fmla="*/ 4 w 34"/>
                  <a:gd name="T11" fmla="*/ 16 h 82"/>
                  <a:gd name="T12" fmla="*/ 2 w 34"/>
                  <a:gd name="T13" fmla="*/ 22 h 82"/>
                  <a:gd name="T14" fmla="*/ 0 w 34"/>
                  <a:gd name="T15" fmla="*/ 30 h 82"/>
                  <a:gd name="T16" fmla="*/ 0 w 34"/>
                  <a:gd name="T17" fmla="*/ 44 h 82"/>
                  <a:gd name="T18" fmla="*/ 0 w 34"/>
                  <a:gd name="T19" fmla="*/ 44 h 82"/>
                  <a:gd name="T20" fmla="*/ 4 w 34"/>
                  <a:gd name="T21" fmla="*/ 56 h 82"/>
                  <a:gd name="T22" fmla="*/ 8 w 34"/>
                  <a:gd name="T23" fmla="*/ 68 h 82"/>
                  <a:gd name="T24" fmla="*/ 14 w 34"/>
                  <a:gd name="T25" fmla="*/ 78 h 82"/>
                  <a:gd name="T26" fmla="*/ 18 w 34"/>
                  <a:gd name="T27" fmla="*/ 82 h 82"/>
                  <a:gd name="T28" fmla="*/ 34 w 34"/>
                  <a:gd name="T29" fmla="*/ 82 h 82"/>
                  <a:gd name="T30" fmla="*/ 34 w 34"/>
                  <a:gd name="T3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2">
                    <a:moveTo>
                      <a:pt x="34" y="0"/>
                    </a:moveTo>
                    <a:lnTo>
                      <a:pt x="34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" y="56"/>
                    </a:lnTo>
                    <a:lnTo>
                      <a:pt x="8" y="68"/>
                    </a:lnTo>
                    <a:lnTo>
                      <a:pt x="14" y="78"/>
                    </a:lnTo>
                    <a:lnTo>
                      <a:pt x="18" y="82"/>
                    </a:lnTo>
                    <a:lnTo>
                      <a:pt x="34" y="8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8" name="Freeform 73"/>
              <p:cNvSpPr/>
              <p:nvPr/>
            </p:nvSpPr>
            <p:spPr bwMode="auto">
              <a:xfrm>
                <a:off x="2120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2 h 40"/>
                  <a:gd name="T34" fmla="*/ 2 w 92"/>
                  <a:gd name="T35" fmla="*/ 10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9" name="Freeform 74"/>
              <p:cNvSpPr/>
              <p:nvPr/>
            </p:nvSpPr>
            <p:spPr bwMode="auto">
              <a:xfrm>
                <a:off x="2120" y="239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0" name="Freeform 75"/>
              <p:cNvSpPr/>
              <p:nvPr/>
            </p:nvSpPr>
            <p:spPr bwMode="auto">
              <a:xfrm>
                <a:off x="2156" y="238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1" name="Freeform 76"/>
              <p:cNvSpPr/>
              <p:nvPr/>
            </p:nvSpPr>
            <p:spPr bwMode="auto">
              <a:xfrm>
                <a:off x="2156" y="2384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2" name="Freeform 77"/>
              <p:cNvSpPr/>
              <p:nvPr/>
            </p:nvSpPr>
            <p:spPr bwMode="auto">
              <a:xfrm>
                <a:off x="2144" y="232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6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3" name="Freeform 78"/>
              <p:cNvSpPr/>
              <p:nvPr/>
            </p:nvSpPr>
            <p:spPr bwMode="auto">
              <a:xfrm>
                <a:off x="2144" y="2328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4" name="Freeform 79"/>
              <p:cNvSpPr/>
              <p:nvPr/>
            </p:nvSpPr>
            <p:spPr bwMode="auto">
              <a:xfrm>
                <a:off x="2160" y="2376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5" name="Freeform 80"/>
              <p:cNvSpPr/>
              <p:nvPr/>
            </p:nvSpPr>
            <p:spPr bwMode="auto">
              <a:xfrm>
                <a:off x="2142" y="2326"/>
                <a:ext cx="48" cy="26"/>
              </a:xfrm>
              <a:custGeom>
                <a:avLst/>
                <a:gdLst>
                  <a:gd name="T0" fmla="*/ 24 w 48"/>
                  <a:gd name="T1" fmla="*/ 10 h 26"/>
                  <a:gd name="T2" fmla="*/ 24 w 48"/>
                  <a:gd name="T3" fmla="*/ 10 h 26"/>
                  <a:gd name="T4" fmla="*/ 20 w 48"/>
                  <a:gd name="T5" fmla="*/ 16 h 26"/>
                  <a:gd name="T6" fmla="*/ 14 w 48"/>
                  <a:gd name="T7" fmla="*/ 22 h 26"/>
                  <a:gd name="T8" fmla="*/ 8 w 48"/>
                  <a:gd name="T9" fmla="*/ 24 h 26"/>
                  <a:gd name="T10" fmla="*/ 2 w 48"/>
                  <a:gd name="T11" fmla="*/ 26 h 26"/>
                  <a:gd name="T12" fmla="*/ 2 w 48"/>
                  <a:gd name="T13" fmla="*/ 26 h 26"/>
                  <a:gd name="T14" fmla="*/ 0 w 48"/>
                  <a:gd name="T15" fmla="*/ 18 h 26"/>
                  <a:gd name="T16" fmla="*/ 2 w 48"/>
                  <a:gd name="T17" fmla="*/ 12 h 26"/>
                  <a:gd name="T18" fmla="*/ 4 w 48"/>
                  <a:gd name="T19" fmla="*/ 8 h 26"/>
                  <a:gd name="T20" fmla="*/ 8 w 48"/>
                  <a:gd name="T21" fmla="*/ 4 h 26"/>
                  <a:gd name="T22" fmla="*/ 16 w 48"/>
                  <a:gd name="T23" fmla="*/ 0 h 26"/>
                  <a:gd name="T24" fmla="*/ 24 w 48"/>
                  <a:gd name="T25" fmla="*/ 0 h 26"/>
                  <a:gd name="T26" fmla="*/ 24 w 48"/>
                  <a:gd name="T27" fmla="*/ 0 h 26"/>
                  <a:gd name="T28" fmla="*/ 34 w 48"/>
                  <a:gd name="T29" fmla="*/ 0 h 26"/>
                  <a:gd name="T30" fmla="*/ 42 w 48"/>
                  <a:gd name="T31" fmla="*/ 4 h 26"/>
                  <a:gd name="T32" fmla="*/ 44 w 48"/>
                  <a:gd name="T33" fmla="*/ 8 h 26"/>
                  <a:gd name="T34" fmla="*/ 46 w 48"/>
                  <a:gd name="T35" fmla="*/ 12 h 26"/>
                  <a:gd name="T36" fmla="*/ 48 w 48"/>
                  <a:gd name="T37" fmla="*/ 18 h 26"/>
                  <a:gd name="T38" fmla="*/ 48 w 48"/>
                  <a:gd name="T39" fmla="*/ 26 h 26"/>
                  <a:gd name="T40" fmla="*/ 48 w 48"/>
                  <a:gd name="T41" fmla="*/ 26 h 26"/>
                  <a:gd name="T42" fmla="*/ 42 w 48"/>
                  <a:gd name="T43" fmla="*/ 24 h 26"/>
                  <a:gd name="T44" fmla="*/ 34 w 48"/>
                  <a:gd name="T45" fmla="*/ 22 h 26"/>
                  <a:gd name="T46" fmla="*/ 28 w 48"/>
                  <a:gd name="T47" fmla="*/ 16 h 26"/>
                  <a:gd name="T48" fmla="*/ 24 w 48"/>
                  <a:gd name="T49" fmla="*/ 10 h 26"/>
                  <a:gd name="T50" fmla="*/ 24 w 48"/>
                  <a:gd name="T51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" h="26">
                    <a:moveTo>
                      <a:pt x="24" y="10"/>
                    </a:moveTo>
                    <a:lnTo>
                      <a:pt x="24" y="10"/>
                    </a:lnTo>
                    <a:lnTo>
                      <a:pt x="20" y="16"/>
                    </a:lnTo>
                    <a:lnTo>
                      <a:pt x="14" y="22"/>
                    </a:lnTo>
                    <a:lnTo>
                      <a:pt x="8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2" y="4"/>
                    </a:lnTo>
                    <a:lnTo>
                      <a:pt x="44" y="8"/>
                    </a:lnTo>
                    <a:lnTo>
                      <a:pt x="46" y="12"/>
                    </a:lnTo>
                    <a:lnTo>
                      <a:pt x="48" y="18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2" y="24"/>
                    </a:lnTo>
                    <a:lnTo>
                      <a:pt x="34" y="22"/>
                    </a:lnTo>
                    <a:lnTo>
                      <a:pt x="28" y="16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6" name="Freeform 81"/>
              <p:cNvSpPr/>
              <p:nvPr/>
            </p:nvSpPr>
            <p:spPr bwMode="auto">
              <a:xfrm>
                <a:off x="2142" y="2326"/>
                <a:ext cx="24" cy="26"/>
              </a:xfrm>
              <a:custGeom>
                <a:avLst/>
                <a:gdLst>
                  <a:gd name="T0" fmla="*/ 24 w 24"/>
                  <a:gd name="T1" fmla="*/ 10 h 26"/>
                  <a:gd name="T2" fmla="*/ 24 w 24"/>
                  <a:gd name="T3" fmla="*/ 10 h 26"/>
                  <a:gd name="T4" fmla="*/ 20 w 24"/>
                  <a:gd name="T5" fmla="*/ 16 h 26"/>
                  <a:gd name="T6" fmla="*/ 14 w 24"/>
                  <a:gd name="T7" fmla="*/ 22 h 26"/>
                  <a:gd name="T8" fmla="*/ 8 w 24"/>
                  <a:gd name="T9" fmla="*/ 24 h 26"/>
                  <a:gd name="T10" fmla="*/ 2 w 24"/>
                  <a:gd name="T11" fmla="*/ 26 h 26"/>
                  <a:gd name="T12" fmla="*/ 2 w 24"/>
                  <a:gd name="T13" fmla="*/ 26 h 26"/>
                  <a:gd name="T14" fmla="*/ 0 w 24"/>
                  <a:gd name="T15" fmla="*/ 18 h 26"/>
                  <a:gd name="T16" fmla="*/ 2 w 24"/>
                  <a:gd name="T17" fmla="*/ 12 h 26"/>
                  <a:gd name="T18" fmla="*/ 4 w 24"/>
                  <a:gd name="T19" fmla="*/ 8 h 26"/>
                  <a:gd name="T20" fmla="*/ 8 w 24"/>
                  <a:gd name="T21" fmla="*/ 4 h 26"/>
                  <a:gd name="T22" fmla="*/ 16 w 24"/>
                  <a:gd name="T23" fmla="*/ 0 h 26"/>
                  <a:gd name="T24" fmla="*/ 24 w 24"/>
                  <a:gd name="T25" fmla="*/ 0 h 26"/>
                  <a:gd name="T26" fmla="*/ 24 w 24"/>
                  <a:gd name="T2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10"/>
                    </a:moveTo>
                    <a:lnTo>
                      <a:pt x="24" y="10"/>
                    </a:lnTo>
                    <a:lnTo>
                      <a:pt x="20" y="16"/>
                    </a:lnTo>
                    <a:lnTo>
                      <a:pt x="14" y="22"/>
                    </a:lnTo>
                    <a:lnTo>
                      <a:pt x="8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7" name="Freeform 82"/>
              <p:cNvSpPr>
                <a:spLocks noEditPoints="1"/>
              </p:cNvSpPr>
              <p:nvPr/>
            </p:nvSpPr>
            <p:spPr bwMode="auto">
              <a:xfrm>
                <a:off x="2140" y="2350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6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38 w 52"/>
                  <a:gd name="T15" fmla="*/ 16 h 16"/>
                  <a:gd name="T16" fmla="*/ 34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0 w 52"/>
                  <a:gd name="T25" fmla="*/ 12 h 16"/>
                  <a:gd name="T26" fmla="*/ 14 w 52"/>
                  <a:gd name="T27" fmla="*/ 16 h 16"/>
                  <a:gd name="T28" fmla="*/ 8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8 w 52"/>
                  <a:gd name="T37" fmla="*/ 2 h 16"/>
                  <a:gd name="T38" fmla="*/ 14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2 h 16"/>
                  <a:gd name="T46" fmla="*/ 6 w 52"/>
                  <a:gd name="T47" fmla="*/ 6 h 16"/>
                  <a:gd name="T48" fmla="*/ 6 w 52"/>
                  <a:gd name="T49" fmla="*/ 4 h 16"/>
                  <a:gd name="T50" fmla="*/ 14 w 52"/>
                  <a:gd name="T51" fmla="*/ 2 h 16"/>
                  <a:gd name="T52" fmla="*/ 22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10 w 52"/>
                  <a:gd name="T59" fmla="*/ 12 h 16"/>
                  <a:gd name="T60" fmla="*/ 42 w 52"/>
                  <a:gd name="T61" fmla="*/ 12 h 16"/>
                  <a:gd name="T62" fmla="*/ 46 w 52"/>
                  <a:gd name="T63" fmla="*/ 8 h 16"/>
                  <a:gd name="T64" fmla="*/ 46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30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2 w 52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8" name="Freeform 83"/>
              <p:cNvSpPr>
                <a:spLocks noEditPoints="1"/>
              </p:cNvSpPr>
              <p:nvPr/>
            </p:nvSpPr>
            <p:spPr bwMode="auto">
              <a:xfrm>
                <a:off x="2140" y="2350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8 w 26"/>
                  <a:gd name="T9" fmla="*/ 14 h 16"/>
                  <a:gd name="T10" fmla="*/ 14 w 26"/>
                  <a:gd name="T11" fmla="*/ 16 h 16"/>
                  <a:gd name="T12" fmla="*/ 14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8 w 26"/>
                  <a:gd name="T31" fmla="*/ 2 h 16"/>
                  <a:gd name="T32" fmla="*/ 8 w 26"/>
                  <a:gd name="T33" fmla="*/ 2 h 16"/>
                  <a:gd name="T34" fmla="*/ 14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2 h 16"/>
                  <a:gd name="T44" fmla="*/ 10 w 26"/>
                  <a:gd name="T45" fmla="*/ 12 h 16"/>
                  <a:gd name="T46" fmla="*/ 6 w 26"/>
                  <a:gd name="T47" fmla="*/ 8 h 16"/>
                  <a:gd name="T48" fmla="*/ 6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20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4 w 26"/>
                  <a:gd name="T71" fmla="*/ 14 h 16"/>
                  <a:gd name="T72" fmla="*/ 10 w 26"/>
                  <a:gd name="T73" fmla="*/ 12 h 16"/>
                  <a:gd name="T74" fmla="*/ 10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9" name="Freeform 84"/>
              <p:cNvSpPr/>
              <p:nvPr/>
            </p:nvSpPr>
            <p:spPr bwMode="auto">
              <a:xfrm>
                <a:off x="2166" y="239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0" name="Freeform 85"/>
              <p:cNvSpPr/>
              <p:nvPr/>
            </p:nvSpPr>
            <p:spPr bwMode="auto">
              <a:xfrm>
                <a:off x="2152" y="239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1" name="Rectangle 86"/>
              <p:cNvSpPr>
                <a:spLocks noChangeArrowheads="1"/>
              </p:cNvSpPr>
              <p:nvPr/>
            </p:nvSpPr>
            <p:spPr bwMode="auto">
              <a:xfrm>
                <a:off x="2358" y="2562"/>
                <a:ext cx="128" cy="124"/>
              </a:xfrm>
              <a:prstGeom prst="rect">
                <a:avLst/>
              </a:prstGeom>
              <a:solidFill>
                <a:srgbClr val="9C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2" name="Freeform 87"/>
              <p:cNvSpPr/>
              <p:nvPr/>
            </p:nvSpPr>
            <p:spPr bwMode="auto">
              <a:xfrm>
                <a:off x="2382" y="2564"/>
                <a:ext cx="80" cy="122"/>
              </a:xfrm>
              <a:custGeom>
                <a:avLst/>
                <a:gdLst>
                  <a:gd name="T0" fmla="*/ 40 w 80"/>
                  <a:gd name="T1" fmla="*/ 0 h 122"/>
                  <a:gd name="T2" fmla="*/ 40 w 80"/>
                  <a:gd name="T3" fmla="*/ 0 h 122"/>
                  <a:gd name="T4" fmla="*/ 50 w 80"/>
                  <a:gd name="T5" fmla="*/ 2 h 122"/>
                  <a:gd name="T6" fmla="*/ 58 w 80"/>
                  <a:gd name="T7" fmla="*/ 6 h 122"/>
                  <a:gd name="T8" fmla="*/ 66 w 80"/>
                  <a:gd name="T9" fmla="*/ 14 h 122"/>
                  <a:gd name="T10" fmla="*/ 70 w 80"/>
                  <a:gd name="T11" fmla="*/ 26 h 122"/>
                  <a:gd name="T12" fmla="*/ 74 w 80"/>
                  <a:gd name="T13" fmla="*/ 38 h 122"/>
                  <a:gd name="T14" fmla="*/ 78 w 80"/>
                  <a:gd name="T15" fmla="*/ 54 h 122"/>
                  <a:gd name="T16" fmla="*/ 80 w 80"/>
                  <a:gd name="T17" fmla="*/ 84 h 122"/>
                  <a:gd name="T18" fmla="*/ 80 w 80"/>
                  <a:gd name="T19" fmla="*/ 84 h 122"/>
                  <a:gd name="T20" fmla="*/ 78 w 80"/>
                  <a:gd name="T21" fmla="*/ 92 h 122"/>
                  <a:gd name="T22" fmla="*/ 76 w 80"/>
                  <a:gd name="T23" fmla="*/ 98 h 122"/>
                  <a:gd name="T24" fmla="*/ 68 w 80"/>
                  <a:gd name="T25" fmla="*/ 110 h 122"/>
                  <a:gd name="T26" fmla="*/ 60 w 80"/>
                  <a:gd name="T27" fmla="*/ 118 h 122"/>
                  <a:gd name="T28" fmla="*/ 52 w 80"/>
                  <a:gd name="T29" fmla="*/ 122 h 122"/>
                  <a:gd name="T30" fmla="*/ 28 w 80"/>
                  <a:gd name="T31" fmla="*/ 122 h 122"/>
                  <a:gd name="T32" fmla="*/ 28 w 80"/>
                  <a:gd name="T33" fmla="*/ 122 h 122"/>
                  <a:gd name="T34" fmla="*/ 20 w 80"/>
                  <a:gd name="T35" fmla="*/ 118 h 122"/>
                  <a:gd name="T36" fmla="*/ 12 w 80"/>
                  <a:gd name="T37" fmla="*/ 110 h 122"/>
                  <a:gd name="T38" fmla="*/ 4 w 80"/>
                  <a:gd name="T39" fmla="*/ 98 h 122"/>
                  <a:gd name="T40" fmla="*/ 2 w 80"/>
                  <a:gd name="T41" fmla="*/ 92 h 122"/>
                  <a:gd name="T42" fmla="*/ 0 w 80"/>
                  <a:gd name="T43" fmla="*/ 84 h 122"/>
                  <a:gd name="T44" fmla="*/ 0 w 80"/>
                  <a:gd name="T45" fmla="*/ 84 h 122"/>
                  <a:gd name="T46" fmla="*/ 2 w 80"/>
                  <a:gd name="T47" fmla="*/ 54 h 122"/>
                  <a:gd name="T48" fmla="*/ 6 w 80"/>
                  <a:gd name="T49" fmla="*/ 38 h 122"/>
                  <a:gd name="T50" fmla="*/ 10 w 80"/>
                  <a:gd name="T51" fmla="*/ 26 h 122"/>
                  <a:gd name="T52" fmla="*/ 14 w 80"/>
                  <a:gd name="T53" fmla="*/ 14 h 122"/>
                  <a:gd name="T54" fmla="*/ 22 w 80"/>
                  <a:gd name="T55" fmla="*/ 6 h 122"/>
                  <a:gd name="T56" fmla="*/ 30 w 80"/>
                  <a:gd name="T57" fmla="*/ 2 h 122"/>
                  <a:gd name="T58" fmla="*/ 40 w 80"/>
                  <a:gd name="T59" fmla="*/ 0 h 122"/>
                  <a:gd name="T60" fmla="*/ 40 w 80"/>
                  <a:gd name="T6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122">
                    <a:moveTo>
                      <a:pt x="40" y="0"/>
                    </a:moveTo>
                    <a:lnTo>
                      <a:pt x="40" y="0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66" y="14"/>
                    </a:lnTo>
                    <a:lnTo>
                      <a:pt x="70" y="26"/>
                    </a:lnTo>
                    <a:lnTo>
                      <a:pt x="74" y="38"/>
                    </a:lnTo>
                    <a:lnTo>
                      <a:pt x="78" y="54"/>
                    </a:lnTo>
                    <a:lnTo>
                      <a:pt x="80" y="84"/>
                    </a:lnTo>
                    <a:lnTo>
                      <a:pt x="80" y="84"/>
                    </a:lnTo>
                    <a:lnTo>
                      <a:pt x="78" y="92"/>
                    </a:lnTo>
                    <a:lnTo>
                      <a:pt x="76" y="98"/>
                    </a:lnTo>
                    <a:lnTo>
                      <a:pt x="68" y="110"/>
                    </a:lnTo>
                    <a:lnTo>
                      <a:pt x="60" y="118"/>
                    </a:lnTo>
                    <a:lnTo>
                      <a:pt x="52" y="122"/>
                    </a:lnTo>
                    <a:lnTo>
                      <a:pt x="28" y="122"/>
                    </a:lnTo>
                    <a:lnTo>
                      <a:pt x="28" y="122"/>
                    </a:lnTo>
                    <a:lnTo>
                      <a:pt x="20" y="118"/>
                    </a:lnTo>
                    <a:lnTo>
                      <a:pt x="12" y="110"/>
                    </a:lnTo>
                    <a:lnTo>
                      <a:pt x="4" y="98"/>
                    </a:lnTo>
                    <a:lnTo>
                      <a:pt x="2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6" y="38"/>
                    </a:lnTo>
                    <a:lnTo>
                      <a:pt x="10" y="26"/>
                    </a:lnTo>
                    <a:lnTo>
                      <a:pt x="14" y="14"/>
                    </a:lnTo>
                    <a:lnTo>
                      <a:pt x="22" y="6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3" name="Freeform 88"/>
              <p:cNvSpPr/>
              <p:nvPr/>
            </p:nvSpPr>
            <p:spPr bwMode="auto">
              <a:xfrm>
                <a:off x="2382" y="2564"/>
                <a:ext cx="40" cy="122"/>
              </a:xfrm>
              <a:custGeom>
                <a:avLst/>
                <a:gdLst>
                  <a:gd name="T0" fmla="*/ 40 w 40"/>
                  <a:gd name="T1" fmla="*/ 122 h 122"/>
                  <a:gd name="T2" fmla="*/ 28 w 40"/>
                  <a:gd name="T3" fmla="*/ 122 h 122"/>
                  <a:gd name="T4" fmla="*/ 28 w 40"/>
                  <a:gd name="T5" fmla="*/ 122 h 122"/>
                  <a:gd name="T6" fmla="*/ 20 w 40"/>
                  <a:gd name="T7" fmla="*/ 118 h 122"/>
                  <a:gd name="T8" fmla="*/ 12 w 40"/>
                  <a:gd name="T9" fmla="*/ 110 h 122"/>
                  <a:gd name="T10" fmla="*/ 4 w 40"/>
                  <a:gd name="T11" fmla="*/ 98 h 122"/>
                  <a:gd name="T12" fmla="*/ 2 w 40"/>
                  <a:gd name="T13" fmla="*/ 92 h 122"/>
                  <a:gd name="T14" fmla="*/ 0 w 40"/>
                  <a:gd name="T15" fmla="*/ 84 h 122"/>
                  <a:gd name="T16" fmla="*/ 0 w 40"/>
                  <a:gd name="T17" fmla="*/ 84 h 122"/>
                  <a:gd name="T18" fmla="*/ 2 w 40"/>
                  <a:gd name="T19" fmla="*/ 54 h 122"/>
                  <a:gd name="T20" fmla="*/ 6 w 40"/>
                  <a:gd name="T21" fmla="*/ 38 h 122"/>
                  <a:gd name="T22" fmla="*/ 10 w 40"/>
                  <a:gd name="T23" fmla="*/ 26 h 122"/>
                  <a:gd name="T24" fmla="*/ 14 w 40"/>
                  <a:gd name="T25" fmla="*/ 14 h 122"/>
                  <a:gd name="T26" fmla="*/ 22 w 40"/>
                  <a:gd name="T27" fmla="*/ 6 h 122"/>
                  <a:gd name="T28" fmla="*/ 30 w 40"/>
                  <a:gd name="T29" fmla="*/ 2 h 122"/>
                  <a:gd name="T30" fmla="*/ 40 w 40"/>
                  <a:gd name="T31" fmla="*/ 0 h 122"/>
                  <a:gd name="T32" fmla="*/ 40 w 40"/>
                  <a:gd name="T33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122">
                    <a:moveTo>
                      <a:pt x="40" y="122"/>
                    </a:moveTo>
                    <a:lnTo>
                      <a:pt x="28" y="122"/>
                    </a:lnTo>
                    <a:lnTo>
                      <a:pt x="28" y="122"/>
                    </a:lnTo>
                    <a:lnTo>
                      <a:pt x="20" y="118"/>
                    </a:lnTo>
                    <a:lnTo>
                      <a:pt x="12" y="110"/>
                    </a:lnTo>
                    <a:lnTo>
                      <a:pt x="4" y="98"/>
                    </a:lnTo>
                    <a:lnTo>
                      <a:pt x="2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6" y="38"/>
                    </a:lnTo>
                    <a:lnTo>
                      <a:pt x="10" y="26"/>
                    </a:lnTo>
                    <a:lnTo>
                      <a:pt x="14" y="14"/>
                    </a:lnTo>
                    <a:lnTo>
                      <a:pt x="22" y="6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12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4" name="Freeform 89"/>
              <p:cNvSpPr/>
              <p:nvPr/>
            </p:nvSpPr>
            <p:spPr bwMode="auto">
              <a:xfrm>
                <a:off x="2376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5" name="Freeform 90"/>
              <p:cNvSpPr/>
              <p:nvPr/>
            </p:nvSpPr>
            <p:spPr bwMode="auto">
              <a:xfrm>
                <a:off x="2376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6" name="Freeform 91"/>
              <p:cNvSpPr/>
              <p:nvPr/>
            </p:nvSpPr>
            <p:spPr bwMode="auto">
              <a:xfrm>
                <a:off x="2398" y="2646"/>
                <a:ext cx="46" cy="40"/>
              </a:xfrm>
              <a:custGeom>
                <a:avLst/>
                <a:gdLst>
                  <a:gd name="T0" fmla="*/ 34 w 46"/>
                  <a:gd name="T1" fmla="*/ 0 h 40"/>
                  <a:gd name="T2" fmla="*/ 46 w 46"/>
                  <a:gd name="T3" fmla="*/ 40 h 40"/>
                  <a:gd name="T4" fmla="*/ 46 w 46"/>
                  <a:gd name="T5" fmla="*/ 40 h 40"/>
                  <a:gd name="T6" fmla="*/ 0 w 46"/>
                  <a:gd name="T7" fmla="*/ 40 h 40"/>
                  <a:gd name="T8" fmla="*/ 14 w 46"/>
                  <a:gd name="T9" fmla="*/ 0 h 40"/>
                  <a:gd name="T10" fmla="*/ 14 w 46"/>
                  <a:gd name="T11" fmla="*/ 0 h 40"/>
                  <a:gd name="T12" fmla="*/ 34 w 46"/>
                  <a:gd name="T13" fmla="*/ 0 h 40"/>
                  <a:gd name="T14" fmla="*/ 34 w 46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0">
                    <a:moveTo>
                      <a:pt x="34" y="0"/>
                    </a:moveTo>
                    <a:lnTo>
                      <a:pt x="46" y="40"/>
                    </a:lnTo>
                    <a:lnTo>
                      <a:pt x="46" y="40"/>
                    </a:lnTo>
                    <a:lnTo>
                      <a:pt x="0" y="4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7" name="Freeform 92"/>
              <p:cNvSpPr/>
              <p:nvPr/>
            </p:nvSpPr>
            <p:spPr bwMode="auto">
              <a:xfrm>
                <a:off x="2398" y="2646"/>
                <a:ext cx="24" cy="40"/>
              </a:xfrm>
              <a:custGeom>
                <a:avLst/>
                <a:gdLst>
                  <a:gd name="T0" fmla="*/ 24 w 24"/>
                  <a:gd name="T1" fmla="*/ 40 h 40"/>
                  <a:gd name="T2" fmla="*/ 0 w 24"/>
                  <a:gd name="T3" fmla="*/ 40 h 40"/>
                  <a:gd name="T4" fmla="*/ 14 w 24"/>
                  <a:gd name="T5" fmla="*/ 0 h 40"/>
                  <a:gd name="T6" fmla="*/ 24 w 24"/>
                  <a:gd name="T7" fmla="*/ 0 h 40"/>
                  <a:gd name="T8" fmla="*/ 24 w 24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0">
                    <a:moveTo>
                      <a:pt x="24" y="40"/>
                    </a:moveTo>
                    <a:lnTo>
                      <a:pt x="0" y="40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4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8" name="Freeform 93"/>
              <p:cNvSpPr/>
              <p:nvPr/>
            </p:nvSpPr>
            <p:spPr bwMode="auto">
              <a:xfrm>
                <a:off x="2412" y="2632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8 h 24"/>
                  <a:gd name="T12" fmla="*/ 2 w 20"/>
                  <a:gd name="T13" fmla="*/ 20 h 24"/>
                  <a:gd name="T14" fmla="*/ 6 w 20"/>
                  <a:gd name="T15" fmla="*/ 24 h 24"/>
                  <a:gd name="T16" fmla="*/ 10 w 20"/>
                  <a:gd name="T17" fmla="*/ 24 h 24"/>
                  <a:gd name="T18" fmla="*/ 10 w 20"/>
                  <a:gd name="T19" fmla="*/ 24 h 24"/>
                  <a:gd name="T20" fmla="*/ 14 w 20"/>
                  <a:gd name="T21" fmla="*/ 24 h 24"/>
                  <a:gd name="T22" fmla="*/ 18 w 20"/>
                  <a:gd name="T23" fmla="*/ 20 h 24"/>
                  <a:gd name="T24" fmla="*/ 20 w 20"/>
                  <a:gd name="T25" fmla="*/ 18 h 24"/>
                  <a:gd name="T26" fmla="*/ 20 w 20"/>
                  <a:gd name="T27" fmla="*/ 14 h 24"/>
                  <a:gd name="T28" fmla="*/ 20 w 20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9" name="Freeform 94"/>
              <p:cNvSpPr/>
              <p:nvPr/>
            </p:nvSpPr>
            <p:spPr bwMode="auto">
              <a:xfrm>
                <a:off x="2412" y="2632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8 h 24"/>
                  <a:gd name="T12" fmla="*/ 2 w 10"/>
                  <a:gd name="T13" fmla="*/ 20 h 24"/>
                  <a:gd name="T14" fmla="*/ 6 w 10"/>
                  <a:gd name="T15" fmla="*/ 24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0" name="Freeform 95"/>
              <p:cNvSpPr/>
              <p:nvPr/>
            </p:nvSpPr>
            <p:spPr bwMode="auto">
              <a:xfrm>
                <a:off x="2398" y="2576"/>
                <a:ext cx="46" cy="62"/>
              </a:xfrm>
              <a:custGeom>
                <a:avLst/>
                <a:gdLst>
                  <a:gd name="T0" fmla="*/ 0 w 46"/>
                  <a:gd name="T1" fmla="*/ 22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10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2 h 62"/>
                  <a:gd name="T20" fmla="*/ 32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2 h 62"/>
                  <a:gd name="T30" fmla="*/ 46 w 46"/>
                  <a:gd name="T31" fmla="*/ 22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2 h 62"/>
                  <a:gd name="T50" fmla="*/ 0 w 46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10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32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1" name="Freeform 96"/>
              <p:cNvSpPr/>
              <p:nvPr/>
            </p:nvSpPr>
            <p:spPr bwMode="auto">
              <a:xfrm>
                <a:off x="2398" y="2576"/>
                <a:ext cx="24" cy="62"/>
              </a:xfrm>
              <a:custGeom>
                <a:avLst/>
                <a:gdLst>
                  <a:gd name="T0" fmla="*/ 0 w 24"/>
                  <a:gd name="T1" fmla="*/ 22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10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2 h 62"/>
                  <a:gd name="T30" fmla="*/ 0 w 24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10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2" name="Freeform 97"/>
              <p:cNvSpPr/>
              <p:nvPr/>
            </p:nvSpPr>
            <p:spPr bwMode="auto">
              <a:xfrm>
                <a:off x="2412" y="2574"/>
                <a:ext cx="34" cy="28"/>
              </a:xfrm>
              <a:custGeom>
                <a:avLst/>
                <a:gdLst>
                  <a:gd name="T0" fmla="*/ 0 w 34"/>
                  <a:gd name="T1" fmla="*/ 0 h 28"/>
                  <a:gd name="T2" fmla="*/ 0 w 34"/>
                  <a:gd name="T3" fmla="*/ 0 h 28"/>
                  <a:gd name="T4" fmla="*/ 0 w 34"/>
                  <a:gd name="T5" fmla="*/ 10 h 28"/>
                  <a:gd name="T6" fmla="*/ 0 w 34"/>
                  <a:gd name="T7" fmla="*/ 10 h 28"/>
                  <a:gd name="T8" fmla="*/ 6 w 34"/>
                  <a:gd name="T9" fmla="*/ 16 h 28"/>
                  <a:gd name="T10" fmla="*/ 16 w 34"/>
                  <a:gd name="T11" fmla="*/ 22 h 28"/>
                  <a:gd name="T12" fmla="*/ 26 w 34"/>
                  <a:gd name="T13" fmla="*/ 26 h 28"/>
                  <a:gd name="T14" fmla="*/ 32 w 34"/>
                  <a:gd name="T15" fmla="*/ 28 h 28"/>
                  <a:gd name="T16" fmla="*/ 32 w 34"/>
                  <a:gd name="T17" fmla="*/ 28 h 28"/>
                  <a:gd name="T18" fmla="*/ 34 w 34"/>
                  <a:gd name="T19" fmla="*/ 18 h 28"/>
                  <a:gd name="T20" fmla="*/ 32 w 34"/>
                  <a:gd name="T21" fmla="*/ 12 h 28"/>
                  <a:gd name="T22" fmla="*/ 28 w 34"/>
                  <a:gd name="T23" fmla="*/ 6 h 28"/>
                  <a:gd name="T24" fmla="*/ 24 w 34"/>
                  <a:gd name="T25" fmla="*/ 2 h 28"/>
                  <a:gd name="T26" fmla="*/ 20 w 34"/>
                  <a:gd name="T27" fmla="*/ 0 h 28"/>
                  <a:gd name="T28" fmla="*/ 14 w 34"/>
                  <a:gd name="T29" fmla="*/ 0 h 28"/>
                  <a:gd name="T30" fmla="*/ 0 w 34"/>
                  <a:gd name="T31" fmla="*/ 0 h 28"/>
                  <a:gd name="T32" fmla="*/ 0 w 34"/>
                  <a:gd name="T3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16"/>
                    </a:lnTo>
                    <a:lnTo>
                      <a:pt x="16" y="22"/>
                    </a:lnTo>
                    <a:lnTo>
                      <a:pt x="26" y="26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3" name="Freeform 98"/>
              <p:cNvSpPr/>
              <p:nvPr/>
            </p:nvSpPr>
            <p:spPr bwMode="auto">
              <a:xfrm>
                <a:off x="2398" y="2574"/>
                <a:ext cx="24" cy="28"/>
              </a:xfrm>
              <a:custGeom>
                <a:avLst/>
                <a:gdLst>
                  <a:gd name="T0" fmla="*/ 14 w 24"/>
                  <a:gd name="T1" fmla="*/ 0 h 28"/>
                  <a:gd name="T2" fmla="*/ 14 w 24"/>
                  <a:gd name="T3" fmla="*/ 0 h 28"/>
                  <a:gd name="T4" fmla="*/ 8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0 w 24"/>
                  <a:gd name="T11" fmla="*/ 28 h 28"/>
                  <a:gd name="T12" fmla="*/ 0 w 24"/>
                  <a:gd name="T13" fmla="*/ 28 h 28"/>
                  <a:gd name="T14" fmla="*/ 10 w 24"/>
                  <a:gd name="T15" fmla="*/ 20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4 h 28"/>
                  <a:gd name="T22" fmla="*/ 24 w 24"/>
                  <a:gd name="T23" fmla="*/ 18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0 h 28"/>
                  <a:gd name="T30" fmla="*/ 14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0"/>
                    </a:moveTo>
                    <a:lnTo>
                      <a:pt x="14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4"/>
                    </a:lnTo>
                    <a:lnTo>
                      <a:pt x="24" y="1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4" name="Rectangle 99"/>
              <p:cNvSpPr>
                <a:spLocks noChangeArrowheads="1"/>
              </p:cNvSpPr>
              <p:nvPr/>
            </p:nvSpPr>
            <p:spPr bwMode="auto">
              <a:xfrm>
                <a:off x="1974" y="2562"/>
                <a:ext cx="128" cy="124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5" name="Freeform 100"/>
              <p:cNvSpPr/>
              <p:nvPr/>
            </p:nvSpPr>
            <p:spPr bwMode="auto">
              <a:xfrm>
                <a:off x="1998" y="2564"/>
                <a:ext cx="80" cy="68"/>
              </a:xfrm>
              <a:custGeom>
                <a:avLst/>
                <a:gdLst>
                  <a:gd name="T0" fmla="*/ 40 w 80"/>
                  <a:gd name="T1" fmla="*/ 0 h 68"/>
                  <a:gd name="T2" fmla="*/ 40 w 80"/>
                  <a:gd name="T3" fmla="*/ 0 h 68"/>
                  <a:gd name="T4" fmla="*/ 50 w 80"/>
                  <a:gd name="T5" fmla="*/ 2 h 68"/>
                  <a:gd name="T6" fmla="*/ 58 w 80"/>
                  <a:gd name="T7" fmla="*/ 4 h 68"/>
                  <a:gd name="T8" fmla="*/ 66 w 80"/>
                  <a:gd name="T9" fmla="*/ 8 h 68"/>
                  <a:gd name="T10" fmla="*/ 70 w 80"/>
                  <a:gd name="T11" fmla="*/ 14 h 68"/>
                  <a:gd name="T12" fmla="*/ 74 w 80"/>
                  <a:gd name="T13" fmla="*/ 22 h 68"/>
                  <a:gd name="T14" fmla="*/ 78 w 80"/>
                  <a:gd name="T15" fmla="*/ 30 h 68"/>
                  <a:gd name="T16" fmla="*/ 80 w 80"/>
                  <a:gd name="T17" fmla="*/ 48 h 68"/>
                  <a:gd name="T18" fmla="*/ 80 w 80"/>
                  <a:gd name="T19" fmla="*/ 48 h 68"/>
                  <a:gd name="T20" fmla="*/ 78 w 80"/>
                  <a:gd name="T21" fmla="*/ 52 h 68"/>
                  <a:gd name="T22" fmla="*/ 76 w 80"/>
                  <a:gd name="T23" fmla="*/ 56 h 68"/>
                  <a:gd name="T24" fmla="*/ 68 w 80"/>
                  <a:gd name="T25" fmla="*/ 62 h 68"/>
                  <a:gd name="T26" fmla="*/ 60 w 80"/>
                  <a:gd name="T27" fmla="*/ 66 h 68"/>
                  <a:gd name="T28" fmla="*/ 52 w 80"/>
                  <a:gd name="T29" fmla="*/ 68 h 68"/>
                  <a:gd name="T30" fmla="*/ 28 w 80"/>
                  <a:gd name="T31" fmla="*/ 68 h 68"/>
                  <a:gd name="T32" fmla="*/ 28 w 80"/>
                  <a:gd name="T33" fmla="*/ 68 h 68"/>
                  <a:gd name="T34" fmla="*/ 20 w 80"/>
                  <a:gd name="T35" fmla="*/ 66 h 68"/>
                  <a:gd name="T36" fmla="*/ 12 w 80"/>
                  <a:gd name="T37" fmla="*/ 62 h 68"/>
                  <a:gd name="T38" fmla="*/ 4 w 80"/>
                  <a:gd name="T39" fmla="*/ 56 h 68"/>
                  <a:gd name="T40" fmla="*/ 2 w 80"/>
                  <a:gd name="T41" fmla="*/ 52 h 68"/>
                  <a:gd name="T42" fmla="*/ 0 w 80"/>
                  <a:gd name="T43" fmla="*/ 48 h 68"/>
                  <a:gd name="T44" fmla="*/ 0 w 80"/>
                  <a:gd name="T45" fmla="*/ 48 h 68"/>
                  <a:gd name="T46" fmla="*/ 2 w 80"/>
                  <a:gd name="T47" fmla="*/ 30 h 68"/>
                  <a:gd name="T48" fmla="*/ 6 w 80"/>
                  <a:gd name="T49" fmla="*/ 22 h 68"/>
                  <a:gd name="T50" fmla="*/ 10 w 80"/>
                  <a:gd name="T51" fmla="*/ 14 h 68"/>
                  <a:gd name="T52" fmla="*/ 14 w 80"/>
                  <a:gd name="T53" fmla="*/ 8 h 68"/>
                  <a:gd name="T54" fmla="*/ 22 w 80"/>
                  <a:gd name="T55" fmla="*/ 4 h 68"/>
                  <a:gd name="T56" fmla="*/ 30 w 80"/>
                  <a:gd name="T57" fmla="*/ 2 h 68"/>
                  <a:gd name="T58" fmla="*/ 40 w 80"/>
                  <a:gd name="T59" fmla="*/ 0 h 68"/>
                  <a:gd name="T60" fmla="*/ 40 w 80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68">
                    <a:moveTo>
                      <a:pt x="40" y="0"/>
                    </a:moveTo>
                    <a:lnTo>
                      <a:pt x="40" y="0"/>
                    </a:lnTo>
                    <a:lnTo>
                      <a:pt x="50" y="2"/>
                    </a:lnTo>
                    <a:lnTo>
                      <a:pt x="58" y="4"/>
                    </a:lnTo>
                    <a:lnTo>
                      <a:pt x="66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8" y="30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8" y="52"/>
                    </a:lnTo>
                    <a:lnTo>
                      <a:pt x="76" y="56"/>
                    </a:lnTo>
                    <a:lnTo>
                      <a:pt x="68" y="62"/>
                    </a:lnTo>
                    <a:lnTo>
                      <a:pt x="60" y="66"/>
                    </a:lnTo>
                    <a:lnTo>
                      <a:pt x="52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2" y="62"/>
                    </a:lnTo>
                    <a:lnTo>
                      <a:pt x="4" y="56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6" name="Freeform 101"/>
              <p:cNvSpPr/>
              <p:nvPr/>
            </p:nvSpPr>
            <p:spPr bwMode="auto">
              <a:xfrm>
                <a:off x="1998" y="2564"/>
                <a:ext cx="40" cy="68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68 h 68"/>
                  <a:gd name="T4" fmla="*/ 28 w 40"/>
                  <a:gd name="T5" fmla="*/ 68 h 68"/>
                  <a:gd name="T6" fmla="*/ 20 w 40"/>
                  <a:gd name="T7" fmla="*/ 66 h 68"/>
                  <a:gd name="T8" fmla="*/ 12 w 40"/>
                  <a:gd name="T9" fmla="*/ 62 h 68"/>
                  <a:gd name="T10" fmla="*/ 4 w 40"/>
                  <a:gd name="T11" fmla="*/ 56 h 68"/>
                  <a:gd name="T12" fmla="*/ 2 w 40"/>
                  <a:gd name="T13" fmla="*/ 52 h 68"/>
                  <a:gd name="T14" fmla="*/ 0 w 40"/>
                  <a:gd name="T15" fmla="*/ 48 h 68"/>
                  <a:gd name="T16" fmla="*/ 0 w 40"/>
                  <a:gd name="T17" fmla="*/ 48 h 68"/>
                  <a:gd name="T18" fmla="*/ 2 w 40"/>
                  <a:gd name="T19" fmla="*/ 30 h 68"/>
                  <a:gd name="T20" fmla="*/ 6 w 40"/>
                  <a:gd name="T21" fmla="*/ 22 h 68"/>
                  <a:gd name="T22" fmla="*/ 10 w 40"/>
                  <a:gd name="T23" fmla="*/ 14 h 68"/>
                  <a:gd name="T24" fmla="*/ 14 w 40"/>
                  <a:gd name="T25" fmla="*/ 8 h 68"/>
                  <a:gd name="T26" fmla="*/ 22 w 40"/>
                  <a:gd name="T27" fmla="*/ 4 h 68"/>
                  <a:gd name="T28" fmla="*/ 30 w 40"/>
                  <a:gd name="T29" fmla="*/ 2 h 68"/>
                  <a:gd name="T30" fmla="*/ 40 w 40"/>
                  <a:gd name="T31" fmla="*/ 0 h 68"/>
                  <a:gd name="T32" fmla="*/ 40 w 40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2" y="62"/>
                    </a:lnTo>
                    <a:lnTo>
                      <a:pt x="4" y="56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7" name="Freeform 102"/>
              <p:cNvSpPr/>
              <p:nvPr/>
            </p:nvSpPr>
            <p:spPr bwMode="auto">
              <a:xfrm>
                <a:off x="1992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8" name="Freeform 103"/>
              <p:cNvSpPr/>
              <p:nvPr/>
            </p:nvSpPr>
            <p:spPr bwMode="auto">
              <a:xfrm>
                <a:off x="1992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9" name="Freeform 104"/>
              <p:cNvSpPr/>
              <p:nvPr/>
            </p:nvSpPr>
            <p:spPr bwMode="auto">
              <a:xfrm>
                <a:off x="2028" y="2632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8 h 24"/>
                  <a:gd name="T12" fmla="*/ 2 w 20"/>
                  <a:gd name="T13" fmla="*/ 20 h 24"/>
                  <a:gd name="T14" fmla="*/ 6 w 20"/>
                  <a:gd name="T15" fmla="*/ 24 h 24"/>
                  <a:gd name="T16" fmla="*/ 10 w 20"/>
                  <a:gd name="T17" fmla="*/ 24 h 24"/>
                  <a:gd name="T18" fmla="*/ 10 w 20"/>
                  <a:gd name="T19" fmla="*/ 24 h 24"/>
                  <a:gd name="T20" fmla="*/ 14 w 20"/>
                  <a:gd name="T21" fmla="*/ 24 h 24"/>
                  <a:gd name="T22" fmla="*/ 18 w 20"/>
                  <a:gd name="T23" fmla="*/ 20 h 24"/>
                  <a:gd name="T24" fmla="*/ 20 w 20"/>
                  <a:gd name="T25" fmla="*/ 18 h 24"/>
                  <a:gd name="T26" fmla="*/ 20 w 20"/>
                  <a:gd name="T27" fmla="*/ 14 h 24"/>
                  <a:gd name="T28" fmla="*/ 20 w 20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0" name="Freeform 105"/>
              <p:cNvSpPr/>
              <p:nvPr/>
            </p:nvSpPr>
            <p:spPr bwMode="auto">
              <a:xfrm>
                <a:off x="2028" y="2632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8 h 24"/>
                  <a:gd name="T12" fmla="*/ 2 w 10"/>
                  <a:gd name="T13" fmla="*/ 20 h 24"/>
                  <a:gd name="T14" fmla="*/ 6 w 10"/>
                  <a:gd name="T15" fmla="*/ 24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1" name="Freeform 106"/>
              <p:cNvSpPr/>
              <p:nvPr/>
            </p:nvSpPr>
            <p:spPr bwMode="auto">
              <a:xfrm>
                <a:off x="2024" y="2646"/>
                <a:ext cx="28" cy="40"/>
              </a:xfrm>
              <a:custGeom>
                <a:avLst/>
                <a:gdLst>
                  <a:gd name="T0" fmla="*/ 22 w 28"/>
                  <a:gd name="T1" fmla="*/ 40 h 40"/>
                  <a:gd name="T2" fmla="*/ 28 w 28"/>
                  <a:gd name="T3" fmla="*/ 2 h 40"/>
                  <a:gd name="T4" fmla="*/ 24 w 28"/>
                  <a:gd name="T5" fmla="*/ 0 h 40"/>
                  <a:gd name="T6" fmla="*/ 4 w 28"/>
                  <a:gd name="T7" fmla="*/ 0 h 40"/>
                  <a:gd name="T8" fmla="*/ 0 w 28"/>
                  <a:gd name="T9" fmla="*/ 2 h 40"/>
                  <a:gd name="T10" fmla="*/ 8 w 28"/>
                  <a:gd name="T11" fmla="*/ 40 h 40"/>
                  <a:gd name="T12" fmla="*/ 22 w 28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0">
                    <a:moveTo>
                      <a:pt x="22" y="40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2" name="Freeform 107"/>
              <p:cNvSpPr/>
              <p:nvPr/>
            </p:nvSpPr>
            <p:spPr bwMode="auto">
              <a:xfrm>
                <a:off x="2024" y="2646"/>
                <a:ext cx="14" cy="40"/>
              </a:xfrm>
              <a:custGeom>
                <a:avLst/>
                <a:gdLst>
                  <a:gd name="T0" fmla="*/ 14 w 14"/>
                  <a:gd name="T1" fmla="*/ 0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3" name="Freeform 108"/>
              <p:cNvSpPr/>
              <p:nvPr/>
            </p:nvSpPr>
            <p:spPr bwMode="auto">
              <a:xfrm>
                <a:off x="2062" y="260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0 w 2"/>
                  <a:gd name="T9" fmla="*/ 0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4" name="Freeform 109"/>
              <p:cNvSpPr/>
              <p:nvPr/>
            </p:nvSpPr>
            <p:spPr bwMode="auto">
              <a:xfrm>
                <a:off x="2012" y="2602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0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5" name="Freeform 110"/>
              <p:cNvSpPr/>
              <p:nvPr/>
            </p:nvSpPr>
            <p:spPr bwMode="auto">
              <a:xfrm>
                <a:off x="2016" y="2576"/>
                <a:ext cx="46" cy="62"/>
              </a:xfrm>
              <a:custGeom>
                <a:avLst/>
                <a:gdLst>
                  <a:gd name="T0" fmla="*/ 0 w 46"/>
                  <a:gd name="T1" fmla="*/ 22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2 h 62"/>
                  <a:gd name="T30" fmla="*/ 46 w 46"/>
                  <a:gd name="T31" fmla="*/ 22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2 h 62"/>
                  <a:gd name="T50" fmla="*/ 0 w 46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6" name="Freeform 111"/>
              <p:cNvSpPr/>
              <p:nvPr/>
            </p:nvSpPr>
            <p:spPr bwMode="auto">
              <a:xfrm>
                <a:off x="2016" y="2576"/>
                <a:ext cx="22" cy="62"/>
              </a:xfrm>
              <a:custGeom>
                <a:avLst/>
                <a:gdLst>
                  <a:gd name="T0" fmla="*/ 0 w 22"/>
                  <a:gd name="T1" fmla="*/ 22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14 w 22"/>
                  <a:gd name="T21" fmla="*/ 2 h 62"/>
                  <a:gd name="T22" fmla="*/ 6 w 22"/>
                  <a:gd name="T23" fmla="*/ 6 h 62"/>
                  <a:gd name="T24" fmla="*/ 2 w 22"/>
                  <a:gd name="T25" fmla="*/ 12 h 62"/>
                  <a:gd name="T26" fmla="*/ 0 w 22"/>
                  <a:gd name="T27" fmla="*/ 22 h 62"/>
                  <a:gd name="T28" fmla="*/ 0 w 22"/>
                  <a:gd name="T29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7" name="Freeform 112"/>
              <p:cNvSpPr/>
              <p:nvPr/>
            </p:nvSpPr>
            <p:spPr bwMode="auto">
              <a:xfrm>
                <a:off x="2034" y="2624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8" name="Freeform 113"/>
              <p:cNvSpPr/>
              <p:nvPr/>
            </p:nvSpPr>
            <p:spPr bwMode="auto">
              <a:xfrm>
                <a:off x="2014" y="2574"/>
                <a:ext cx="48" cy="28"/>
              </a:xfrm>
              <a:custGeom>
                <a:avLst/>
                <a:gdLst>
                  <a:gd name="T0" fmla="*/ 16 w 48"/>
                  <a:gd name="T1" fmla="*/ 0 h 28"/>
                  <a:gd name="T2" fmla="*/ 16 w 48"/>
                  <a:gd name="T3" fmla="*/ 0 h 28"/>
                  <a:gd name="T4" fmla="*/ 8 w 48"/>
                  <a:gd name="T5" fmla="*/ 4 h 28"/>
                  <a:gd name="T6" fmla="*/ 2 w 48"/>
                  <a:gd name="T7" fmla="*/ 8 h 28"/>
                  <a:gd name="T8" fmla="*/ 0 w 48"/>
                  <a:gd name="T9" fmla="*/ 16 h 28"/>
                  <a:gd name="T10" fmla="*/ 2 w 48"/>
                  <a:gd name="T11" fmla="*/ 28 h 28"/>
                  <a:gd name="T12" fmla="*/ 2 w 48"/>
                  <a:gd name="T13" fmla="*/ 28 h 28"/>
                  <a:gd name="T14" fmla="*/ 10 w 48"/>
                  <a:gd name="T15" fmla="*/ 20 h 28"/>
                  <a:gd name="T16" fmla="*/ 16 w 48"/>
                  <a:gd name="T17" fmla="*/ 10 h 28"/>
                  <a:gd name="T18" fmla="*/ 16 w 48"/>
                  <a:gd name="T19" fmla="*/ 10 h 28"/>
                  <a:gd name="T20" fmla="*/ 22 w 48"/>
                  <a:gd name="T21" fmla="*/ 16 h 28"/>
                  <a:gd name="T22" fmla="*/ 30 w 48"/>
                  <a:gd name="T23" fmla="*/ 22 h 28"/>
                  <a:gd name="T24" fmla="*/ 40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18 h 28"/>
                  <a:gd name="T32" fmla="*/ 46 w 48"/>
                  <a:gd name="T33" fmla="*/ 12 h 28"/>
                  <a:gd name="T34" fmla="*/ 42 w 48"/>
                  <a:gd name="T35" fmla="*/ 6 h 28"/>
                  <a:gd name="T36" fmla="*/ 38 w 48"/>
                  <a:gd name="T37" fmla="*/ 2 h 28"/>
                  <a:gd name="T38" fmla="*/ 34 w 48"/>
                  <a:gd name="T39" fmla="*/ 0 h 28"/>
                  <a:gd name="T40" fmla="*/ 28 w 48"/>
                  <a:gd name="T41" fmla="*/ 0 h 28"/>
                  <a:gd name="T42" fmla="*/ 16 w 48"/>
                  <a:gd name="T43" fmla="*/ 0 h 28"/>
                  <a:gd name="T44" fmla="*/ 16 w 48"/>
                  <a:gd name="T4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6"/>
                    </a:lnTo>
                    <a:lnTo>
                      <a:pt x="30" y="22"/>
                    </a:lnTo>
                    <a:lnTo>
                      <a:pt x="40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18"/>
                    </a:lnTo>
                    <a:lnTo>
                      <a:pt x="46" y="12"/>
                    </a:lnTo>
                    <a:lnTo>
                      <a:pt x="42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9" name="Freeform 114"/>
              <p:cNvSpPr/>
              <p:nvPr/>
            </p:nvSpPr>
            <p:spPr bwMode="auto">
              <a:xfrm>
                <a:off x="2014" y="2574"/>
                <a:ext cx="24" cy="28"/>
              </a:xfrm>
              <a:custGeom>
                <a:avLst/>
                <a:gdLst>
                  <a:gd name="T0" fmla="*/ 16 w 24"/>
                  <a:gd name="T1" fmla="*/ 0 h 28"/>
                  <a:gd name="T2" fmla="*/ 16 w 24"/>
                  <a:gd name="T3" fmla="*/ 0 h 28"/>
                  <a:gd name="T4" fmla="*/ 8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2 w 24"/>
                  <a:gd name="T11" fmla="*/ 28 h 28"/>
                  <a:gd name="T12" fmla="*/ 2 w 24"/>
                  <a:gd name="T13" fmla="*/ 28 h 28"/>
                  <a:gd name="T14" fmla="*/ 10 w 24"/>
                  <a:gd name="T15" fmla="*/ 20 h 28"/>
                  <a:gd name="T16" fmla="*/ 16 w 24"/>
                  <a:gd name="T17" fmla="*/ 10 h 28"/>
                  <a:gd name="T18" fmla="*/ 16 w 24"/>
                  <a:gd name="T19" fmla="*/ 10 h 28"/>
                  <a:gd name="T20" fmla="*/ 18 w 24"/>
                  <a:gd name="T21" fmla="*/ 14 h 28"/>
                  <a:gd name="T22" fmla="*/ 24 w 24"/>
                  <a:gd name="T23" fmla="*/ 18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0 h 28"/>
                  <a:gd name="T30" fmla="*/ 16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8" y="14"/>
                    </a:lnTo>
                    <a:lnTo>
                      <a:pt x="24" y="1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0" name="Freeform 115"/>
              <p:cNvSpPr>
                <a:spLocks noEditPoints="1"/>
              </p:cNvSpPr>
              <p:nvPr/>
            </p:nvSpPr>
            <p:spPr bwMode="auto">
              <a:xfrm>
                <a:off x="2012" y="2600"/>
                <a:ext cx="52" cy="14"/>
              </a:xfrm>
              <a:custGeom>
                <a:avLst/>
                <a:gdLst>
                  <a:gd name="T0" fmla="*/ 26 w 52"/>
                  <a:gd name="T1" fmla="*/ 2 h 14"/>
                  <a:gd name="T2" fmla="*/ 30 w 52"/>
                  <a:gd name="T3" fmla="*/ 2 h 14"/>
                  <a:gd name="T4" fmla="*/ 46 w 52"/>
                  <a:gd name="T5" fmla="*/ 2 h 14"/>
                  <a:gd name="T6" fmla="*/ 52 w 52"/>
                  <a:gd name="T7" fmla="*/ 2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6 h 14"/>
                  <a:gd name="T20" fmla="*/ 26 w 52"/>
                  <a:gd name="T21" fmla="*/ 6 h 14"/>
                  <a:gd name="T22" fmla="*/ 24 w 52"/>
                  <a:gd name="T23" fmla="*/ 6 h 14"/>
                  <a:gd name="T24" fmla="*/ 20 w 52"/>
                  <a:gd name="T25" fmla="*/ 12 h 14"/>
                  <a:gd name="T26" fmla="*/ 14 w 52"/>
                  <a:gd name="T27" fmla="*/ 14 h 14"/>
                  <a:gd name="T28" fmla="*/ 10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2 h 14"/>
                  <a:gd name="T36" fmla="*/ 8 w 52"/>
                  <a:gd name="T37" fmla="*/ 2 h 14"/>
                  <a:gd name="T38" fmla="*/ 14 w 52"/>
                  <a:gd name="T39" fmla="*/ 0 h 14"/>
                  <a:gd name="T40" fmla="*/ 22 w 52"/>
                  <a:gd name="T41" fmla="*/ 2 h 14"/>
                  <a:gd name="T42" fmla="*/ 26 w 52"/>
                  <a:gd name="T43" fmla="*/ 2 h 14"/>
                  <a:gd name="T44" fmla="*/ 10 w 52"/>
                  <a:gd name="T45" fmla="*/ 12 h 14"/>
                  <a:gd name="T46" fmla="*/ 6 w 52"/>
                  <a:gd name="T47" fmla="*/ 6 h 14"/>
                  <a:gd name="T48" fmla="*/ 6 w 52"/>
                  <a:gd name="T49" fmla="*/ 4 h 14"/>
                  <a:gd name="T50" fmla="*/ 14 w 52"/>
                  <a:gd name="T51" fmla="*/ 2 h 14"/>
                  <a:gd name="T52" fmla="*/ 22 w 52"/>
                  <a:gd name="T53" fmla="*/ 4 h 14"/>
                  <a:gd name="T54" fmla="*/ 22 w 52"/>
                  <a:gd name="T55" fmla="*/ 8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4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4 h 14"/>
                  <a:gd name="T72" fmla="*/ 34 w 52"/>
                  <a:gd name="T73" fmla="*/ 12 h 14"/>
                  <a:gd name="T74" fmla="*/ 38 w 52"/>
                  <a:gd name="T75" fmla="*/ 14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1" name="Freeform 116"/>
              <p:cNvSpPr>
                <a:spLocks noEditPoints="1"/>
              </p:cNvSpPr>
              <p:nvPr/>
            </p:nvSpPr>
            <p:spPr bwMode="auto">
              <a:xfrm>
                <a:off x="2012" y="2600"/>
                <a:ext cx="26" cy="14"/>
              </a:xfrm>
              <a:custGeom>
                <a:avLst/>
                <a:gdLst>
                  <a:gd name="T0" fmla="*/ 26 w 26"/>
                  <a:gd name="T1" fmla="*/ 6 h 14"/>
                  <a:gd name="T2" fmla="*/ 24 w 26"/>
                  <a:gd name="T3" fmla="*/ 6 h 14"/>
                  <a:gd name="T4" fmla="*/ 24 w 26"/>
                  <a:gd name="T5" fmla="*/ 6 h 14"/>
                  <a:gd name="T6" fmla="*/ 20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2 h 14"/>
                  <a:gd name="T28" fmla="*/ 0 w 26"/>
                  <a:gd name="T29" fmla="*/ 2 h 14"/>
                  <a:gd name="T30" fmla="*/ 8 w 26"/>
                  <a:gd name="T31" fmla="*/ 2 h 14"/>
                  <a:gd name="T32" fmla="*/ 8 w 26"/>
                  <a:gd name="T33" fmla="*/ 2 h 14"/>
                  <a:gd name="T34" fmla="*/ 14 w 26"/>
                  <a:gd name="T35" fmla="*/ 0 h 14"/>
                  <a:gd name="T36" fmla="*/ 22 w 26"/>
                  <a:gd name="T37" fmla="*/ 2 h 14"/>
                  <a:gd name="T38" fmla="*/ 26 w 26"/>
                  <a:gd name="T39" fmla="*/ 2 h 14"/>
                  <a:gd name="T40" fmla="*/ 26 w 26"/>
                  <a:gd name="T41" fmla="*/ 6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6 h 14"/>
                  <a:gd name="T50" fmla="*/ 6 w 26"/>
                  <a:gd name="T51" fmla="*/ 4 h 14"/>
                  <a:gd name="T52" fmla="*/ 6 w 26"/>
                  <a:gd name="T53" fmla="*/ 4 h 14"/>
                  <a:gd name="T54" fmla="*/ 10 w 26"/>
                  <a:gd name="T55" fmla="*/ 2 h 14"/>
                  <a:gd name="T56" fmla="*/ 14 w 26"/>
                  <a:gd name="T57" fmla="*/ 2 h 14"/>
                  <a:gd name="T58" fmla="*/ 20 w 26"/>
                  <a:gd name="T59" fmla="*/ 2 h 14"/>
                  <a:gd name="T60" fmla="*/ 22 w 26"/>
                  <a:gd name="T61" fmla="*/ 4 h 14"/>
                  <a:gd name="T62" fmla="*/ 22 w 26"/>
                  <a:gd name="T63" fmla="*/ 4 h 14"/>
                  <a:gd name="T64" fmla="*/ 22 w 26"/>
                  <a:gd name="T65" fmla="*/ 8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4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2" name="Rectangle 117"/>
              <p:cNvSpPr>
                <a:spLocks noChangeArrowheads="1"/>
              </p:cNvSpPr>
              <p:nvPr/>
            </p:nvSpPr>
            <p:spPr bwMode="auto">
              <a:xfrm>
                <a:off x="2358" y="2810"/>
                <a:ext cx="128" cy="124"/>
              </a:xfrm>
              <a:prstGeom prst="rect">
                <a:avLst/>
              </a:prstGeom>
              <a:solidFill>
                <a:srgbClr val="43B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3" name="Freeform 118"/>
              <p:cNvSpPr/>
              <p:nvPr/>
            </p:nvSpPr>
            <p:spPr bwMode="auto">
              <a:xfrm>
                <a:off x="2386" y="2820"/>
                <a:ext cx="42" cy="98"/>
              </a:xfrm>
              <a:custGeom>
                <a:avLst/>
                <a:gdLst>
                  <a:gd name="T0" fmla="*/ 28 w 42"/>
                  <a:gd name="T1" fmla="*/ 0 h 98"/>
                  <a:gd name="T2" fmla="*/ 28 w 42"/>
                  <a:gd name="T3" fmla="*/ 0 h 98"/>
                  <a:gd name="T4" fmla="*/ 34 w 42"/>
                  <a:gd name="T5" fmla="*/ 2 h 98"/>
                  <a:gd name="T6" fmla="*/ 38 w 42"/>
                  <a:gd name="T7" fmla="*/ 8 h 98"/>
                  <a:gd name="T8" fmla="*/ 40 w 42"/>
                  <a:gd name="T9" fmla="*/ 14 h 98"/>
                  <a:gd name="T10" fmla="*/ 42 w 42"/>
                  <a:gd name="T11" fmla="*/ 24 h 98"/>
                  <a:gd name="T12" fmla="*/ 42 w 42"/>
                  <a:gd name="T13" fmla="*/ 48 h 98"/>
                  <a:gd name="T14" fmla="*/ 40 w 42"/>
                  <a:gd name="T15" fmla="*/ 76 h 98"/>
                  <a:gd name="T16" fmla="*/ 40 w 42"/>
                  <a:gd name="T17" fmla="*/ 76 h 98"/>
                  <a:gd name="T18" fmla="*/ 38 w 42"/>
                  <a:gd name="T19" fmla="*/ 84 h 98"/>
                  <a:gd name="T20" fmla="*/ 32 w 42"/>
                  <a:gd name="T21" fmla="*/ 92 h 98"/>
                  <a:gd name="T22" fmla="*/ 26 w 42"/>
                  <a:gd name="T23" fmla="*/ 96 h 98"/>
                  <a:gd name="T24" fmla="*/ 18 w 42"/>
                  <a:gd name="T25" fmla="*/ 98 h 98"/>
                  <a:gd name="T26" fmla="*/ 10 w 42"/>
                  <a:gd name="T27" fmla="*/ 98 h 98"/>
                  <a:gd name="T28" fmla="*/ 4 w 42"/>
                  <a:gd name="T29" fmla="*/ 94 h 98"/>
                  <a:gd name="T30" fmla="*/ 2 w 42"/>
                  <a:gd name="T31" fmla="*/ 90 h 98"/>
                  <a:gd name="T32" fmla="*/ 0 w 42"/>
                  <a:gd name="T33" fmla="*/ 84 h 98"/>
                  <a:gd name="T34" fmla="*/ 0 w 42"/>
                  <a:gd name="T35" fmla="*/ 72 h 98"/>
                  <a:gd name="T36" fmla="*/ 0 w 42"/>
                  <a:gd name="T37" fmla="*/ 72 h 98"/>
                  <a:gd name="T38" fmla="*/ 4 w 42"/>
                  <a:gd name="T39" fmla="*/ 44 h 98"/>
                  <a:gd name="T40" fmla="*/ 10 w 42"/>
                  <a:gd name="T41" fmla="*/ 22 h 98"/>
                  <a:gd name="T42" fmla="*/ 14 w 42"/>
                  <a:gd name="T43" fmla="*/ 12 h 98"/>
                  <a:gd name="T44" fmla="*/ 18 w 42"/>
                  <a:gd name="T45" fmla="*/ 6 h 98"/>
                  <a:gd name="T46" fmla="*/ 22 w 42"/>
                  <a:gd name="T47" fmla="*/ 2 h 98"/>
                  <a:gd name="T48" fmla="*/ 28 w 42"/>
                  <a:gd name="T49" fmla="*/ 0 h 98"/>
                  <a:gd name="T50" fmla="*/ 28 w 42"/>
                  <a:gd name="T5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" h="98">
                    <a:moveTo>
                      <a:pt x="28" y="0"/>
                    </a:moveTo>
                    <a:lnTo>
                      <a:pt x="28" y="0"/>
                    </a:lnTo>
                    <a:lnTo>
                      <a:pt x="34" y="2"/>
                    </a:lnTo>
                    <a:lnTo>
                      <a:pt x="38" y="8"/>
                    </a:lnTo>
                    <a:lnTo>
                      <a:pt x="40" y="14"/>
                    </a:lnTo>
                    <a:lnTo>
                      <a:pt x="42" y="24"/>
                    </a:lnTo>
                    <a:lnTo>
                      <a:pt x="42" y="48"/>
                    </a:lnTo>
                    <a:lnTo>
                      <a:pt x="40" y="76"/>
                    </a:lnTo>
                    <a:lnTo>
                      <a:pt x="40" y="76"/>
                    </a:lnTo>
                    <a:lnTo>
                      <a:pt x="38" y="84"/>
                    </a:lnTo>
                    <a:lnTo>
                      <a:pt x="32" y="92"/>
                    </a:lnTo>
                    <a:lnTo>
                      <a:pt x="26" y="96"/>
                    </a:lnTo>
                    <a:lnTo>
                      <a:pt x="18" y="98"/>
                    </a:lnTo>
                    <a:lnTo>
                      <a:pt x="10" y="98"/>
                    </a:lnTo>
                    <a:lnTo>
                      <a:pt x="4" y="94"/>
                    </a:lnTo>
                    <a:lnTo>
                      <a:pt x="2" y="90"/>
                    </a:lnTo>
                    <a:lnTo>
                      <a:pt x="0" y="84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4" y="44"/>
                    </a:lnTo>
                    <a:lnTo>
                      <a:pt x="10" y="22"/>
                    </a:lnTo>
                    <a:lnTo>
                      <a:pt x="14" y="12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4" name="Freeform 119"/>
              <p:cNvSpPr/>
              <p:nvPr/>
            </p:nvSpPr>
            <p:spPr bwMode="auto">
              <a:xfrm>
                <a:off x="2396" y="2826"/>
                <a:ext cx="50" cy="60"/>
              </a:xfrm>
              <a:custGeom>
                <a:avLst/>
                <a:gdLst>
                  <a:gd name="T0" fmla="*/ 26 w 50"/>
                  <a:gd name="T1" fmla="*/ 0 h 60"/>
                  <a:gd name="T2" fmla="*/ 26 w 50"/>
                  <a:gd name="T3" fmla="*/ 0 h 60"/>
                  <a:gd name="T4" fmla="*/ 32 w 50"/>
                  <a:gd name="T5" fmla="*/ 0 h 60"/>
                  <a:gd name="T6" fmla="*/ 38 w 50"/>
                  <a:gd name="T7" fmla="*/ 2 h 60"/>
                  <a:gd name="T8" fmla="*/ 42 w 50"/>
                  <a:gd name="T9" fmla="*/ 6 h 60"/>
                  <a:gd name="T10" fmla="*/ 46 w 50"/>
                  <a:gd name="T11" fmla="*/ 12 h 60"/>
                  <a:gd name="T12" fmla="*/ 50 w 50"/>
                  <a:gd name="T13" fmla="*/ 26 h 60"/>
                  <a:gd name="T14" fmla="*/ 50 w 50"/>
                  <a:gd name="T15" fmla="*/ 42 h 60"/>
                  <a:gd name="T16" fmla="*/ 50 w 50"/>
                  <a:gd name="T17" fmla="*/ 42 h 60"/>
                  <a:gd name="T18" fmla="*/ 48 w 50"/>
                  <a:gd name="T19" fmla="*/ 50 h 60"/>
                  <a:gd name="T20" fmla="*/ 42 w 50"/>
                  <a:gd name="T21" fmla="*/ 56 h 60"/>
                  <a:gd name="T22" fmla="*/ 36 w 50"/>
                  <a:gd name="T23" fmla="*/ 60 h 60"/>
                  <a:gd name="T24" fmla="*/ 26 w 50"/>
                  <a:gd name="T25" fmla="*/ 60 h 60"/>
                  <a:gd name="T26" fmla="*/ 16 w 50"/>
                  <a:gd name="T27" fmla="*/ 60 h 60"/>
                  <a:gd name="T28" fmla="*/ 8 w 50"/>
                  <a:gd name="T29" fmla="*/ 56 h 60"/>
                  <a:gd name="T30" fmla="*/ 4 w 50"/>
                  <a:gd name="T31" fmla="*/ 50 h 60"/>
                  <a:gd name="T32" fmla="*/ 0 w 50"/>
                  <a:gd name="T33" fmla="*/ 42 h 60"/>
                  <a:gd name="T34" fmla="*/ 0 w 50"/>
                  <a:gd name="T35" fmla="*/ 42 h 60"/>
                  <a:gd name="T36" fmla="*/ 2 w 50"/>
                  <a:gd name="T37" fmla="*/ 26 h 60"/>
                  <a:gd name="T38" fmla="*/ 6 w 50"/>
                  <a:gd name="T39" fmla="*/ 12 h 60"/>
                  <a:gd name="T40" fmla="*/ 10 w 50"/>
                  <a:gd name="T41" fmla="*/ 6 h 60"/>
                  <a:gd name="T42" fmla="*/ 14 w 50"/>
                  <a:gd name="T43" fmla="*/ 2 h 60"/>
                  <a:gd name="T44" fmla="*/ 20 w 50"/>
                  <a:gd name="T45" fmla="*/ 0 h 60"/>
                  <a:gd name="T46" fmla="*/ 26 w 50"/>
                  <a:gd name="T47" fmla="*/ 0 h 60"/>
                  <a:gd name="T48" fmla="*/ 26 w 50"/>
                  <a:gd name="T4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60">
                    <a:moveTo>
                      <a:pt x="26" y="0"/>
                    </a:moveTo>
                    <a:lnTo>
                      <a:pt x="26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6" y="12"/>
                    </a:lnTo>
                    <a:lnTo>
                      <a:pt x="50" y="26"/>
                    </a:lnTo>
                    <a:lnTo>
                      <a:pt x="50" y="42"/>
                    </a:lnTo>
                    <a:lnTo>
                      <a:pt x="50" y="42"/>
                    </a:lnTo>
                    <a:lnTo>
                      <a:pt x="48" y="50"/>
                    </a:lnTo>
                    <a:lnTo>
                      <a:pt x="42" y="56"/>
                    </a:lnTo>
                    <a:lnTo>
                      <a:pt x="36" y="60"/>
                    </a:lnTo>
                    <a:lnTo>
                      <a:pt x="26" y="60"/>
                    </a:lnTo>
                    <a:lnTo>
                      <a:pt x="16" y="60"/>
                    </a:lnTo>
                    <a:lnTo>
                      <a:pt x="8" y="56"/>
                    </a:lnTo>
                    <a:lnTo>
                      <a:pt x="4" y="50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26"/>
                    </a:lnTo>
                    <a:lnTo>
                      <a:pt x="6" y="12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5" name="Freeform 120"/>
              <p:cNvSpPr/>
              <p:nvPr/>
            </p:nvSpPr>
            <p:spPr bwMode="auto">
              <a:xfrm>
                <a:off x="2396" y="2826"/>
                <a:ext cx="26" cy="60"/>
              </a:xfrm>
              <a:custGeom>
                <a:avLst/>
                <a:gdLst>
                  <a:gd name="T0" fmla="*/ 26 w 26"/>
                  <a:gd name="T1" fmla="*/ 60 h 60"/>
                  <a:gd name="T2" fmla="*/ 26 w 26"/>
                  <a:gd name="T3" fmla="*/ 60 h 60"/>
                  <a:gd name="T4" fmla="*/ 16 w 26"/>
                  <a:gd name="T5" fmla="*/ 60 h 60"/>
                  <a:gd name="T6" fmla="*/ 8 w 26"/>
                  <a:gd name="T7" fmla="*/ 56 h 60"/>
                  <a:gd name="T8" fmla="*/ 4 w 26"/>
                  <a:gd name="T9" fmla="*/ 50 h 60"/>
                  <a:gd name="T10" fmla="*/ 0 w 26"/>
                  <a:gd name="T11" fmla="*/ 42 h 60"/>
                  <a:gd name="T12" fmla="*/ 0 w 26"/>
                  <a:gd name="T13" fmla="*/ 42 h 60"/>
                  <a:gd name="T14" fmla="*/ 2 w 26"/>
                  <a:gd name="T15" fmla="*/ 26 h 60"/>
                  <a:gd name="T16" fmla="*/ 6 w 26"/>
                  <a:gd name="T17" fmla="*/ 12 h 60"/>
                  <a:gd name="T18" fmla="*/ 10 w 26"/>
                  <a:gd name="T19" fmla="*/ 6 h 60"/>
                  <a:gd name="T20" fmla="*/ 14 w 26"/>
                  <a:gd name="T21" fmla="*/ 2 h 60"/>
                  <a:gd name="T22" fmla="*/ 20 w 26"/>
                  <a:gd name="T23" fmla="*/ 0 h 60"/>
                  <a:gd name="T24" fmla="*/ 26 w 26"/>
                  <a:gd name="T25" fmla="*/ 0 h 60"/>
                  <a:gd name="T26" fmla="*/ 26 w 26"/>
                  <a:gd name="T2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16" y="60"/>
                    </a:lnTo>
                    <a:lnTo>
                      <a:pt x="8" y="56"/>
                    </a:lnTo>
                    <a:lnTo>
                      <a:pt x="4" y="50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26"/>
                    </a:lnTo>
                    <a:lnTo>
                      <a:pt x="6" y="12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6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6" name="Freeform 121"/>
              <p:cNvSpPr/>
              <p:nvPr/>
            </p:nvSpPr>
            <p:spPr bwMode="auto">
              <a:xfrm>
                <a:off x="2400" y="2834"/>
                <a:ext cx="42" cy="24"/>
              </a:xfrm>
              <a:custGeom>
                <a:avLst/>
                <a:gdLst>
                  <a:gd name="T0" fmla="*/ 14 w 42"/>
                  <a:gd name="T1" fmla="*/ 0 h 24"/>
                  <a:gd name="T2" fmla="*/ 14 w 42"/>
                  <a:gd name="T3" fmla="*/ 0 h 24"/>
                  <a:gd name="T4" fmla="*/ 8 w 42"/>
                  <a:gd name="T5" fmla="*/ 2 h 24"/>
                  <a:gd name="T6" fmla="*/ 2 w 42"/>
                  <a:gd name="T7" fmla="*/ 8 h 24"/>
                  <a:gd name="T8" fmla="*/ 0 w 42"/>
                  <a:gd name="T9" fmla="*/ 14 h 24"/>
                  <a:gd name="T10" fmla="*/ 2 w 42"/>
                  <a:gd name="T11" fmla="*/ 24 h 24"/>
                  <a:gd name="T12" fmla="*/ 2 w 42"/>
                  <a:gd name="T13" fmla="*/ 24 h 24"/>
                  <a:gd name="T14" fmla="*/ 8 w 42"/>
                  <a:gd name="T15" fmla="*/ 18 h 24"/>
                  <a:gd name="T16" fmla="*/ 14 w 42"/>
                  <a:gd name="T17" fmla="*/ 8 h 24"/>
                  <a:gd name="T18" fmla="*/ 14 w 42"/>
                  <a:gd name="T19" fmla="*/ 8 h 24"/>
                  <a:gd name="T20" fmla="*/ 20 w 42"/>
                  <a:gd name="T21" fmla="*/ 14 h 24"/>
                  <a:gd name="T22" fmla="*/ 28 w 42"/>
                  <a:gd name="T23" fmla="*/ 20 h 24"/>
                  <a:gd name="T24" fmla="*/ 42 w 42"/>
                  <a:gd name="T25" fmla="*/ 24 h 24"/>
                  <a:gd name="T26" fmla="*/ 42 w 42"/>
                  <a:gd name="T27" fmla="*/ 24 h 24"/>
                  <a:gd name="T28" fmla="*/ 42 w 42"/>
                  <a:gd name="T29" fmla="*/ 16 h 24"/>
                  <a:gd name="T30" fmla="*/ 42 w 42"/>
                  <a:gd name="T31" fmla="*/ 10 h 24"/>
                  <a:gd name="T32" fmla="*/ 38 w 42"/>
                  <a:gd name="T33" fmla="*/ 6 h 24"/>
                  <a:gd name="T34" fmla="*/ 34 w 42"/>
                  <a:gd name="T35" fmla="*/ 2 h 24"/>
                  <a:gd name="T36" fmla="*/ 30 w 42"/>
                  <a:gd name="T37" fmla="*/ 0 h 24"/>
                  <a:gd name="T38" fmla="*/ 24 w 42"/>
                  <a:gd name="T39" fmla="*/ 0 h 24"/>
                  <a:gd name="T40" fmla="*/ 14 w 42"/>
                  <a:gd name="T41" fmla="*/ 0 h 24"/>
                  <a:gd name="T42" fmla="*/ 14 w 42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4">
                    <a:moveTo>
                      <a:pt x="14" y="0"/>
                    </a:moveTo>
                    <a:lnTo>
                      <a:pt x="14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1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0" y="14"/>
                    </a:lnTo>
                    <a:lnTo>
                      <a:pt x="28" y="20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7" name="Freeform 122"/>
              <p:cNvSpPr/>
              <p:nvPr/>
            </p:nvSpPr>
            <p:spPr bwMode="auto">
              <a:xfrm>
                <a:off x="2380" y="2898"/>
                <a:ext cx="84" cy="36"/>
              </a:xfrm>
              <a:custGeom>
                <a:avLst/>
                <a:gdLst>
                  <a:gd name="T0" fmla="*/ 42 w 84"/>
                  <a:gd name="T1" fmla="*/ 0 h 36"/>
                  <a:gd name="T2" fmla="*/ 42 w 84"/>
                  <a:gd name="T3" fmla="*/ 0 h 36"/>
                  <a:gd name="T4" fmla="*/ 52 w 84"/>
                  <a:gd name="T5" fmla="*/ 0 h 36"/>
                  <a:gd name="T6" fmla="*/ 52 w 84"/>
                  <a:gd name="T7" fmla="*/ 0 h 36"/>
                  <a:gd name="T8" fmla="*/ 64 w 84"/>
                  <a:gd name="T9" fmla="*/ 6 h 36"/>
                  <a:gd name="T10" fmla="*/ 74 w 84"/>
                  <a:gd name="T11" fmla="*/ 8 h 36"/>
                  <a:gd name="T12" fmla="*/ 80 w 84"/>
                  <a:gd name="T13" fmla="*/ 10 h 36"/>
                  <a:gd name="T14" fmla="*/ 82 w 84"/>
                  <a:gd name="T15" fmla="*/ 12 h 36"/>
                  <a:gd name="T16" fmla="*/ 84 w 84"/>
                  <a:gd name="T17" fmla="*/ 16 h 36"/>
                  <a:gd name="T18" fmla="*/ 84 w 84"/>
                  <a:gd name="T19" fmla="*/ 16 h 36"/>
                  <a:gd name="T20" fmla="*/ 84 w 84"/>
                  <a:gd name="T21" fmla="*/ 36 h 36"/>
                  <a:gd name="T22" fmla="*/ 84 w 84"/>
                  <a:gd name="T23" fmla="*/ 36 h 36"/>
                  <a:gd name="T24" fmla="*/ 0 w 84"/>
                  <a:gd name="T25" fmla="*/ 36 h 36"/>
                  <a:gd name="T26" fmla="*/ 0 w 84"/>
                  <a:gd name="T27" fmla="*/ 36 h 36"/>
                  <a:gd name="T28" fmla="*/ 0 w 84"/>
                  <a:gd name="T29" fmla="*/ 16 h 36"/>
                  <a:gd name="T30" fmla="*/ 0 w 84"/>
                  <a:gd name="T31" fmla="*/ 16 h 36"/>
                  <a:gd name="T32" fmla="*/ 2 w 84"/>
                  <a:gd name="T33" fmla="*/ 12 h 36"/>
                  <a:gd name="T34" fmla="*/ 2 w 84"/>
                  <a:gd name="T35" fmla="*/ 10 h 36"/>
                  <a:gd name="T36" fmla="*/ 10 w 84"/>
                  <a:gd name="T37" fmla="*/ 8 h 36"/>
                  <a:gd name="T38" fmla="*/ 20 w 84"/>
                  <a:gd name="T39" fmla="*/ 6 h 36"/>
                  <a:gd name="T40" fmla="*/ 32 w 84"/>
                  <a:gd name="T41" fmla="*/ 0 h 36"/>
                  <a:gd name="T42" fmla="*/ 42 w 84"/>
                  <a:gd name="T4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4" h="36">
                    <a:moveTo>
                      <a:pt x="42" y="0"/>
                    </a:moveTo>
                    <a:lnTo>
                      <a:pt x="42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64" y="6"/>
                    </a:lnTo>
                    <a:lnTo>
                      <a:pt x="74" y="8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84" y="16"/>
                    </a:lnTo>
                    <a:lnTo>
                      <a:pt x="84" y="16"/>
                    </a:lnTo>
                    <a:lnTo>
                      <a:pt x="84" y="36"/>
                    </a:lnTo>
                    <a:lnTo>
                      <a:pt x="84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8" name="Freeform 123"/>
              <p:cNvSpPr/>
              <p:nvPr/>
            </p:nvSpPr>
            <p:spPr bwMode="auto">
              <a:xfrm>
                <a:off x="2380" y="2898"/>
                <a:ext cx="42" cy="36"/>
              </a:xfrm>
              <a:custGeom>
                <a:avLst/>
                <a:gdLst>
                  <a:gd name="T0" fmla="*/ 42 w 42"/>
                  <a:gd name="T1" fmla="*/ 36 h 36"/>
                  <a:gd name="T2" fmla="*/ 0 w 42"/>
                  <a:gd name="T3" fmla="*/ 36 h 36"/>
                  <a:gd name="T4" fmla="*/ 0 w 42"/>
                  <a:gd name="T5" fmla="*/ 36 h 36"/>
                  <a:gd name="T6" fmla="*/ 0 w 42"/>
                  <a:gd name="T7" fmla="*/ 16 h 36"/>
                  <a:gd name="T8" fmla="*/ 0 w 42"/>
                  <a:gd name="T9" fmla="*/ 16 h 36"/>
                  <a:gd name="T10" fmla="*/ 2 w 42"/>
                  <a:gd name="T11" fmla="*/ 12 h 36"/>
                  <a:gd name="T12" fmla="*/ 2 w 42"/>
                  <a:gd name="T13" fmla="*/ 10 h 36"/>
                  <a:gd name="T14" fmla="*/ 10 w 42"/>
                  <a:gd name="T15" fmla="*/ 8 h 36"/>
                  <a:gd name="T16" fmla="*/ 20 w 42"/>
                  <a:gd name="T17" fmla="*/ 6 h 36"/>
                  <a:gd name="T18" fmla="*/ 32 w 42"/>
                  <a:gd name="T19" fmla="*/ 0 h 36"/>
                  <a:gd name="T20" fmla="*/ 42 w 42"/>
                  <a:gd name="T21" fmla="*/ 0 h 36"/>
                  <a:gd name="T22" fmla="*/ 42 w 42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36">
                    <a:moveTo>
                      <a:pt x="42" y="36"/>
                    </a:moveTo>
                    <a:lnTo>
                      <a:pt x="0" y="36"/>
                    </a:lnTo>
                    <a:lnTo>
                      <a:pt x="0" y="3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0"/>
                    </a:lnTo>
                    <a:lnTo>
                      <a:pt x="42" y="0"/>
                    </a:lnTo>
                    <a:lnTo>
                      <a:pt x="42" y="3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9" name="Freeform 124"/>
              <p:cNvSpPr/>
              <p:nvPr/>
            </p:nvSpPr>
            <p:spPr bwMode="auto">
              <a:xfrm>
                <a:off x="2412" y="2886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0" name="Freeform 125"/>
              <p:cNvSpPr/>
              <p:nvPr/>
            </p:nvSpPr>
            <p:spPr bwMode="auto">
              <a:xfrm>
                <a:off x="2412" y="2886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1" name="Freeform 126"/>
              <p:cNvSpPr/>
              <p:nvPr/>
            </p:nvSpPr>
            <p:spPr bwMode="auto">
              <a:xfrm>
                <a:off x="2442" y="2858"/>
                <a:ext cx="2" cy="12"/>
              </a:xfrm>
              <a:custGeom>
                <a:avLst/>
                <a:gdLst>
                  <a:gd name="T0" fmla="*/ 0 w 2"/>
                  <a:gd name="T1" fmla="*/ 12 h 12"/>
                  <a:gd name="T2" fmla="*/ 0 w 2"/>
                  <a:gd name="T3" fmla="*/ 12 h 12"/>
                  <a:gd name="T4" fmla="*/ 0 w 2"/>
                  <a:gd name="T5" fmla="*/ 0 h 12"/>
                  <a:gd name="T6" fmla="*/ 0 w 2"/>
                  <a:gd name="T7" fmla="*/ 0 h 12"/>
                  <a:gd name="T8" fmla="*/ 2 w 2"/>
                  <a:gd name="T9" fmla="*/ 2 h 12"/>
                  <a:gd name="T10" fmla="*/ 2 w 2"/>
                  <a:gd name="T11" fmla="*/ 4 h 12"/>
                  <a:gd name="T12" fmla="*/ 2 w 2"/>
                  <a:gd name="T13" fmla="*/ 4 h 12"/>
                  <a:gd name="T14" fmla="*/ 2 w 2"/>
                  <a:gd name="T15" fmla="*/ 8 h 12"/>
                  <a:gd name="T16" fmla="*/ 0 w 2"/>
                  <a:gd name="T17" fmla="*/ 12 h 12"/>
                  <a:gd name="T18" fmla="*/ 0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2" name="Freeform 127"/>
              <p:cNvSpPr/>
              <p:nvPr/>
            </p:nvSpPr>
            <p:spPr bwMode="auto">
              <a:xfrm>
                <a:off x="2398" y="2858"/>
                <a:ext cx="4" cy="12"/>
              </a:xfrm>
              <a:custGeom>
                <a:avLst/>
                <a:gdLst>
                  <a:gd name="T0" fmla="*/ 4 w 4"/>
                  <a:gd name="T1" fmla="*/ 12 h 12"/>
                  <a:gd name="T2" fmla="*/ 4 w 4"/>
                  <a:gd name="T3" fmla="*/ 12 h 12"/>
                  <a:gd name="T4" fmla="*/ 4 w 4"/>
                  <a:gd name="T5" fmla="*/ 0 h 12"/>
                  <a:gd name="T6" fmla="*/ 4 w 4"/>
                  <a:gd name="T7" fmla="*/ 0 h 12"/>
                  <a:gd name="T8" fmla="*/ 2 w 4"/>
                  <a:gd name="T9" fmla="*/ 2 h 12"/>
                  <a:gd name="T10" fmla="*/ 0 w 4"/>
                  <a:gd name="T11" fmla="*/ 4 h 12"/>
                  <a:gd name="T12" fmla="*/ 0 w 4"/>
                  <a:gd name="T13" fmla="*/ 4 h 12"/>
                  <a:gd name="T14" fmla="*/ 2 w 4"/>
                  <a:gd name="T15" fmla="*/ 8 h 12"/>
                  <a:gd name="T16" fmla="*/ 4 w 4"/>
                  <a:gd name="T17" fmla="*/ 12 h 12"/>
                  <a:gd name="T18" fmla="*/ 4 w 4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2">
                    <a:moveTo>
                      <a:pt x="4" y="12"/>
                    </a:moveTo>
                    <a:lnTo>
                      <a:pt x="4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3" name="Freeform 128"/>
              <p:cNvSpPr/>
              <p:nvPr/>
            </p:nvSpPr>
            <p:spPr bwMode="auto">
              <a:xfrm>
                <a:off x="2402" y="2836"/>
                <a:ext cx="40" cy="56"/>
              </a:xfrm>
              <a:custGeom>
                <a:avLst/>
                <a:gdLst>
                  <a:gd name="T0" fmla="*/ 0 w 40"/>
                  <a:gd name="T1" fmla="*/ 18 h 56"/>
                  <a:gd name="T2" fmla="*/ 0 w 40"/>
                  <a:gd name="T3" fmla="*/ 34 h 56"/>
                  <a:gd name="T4" fmla="*/ 0 w 40"/>
                  <a:gd name="T5" fmla="*/ 34 h 56"/>
                  <a:gd name="T6" fmla="*/ 2 w 40"/>
                  <a:gd name="T7" fmla="*/ 40 h 56"/>
                  <a:gd name="T8" fmla="*/ 6 w 40"/>
                  <a:gd name="T9" fmla="*/ 46 h 56"/>
                  <a:gd name="T10" fmla="*/ 14 w 40"/>
                  <a:gd name="T11" fmla="*/ 54 h 56"/>
                  <a:gd name="T12" fmla="*/ 20 w 40"/>
                  <a:gd name="T13" fmla="*/ 56 h 56"/>
                  <a:gd name="T14" fmla="*/ 20 w 40"/>
                  <a:gd name="T15" fmla="*/ 56 h 56"/>
                  <a:gd name="T16" fmla="*/ 26 w 40"/>
                  <a:gd name="T17" fmla="*/ 54 h 56"/>
                  <a:gd name="T18" fmla="*/ 34 w 40"/>
                  <a:gd name="T19" fmla="*/ 46 h 56"/>
                  <a:gd name="T20" fmla="*/ 38 w 40"/>
                  <a:gd name="T21" fmla="*/ 40 h 56"/>
                  <a:gd name="T22" fmla="*/ 40 w 40"/>
                  <a:gd name="T23" fmla="*/ 34 h 56"/>
                  <a:gd name="T24" fmla="*/ 40 w 40"/>
                  <a:gd name="T25" fmla="*/ 18 h 56"/>
                  <a:gd name="T26" fmla="*/ 40 w 40"/>
                  <a:gd name="T27" fmla="*/ 18 h 56"/>
                  <a:gd name="T28" fmla="*/ 38 w 40"/>
                  <a:gd name="T29" fmla="*/ 10 h 56"/>
                  <a:gd name="T30" fmla="*/ 34 w 40"/>
                  <a:gd name="T31" fmla="*/ 4 h 56"/>
                  <a:gd name="T32" fmla="*/ 28 w 40"/>
                  <a:gd name="T33" fmla="*/ 2 h 56"/>
                  <a:gd name="T34" fmla="*/ 20 w 40"/>
                  <a:gd name="T35" fmla="*/ 0 h 56"/>
                  <a:gd name="T36" fmla="*/ 20 w 40"/>
                  <a:gd name="T37" fmla="*/ 0 h 56"/>
                  <a:gd name="T38" fmla="*/ 12 w 40"/>
                  <a:gd name="T39" fmla="*/ 2 h 56"/>
                  <a:gd name="T40" fmla="*/ 6 w 40"/>
                  <a:gd name="T41" fmla="*/ 4 h 56"/>
                  <a:gd name="T42" fmla="*/ 2 w 40"/>
                  <a:gd name="T43" fmla="*/ 10 h 56"/>
                  <a:gd name="T44" fmla="*/ 0 w 40"/>
                  <a:gd name="T45" fmla="*/ 18 h 56"/>
                  <a:gd name="T46" fmla="*/ 0 w 40"/>
                  <a:gd name="T47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40"/>
                    </a:lnTo>
                    <a:lnTo>
                      <a:pt x="6" y="46"/>
                    </a:lnTo>
                    <a:lnTo>
                      <a:pt x="14" y="54"/>
                    </a:lnTo>
                    <a:lnTo>
                      <a:pt x="20" y="56"/>
                    </a:lnTo>
                    <a:lnTo>
                      <a:pt x="20" y="56"/>
                    </a:lnTo>
                    <a:lnTo>
                      <a:pt x="26" y="54"/>
                    </a:lnTo>
                    <a:lnTo>
                      <a:pt x="34" y="46"/>
                    </a:lnTo>
                    <a:lnTo>
                      <a:pt x="38" y="40"/>
                    </a:lnTo>
                    <a:lnTo>
                      <a:pt x="40" y="34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38" y="10"/>
                    </a:lnTo>
                    <a:lnTo>
                      <a:pt x="34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4" name="Freeform 129"/>
              <p:cNvSpPr/>
              <p:nvPr/>
            </p:nvSpPr>
            <p:spPr bwMode="auto">
              <a:xfrm>
                <a:off x="2402" y="2836"/>
                <a:ext cx="20" cy="56"/>
              </a:xfrm>
              <a:custGeom>
                <a:avLst/>
                <a:gdLst>
                  <a:gd name="T0" fmla="*/ 0 w 20"/>
                  <a:gd name="T1" fmla="*/ 18 h 56"/>
                  <a:gd name="T2" fmla="*/ 0 w 20"/>
                  <a:gd name="T3" fmla="*/ 34 h 56"/>
                  <a:gd name="T4" fmla="*/ 0 w 20"/>
                  <a:gd name="T5" fmla="*/ 34 h 56"/>
                  <a:gd name="T6" fmla="*/ 2 w 20"/>
                  <a:gd name="T7" fmla="*/ 40 h 56"/>
                  <a:gd name="T8" fmla="*/ 6 w 20"/>
                  <a:gd name="T9" fmla="*/ 46 h 56"/>
                  <a:gd name="T10" fmla="*/ 14 w 20"/>
                  <a:gd name="T11" fmla="*/ 54 h 56"/>
                  <a:gd name="T12" fmla="*/ 20 w 20"/>
                  <a:gd name="T13" fmla="*/ 56 h 56"/>
                  <a:gd name="T14" fmla="*/ 20 w 20"/>
                  <a:gd name="T15" fmla="*/ 0 h 56"/>
                  <a:gd name="T16" fmla="*/ 20 w 20"/>
                  <a:gd name="T17" fmla="*/ 0 h 56"/>
                  <a:gd name="T18" fmla="*/ 20 w 20"/>
                  <a:gd name="T19" fmla="*/ 0 h 56"/>
                  <a:gd name="T20" fmla="*/ 12 w 20"/>
                  <a:gd name="T21" fmla="*/ 2 h 56"/>
                  <a:gd name="T22" fmla="*/ 6 w 20"/>
                  <a:gd name="T23" fmla="*/ 4 h 56"/>
                  <a:gd name="T24" fmla="*/ 2 w 20"/>
                  <a:gd name="T25" fmla="*/ 10 h 56"/>
                  <a:gd name="T26" fmla="*/ 0 w 20"/>
                  <a:gd name="T27" fmla="*/ 18 h 56"/>
                  <a:gd name="T28" fmla="*/ 0 w 20"/>
                  <a:gd name="T29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40"/>
                    </a:lnTo>
                    <a:lnTo>
                      <a:pt x="6" y="46"/>
                    </a:lnTo>
                    <a:lnTo>
                      <a:pt x="14" y="54"/>
                    </a:lnTo>
                    <a:lnTo>
                      <a:pt x="20" y="5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5" name="Freeform 130"/>
              <p:cNvSpPr/>
              <p:nvPr/>
            </p:nvSpPr>
            <p:spPr bwMode="auto">
              <a:xfrm>
                <a:off x="2418" y="2878"/>
                <a:ext cx="8" cy="2"/>
              </a:xfrm>
              <a:custGeom>
                <a:avLst/>
                <a:gdLst>
                  <a:gd name="T0" fmla="*/ 8 w 8"/>
                  <a:gd name="T1" fmla="*/ 0 h 2"/>
                  <a:gd name="T2" fmla="*/ 0 w 8"/>
                  <a:gd name="T3" fmla="*/ 0 h 2"/>
                  <a:gd name="T4" fmla="*/ 0 w 8"/>
                  <a:gd name="T5" fmla="*/ 0 h 2"/>
                  <a:gd name="T6" fmla="*/ 0 w 8"/>
                  <a:gd name="T7" fmla="*/ 2 h 2"/>
                  <a:gd name="T8" fmla="*/ 0 w 8"/>
                  <a:gd name="T9" fmla="*/ 2 h 2"/>
                  <a:gd name="T10" fmla="*/ 0 w 8"/>
                  <a:gd name="T11" fmla="*/ 2 h 2"/>
                  <a:gd name="T12" fmla="*/ 0 w 8"/>
                  <a:gd name="T13" fmla="*/ 2 h 2"/>
                  <a:gd name="T14" fmla="*/ 8 w 8"/>
                  <a:gd name="T15" fmla="*/ 2 h 2"/>
                  <a:gd name="T16" fmla="*/ 8 w 8"/>
                  <a:gd name="T17" fmla="*/ 2 h 2"/>
                  <a:gd name="T18" fmla="*/ 8 w 8"/>
                  <a:gd name="T19" fmla="*/ 2 h 2"/>
                  <a:gd name="T20" fmla="*/ 8 w 8"/>
                  <a:gd name="T21" fmla="*/ 2 h 2"/>
                  <a:gd name="T22" fmla="*/ 8 w 8"/>
                  <a:gd name="T23" fmla="*/ 2 h 2"/>
                  <a:gd name="T24" fmla="*/ 8 w 8"/>
                  <a:gd name="T25" fmla="*/ 0 h 2"/>
                  <a:gd name="T26" fmla="*/ 8 w 8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6" name="Freeform 131"/>
              <p:cNvSpPr/>
              <p:nvPr/>
            </p:nvSpPr>
            <p:spPr bwMode="auto">
              <a:xfrm>
                <a:off x="2400" y="2834"/>
                <a:ext cx="42" cy="24"/>
              </a:xfrm>
              <a:custGeom>
                <a:avLst/>
                <a:gdLst>
                  <a:gd name="T0" fmla="*/ 14 w 42"/>
                  <a:gd name="T1" fmla="*/ 0 h 24"/>
                  <a:gd name="T2" fmla="*/ 14 w 42"/>
                  <a:gd name="T3" fmla="*/ 0 h 24"/>
                  <a:gd name="T4" fmla="*/ 8 w 42"/>
                  <a:gd name="T5" fmla="*/ 2 h 24"/>
                  <a:gd name="T6" fmla="*/ 2 w 42"/>
                  <a:gd name="T7" fmla="*/ 8 h 24"/>
                  <a:gd name="T8" fmla="*/ 0 w 42"/>
                  <a:gd name="T9" fmla="*/ 14 h 24"/>
                  <a:gd name="T10" fmla="*/ 2 w 42"/>
                  <a:gd name="T11" fmla="*/ 24 h 24"/>
                  <a:gd name="T12" fmla="*/ 2 w 42"/>
                  <a:gd name="T13" fmla="*/ 24 h 24"/>
                  <a:gd name="T14" fmla="*/ 8 w 42"/>
                  <a:gd name="T15" fmla="*/ 18 h 24"/>
                  <a:gd name="T16" fmla="*/ 14 w 42"/>
                  <a:gd name="T17" fmla="*/ 8 h 24"/>
                  <a:gd name="T18" fmla="*/ 14 w 42"/>
                  <a:gd name="T19" fmla="*/ 8 h 24"/>
                  <a:gd name="T20" fmla="*/ 20 w 42"/>
                  <a:gd name="T21" fmla="*/ 14 h 24"/>
                  <a:gd name="T22" fmla="*/ 28 w 42"/>
                  <a:gd name="T23" fmla="*/ 20 h 24"/>
                  <a:gd name="T24" fmla="*/ 42 w 42"/>
                  <a:gd name="T25" fmla="*/ 24 h 24"/>
                  <a:gd name="T26" fmla="*/ 42 w 42"/>
                  <a:gd name="T27" fmla="*/ 24 h 24"/>
                  <a:gd name="T28" fmla="*/ 42 w 42"/>
                  <a:gd name="T29" fmla="*/ 16 h 24"/>
                  <a:gd name="T30" fmla="*/ 42 w 42"/>
                  <a:gd name="T31" fmla="*/ 10 h 24"/>
                  <a:gd name="T32" fmla="*/ 38 w 42"/>
                  <a:gd name="T33" fmla="*/ 6 h 24"/>
                  <a:gd name="T34" fmla="*/ 34 w 42"/>
                  <a:gd name="T35" fmla="*/ 2 h 24"/>
                  <a:gd name="T36" fmla="*/ 30 w 42"/>
                  <a:gd name="T37" fmla="*/ 0 h 24"/>
                  <a:gd name="T38" fmla="*/ 24 w 42"/>
                  <a:gd name="T39" fmla="*/ 0 h 24"/>
                  <a:gd name="T40" fmla="*/ 14 w 42"/>
                  <a:gd name="T41" fmla="*/ 0 h 24"/>
                  <a:gd name="T42" fmla="*/ 14 w 42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4">
                    <a:moveTo>
                      <a:pt x="14" y="0"/>
                    </a:moveTo>
                    <a:lnTo>
                      <a:pt x="14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1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0" y="14"/>
                    </a:lnTo>
                    <a:lnTo>
                      <a:pt x="28" y="20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7" name="Freeform 132"/>
              <p:cNvSpPr/>
              <p:nvPr/>
            </p:nvSpPr>
            <p:spPr bwMode="auto">
              <a:xfrm>
                <a:off x="2400" y="2834"/>
                <a:ext cx="22" cy="24"/>
              </a:xfrm>
              <a:custGeom>
                <a:avLst/>
                <a:gdLst>
                  <a:gd name="T0" fmla="*/ 14 w 22"/>
                  <a:gd name="T1" fmla="*/ 0 h 24"/>
                  <a:gd name="T2" fmla="*/ 14 w 22"/>
                  <a:gd name="T3" fmla="*/ 0 h 24"/>
                  <a:gd name="T4" fmla="*/ 8 w 22"/>
                  <a:gd name="T5" fmla="*/ 2 h 24"/>
                  <a:gd name="T6" fmla="*/ 2 w 22"/>
                  <a:gd name="T7" fmla="*/ 8 h 24"/>
                  <a:gd name="T8" fmla="*/ 0 w 22"/>
                  <a:gd name="T9" fmla="*/ 14 h 24"/>
                  <a:gd name="T10" fmla="*/ 2 w 22"/>
                  <a:gd name="T11" fmla="*/ 24 h 24"/>
                  <a:gd name="T12" fmla="*/ 2 w 22"/>
                  <a:gd name="T13" fmla="*/ 24 h 24"/>
                  <a:gd name="T14" fmla="*/ 8 w 22"/>
                  <a:gd name="T15" fmla="*/ 18 h 24"/>
                  <a:gd name="T16" fmla="*/ 14 w 22"/>
                  <a:gd name="T17" fmla="*/ 8 h 24"/>
                  <a:gd name="T18" fmla="*/ 14 w 22"/>
                  <a:gd name="T19" fmla="*/ 8 h 24"/>
                  <a:gd name="T20" fmla="*/ 18 w 22"/>
                  <a:gd name="T21" fmla="*/ 12 h 24"/>
                  <a:gd name="T22" fmla="*/ 22 w 22"/>
                  <a:gd name="T23" fmla="*/ 16 h 24"/>
                  <a:gd name="T24" fmla="*/ 22 w 22"/>
                  <a:gd name="T25" fmla="*/ 0 h 24"/>
                  <a:gd name="T26" fmla="*/ 22 w 22"/>
                  <a:gd name="T27" fmla="*/ 0 h 24"/>
                  <a:gd name="T28" fmla="*/ 14 w 22"/>
                  <a:gd name="T29" fmla="*/ 0 h 24"/>
                  <a:gd name="T30" fmla="*/ 14 w 22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4">
                    <a:moveTo>
                      <a:pt x="14" y="0"/>
                    </a:moveTo>
                    <a:lnTo>
                      <a:pt x="14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1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8" y="12"/>
                    </a:lnTo>
                    <a:lnTo>
                      <a:pt x="22" y="1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8" name="Freeform 133"/>
              <p:cNvSpPr/>
              <p:nvPr/>
            </p:nvSpPr>
            <p:spPr bwMode="auto">
              <a:xfrm>
                <a:off x="2400" y="2834"/>
                <a:ext cx="22" cy="24"/>
              </a:xfrm>
              <a:custGeom>
                <a:avLst/>
                <a:gdLst>
                  <a:gd name="T0" fmla="*/ 14 w 22"/>
                  <a:gd name="T1" fmla="*/ 0 h 24"/>
                  <a:gd name="T2" fmla="*/ 14 w 22"/>
                  <a:gd name="T3" fmla="*/ 0 h 24"/>
                  <a:gd name="T4" fmla="*/ 8 w 22"/>
                  <a:gd name="T5" fmla="*/ 2 h 24"/>
                  <a:gd name="T6" fmla="*/ 2 w 22"/>
                  <a:gd name="T7" fmla="*/ 8 h 24"/>
                  <a:gd name="T8" fmla="*/ 0 w 22"/>
                  <a:gd name="T9" fmla="*/ 14 h 24"/>
                  <a:gd name="T10" fmla="*/ 2 w 22"/>
                  <a:gd name="T11" fmla="*/ 24 h 24"/>
                  <a:gd name="T12" fmla="*/ 2 w 22"/>
                  <a:gd name="T13" fmla="*/ 24 h 24"/>
                  <a:gd name="T14" fmla="*/ 8 w 22"/>
                  <a:gd name="T15" fmla="*/ 18 h 24"/>
                  <a:gd name="T16" fmla="*/ 14 w 22"/>
                  <a:gd name="T17" fmla="*/ 8 h 24"/>
                  <a:gd name="T18" fmla="*/ 14 w 22"/>
                  <a:gd name="T19" fmla="*/ 8 h 24"/>
                  <a:gd name="T20" fmla="*/ 18 w 22"/>
                  <a:gd name="T21" fmla="*/ 12 h 24"/>
                  <a:gd name="T22" fmla="*/ 22 w 22"/>
                  <a:gd name="T23" fmla="*/ 16 h 24"/>
                  <a:gd name="T24" fmla="*/ 22 w 22"/>
                  <a:gd name="T25" fmla="*/ 0 h 24"/>
                  <a:gd name="T26" fmla="*/ 22 w 22"/>
                  <a:gd name="T27" fmla="*/ 0 h 24"/>
                  <a:gd name="T28" fmla="*/ 14 w 22"/>
                  <a:gd name="T29" fmla="*/ 0 h 24"/>
                  <a:gd name="T30" fmla="*/ 14 w 22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4">
                    <a:moveTo>
                      <a:pt x="14" y="0"/>
                    </a:moveTo>
                    <a:lnTo>
                      <a:pt x="14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1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8" y="12"/>
                    </a:lnTo>
                    <a:lnTo>
                      <a:pt x="22" y="1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9" name="Freeform 134"/>
              <p:cNvSpPr/>
              <p:nvPr/>
            </p:nvSpPr>
            <p:spPr bwMode="auto">
              <a:xfrm>
                <a:off x="2408" y="2898"/>
                <a:ext cx="26" cy="36"/>
              </a:xfrm>
              <a:custGeom>
                <a:avLst/>
                <a:gdLst>
                  <a:gd name="T0" fmla="*/ 20 w 26"/>
                  <a:gd name="T1" fmla="*/ 36 h 36"/>
                  <a:gd name="T2" fmla="*/ 26 w 26"/>
                  <a:gd name="T3" fmla="*/ 2 h 36"/>
                  <a:gd name="T4" fmla="*/ 24 w 26"/>
                  <a:gd name="T5" fmla="*/ 0 h 36"/>
                  <a:gd name="T6" fmla="*/ 14 w 26"/>
                  <a:gd name="T7" fmla="*/ 6 h 36"/>
                  <a:gd name="T8" fmla="*/ 4 w 26"/>
                  <a:gd name="T9" fmla="*/ 0 h 36"/>
                  <a:gd name="T10" fmla="*/ 0 w 26"/>
                  <a:gd name="T11" fmla="*/ 2 h 36"/>
                  <a:gd name="T12" fmla="*/ 8 w 26"/>
                  <a:gd name="T13" fmla="*/ 36 h 36"/>
                  <a:gd name="T14" fmla="*/ 20 w 2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6">
                    <a:moveTo>
                      <a:pt x="20" y="36"/>
                    </a:moveTo>
                    <a:lnTo>
                      <a:pt x="26" y="2"/>
                    </a:lnTo>
                    <a:lnTo>
                      <a:pt x="24" y="0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36"/>
                    </a:lnTo>
                    <a:lnTo>
                      <a:pt x="20" y="3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0" name="Freeform 135"/>
              <p:cNvSpPr/>
              <p:nvPr/>
            </p:nvSpPr>
            <p:spPr bwMode="auto">
              <a:xfrm>
                <a:off x="2408" y="2898"/>
                <a:ext cx="14" cy="36"/>
              </a:xfrm>
              <a:custGeom>
                <a:avLst/>
                <a:gdLst>
                  <a:gd name="T0" fmla="*/ 14 w 14"/>
                  <a:gd name="T1" fmla="*/ 6 h 36"/>
                  <a:gd name="T2" fmla="*/ 4 w 14"/>
                  <a:gd name="T3" fmla="*/ 0 h 36"/>
                  <a:gd name="T4" fmla="*/ 0 w 14"/>
                  <a:gd name="T5" fmla="*/ 2 h 36"/>
                  <a:gd name="T6" fmla="*/ 8 w 14"/>
                  <a:gd name="T7" fmla="*/ 36 h 36"/>
                  <a:gd name="T8" fmla="*/ 14 w 14"/>
                  <a:gd name="T9" fmla="*/ 36 h 36"/>
                  <a:gd name="T10" fmla="*/ 14 w 14"/>
                  <a:gd name="T11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6">
                    <a:moveTo>
                      <a:pt x="14" y="6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36"/>
                    </a:lnTo>
                    <a:lnTo>
                      <a:pt x="14" y="36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1" name="Freeform 136"/>
              <p:cNvSpPr/>
              <p:nvPr/>
            </p:nvSpPr>
            <p:spPr bwMode="auto">
              <a:xfrm>
                <a:off x="2428" y="2900"/>
                <a:ext cx="16" cy="34"/>
              </a:xfrm>
              <a:custGeom>
                <a:avLst/>
                <a:gdLst>
                  <a:gd name="T0" fmla="*/ 0 w 16"/>
                  <a:gd name="T1" fmla="*/ 34 h 34"/>
                  <a:gd name="T2" fmla="*/ 0 w 16"/>
                  <a:gd name="T3" fmla="*/ 34 h 34"/>
                  <a:gd name="T4" fmla="*/ 10 w 16"/>
                  <a:gd name="T5" fmla="*/ 34 h 34"/>
                  <a:gd name="T6" fmla="*/ 10 w 16"/>
                  <a:gd name="T7" fmla="*/ 34 h 34"/>
                  <a:gd name="T8" fmla="*/ 12 w 16"/>
                  <a:gd name="T9" fmla="*/ 24 h 34"/>
                  <a:gd name="T10" fmla="*/ 12 w 16"/>
                  <a:gd name="T11" fmla="*/ 24 h 34"/>
                  <a:gd name="T12" fmla="*/ 10 w 16"/>
                  <a:gd name="T13" fmla="*/ 18 h 34"/>
                  <a:gd name="T14" fmla="*/ 10 w 16"/>
                  <a:gd name="T15" fmla="*/ 18 h 34"/>
                  <a:gd name="T16" fmla="*/ 14 w 16"/>
                  <a:gd name="T17" fmla="*/ 18 h 34"/>
                  <a:gd name="T18" fmla="*/ 14 w 16"/>
                  <a:gd name="T19" fmla="*/ 18 h 34"/>
                  <a:gd name="T20" fmla="*/ 16 w 16"/>
                  <a:gd name="T21" fmla="*/ 4 h 34"/>
                  <a:gd name="T22" fmla="*/ 16 w 16"/>
                  <a:gd name="T23" fmla="*/ 4 h 34"/>
                  <a:gd name="T24" fmla="*/ 16 w 16"/>
                  <a:gd name="T25" fmla="*/ 4 h 34"/>
                  <a:gd name="T26" fmla="*/ 6 w 16"/>
                  <a:gd name="T27" fmla="*/ 0 h 34"/>
                  <a:gd name="T28" fmla="*/ 6 w 16"/>
                  <a:gd name="T29" fmla="*/ 0 h 34"/>
                  <a:gd name="T30" fmla="*/ 6 w 16"/>
                  <a:gd name="T31" fmla="*/ 0 h 34"/>
                  <a:gd name="T32" fmla="*/ 0 w 16"/>
                  <a:gd name="T33" fmla="*/ 34 h 34"/>
                  <a:gd name="T34" fmla="*/ 0 w 16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34">
                    <a:moveTo>
                      <a:pt x="0" y="34"/>
                    </a:moveTo>
                    <a:lnTo>
                      <a:pt x="0" y="34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2" name="Freeform 137"/>
              <p:cNvSpPr/>
              <p:nvPr/>
            </p:nvSpPr>
            <p:spPr bwMode="auto">
              <a:xfrm>
                <a:off x="2422" y="2898"/>
                <a:ext cx="12" cy="16"/>
              </a:xfrm>
              <a:custGeom>
                <a:avLst/>
                <a:gdLst>
                  <a:gd name="T0" fmla="*/ 10 w 12"/>
                  <a:gd name="T1" fmla="*/ 0 h 16"/>
                  <a:gd name="T2" fmla="*/ 10 w 12"/>
                  <a:gd name="T3" fmla="*/ 0 h 16"/>
                  <a:gd name="T4" fmla="*/ 0 w 12"/>
                  <a:gd name="T5" fmla="*/ 6 h 16"/>
                  <a:gd name="T6" fmla="*/ 0 w 12"/>
                  <a:gd name="T7" fmla="*/ 6 h 16"/>
                  <a:gd name="T8" fmla="*/ 4 w 12"/>
                  <a:gd name="T9" fmla="*/ 12 h 16"/>
                  <a:gd name="T10" fmla="*/ 8 w 12"/>
                  <a:gd name="T11" fmla="*/ 16 h 16"/>
                  <a:gd name="T12" fmla="*/ 8 w 12"/>
                  <a:gd name="T13" fmla="*/ 16 h 16"/>
                  <a:gd name="T14" fmla="*/ 10 w 12"/>
                  <a:gd name="T15" fmla="*/ 10 h 16"/>
                  <a:gd name="T16" fmla="*/ 12 w 12"/>
                  <a:gd name="T17" fmla="*/ 2 h 16"/>
                  <a:gd name="T18" fmla="*/ 12 w 12"/>
                  <a:gd name="T19" fmla="*/ 2 h 16"/>
                  <a:gd name="T20" fmla="*/ 10 w 12"/>
                  <a:gd name="T21" fmla="*/ 0 h 16"/>
                  <a:gd name="T22" fmla="*/ 10 w 12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3" name="Freeform 138"/>
              <p:cNvSpPr/>
              <p:nvPr/>
            </p:nvSpPr>
            <p:spPr bwMode="auto">
              <a:xfrm>
                <a:off x="2408" y="289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4" name="Freeform 139"/>
              <p:cNvSpPr/>
              <p:nvPr/>
            </p:nvSpPr>
            <p:spPr bwMode="auto">
              <a:xfrm>
                <a:off x="2400" y="2900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16 w 16"/>
                  <a:gd name="T3" fmla="*/ 34 h 34"/>
                  <a:gd name="T4" fmla="*/ 6 w 16"/>
                  <a:gd name="T5" fmla="*/ 34 h 34"/>
                  <a:gd name="T6" fmla="*/ 6 w 16"/>
                  <a:gd name="T7" fmla="*/ 34 h 34"/>
                  <a:gd name="T8" fmla="*/ 6 w 16"/>
                  <a:gd name="T9" fmla="*/ 34 h 34"/>
                  <a:gd name="T10" fmla="*/ 6 w 16"/>
                  <a:gd name="T11" fmla="*/ 34 h 34"/>
                  <a:gd name="T12" fmla="*/ 4 w 16"/>
                  <a:gd name="T13" fmla="*/ 24 h 34"/>
                  <a:gd name="T14" fmla="*/ 4 w 16"/>
                  <a:gd name="T15" fmla="*/ 24 h 34"/>
                  <a:gd name="T16" fmla="*/ 6 w 16"/>
                  <a:gd name="T17" fmla="*/ 18 h 34"/>
                  <a:gd name="T18" fmla="*/ 6 w 16"/>
                  <a:gd name="T19" fmla="*/ 18 h 34"/>
                  <a:gd name="T20" fmla="*/ 2 w 16"/>
                  <a:gd name="T21" fmla="*/ 18 h 34"/>
                  <a:gd name="T22" fmla="*/ 2 w 16"/>
                  <a:gd name="T23" fmla="*/ 18 h 34"/>
                  <a:gd name="T24" fmla="*/ 0 w 16"/>
                  <a:gd name="T25" fmla="*/ 4 h 34"/>
                  <a:gd name="T26" fmla="*/ 0 w 16"/>
                  <a:gd name="T27" fmla="*/ 4 h 34"/>
                  <a:gd name="T28" fmla="*/ 0 w 16"/>
                  <a:gd name="T29" fmla="*/ 4 h 34"/>
                  <a:gd name="T30" fmla="*/ 8 w 16"/>
                  <a:gd name="T31" fmla="*/ 0 h 34"/>
                  <a:gd name="T32" fmla="*/ 8 w 16"/>
                  <a:gd name="T33" fmla="*/ 0 h 34"/>
                  <a:gd name="T34" fmla="*/ 8 w 16"/>
                  <a:gd name="T35" fmla="*/ 0 h 34"/>
                  <a:gd name="T36" fmla="*/ 16 w 16"/>
                  <a:gd name="T37" fmla="*/ 34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1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34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5" name="Freeform 140"/>
              <p:cNvSpPr/>
              <p:nvPr/>
            </p:nvSpPr>
            <p:spPr bwMode="auto">
              <a:xfrm>
                <a:off x="2428" y="2856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0 w 12"/>
                  <a:gd name="T5" fmla="*/ 0 h 2"/>
                  <a:gd name="T6" fmla="*/ 10 w 12"/>
                  <a:gd name="T7" fmla="*/ 0 h 2"/>
                  <a:gd name="T8" fmla="*/ 12 w 12"/>
                  <a:gd name="T9" fmla="*/ 0 h 2"/>
                  <a:gd name="T10" fmla="*/ 10 w 12"/>
                  <a:gd name="T11" fmla="*/ 0 h 2"/>
                  <a:gd name="T12" fmla="*/ 8 w 12"/>
                  <a:gd name="T13" fmla="*/ 0 h 2"/>
                  <a:gd name="T14" fmla="*/ 2 w 12"/>
                  <a:gd name="T15" fmla="*/ 2 h 2"/>
                  <a:gd name="T16" fmla="*/ 2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2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6" name="Freeform 141"/>
              <p:cNvSpPr/>
              <p:nvPr/>
            </p:nvSpPr>
            <p:spPr bwMode="auto">
              <a:xfrm>
                <a:off x="2404" y="2856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2 w 12"/>
                  <a:gd name="T11" fmla="*/ 0 h 2"/>
                  <a:gd name="T12" fmla="*/ 4 w 12"/>
                  <a:gd name="T13" fmla="*/ 0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7" name="Freeform 142"/>
              <p:cNvSpPr/>
              <p:nvPr/>
            </p:nvSpPr>
            <p:spPr bwMode="auto">
              <a:xfrm>
                <a:off x="2414" y="2900"/>
                <a:ext cx="16" cy="10"/>
              </a:xfrm>
              <a:custGeom>
                <a:avLst/>
                <a:gdLst>
                  <a:gd name="T0" fmla="*/ 8 w 16"/>
                  <a:gd name="T1" fmla="*/ 6 h 10"/>
                  <a:gd name="T2" fmla="*/ 8 w 16"/>
                  <a:gd name="T3" fmla="*/ 6 h 10"/>
                  <a:gd name="T4" fmla="*/ 14 w 16"/>
                  <a:gd name="T5" fmla="*/ 0 h 10"/>
                  <a:gd name="T6" fmla="*/ 14 w 16"/>
                  <a:gd name="T7" fmla="*/ 0 h 10"/>
                  <a:gd name="T8" fmla="*/ 16 w 16"/>
                  <a:gd name="T9" fmla="*/ 6 h 10"/>
                  <a:gd name="T10" fmla="*/ 14 w 16"/>
                  <a:gd name="T11" fmla="*/ 10 h 10"/>
                  <a:gd name="T12" fmla="*/ 14 w 16"/>
                  <a:gd name="T13" fmla="*/ 10 h 10"/>
                  <a:gd name="T14" fmla="*/ 8 w 16"/>
                  <a:gd name="T15" fmla="*/ 6 h 10"/>
                  <a:gd name="T16" fmla="*/ 8 w 16"/>
                  <a:gd name="T17" fmla="*/ 6 h 10"/>
                  <a:gd name="T18" fmla="*/ 2 w 16"/>
                  <a:gd name="T19" fmla="*/ 0 h 10"/>
                  <a:gd name="T20" fmla="*/ 2 w 16"/>
                  <a:gd name="T21" fmla="*/ 0 h 10"/>
                  <a:gd name="T22" fmla="*/ 0 w 16"/>
                  <a:gd name="T23" fmla="*/ 6 h 10"/>
                  <a:gd name="T24" fmla="*/ 2 w 16"/>
                  <a:gd name="T25" fmla="*/ 10 h 10"/>
                  <a:gd name="T26" fmla="*/ 2 w 16"/>
                  <a:gd name="T27" fmla="*/ 10 h 10"/>
                  <a:gd name="T28" fmla="*/ 8 w 16"/>
                  <a:gd name="T29" fmla="*/ 6 h 10"/>
                  <a:gd name="T30" fmla="*/ 8 w 16"/>
                  <a:gd name="T3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62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8" name="Freeform 143"/>
              <p:cNvSpPr/>
              <p:nvPr/>
            </p:nvSpPr>
            <p:spPr bwMode="auto">
              <a:xfrm>
                <a:off x="2420" y="2904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0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2 h 2"/>
                  <a:gd name="T20" fmla="*/ 4 w 4"/>
                  <a:gd name="T21" fmla="*/ 0 h 2"/>
                  <a:gd name="T22" fmla="*/ 4 w 4"/>
                  <a:gd name="T23" fmla="*/ 0 h 2"/>
                  <a:gd name="T24" fmla="*/ 4 w 4"/>
                  <a:gd name="T25" fmla="*/ 0 h 2"/>
                  <a:gd name="T26" fmla="*/ 4 w 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9" name="Rectangle 144"/>
              <p:cNvSpPr>
                <a:spLocks noChangeArrowheads="1"/>
              </p:cNvSpPr>
              <p:nvPr/>
            </p:nvSpPr>
            <p:spPr bwMode="auto">
              <a:xfrm>
                <a:off x="2230" y="2438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0" name="Freeform 145"/>
              <p:cNvSpPr/>
              <p:nvPr/>
            </p:nvSpPr>
            <p:spPr bwMode="auto">
              <a:xfrm>
                <a:off x="2262" y="2458"/>
                <a:ext cx="64" cy="74"/>
              </a:xfrm>
              <a:custGeom>
                <a:avLst/>
                <a:gdLst>
                  <a:gd name="T0" fmla="*/ 32 w 64"/>
                  <a:gd name="T1" fmla="*/ 0 h 74"/>
                  <a:gd name="T2" fmla="*/ 32 w 64"/>
                  <a:gd name="T3" fmla="*/ 0 h 74"/>
                  <a:gd name="T4" fmla="*/ 40 w 64"/>
                  <a:gd name="T5" fmla="*/ 2 h 74"/>
                  <a:gd name="T6" fmla="*/ 48 w 64"/>
                  <a:gd name="T7" fmla="*/ 4 h 74"/>
                  <a:gd name="T8" fmla="*/ 52 w 64"/>
                  <a:gd name="T9" fmla="*/ 10 h 74"/>
                  <a:gd name="T10" fmla="*/ 58 w 64"/>
                  <a:gd name="T11" fmla="*/ 16 h 74"/>
                  <a:gd name="T12" fmla="*/ 60 w 64"/>
                  <a:gd name="T13" fmla="*/ 24 h 74"/>
                  <a:gd name="T14" fmla="*/ 62 w 64"/>
                  <a:gd name="T15" fmla="*/ 32 h 74"/>
                  <a:gd name="T16" fmla="*/ 64 w 64"/>
                  <a:gd name="T17" fmla="*/ 52 h 74"/>
                  <a:gd name="T18" fmla="*/ 64 w 64"/>
                  <a:gd name="T19" fmla="*/ 52 h 74"/>
                  <a:gd name="T20" fmla="*/ 64 w 64"/>
                  <a:gd name="T21" fmla="*/ 56 h 74"/>
                  <a:gd name="T22" fmla="*/ 62 w 64"/>
                  <a:gd name="T23" fmla="*/ 60 h 74"/>
                  <a:gd name="T24" fmla="*/ 56 w 64"/>
                  <a:gd name="T25" fmla="*/ 66 h 74"/>
                  <a:gd name="T26" fmla="*/ 48 w 64"/>
                  <a:gd name="T27" fmla="*/ 72 h 74"/>
                  <a:gd name="T28" fmla="*/ 42 w 64"/>
                  <a:gd name="T29" fmla="*/ 74 h 74"/>
                  <a:gd name="T30" fmla="*/ 22 w 64"/>
                  <a:gd name="T31" fmla="*/ 74 h 74"/>
                  <a:gd name="T32" fmla="*/ 22 w 64"/>
                  <a:gd name="T33" fmla="*/ 74 h 74"/>
                  <a:gd name="T34" fmla="*/ 16 w 64"/>
                  <a:gd name="T35" fmla="*/ 72 h 74"/>
                  <a:gd name="T36" fmla="*/ 8 w 64"/>
                  <a:gd name="T37" fmla="*/ 66 h 74"/>
                  <a:gd name="T38" fmla="*/ 2 w 64"/>
                  <a:gd name="T39" fmla="*/ 60 h 74"/>
                  <a:gd name="T40" fmla="*/ 0 w 64"/>
                  <a:gd name="T41" fmla="*/ 56 h 74"/>
                  <a:gd name="T42" fmla="*/ 0 w 64"/>
                  <a:gd name="T43" fmla="*/ 52 h 74"/>
                  <a:gd name="T44" fmla="*/ 0 w 64"/>
                  <a:gd name="T45" fmla="*/ 52 h 74"/>
                  <a:gd name="T46" fmla="*/ 2 w 64"/>
                  <a:gd name="T47" fmla="*/ 32 h 74"/>
                  <a:gd name="T48" fmla="*/ 4 w 64"/>
                  <a:gd name="T49" fmla="*/ 24 h 74"/>
                  <a:gd name="T50" fmla="*/ 6 w 64"/>
                  <a:gd name="T51" fmla="*/ 16 h 74"/>
                  <a:gd name="T52" fmla="*/ 12 w 64"/>
                  <a:gd name="T53" fmla="*/ 10 h 74"/>
                  <a:gd name="T54" fmla="*/ 16 w 64"/>
                  <a:gd name="T55" fmla="*/ 4 h 74"/>
                  <a:gd name="T56" fmla="*/ 24 w 64"/>
                  <a:gd name="T57" fmla="*/ 2 h 74"/>
                  <a:gd name="T58" fmla="*/ 32 w 64"/>
                  <a:gd name="T59" fmla="*/ 0 h 74"/>
                  <a:gd name="T60" fmla="*/ 32 w 64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4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52" y="10"/>
                    </a:lnTo>
                    <a:lnTo>
                      <a:pt x="58" y="16"/>
                    </a:lnTo>
                    <a:lnTo>
                      <a:pt x="60" y="24"/>
                    </a:lnTo>
                    <a:lnTo>
                      <a:pt x="62" y="3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2" y="60"/>
                    </a:lnTo>
                    <a:lnTo>
                      <a:pt x="56" y="66"/>
                    </a:lnTo>
                    <a:lnTo>
                      <a:pt x="48" y="72"/>
                    </a:lnTo>
                    <a:lnTo>
                      <a:pt x="42" y="74"/>
                    </a:lnTo>
                    <a:lnTo>
                      <a:pt x="22" y="74"/>
                    </a:lnTo>
                    <a:lnTo>
                      <a:pt x="22" y="74"/>
                    </a:lnTo>
                    <a:lnTo>
                      <a:pt x="16" y="72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2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1" name="Freeform 146"/>
              <p:cNvSpPr/>
              <p:nvPr/>
            </p:nvSpPr>
            <p:spPr bwMode="auto">
              <a:xfrm>
                <a:off x="2262" y="2458"/>
                <a:ext cx="32" cy="74"/>
              </a:xfrm>
              <a:custGeom>
                <a:avLst/>
                <a:gdLst>
                  <a:gd name="T0" fmla="*/ 32 w 32"/>
                  <a:gd name="T1" fmla="*/ 74 h 74"/>
                  <a:gd name="T2" fmla="*/ 22 w 32"/>
                  <a:gd name="T3" fmla="*/ 74 h 74"/>
                  <a:gd name="T4" fmla="*/ 22 w 32"/>
                  <a:gd name="T5" fmla="*/ 74 h 74"/>
                  <a:gd name="T6" fmla="*/ 16 w 32"/>
                  <a:gd name="T7" fmla="*/ 72 h 74"/>
                  <a:gd name="T8" fmla="*/ 8 w 32"/>
                  <a:gd name="T9" fmla="*/ 66 h 74"/>
                  <a:gd name="T10" fmla="*/ 2 w 32"/>
                  <a:gd name="T11" fmla="*/ 60 h 74"/>
                  <a:gd name="T12" fmla="*/ 0 w 32"/>
                  <a:gd name="T13" fmla="*/ 56 h 74"/>
                  <a:gd name="T14" fmla="*/ 0 w 32"/>
                  <a:gd name="T15" fmla="*/ 52 h 74"/>
                  <a:gd name="T16" fmla="*/ 0 w 32"/>
                  <a:gd name="T17" fmla="*/ 52 h 74"/>
                  <a:gd name="T18" fmla="*/ 2 w 32"/>
                  <a:gd name="T19" fmla="*/ 32 h 74"/>
                  <a:gd name="T20" fmla="*/ 4 w 32"/>
                  <a:gd name="T21" fmla="*/ 24 h 74"/>
                  <a:gd name="T22" fmla="*/ 6 w 32"/>
                  <a:gd name="T23" fmla="*/ 16 h 74"/>
                  <a:gd name="T24" fmla="*/ 12 w 32"/>
                  <a:gd name="T25" fmla="*/ 10 h 74"/>
                  <a:gd name="T26" fmla="*/ 16 w 32"/>
                  <a:gd name="T27" fmla="*/ 4 h 74"/>
                  <a:gd name="T28" fmla="*/ 24 w 32"/>
                  <a:gd name="T29" fmla="*/ 2 h 74"/>
                  <a:gd name="T30" fmla="*/ 32 w 32"/>
                  <a:gd name="T31" fmla="*/ 0 h 74"/>
                  <a:gd name="T32" fmla="*/ 32 w 32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4">
                    <a:moveTo>
                      <a:pt x="32" y="74"/>
                    </a:moveTo>
                    <a:lnTo>
                      <a:pt x="22" y="74"/>
                    </a:lnTo>
                    <a:lnTo>
                      <a:pt x="22" y="74"/>
                    </a:lnTo>
                    <a:lnTo>
                      <a:pt x="16" y="72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2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2" name="Freeform 147"/>
              <p:cNvSpPr/>
              <p:nvPr/>
            </p:nvSpPr>
            <p:spPr bwMode="auto">
              <a:xfrm>
                <a:off x="2248" y="252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3" name="Freeform 148"/>
              <p:cNvSpPr/>
              <p:nvPr/>
            </p:nvSpPr>
            <p:spPr bwMode="auto">
              <a:xfrm>
                <a:off x="2248" y="252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4" name="Rectangle 149"/>
              <p:cNvSpPr>
                <a:spLocks noChangeArrowheads="1"/>
              </p:cNvSpPr>
              <p:nvPr/>
            </p:nvSpPr>
            <p:spPr bwMode="auto">
              <a:xfrm>
                <a:off x="2284" y="2508"/>
                <a:ext cx="20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5" name="Rectangle 150"/>
              <p:cNvSpPr>
                <a:spLocks noChangeArrowheads="1"/>
              </p:cNvSpPr>
              <p:nvPr/>
            </p:nvSpPr>
            <p:spPr bwMode="auto">
              <a:xfrm>
                <a:off x="2284" y="2508"/>
                <a:ext cx="10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6" name="Freeform 151"/>
              <p:cNvSpPr/>
              <p:nvPr/>
            </p:nvSpPr>
            <p:spPr bwMode="auto">
              <a:xfrm>
                <a:off x="2316" y="2476"/>
                <a:ext cx="4" cy="16"/>
              </a:xfrm>
              <a:custGeom>
                <a:avLst/>
                <a:gdLst>
                  <a:gd name="T0" fmla="*/ 0 w 4"/>
                  <a:gd name="T1" fmla="*/ 16 h 16"/>
                  <a:gd name="T2" fmla="*/ 0 w 4"/>
                  <a:gd name="T3" fmla="*/ 16 h 16"/>
                  <a:gd name="T4" fmla="*/ 0 w 4"/>
                  <a:gd name="T5" fmla="*/ 0 h 16"/>
                  <a:gd name="T6" fmla="*/ 0 w 4"/>
                  <a:gd name="T7" fmla="*/ 0 h 16"/>
                  <a:gd name="T8" fmla="*/ 2 w 4"/>
                  <a:gd name="T9" fmla="*/ 2 h 16"/>
                  <a:gd name="T10" fmla="*/ 4 w 4"/>
                  <a:gd name="T11" fmla="*/ 6 h 16"/>
                  <a:gd name="T12" fmla="*/ 4 w 4"/>
                  <a:gd name="T13" fmla="*/ 6 h 16"/>
                  <a:gd name="T14" fmla="*/ 4 w 4"/>
                  <a:gd name="T15" fmla="*/ 10 h 16"/>
                  <a:gd name="T16" fmla="*/ 0 w 4"/>
                  <a:gd name="T17" fmla="*/ 16 h 16"/>
                  <a:gd name="T18" fmla="*/ 0 w 4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7" name="Freeform 152"/>
              <p:cNvSpPr/>
              <p:nvPr/>
            </p:nvSpPr>
            <p:spPr bwMode="auto">
              <a:xfrm>
                <a:off x="2268" y="2476"/>
                <a:ext cx="4" cy="16"/>
              </a:xfrm>
              <a:custGeom>
                <a:avLst/>
                <a:gdLst>
                  <a:gd name="T0" fmla="*/ 4 w 4"/>
                  <a:gd name="T1" fmla="*/ 16 h 16"/>
                  <a:gd name="T2" fmla="*/ 4 w 4"/>
                  <a:gd name="T3" fmla="*/ 16 h 16"/>
                  <a:gd name="T4" fmla="*/ 4 w 4"/>
                  <a:gd name="T5" fmla="*/ 0 h 16"/>
                  <a:gd name="T6" fmla="*/ 4 w 4"/>
                  <a:gd name="T7" fmla="*/ 0 h 16"/>
                  <a:gd name="T8" fmla="*/ 2 w 4"/>
                  <a:gd name="T9" fmla="*/ 2 h 16"/>
                  <a:gd name="T10" fmla="*/ 0 w 4"/>
                  <a:gd name="T11" fmla="*/ 6 h 16"/>
                  <a:gd name="T12" fmla="*/ 0 w 4"/>
                  <a:gd name="T13" fmla="*/ 6 h 16"/>
                  <a:gd name="T14" fmla="*/ 0 w 4"/>
                  <a:gd name="T15" fmla="*/ 10 h 16"/>
                  <a:gd name="T16" fmla="*/ 4 w 4"/>
                  <a:gd name="T17" fmla="*/ 16 h 16"/>
                  <a:gd name="T18" fmla="*/ 4 w 4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6">
                    <a:moveTo>
                      <a:pt x="4" y="16"/>
                    </a:moveTo>
                    <a:lnTo>
                      <a:pt x="4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8" name="Freeform 153"/>
              <p:cNvSpPr/>
              <p:nvPr/>
            </p:nvSpPr>
            <p:spPr bwMode="auto">
              <a:xfrm>
                <a:off x="2272" y="2452"/>
                <a:ext cx="44" cy="62"/>
              </a:xfrm>
              <a:custGeom>
                <a:avLst/>
                <a:gdLst>
                  <a:gd name="T0" fmla="*/ 0 w 44"/>
                  <a:gd name="T1" fmla="*/ 20 h 62"/>
                  <a:gd name="T2" fmla="*/ 0 w 44"/>
                  <a:gd name="T3" fmla="*/ 38 h 62"/>
                  <a:gd name="T4" fmla="*/ 0 w 44"/>
                  <a:gd name="T5" fmla="*/ 38 h 62"/>
                  <a:gd name="T6" fmla="*/ 2 w 44"/>
                  <a:gd name="T7" fmla="*/ 44 h 62"/>
                  <a:gd name="T8" fmla="*/ 8 w 44"/>
                  <a:gd name="T9" fmla="*/ 52 h 62"/>
                  <a:gd name="T10" fmla="*/ 14 w 44"/>
                  <a:gd name="T11" fmla="*/ 60 h 62"/>
                  <a:gd name="T12" fmla="*/ 18 w 44"/>
                  <a:gd name="T13" fmla="*/ 62 h 62"/>
                  <a:gd name="T14" fmla="*/ 22 w 44"/>
                  <a:gd name="T15" fmla="*/ 62 h 62"/>
                  <a:gd name="T16" fmla="*/ 22 w 44"/>
                  <a:gd name="T17" fmla="*/ 62 h 62"/>
                  <a:gd name="T18" fmla="*/ 26 w 44"/>
                  <a:gd name="T19" fmla="*/ 62 h 62"/>
                  <a:gd name="T20" fmla="*/ 30 w 44"/>
                  <a:gd name="T21" fmla="*/ 60 h 62"/>
                  <a:gd name="T22" fmla="*/ 36 w 44"/>
                  <a:gd name="T23" fmla="*/ 52 h 62"/>
                  <a:gd name="T24" fmla="*/ 42 w 44"/>
                  <a:gd name="T25" fmla="*/ 44 h 62"/>
                  <a:gd name="T26" fmla="*/ 44 w 44"/>
                  <a:gd name="T27" fmla="*/ 38 h 62"/>
                  <a:gd name="T28" fmla="*/ 44 w 44"/>
                  <a:gd name="T29" fmla="*/ 20 h 62"/>
                  <a:gd name="T30" fmla="*/ 44 w 44"/>
                  <a:gd name="T31" fmla="*/ 20 h 62"/>
                  <a:gd name="T32" fmla="*/ 42 w 44"/>
                  <a:gd name="T33" fmla="*/ 12 h 62"/>
                  <a:gd name="T34" fmla="*/ 38 w 44"/>
                  <a:gd name="T35" fmla="*/ 6 h 62"/>
                  <a:gd name="T36" fmla="*/ 30 w 44"/>
                  <a:gd name="T37" fmla="*/ 2 h 62"/>
                  <a:gd name="T38" fmla="*/ 22 w 44"/>
                  <a:gd name="T39" fmla="*/ 0 h 62"/>
                  <a:gd name="T40" fmla="*/ 22 w 44"/>
                  <a:gd name="T41" fmla="*/ 0 h 62"/>
                  <a:gd name="T42" fmla="*/ 14 w 44"/>
                  <a:gd name="T43" fmla="*/ 2 h 62"/>
                  <a:gd name="T44" fmla="*/ 6 w 44"/>
                  <a:gd name="T45" fmla="*/ 6 h 62"/>
                  <a:gd name="T46" fmla="*/ 2 w 44"/>
                  <a:gd name="T47" fmla="*/ 12 h 62"/>
                  <a:gd name="T48" fmla="*/ 0 w 44"/>
                  <a:gd name="T49" fmla="*/ 20 h 62"/>
                  <a:gd name="T50" fmla="*/ 0 w 44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44" y="3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2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9" name="Freeform 154"/>
              <p:cNvSpPr/>
              <p:nvPr/>
            </p:nvSpPr>
            <p:spPr bwMode="auto">
              <a:xfrm>
                <a:off x="2272" y="2452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0" name="Freeform 155"/>
              <p:cNvSpPr/>
              <p:nvPr/>
            </p:nvSpPr>
            <p:spPr bwMode="auto">
              <a:xfrm>
                <a:off x="2288" y="2500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1" name="Freeform 156"/>
              <p:cNvSpPr/>
              <p:nvPr/>
            </p:nvSpPr>
            <p:spPr bwMode="auto">
              <a:xfrm>
                <a:off x="2270" y="2448"/>
                <a:ext cx="48" cy="30"/>
              </a:xfrm>
              <a:custGeom>
                <a:avLst/>
                <a:gdLst>
                  <a:gd name="T0" fmla="*/ 14 w 48"/>
                  <a:gd name="T1" fmla="*/ 2 h 30"/>
                  <a:gd name="T2" fmla="*/ 14 w 48"/>
                  <a:gd name="T3" fmla="*/ 2 h 30"/>
                  <a:gd name="T4" fmla="*/ 8 w 48"/>
                  <a:gd name="T5" fmla="*/ 4 h 30"/>
                  <a:gd name="T6" fmla="*/ 2 w 48"/>
                  <a:gd name="T7" fmla="*/ 10 h 30"/>
                  <a:gd name="T8" fmla="*/ 0 w 48"/>
                  <a:gd name="T9" fmla="*/ 18 h 30"/>
                  <a:gd name="T10" fmla="*/ 0 w 48"/>
                  <a:gd name="T11" fmla="*/ 30 h 30"/>
                  <a:gd name="T12" fmla="*/ 0 w 48"/>
                  <a:gd name="T13" fmla="*/ 30 h 30"/>
                  <a:gd name="T14" fmla="*/ 8 w 48"/>
                  <a:gd name="T15" fmla="*/ 22 h 30"/>
                  <a:gd name="T16" fmla="*/ 14 w 48"/>
                  <a:gd name="T17" fmla="*/ 12 h 30"/>
                  <a:gd name="T18" fmla="*/ 14 w 48"/>
                  <a:gd name="T19" fmla="*/ 12 h 30"/>
                  <a:gd name="T20" fmla="*/ 22 w 48"/>
                  <a:gd name="T21" fmla="*/ 18 h 30"/>
                  <a:gd name="T22" fmla="*/ 30 w 48"/>
                  <a:gd name="T23" fmla="*/ 24 h 30"/>
                  <a:gd name="T24" fmla="*/ 40 w 48"/>
                  <a:gd name="T25" fmla="*/ 28 h 30"/>
                  <a:gd name="T26" fmla="*/ 48 w 48"/>
                  <a:gd name="T27" fmla="*/ 30 h 30"/>
                  <a:gd name="T28" fmla="*/ 48 w 48"/>
                  <a:gd name="T29" fmla="*/ 30 h 30"/>
                  <a:gd name="T30" fmla="*/ 48 w 48"/>
                  <a:gd name="T31" fmla="*/ 20 h 30"/>
                  <a:gd name="T32" fmla="*/ 46 w 48"/>
                  <a:gd name="T33" fmla="*/ 14 h 30"/>
                  <a:gd name="T34" fmla="*/ 44 w 48"/>
                  <a:gd name="T35" fmla="*/ 8 h 30"/>
                  <a:gd name="T36" fmla="*/ 38 w 48"/>
                  <a:gd name="T37" fmla="*/ 4 h 30"/>
                  <a:gd name="T38" fmla="*/ 34 w 48"/>
                  <a:gd name="T39" fmla="*/ 2 h 30"/>
                  <a:gd name="T40" fmla="*/ 28 w 48"/>
                  <a:gd name="T41" fmla="*/ 0 h 30"/>
                  <a:gd name="T42" fmla="*/ 22 w 48"/>
                  <a:gd name="T43" fmla="*/ 0 h 30"/>
                  <a:gd name="T44" fmla="*/ 14 w 48"/>
                  <a:gd name="T45" fmla="*/ 2 h 30"/>
                  <a:gd name="T46" fmla="*/ 14 w 48"/>
                  <a:gd name="T47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30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40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2" name="Freeform 157"/>
              <p:cNvSpPr/>
              <p:nvPr/>
            </p:nvSpPr>
            <p:spPr bwMode="auto">
              <a:xfrm>
                <a:off x="2270" y="2448"/>
                <a:ext cx="24" cy="30"/>
              </a:xfrm>
              <a:custGeom>
                <a:avLst/>
                <a:gdLst>
                  <a:gd name="T0" fmla="*/ 14 w 24"/>
                  <a:gd name="T1" fmla="*/ 2 h 30"/>
                  <a:gd name="T2" fmla="*/ 14 w 24"/>
                  <a:gd name="T3" fmla="*/ 2 h 30"/>
                  <a:gd name="T4" fmla="*/ 8 w 24"/>
                  <a:gd name="T5" fmla="*/ 4 h 30"/>
                  <a:gd name="T6" fmla="*/ 2 w 24"/>
                  <a:gd name="T7" fmla="*/ 10 h 30"/>
                  <a:gd name="T8" fmla="*/ 0 w 24"/>
                  <a:gd name="T9" fmla="*/ 18 h 30"/>
                  <a:gd name="T10" fmla="*/ 0 w 24"/>
                  <a:gd name="T11" fmla="*/ 30 h 30"/>
                  <a:gd name="T12" fmla="*/ 0 w 24"/>
                  <a:gd name="T13" fmla="*/ 30 h 30"/>
                  <a:gd name="T14" fmla="*/ 8 w 24"/>
                  <a:gd name="T15" fmla="*/ 22 h 30"/>
                  <a:gd name="T16" fmla="*/ 14 w 24"/>
                  <a:gd name="T17" fmla="*/ 12 h 30"/>
                  <a:gd name="T18" fmla="*/ 14 w 24"/>
                  <a:gd name="T19" fmla="*/ 12 h 30"/>
                  <a:gd name="T20" fmla="*/ 18 w 24"/>
                  <a:gd name="T21" fmla="*/ 16 h 30"/>
                  <a:gd name="T22" fmla="*/ 24 w 24"/>
                  <a:gd name="T23" fmla="*/ 20 h 30"/>
                  <a:gd name="T24" fmla="*/ 24 w 24"/>
                  <a:gd name="T25" fmla="*/ 0 h 30"/>
                  <a:gd name="T26" fmla="*/ 24 w 24"/>
                  <a:gd name="T27" fmla="*/ 0 h 30"/>
                  <a:gd name="T28" fmla="*/ 14 w 24"/>
                  <a:gd name="T29" fmla="*/ 2 h 30"/>
                  <a:gd name="T30" fmla="*/ 14 w 24"/>
                  <a:gd name="T3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3" name="Rectangle 158"/>
              <p:cNvSpPr>
                <a:spLocks noChangeArrowheads="1"/>
              </p:cNvSpPr>
              <p:nvPr/>
            </p:nvSpPr>
            <p:spPr bwMode="auto">
              <a:xfrm>
                <a:off x="2284" y="2518"/>
                <a:ext cx="20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4" name="Rectangle 159"/>
              <p:cNvSpPr>
                <a:spLocks noChangeArrowheads="1"/>
              </p:cNvSpPr>
              <p:nvPr/>
            </p:nvSpPr>
            <p:spPr bwMode="auto">
              <a:xfrm>
                <a:off x="2284" y="2518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5" name="Rectangle 160"/>
              <p:cNvSpPr>
                <a:spLocks noChangeArrowheads="1"/>
              </p:cNvSpPr>
              <p:nvPr/>
            </p:nvSpPr>
            <p:spPr bwMode="auto">
              <a:xfrm>
                <a:off x="2230" y="3306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6" name="Freeform 161"/>
              <p:cNvSpPr/>
              <p:nvPr/>
            </p:nvSpPr>
            <p:spPr bwMode="auto">
              <a:xfrm>
                <a:off x="2262" y="3328"/>
                <a:ext cx="64" cy="72"/>
              </a:xfrm>
              <a:custGeom>
                <a:avLst/>
                <a:gdLst>
                  <a:gd name="T0" fmla="*/ 32 w 64"/>
                  <a:gd name="T1" fmla="*/ 0 h 72"/>
                  <a:gd name="T2" fmla="*/ 32 w 64"/>
                  <a:gd name="T3" fmla="*/ 0 h 72"/>
                  <a:gd name="T4" fmla="*/ 40 w 64"/>
                  <a:gd name="T5" fmla="*/ 2 h 72"/>
                  <a:gd name="T6" fmla="*/ 48 w 64"/>
                  <a:gd name="T7" fmla="*/ 4 h 72"/>
                  <a:gd name="T8" fmla="*/ 52 w 64"/>
                  <a:gd name="T9" fmla="*/ 10 h 72"/>
                  <a:gd name="T10" fmla="*/ 58 w 64"/>
                  <a:gd name="T11" fmla="*/ 16 h 72"/>
                  <a:gd name="T12" fmla="*/ 60 w 64"/>
                  <a:gd name="T13" fmla="*/ 24 h 72"/>
                  <a:gd name="T14" fmla="*/ 62 w 64"/>
                  <a:gd name="T15" fmla="*/ 32 h 72"/>
                  <a:gd name="T16" fmla="*/ 64 w 64"/>
                  <a:gd name="T17" fmla="*/ 50 h 72"/>
                  <a:gd name="T18" fmla="*/ 64 w 64"/>
                  <a:gd name="T19" fmla="*/ 50 h 72"/>
                  <a:gd name="T20" fmla="*/ 64 w 64"/>
                  <a:gd name="T21" fmla="*/ 54 h 72"/>
                  <a:gd name="T22" fmla="*/ 62 w 64"/>
                  <a:gd name="T23" fmla="*/ 58 h 72"/>
                  <a:gd name="T24" fmla="*/ 56 w 64"/>
                  <a:gd name="T25" fmla="*/ 66 h 72"/>
                  <a:gd name="T26" fmla="*/ 48 w 64"/>
                  <a:gd name="T27" fmla="*/ 70 h 72"/>
                  <a:gd name="T28" fmla="*/ 42 w 64"/>
                  <a:gd name="T29" fmla="*/ 72 h 72"/>
                  <a:gd name="T30" fmla="*/ 22 w 64"/>
                  <a:gd name="T31" fmla="*/ 72 h 72"/>
                  <a:gd name="T32" fmla="*/ 22 w 64"/>
                  <a:gd name="T33" fmla="*/ 72 h 72"/>
                  <a:gd name="T34" fmla="*/ 16 w 64"/>
                  <a:gd name="T35" fmla="*/ 70 h 72"/>
                  <a:gd name="T36" fmla="*/ 8 w 64"/>
                  <a:gd name="T37" fmla="*/ 66 h 72"/>
                  <a:gd name="T38" fmla="*/ 2 w 64"/>
                  <a:gd name="T39" fmla="*/ 58 h 72"/>
                  <a:gd name="T40" fmla="*/ 0 w 64"/>
                  <a:gd name="T41" fmla="*/ 54 h 72"/>
                  <a:gd name="T42" fmla="*/ 0 w 64"/>
                  <a:gd name="T43" fmla="*/ 50 h 72"/>
                  <a:gd name="T44" fmla="*/ 0 w 64"/>
                  <a:gd name="T45" fmla="*/ 50 h 72"/>
                  <a:gd name="T46" fmla="*/ 2 w 64"/>
                  <a:gd name="T47" fmla="*/ 32 h 72"/>
                  <a:gd name="T48" fmla="*/ 4 w 64"/>
                  <a:gd name="T49" fmla="*/ 24 h 72"/>
                  <a:gd name="T50" fmla="*/ 6 w 64"/>
                  <a:gd name="T51" fmla="*/ 16 h 72"/>
                  <a:gd name="T52" fmla="*/ 12 w 64"/>
                  <a:gd name="T53" fmla="*/ 10 h 72"/>
                  <a:gd name="T54" fmla="*/ 16 w 64"/>
                  <a:gd name="T55" fmla="*/ 4 h 72"/>
                  <a:gd name="T56" fmla="*/ 24 w 64"/>
                  <a:gd name="T57" fmla="*/ 2 h 72"/>
                  <a:gd name="T58" fmla="*/ 32 w 64"/>
                  <a:gd name="T59" fmla="*/ 0 h 72"/>
                  <a:gd name="T60" fmla="*/ 32 w 64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2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52" y="10"/>
                    </a:lnTo>
                    <a:lnTo>
                      <a:pt x="58" y="16"/>
                    </a:lnTo>
                    <a:lnTo>
                      <a:pt x="60" y="24"/>
                    </a:lnTo>
                    <a:lnTo>
                      <a:pt x="62" y="32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4"/>
                    </a:lnTo>
                    <a:lnTo>
                      <a:pt x="62" y="58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2" y="72"/>
                    </a:lnTo>
                    <a:lnTo>
                      <a:pt x="22" y="72"/>
                    </a:lnTo>
                    <a:lnTo>
                      <a:pt x="22" y="72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2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7" name="Freeform 162"/>
              <p:cNvSpPr/>
              <p:nvPr/>
            </p:nvSpPr>
            <p:spPr bwMode="auto">
              <a:xfrm>
                <a:off x="2262" y="3328"/>
                <a:ext cx="32" cy="72"/>
              </a:xfrm>
              <a:custGeom>
                <a:avLst/>
                <a:gdLst>
                  <a:gd name="T0" fmla="*/ 32 w 32"/>
                  <a:gd name="T1" fmla="*/ 72 h 72"/>
                  <a:gd name="T2" fmla="*/ 22 w 32"/>
                  <a:gd name="T3" fmla="*/ 72 h 72"/>
                  <a:gd name="T4" fmla="*/ 22 w 32"/>
                  <a:gd name="T5" fmla="*/ 72 h 72"/>
                  <a:gd name="T6" fmla="*/ 16 w 32"/>
                  <a:gd name="T7" fmla="*/ 70 h 72"/>
                  <a:gd name="T8" fmla="*/ 8 w 32"/>
                  <a:gd name="T9" fmla="*/ 66 h 72"/>
                  <a:gd name="T10" fmla="*/ 2 w 32"/>
                  <a:gd name="T11" fmla="*/ 58 h 72"/>
                  <a:gd name="T12" fmla="*/ 0 w 32"/>
                  <a:gd name="T13" fmla="*/ 54 h 72"/>
                  <a:gd name="T14" fmla="*/ 0 w 32"/>
                  <a:gd name="T15" fmla="*/ 50 h 72"/>
                  <a:gd name="T16" fmla="*/ 0 w 32"/>
                  <a:gd name="T17" fmla="*/ 50 h 72"/>
                  <a:gd name="T18" fmla="*/ 2 w 32"/>
                  <a:gd name="T19" fmla="*/ 32 h 72"/>
                  <a:gd name="T20" fmla="*/ 4 w 32"/>
                  <a:gd name="T21" fmla="*/ 24 h 72"/>
                  <a:gd name="T22" fmla="*/ 6 w 32"/>
                  <a:gd name="T23" fmla="*/ 16 h 72"/>
                  <a:gd name="T24" fmla="*/ 12 w 32"/>
                  <a:gd name="T25" fmla="*/ 10 h 72"/>
                  <a:gd name="T26" fmla="*/ 16 w 32"/>
                  <a:gd name="T27" fmla="*/ 4 h 72"/>
                  <a:gd name="T28" fmla="*/ 24 w 32"/>
                  <a:gd name="T29" fmla="*/ 2 h 72"/>
                  <a:gd name="T30" fmla="*/ 32 w 32"/>
                  <a:gd name="T31" fmla="*/ 0 h 72"/>
                  <a:gd name="T32" fmla="*/ 32 w 32"/>
                  <a:gd name="T3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2">
                    <a:moveTo>
                      <a:pt x="32" y="72"/>
                    </a:moveTo>
                    <a:lnTo>
                      <a:pt x="22" y="72"/>
                    </a:lnTo>
                    <a:lnTo>
                      <a:pt x="22" y="72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2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8" name="Freeform 163"/>
              <p:cNvSpPr/>
              <p:nvPr/>
            </p:nvSpPr>
            <p:spPr bwMode="auto">
              <a:xfrm>
                <a:off x="2248" y="339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9" name="Freeform 164"/>
              <p:cNvSpPr/>
              <p:nvPr/>
            </p:nvSpPr>
            <p:spPr bwMode="auto">
              <a:xfrm>
                <a:off x="2248" y="339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0" name="Rectangle 165"/>
              <p:cNvSpPr>
                <a:spLocks noChangeArrowheads="1"/>
              </p:cNvSpPr>
              <p:nvPr/>
            </p:nvSpPr>
            <p:spPr bwMode="auto">
              <a:xfrm>
                <a:off x="2284" y="3378"/>
                <a:ext cx="20" cy="12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1" name="Rectangle 166"/>
              <p:cNvSpPr>
                <a:spLocks noChangeArrowheads="1"/>
              </p:cNvSpPr>
              <p:nvPr/>
            </p:nvSpPr>
            <p:spPr bwMode="auto">
              <a:xfrm>
                <a:off x="2284" y="3378"/>
                <a:ext cx="10" cy="12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2" name="Freeform 167"/>
              <p:cNvSpPr/>
              <p:nvPr/>
            </p:nvSpPr>
            <p:spPr bwMode="auto">
              <a:xfrm>
                <a:off x="2316" y="3346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4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3" name="Freeform 168"/>
              <p:cNvSpPr/>
              <p:nvPr/>
            </p:nvSpPr>
            <p:spPr bwMode="auto">
              <a:xfrm>
                <a:off x="2268" y="3346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0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4" name="Freeform 169"/>
              <p:cNvSpPr/>
              <p:nvPr/>
            </p:nvSpPr>
            <p:spPr bwMode="auto">
              <a:xfrm>
                <a:off x="2272" y="3322"/>
                <a:ext cx="44" cy="62"/>
              </a:xfrm>
              <a:custGeom>
                <a:avLst/>
                <a:gdLst>
                  <a:gd name="T0" fmla="*/ 0 w 44"/>
                  <a:gd name="T1" fmla="*/ 20 h 62"/>
                  <a:gd name="T2" fmla="*/ 0 w 44"/>
                  <a:gd name="T3" fmla="*/ 38 h 62"/>
                  <a:gd name="T4" fmla="*/ 0 w 44"/>
                  <a:gd name="T5" fmla="*/ 38 h 62"/>
                  <a:gd name="T6" fmla="*/ 2 w 44"/>
                  <a:gd name="T7" fmla="*/ 44 h 62"/>
                  <a:gd name="T8" fmla="*/ 8 w 44"/>
                  <a:gd name="T9" fmla="*/ 52 h 62"/>
                  <a:gd name="T10" fmla="*/ 14 w 44"/>
                  <a:gd name="T11" fmla="*/ 58 h 62"/>
                  <a:gd name="T12" fmla="*/ 18 w 44"/>
                  <a:gd name="T13" fmla="*/ 60 h 62"/>
                  <a:gd name="T14" fmla="*/ 22 w 44"/>
                  <a:gd name="T15" fmla="*/ 62 h 62"/>
                  <a:gd name="T16" fmla="*/ 22 w 44"/>
                  <a:gd name="T17" fmla="*/ 62 h 62"/>
                  <a:gd name="T18" fmla="*/ 26 w 44"/>
                  <a:gd name="T19" fmla="*/ 60 h 62"/>
                  <a:gd name="T20" fmla="*/ 30 w 44"/>
                  <a:gd name="T21" fmla="*/ 58 h 62"/>
                  <a:gd name="T22" fmla="*/ 36 w 44"/>
                  <a:gd name="T23" fmla="*/ 52 h 62"/>
                  <a:gd name="T24" fmla="*/ 42 w 44"/>
                  <a:gd name="T25" fmla="*/ 44 h 62"/>
                  <a:gd name="T26" fmla="*/ 44 w 44"/>
                  <a:gd name="T27" fmla="*/ 38 h 62"/>
                  <a:gd name="T28" fmla="*/ 44 w 44"/>
                  <a:gd name="T29" fmla="*/ 20 h 62"/>
                  <a:gd name="T30" fmla="*/ 44 w 44"/>
                  <a:gd name="T31" fmla="*/ 20 h 62"/>
                  <a:gd name="T32" fmla="*/ 42 w 44"/>
                  <a:gd name="T33" fmla="*/ 12 h 62"/>
                  <a:gd name="T34" fmla="*/ 38 w 44"/>
                  <a:gd name="T35" fmla="*/ 4 h 62"/>
                  <a:gd name="T36" fmla="*/ 30 w 44"/>
                  <a:gd name="T37" fmla="*/ 0 h 62"/>
                  <a:gd name="T38" fmla="*/ 22 w 44"/>
                  <a:gd name="T39" fmla="*/ 0 h 62"/>
                  <a:gd name="T40" fmla="*/ 22 w 44"/>
                  <a:gd name="T41" fmla="*/ 0 h 62"/>
                  <a:gd name="T42" fmla="*/ 14 w 44"/>
                  <a:gd name="T43" fmla="*/ 0 h 62"/>
                  <a:gd name="T44" fmla="*/ 6 w 44"/>
                  <a:gd name="T45" fmla="*/ 4 h 62"/>
                  <a:gd name="T46" fmla="*/ 2 w 44"/>
                  <a:gd name="T47" fmla="*/ 12 h 62"/>
                  <a:gd name="T48" fmla="*/ 0 w 44"/>
                  <a:gd name="T49" fmla="*/ 20 h 62"/>
                  <a:gd name="T50" fmla="*/ 0 w 44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44" y="3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2" y="12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5" name="Freeform 170"/>
              <p:cNvSpPr/>
              <p:nvPr/>
            </p:nvSpPr>
            <p:spPr bwMode="auto">
              <a:xfrm>
                <a:off x="2272" y="3322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6 w 22"/>
                  <a:gd name="T25" fmla="*/ 4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6" name="Freeform 171"/>
              <p:cNvSpPr/>
              <p:nvPr/>
            </p:nvSpPr>
            <p:spPr bwMode="auto">
              <a:xfrm>
                <a:off x="2288" y="3370"/>
                <a:ext cx="12" cy="0"/>
              </a:xfrm>
              <a:custGeom>
                <a:avLst/>
                <a:gdLst>
                  <a:gd name="T0" fmla="*/ 10 w 12"/>
                  <a:gd name="T1" fmla="*/ 2 w 12"/>
                  <a:gd name="T2" fmla="*/ 2 w 12"/>
                  <a:gd name="T3" fmla="*/ 0 w 12"/>
                  <a:gd name="T4" fmla="*/ 0 w 12"/>
                  <a:gd name="T5" fmla="*/ 0 w 12"/>
                  <a:gd name="T6" fmla="*/ 2 w 12"/>
                  <a:gd name="T7" fmla="*/ 10 w 12"/>
                  <a:gd name="T8" fmla="*/ 10 w 12"/>
                  <a:gd name="T9" fmla="*/ 12 w 12"/>
                  <a:gd name="T10" fmla="*/ 12 w 12"/>
                  <a:gd name="T11" fmla="*/ 12 w 12"/>
                  <a:gd name="T12" fmla="*/ 10 w 12"/>
                  <a:gd name="T13" fmla="*/ 10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7" name="Freeform 172"/>
              <p:cNvSpPr/>
              <p:nvPr/>
            </p:nvSpPr>
            <p:spPr bwMode="auto">
              <a:xfrm>
                <a:off x="2270" y="3318"/>
                <a:ext cx="48" cy="28"/>
              </a:xfrm>
              <a:custGeom>
                <a:avLst/>
                <a:gdLst>
                  <a:gd name="T0" fmla="*/ 14 w 48"/>
                  <a:gd name="T1" fmla="*/ 2 h 28"/>
                  <a:gd name="T2" fmla="*/ 14 w 48"/>
                  <a:gd name="T3" fmla="*/ 2 h 28"/>
                  <a:gd name="T4" fmla="*/ 8 w 48"/>
                  <a:gd name="T5" fmla="*/ 4 h 28"/>
                  <a:gd name="T6" fmla="*/ 2 w 48"/>
                  <a:gd name="T7" fmla="*/ 10 h 28"/>
                  <a:gd name="T8" fmla="*/ 0 w 48"/>
                  <a:gd name="T9" fmla="*/ 18 h 28"/>
                  <a:gd name="T10" fmla="*/ 0 w 48"/>
                  <a:gd name="T11" fmla="*/ 28 h 28"/>
                  <a:gd name="T12" fmla="*/ 0 w 48"/>
                  <a:gd name="T13" fmla="*/ 28 h 28"/>
                  <a:gd name="T14" fmla="*/ 8 w 48"/>
                  <a:gd name="T15" fmla="*/ 22 h 28"/>
                  <a:gd name="T16" fmla="*/ 14 w 48"/>
                  <a:gd name="T17" fmla="*/ 10 h 28"/>
                  <a:gd name="T18" fmla="*/ 14 w 48"/>
                  <a:gd name="T19" fmla="*/ 10 h 28"/>
                  <a:gd name="T20" fmla="*/ 22 w 48"/>
                  <a:gd name="T21" fmla="*/ 18 h 28"/>
                  <a:gd name="T22" fmla="*/ 30 w 48"/>
                  <a:gd name="T23" fmla="*/ 24 h 28"/>
                  <a:gd name="T24" fmla="*/ 40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6 w 48"/>
                  <a:gd name="T33" fmla="*/ 14 h 28"/>
                  <a:gd name="T34" fmla="*/ 44 w 48"/>
                  <a:gd name="T35" fmla="*/ 8 h 28"/>
                  <a:gd name="T36" fmla="*/ 38 w 48"/>
                  <a:gd name="T37" fmla="*/ 4 h 28"/>
                  <a:gd name="T38" fmla="*/ 34 w 48"/>
                  <a:gd name="T39" fmla="*/ 2 h 28"/>
                  <a:gd name="T40" fmla="*/ 28 w 48"/>
                  <a:gd name="T41" fmla="*/ 0 h 28"/>
                  <a:gd name="T42" fmla="*/ 22 w 48"/>
                  <a:gd name="T43" fmla="*/ 0 h 28"/>
                  <a:gd name="T44" fmla="*/ 14 w 48"/>
                  <a:gd name="T45" fmla="*/ 2 h 28"/>
                  <a:gd name="T46" fmla="*/ 14 w 48"/>
                  <a:gd name="T4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40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8" name="Freeform 173"/>
              <p:cNvSpPr/>
              <p:nvPr/>
            </p:nvSpPr>
            <p:spPr bwMode="auto">
              <a:xfrm>
                <a:off x="2270" y="3318"/>
                <a:ext cx="24" cy="28"/>
              </a:xfrm>
              <a:custGeom>
                <a:avLst/>
                <a:gdLst>
                  <a:gd name="T0" fmla="*/ 14 w 24"/>
                  <a:gd name="T1" fmla="*/ 2 h 28"/>
                  <a:gd name="T2" fmla="*/ 14 w 24"/>
                  <a:gd name="T3" fmla="*/ 2 h 28"/>
                  <a:gd name="T4" fmla="*/ 8 w 24"/>
                  <a:gd name="T5" fmla="*/ 4 h 28"/>
                  <a:gd name="T6" fmla="*/ 2 w 24"/>
                  <a:gd name="T7" fmla="*/ 10 h 28"/>
                  <a:gd name="T8" fmla="*/ 0 w 24"/>
                  <a:gd name="T9" fmla="*/ 18 h 28"/>
                  <a:gd name="T10" fmla="*/ 0 w 24"/>
                  <a:gd name="T11" fmla="*/ 28 h 28"/>
                  <a:gd name="T12" fmla="*/ 0 w 24"/>
                  <a:gd name="T13" fmla="*/ 28 h 28"/>
                  <a:gd name="T14" fmla="*/ 8 w 24"/>
                  <a:gd name="T15" fmla="*/ 22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2 h 28"/>
                  <a:gd name="T30" fmla="*/ 14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9" name="Rectangle 174"/>
              <p:cNvSpPr>
                <a:spLocks noChangeArrowheads="1"/>
              </p:cNvSpPr>
              <p:nvPr/>
            </p:nvSpPr>
            <p:spPr bwMode="auto">
              <a:xfrm>
                <a:off x="2284" y="3386"/>
                <a:ext cx="20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0" name="Rectangle 175"/>
              <p:cNvSpPr>
                <a:spLocks noChangeArrowheads="1"/>
              </p:cNvSpPr>
              <p:nvPr/>
            </p:nvSpPr>
            <p:spPr bwMode="auto">
              <a:xfrm>
                <a:off x="2284" y="3386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1" name="Rectangle 176"/>
              <p:cNvSpPr>
                <a:spLocks noChangeArrowheads="1"/>
              </p:cNvSpPr>
              <p:nvPr/>
            </p:nvSpPr>
            <p:spPr bwMode="auto">
              <a:xfrm>
                <a:off x="2486" y="2314"/>
                <a:ext cx="128" cy="124"/>
              </a:xfrm>
              <a:prstGeom prst="rect">
                <a:avLst/>
              </a:prstGeom>
              <a:solidFill>
                <a:srgbClr val="FFC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2" name="Freeform 177"/>
              <p:cNvSpPr/>
              <p:nvPr/>
            </p:nvSpPr>
            <p:spPr bwMode="auto">
              <a:xfrm>
                <a:off x="2512" y="2316"/>
                <a:ext cx="38" cy="100"/>
              </a:xfrm>
              <a:custGeom>
                <a:avLst/>
                <a:gdLst>
                  <a:gd name="T0" fmla="*/ 34 w 38"/>
                  <a:gd name="T1" fmla="*/ 92 h 100"/>
                  <a:gd name="T2" fmla="*/ 34 w 38"/>
                  <a:gd name="T3" fmla="*/ 92 h 100"/>
                  <a:gd name="T4" fmla="*/ 34 w 38"/>
                  <a:gd name="T5" fmla="*/ 86 h 100"/>
                  <a:gd name="T6" fmla="*/ 34 w 38"/>
                  <a:gd name="T7" fmla="*/ 80 h 100"/>
                  <a:gd name="T8" fmla="*/ 32 w 38"/>
                  <a:gd name="T9" fmla="*/ 74 h 100"/>
                  <a:gd name="T10" fmla="*/ 28 w 38"/>
                  <a:gd name="T11" fmla="*/ 68 h 100"/>
                  <a:gd name="T12" fmla="*/ 28 w 38"/>
                  <a:gd name="T13" fmla="*/ 68 h 100"/>
                  <a:gd name="T14" fmla="*/ 22 w 38"/>
                  <a:gd name="T15" fmla="*/ 62 h 100"/>
                  <a:gd name="T16" fmla="*/ 18 w 38"/>
                  <a:gd name="T17" fmla="*/ 56 h 100"/>
                  <a:gd name="T18" fmla="*/ 16 w 38"/>
                  <a:gd name="T19" fmla="*/ 46 h 100"/>
                  <a:gd name="T20" fmla="*/ 14 w 38"/>
                  <a:gd name="T21" fmla="*/ 36 h 100"/>
                  <a:gd name="T22" fmla="*/ 14 w 38"/>
                  <a:gd name="T23" fmla="*/ 36 h 100"/>
                  <a:gd name="T24" fmla="*/ 18 w 38"/>
                  <a:gd name="T25" fmla="*/ 30 h 100"/>
                  <a:gd name="T26" fmla="*/ 24 w 38"/>
                  <a:gd name="T27" fmla="*/ 26 h 100"/>
                  <a:gd name="T28" fmla="*/ 32 w 38"/>
                  <a:gd name="T29" fmla="*/ 20 h 100"/>
                  <a:gd name="T30" fmla="*/ 38 w 38"/>
                  <a:gd name="T31" fmla="*/ 16 h 100"/>
                  <a:gd name="T32" fmla="*/ 38 w 38"/>
                  <a:gd name="T33" fmla="*/ 16 h 100"/>
                  <a:gd name="T34" fmla="*/ 38 w 38"/>
                  <a:gd name="T35" fmla="*/ 0 h 100"/>
                  <a:gd name="T36" fmla="*/ 38 w 38"/>
                  <a:gd name="T37" fmla="*/ 0 h 100"/>
                  <a:gd name="T38" fmla="*/ 24 w 38"/>
                  <a:gd name="T39" fmla="*/ 2 h 100"/>
                  <a:gd name="T40" fmla="*/ 18 w 38"/>
                  <a:gd name="T41" fmla="*/ 4 h 100"/>
                  <a:gd name="T42" fmla="*/ 12 w 38"/>
                  <a:gd name="T43" fmla="*/ 8 h 100"/>
                  <a:gd name="T44" fmla="*/ 8 w 38"/>
                  <a:gd name="T45" fmla="*/ 12 h 100"/>
                  <a:gd name="T46" fmla="*/ 4 w 38"/>
                  <a:gd name="T47" fmla="*/ 20 h 100"/>
                  <a:gd name="T48" fmla="*/ 0 w 38"/>
                  <a:gd name="T49" fmla="*/ 26 h 100"/>
                  <a:gd name="T50" fmla="*/ 0 w 38"/>
                  <a:gd name="T51" fmla="*/ 36 h 100"/>
                  <a:gd name="T52" fmla="*/ 0 w 38"/>
                  <a:gd name="T53" fmla="*/ 36 h 100"/>
                  <a:gd name="T54" fmla="*/ 0 w 38"/>
                  <a:gd name="T55" fmla="*/ 50 h 100"/>
                  <a:gd name="T56" fmla="*/ 4 w 38"/>
                  <a:gd name="T57" fmla="*/ 60 h 100"/>
                  <a:gd name="T58" fmla="*/ 10 w 38"/>
                  <a:gd name="T59" fmla="*/ 68 h 100"/>
                  <a:gd name="T60" fmla="*/ 16 w 38"/>
                  <a:gd name="T61" fmla="*/ 78 h 100"/>
                  <a:gd name="T62" fmla="*/ 16 w 38"/>
                  <a:gd name="T63" fmla="*/ 78 h 100"/>
                  <a:gd name="T64" fmla="*/ 18 w 38"/>
                  <a:gd name="T65" fmla="*/ 82 h 100"/>
                  <a:gd name="T66" fmla="*/ 18 w 38"/>
                  <a:gd name="T67" fmla="*/ 88 h 100"/>
                  <a:gd name="T68" fmla="*/ 14 w 38"/>
                  <a:gd name="T69" fmla="*/ 92 h 100"/>
                  <a:gd name="T70" fmla="*/ 6 w 38"/>
                  <a:gd name="T71" fmla="*/ 92 h 100"/>
                  <a:gd name="T72" fmla="*/ 6 w 38"/>
                  <a:gd name="T73" fmla="*/ 92 h 100"/>
                  <a:gd name="T74" fmla="*/ 10 w 38"/>
                  <a:gd name="T75" fmla="*/ 96 h 100"/>
                  <a:gd name="T76" fmla="*/ 14 w 38"/>
                  <a:gd name="T77" fmla="*/ 98 h 100"/>
                  <a:gd name="T78" fmla="*/ 22 w 38"/>
                  <a:gd name="T79" fmla="*/ 100 h 100"/>
                  <a:gd name="T80" fmla="*/ 28 w 38"/>
                  <a:gd name="T81" fmla="*/ 96 h 100"/>
                  <a:gd name="T82" fmla="*/ 34 w 38"/>
                  <a:gd name="T83" fmla="*/ 92 h 100"/>
                  <a:gd name="T84" fmla="*/ 34 w 38"/>
                  <a:gd name="T85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" h="100">
                    <a:moveTo>
                      <a:pt x="34" y="92"/>
                    </a:moveTo>
                    <a:lnTo>
                      <a:pt x="34" y="92"/>
                    </a:lnTo>
                    <a:lnTo>
                      <a:pt x="34" y="86"/>
                    </a:lnTo>
                    <a:lnTo>
                      <a:pt x="34" y="80"/>
                    </a:lnTo>
                    <a:lnTo>
                      <a:pt x="32" y="74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2" y="62"/>
                    </a:lnTo>
                    <a:lnTo>
                      <a:pt x="18" y="56"/>
                    </a:lnTo>
                    <a:lnTo>
                      <a:pt x="16" y="46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18" y="30"/>
                    </a:lnTo>
                    <a:lnTo>
                      <a:pt x="24" y="26"/>
                    </a:lnTo>
                    <a:lnTo>
                      <a:pt x="32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12" y="8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0" y="2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50"/>
                    </a:lnTo>
                    <a:lnTo>
                      <a:pt x="4" y="60"/>
                    </a:lnTo>
                    <a:lnTo>
                      <a:pt x="10" y="68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18" y="88"/>
                    </a:lnTo>
                    <a:lnTo>
                      <a:pt x="14" y="92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10" y="96"/>
                    </a:lnTo>
                    <a:lnTo>
                      <a:pt x="14" y="98"/>
                    </a:lnTo>
                    <a:lnTo>
                      <a:pt x="22" y="100"/>
                    </a:lnTo>
                    <a:lnTo>
                      <a:pt x="28" y="96"/>
                    </a:lnTo>
                    <a:lnTo>
                      <a:pt x="34" y="92"/>
                    </a:lnTo>
                    <a:lnTo>
                      <a:pt x="34" y="9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3" name="Freeform 178"/>
              <p:cNvSpPr/>
              <p:nvPr/>
            </p:nvSpPr>
            <p:spPr bwMode="auto">
              <a:xfrm>
                <a:off x="2504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2 h 40"/>
                  <a:gd name="T34" fmla="*/ 90 w 92"/>
                  <a:gd name="T35" fmla="*/ 10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4" name="Freeform 179"/>
              <p:cNvSpPr/>
              <p:nvPr/>
            </p:nvSpPr>
            <p:spPr bwMode="auto">
              <a:xfrm>
                <a:off x="2504" y="239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5" name="Freeform 180"/>
              <p:cNvSpPr/>
              <p:nvPr/>
            </p:nvSpPr>
            <p:spPr bwMode="auto">
              <a:xfrm>
                <a:off x="2536" y="2398"/>
                <a:ext cx="28" cy="14"/>
              </a:xfrm>
              <a:custGeom>
                <a:avLst/>
                <a:gdLst>
                  <a:gd name="T0" fmla="*/ 14 w 28"/>
                  <a:gd name="T1" fmla="*/ 0 h 14"/>
                  <a:gd name="T2" fmla="*/ 14 w 28"/>
                  <a:gd name="T3" fmla="*/ 0 h 14"/>
                  <a:gd name="T4" fmla="*/ 24 w 28"/>
                  <a:gd name="T5" fmla="*/ 0 h 14"/>
                  <a:gd name="T6" fmla="*/ 24 w 28"/>
                  <a:gd name="T7" fmla="*/ 0 h 14"/>
                  <a:gd name="T8" fmla="*/ 28 w 28"/>
                  <a:gd name="T9" fmla="*/ 0 h 14"/>
                  <a:gd name="T10" fmla="*/ 28 w 28"/>
                  <a:gd name="T11" fmla="*/ 0 h 14"/>
                  <a:gd name="T12" fmla="*/ 28 w 28"/>
                  <a:gd name="T13" fmla="*/ 2 h 14"/>
                  <a:gd name="T14" fmla="*/ 28 w 28"/>
                  <a:gd name="T15" fmla="*/ 2 h 14"/>
                  <a:gd name="T16" fmla="*/ 26 w 28"/>
                  <a:gd name="T17" fmla="*/ 6 h 14"/>
                  <a:gd name="T18" fmla="*/ 24 w 28"/>
                  <a:gd name="T19" fmla="*/ 10 h 14"/>
                  <a:gd name="T20" fmla="*/ 18 w 28"/>
                  <a:gd name="T21" fmla="*/ 12 h 14"/>
                  <a:gd name="T22" fmla="*/ 14 w 28"/>
                  <a:gd name="T23" fmla="*/ 14 h 14"/>
                  <a:gd name="T24" fmla="*/ 14 w 28"/>
                  <a:gd name="T25" fmla="*/ 14 h 14"/>
                  <a:gd name="T26" fmla="*/ 14 w 28"/>
                  <a:gd name="T27" fmla="*/ 14 h 14"/>
                  <a:gd name="T28" fmla="*/ 8 w 28"/>
                  <a:gd name="T29" fmla="*/ 12 h 14"/>
                  <a:gd name="T30" fmla="*/ 4 w 28"/>
                  <a:gd name="T31" fmla="*/ 10 h 14"/>
                  <a:gd name="T32" fmla="*/ 2 w 28"/>
                  <a:gd name="T33" fmla="*/ 6 h 14"/>
                  <a:gd name="T34" fmla="*/ 0 w 28"/>
                  <a:gd name="T35" fmla="*/ 2 h 14"/>
                  <a:gd name="T36" fmla="*/ 0 w 28"/>
                  <a:gd name="T37" fmla="*/ 2 h 14"/>
                  <a:gd name="T38" fmla="*/ 0 w 28"/>
                  <a:gd name="T39" fmla="*/ 0 h 14"/>
                  <a:gd name="T40" fmla="*/ 0 w 28"/>
                  <a:gd name="T41" fmla="*/ 0 h 14"/>
                  <a:gd name="T42" fmla="*/ 4 w 28"/>
                  <a:gd name="T43" fmla="*/ 0 h 14"/>
                  <a:gd name="T44" fmla="*/ 14 w 28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4">
                    <a:moveTo>
                      <a:pt x="14" y="0"/>
                    </a:move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6" y="6"/>
                    </a:lnTo>
                    <a:lnTo>
                      <a:pt x="24" y="10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6" name="Freeform 181"/>
              <p:cNvSpPr/>
              <p:nvPr/>
            </p:nvSpPr>
            <p:spPr bwMode="auto">
              <a:xfrm>
                <a:off x="2536" y="2398"/>
                <a:ext cx="14" cy="14"/>
              </a:xfrm>
              <a:custGeom>
                <a:avLst/>
                <a:gdLst>
                  <a:gd name="T0" fmla="*/ 14 w 14"/>
                  <a:gd name="T1" fmla="*/ 14 h 14"/>
                  <a:gd name="T2" fmla="*/ 14 w 14"/>
                  <a:gd name="T3" fmla="*/ 14 h 14"/>
                  <a:gd name="T4" fmla="*/ 8 w 14"/>
                  <a:gd name="T5" fmla="*/ 12 h 14"/>
                  <a:gd name="T6" fmla="*/ 4 w 14"/>
                  <a:gd name="T7" fmla="*/ 10 h 14"/>
                  <a:gd name="T8" fmla="*/ 2 w 14"/>
                  <a:gd name="T9" fmla="*/ 6 h 14"/>
                  <a:gd name="T10" fmla="*/ 0 w 14"/>
                  <a:gd name="T11" fmla="*/ 2 h 14"/>
                  <a:gd name="T12" fmla="*/ 0 w 14"/>
                  <a:gd name="T13" fmla="*/ 2 h 14"/>
                  <a:gd name="T14" fmla="*/ 0 w 14"/>
                  <a:gd name="T15" fmla="*/ 0 h 14"/>
                  <a:gd name="T16" fmla="*/ 0 w 14"/>
                  <a:gd name="T17" fmla="*/ 0 h 14"/>
                  <a:gd name="T18" fmla="*/ 4 w 14"/>
                  <a:gd name="T19" fmla="*/ 0 h 14"/>
                  <a:gd name="T20" fmla="*/ 14 w 14"/>
                  <a:gd name="T21" fmla="*/ 0 h 14"/>
                  <a:gd name="T22" fmla="*/ 14 w 14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14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4" y="0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7A2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7" name="Freeform 182"/>
              <p:cNvSpPr/>
              <p:nvPr/>
            </p:nvSpPr>
            <p:spPr bwMode="auto">
              <a:xfrm>
                <a:off x="2540" y="2384"/>
                <a:ext cx="20" cy="26"/>
              </a:xfrm>
              <a:custGeom>
                <a:avLst/>
                <a:gdLst>
                  <a:gd name="T0" fmla="*/ 20 w 20"/>
                  <a:gd name="T1" fmla="*/ 0 h 26"/>
                  <a:gd name="T2" fmla="*/ 0 w 20"/>
                  <a:gd name="T3" fmla="*/ 0 h 26"/>
                  <a:gd name="T4" fmla="*/ 0 w 20"/>
                  <a:gd name="T5" fmla="*/ 16 h 26"/>
                  <a:gd name="T6" fmla="*/ 0 w 20"/>
                  <a:gd name="T7" fmla="*/ 16 h 26"/>
                  <a:gd name="T8" fmla="*/ 0 w 20"/>
                  <a:gd name="T9" fmla="*/ 16 h 26"/>
                  <a:gd name="T10" fmla="*/ 0 w 20"/>
                  <a:gd name="T11" fmla="*/ 16 h 26"/>
                  <a:gd name="T12" fmla="*/ 0 w 20"/>
                  <a:gd name="T13" fmla="*/ 20 h 26"/>
                  <a:gd name="T14" fmla="*/ 2 w 20"/>
                  <a:gd name="T15" fmla="*/ 22 h 26"/>
                  <a:gd name="T16" fmla="*/ 6 w 20"/>
                  <a:gd name="T17" fmla="*/ 24 h 26"/>
                  <a:gd name="T18" fmla="*/ 10 w 20"/>
                  <a:gd name="T19" fmla="*/ 26 h 26"/>
                  <a:gd name="T20" fmla="*/ 10 w 20"/>
                  <a:gd name="T21" fmla="*/ 26 h 26"/>
                  <a:gd name="T22" fmla="*/ 14 w 20"/>
                  <a:gd name="T23" fmla="*/ 24 h 26"/>
                  <a:gd name="T24" fmla="*/ 18 w 20"/>
                  <a:gd name="T25" fmla="*/ 22 h 26"/>
                  <a:gd name="T26" fmla="*/ 20 w 20"/>
                  <a:gd name="T27" fmla="*/ 20 h 26"/>
                  <a:gd name="T28" fmla="*/ 20 w 20"/>
                  <a:gd name="T29" fmla="*/ 16 h 26"/>
                  <a:gd name="T30" fmla="*/ 20 w 20"/>
                  <a:gd name="T31" fmla="*/ 16 h 26"/>
                  <a:gd name="T32" fmla="*/ 20 w 20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6">
                    <a:moveTo>
                      <a:pt x="2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8" name="Freeform 183"/>
              <p:cNvSpPr/>
              <p:nvPr/>
            </p:nvSpPr>
            <p:spPr bwMode="auto">
              <a:xfrm>
                <a:off x="2540" y="2384"/>
                <a:ext cx="10" cy="26"/>
              </a:xfrm>
              <a:custGeom>
                <a:avLst/>
                <a:gdLst>
                  <a:gd name="T0" fmla="*/ 10 w 10"/>
                  <a:gd name="T1" fmla="*/ 0 h 26"/>
                  <a:gd name="T2" fmla="*/ 0 w 10"/>
                  <a:gd name="T3" fmla="*/ 0 h 26"/>
                  <a:gd name="T4" fmla="*/ 0 w 10"/>
                  <a:gd name="T5" fmla="*/ 16 h 26"/>
                  <a:gd name="T6" fmla="*/ 0 w 10"/>
                  <a:gd name="T7" fmla="*/ 16 h 26"/>
                  <a:gd name="T8" fmla="*/ 0 w 10"/>
                  <a:gd name="T9" fmla="*/ 16 h 26"/>
                  <a:gd name="T10" fmla="*/ 0 w 10"/>
                  <a:gd name="T11" fmla="*/ 16 h 26"/>
                  <a:gd name="T12" fmla="*/ 0 w 10"/>
                  <a:gd name="T13" fmla="*/ 20 h 26"/>
                  <a:gd name="T14" fmla="*/ 2 w 10"/>
                  <a:gd name="T15" fmla="*/ 22 h 26"/>
                  <a:gd name="T16" fmla="*/ 6 w 10"/>
                  <a:gd name="T17" fmla="*/ 24 h 26"/>
                  <a:gd name="T18" fmla="*/ 10 w 10"/>
                  <a:gd name="T19" fmla="*/ 26 h 26"/>
                  <a:gd name="T20" fmla="*/ 10 w 10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26">
                    <a:moveTo>
                      <a:pt x="1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9" name="Freeform 184"/>
              <p:cNvSpPr/>
              <p:nvPr/>
            </p:nvSpPr>
            <p:spPr bwMode="auto">
              <a:xfrm>
                <a:off x="2526" y="232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2 h 62"/>
                  <a:gd name="T20" fmla="*/ 32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32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0" name="Freeform 185"/>
              <p:cNvSpPr/>
              <p:nvPr/>
            </p:nvSpPr>
            <p:spPr bwMode="auto">
              <a:xfrm>
                <a:off x="2526" y="2328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1" name="Freeform 186"/>
              <p:cNvSpPr/>
              <p:nvPr/>
            </p:nvSpPr>
            <p:spPr bwMode="auto">
              <a:xfrm>
                <a:off x="2526" y="2326"/>
                <a:ext cx="24" cy="26"/>
              </a:xfrm>
              <a:custGeom>
                <a:avLst/>
                <a:gdLst>
                  <a:gd name="T0" fmla="*/ 24 w 24"/>
                  <a:gd name="T1" fmla="*/ 0 h 26"/>
                  <a:gd name="T2" fmla="*/ 24 w 24"/>
                  <a:gd name="T3" fmla="*/ 0 h 26"/>
                  <a:gd name="T4" fmla="*/ 24 w 24"/>
                  <a:gd name="T5" fmla="*/ 10 h 26"/>
                  <a:gd name="T6" fmla="*/ 24 w 24"/>
                  <a:gd name="T7" fmla="*/ 10 h 26"/>
                  <a:gd name="T8" fmla="*/ 20 w 24"/>
                  <a:gd name="T9" fmla="*/ 16 h 26"/>
                  <a:gd name="T10" fmla="*/ 14 w 24"/>
                  <a:gd name="T11" fmla="*/ 22 h 26"/>
                  <a:gd name="T12" fmla="*/ 6 w 24"/>
                  <a:gd name="T13" fmla="*/ 24 h 26"/>
                  <a:gd name="T14" fmla="*/ 0 w 24"/>
                  <a:gd name="T15" fmla="*/ 26 h 26"/>
                  <a:gd name="T16" fmla="*/ 0 w 24"/>
                  <a:gd name="T17" fmla="*/ 26 h 26"/>
                  <a:gd name="T18" fmla="*/ 0 w 24"/>
                  <a:gd name="T19" fmla="*/ 18 h 26"/>
                  <a:gd name="T20" fmla="*/ 2 w 24"/>
                  <a:gd name="T21" fmla="*/ 12 h 26"/>
                  <a:gd name="T22" fmla="*/ 4 w 24"/>
                  <a:gd name="T23" fmla="*/ 8 h 26"/>
                  <a:gd name="T24" fmla="*/ 6 w 24"/>
                  <a:gd name="T25" fmla="*/ 4 h 26"/>
                  <a:gd name="T26" fmla="*/ 14 w 24"/>
                  <a:gd name="T27" fmla="*/ 0 h 26"/>
                  <a:gd name="T28" fmla="*/ 24 w 24"/>
                  <a:gd name="T29" fmla="*/ 0 h 26"/>
                  <a:gd name="T30" fmla="*/ 24 w 24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6">
                    <a:moveTo>
                      <a:pt x="24" y="0"/>
                    </a:moveTo>
                    <a:lnTo>
                      <a:pt x="24" y="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0" y="16"/>
                    </a:lnTo>
                    <a:lnTo>
                      <a:pt x="14" y="22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2" name="Freeform 187"/>
              <p:cNvSpPr/>
              <p:nvPr/>
            </p:nvSpPr>
            <p:spPr bwMode="auto">
              <a:xfrm>
                <a:off x="2550" y="2316"/>
                <a:ext cx="38" cy="100"/>
              </a:xfrm>
              <a:custGeom>
                <a:avLst/>
                <a:gdLst>
                  <a:gd name="T0" fmla="*/ 4 w 38"/>
                  <a:gd name="T1" fmla="*/ 92 h 100"/>
                  <a:gd name="T2" fmla="*/ 4 w 38"/>
                  <a:gd name="T3" fmla="*/ 92 h 100"/>
                  <a:gd name="T4" fmla="*/ 4 w 38"/>
                  <a:gd name="T5" fmla="*/ 86 h 100"/>
                  <a:gd name="T6" fmla="*/ 4 w 38"/>
                  <a:gd name="T7" fmla="*/ 80 h 100"/>
                  <a:gd name="T8" fmla="*/ 6 w 38"/>
                  <a:gd name="T9" fmla="*/ 74 h 100"/>
                  <a:gd name="T10" fmla="*/ 10 w 38"/>
                  <a:gd name="T11" fmla="*/ 68 h 100"/>
                  <a:gd name="T12" fmla="*/ 10 w 38"/>
                  <a:gd name="T13" fmla="*/ 68 h 100"/>
                  <a:gd name="T14" fmla="*/ 14 w 38"/>
                  <a:gd name="T15" fmla="*/ 62 h 100"/>
                  <a:gd name="T16" fmla="*/ 18 w 38"/>
                  <a:gd name="T17" fmla="*/ 56 h 100"/>
                  <a:gd name="T18" fmla="*/ 22 w 38"/>
                  <a:gd name="T19" fmla="*/ 46 h 100"/>
                  <a:gd name="T20" fmla="*/ 22 w 38"/>
                  <a:gd name="T21" fmla="*/ 36 h 100"/>
                  <a:gd name="T22" fmla="*/ 22 w 38"/>
                  <a:gd name="T23" fmla="*/ 36 h 100"/>
                  <a:gd name="T24" fmla="*/ 18 w 38"/>
                  <a:gd name="T25" fmla="*/ 30 h 100"/>
                  <a:gd name="T26" fmla="*/ 12 w 38"/>
                  <a:gd name="T27" fmla="*/ 26 h 100"/>
                  <a:gd name="T28" fmla="*/ 6 w 38"/>
                  <a:gd name="T29" fmla="*/ 20 h 100"/>
                  <a:gd name="T30" fmla="*/ 0 w 38"/>
                  <a:gd name="T31" fmla="*/ 16 h 100"/>
                  <a:gd name="T32" fmla="*/ 0 w 38"/>
                  <a:gd name="T33" fmla="*/ 16 h 100"/>
                  <a:gd name="T34" fmla="*/ 0 w 38"/>
                  <a:gd name="T35" fmla="*/ 0 h 100"/>
                  <a:gd name="T36" fmla="*/ 0 w 38"/>
                  <a:gd name="T37" fmla="*/ 0 h 100"/>
                  <a:gd name="T38" fmla="*/ 12 w 38"/>
                  <a:gd name="T39" fmla="*/ 2 h 100"/>
                  <a:gd name="T40" fmla="*/ 20 w 38"/>
                  <a:gd name="T41" fmla="*/ 4 h 100"/>
                  <a:gd name="T42" fmla="*/ 24 w 38"/>
                  <a:gd name="T43" fmla="*/ 8 h 100"/>
                  <a:gd name="T44" fmla="*/ 30 w 38"/>
                  <a:gd name="T45" fmla="*/ 12 h 100"/>
                  <a:gd name="T46" fmla="*/ 34 w 38"/>
                  <a:gd name="T47" fmla="*/ 20 h 100"/>
                  <a:gd name="T48" fmla="*/ 36 w 38"/>
                  <a:gd name="T49" fmla="*/ 26 h 100"/>
                  <a:gd name="T50" fmla="*/ 38 w 38"/>
                  <a:gd name="T51" fmla="*/ 36 h 100"/>
                  <a:gd name="T52" fmla="*/ 38 w 38"/>
                  <a:gd name="T53" fmla="*/ 36 h 100"/>
                  <a:gd name="T54" fmla="*/ 36 w 38"/>
                  <a:gd name="T55" fmla="*/ 50 h 100"/>
                  <a:gd name="T56" fmla="*/ 32 w 38"/>
                  <a:gd name="T57" fmla="*/ 60 h 100"/>
                  <a:gd name="T58" fmla="*/ 28 w 38"/>
                  <a:gd name="T59" fmla="*/ 68 h 100"/>
                  <a:gd name="T60" fmla="*/ 22 w 38"/>
                  <a:gd name="T61" fmla="*/ 78 h 100"/>
                  <a:gd name="T62" fmla="*/ 22 w 38"/>
                  <a:gd name="T63" fmla="*/ 78 h 100"/>
                  <a:gd name="T64" fmla="*/ 20 w 38"/>
                  <a:gd name="T65" fmla="*/ 82 h 100"/>
                  <a:gd name="T66" fmla="*/ 20 w 38"/>
                  <a:gd name="T67" fmla="*/ 88 h 100"/>
                  <a:gd name="T68" fmla="*/ 24 w 38"/>
                  <a:gd name="T69" fmla="*/ 92 h 100"/>
                  <a:gd name="T70" fmla="*/ 30 w 38"/>
                  <a:gd name="T71" fmla="*/ 92 h 100"/>
                  <a:gd name="T72" fmla="*/ 30 w 38"/>
                  <a:gd name="T73" fmla="*/ 92 h 100"/>
                  <a:gd name="T74" fmla="*/ 28 w 38"/>
                  <a:gd name="T75" fmla="*/ 96 h 100"/>
                  <a:gd name="T76" fmla="*/ 24 w 38"/>
                  <a:gd name="T77" fmla="*/ 98 h 100"/>
                  <a:gd name="T78" fmla="*/ 16 w 38"/>
                  <a:gd name="T79" fmla="*/ 100 h 100"/>
                  <a:gd name="T80" fmla="*/ 8 w 38"/>
                  <a:gd name="T81" fmla="*/ 96 h 100"/>
                  <a:gd name="T82" fmla="*/ 4 w 38"/>
                  <a:gd name="T83" fmla="*/ 92 h 100"/>
                  <a:gd name="T84" fmla="*/ 4 w 38"/>
                  <a:gd name="T85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" h="100">
                    <a:moveTo>
                      <a:pt x="4" y="92"/>
                    </a:moveTo>
                    <a:lnTo>
                      <a:pt x="4" y="92"/>
                    </a:lnTo>
                    <a:lnTo>
                      <a:pt x="4" y="86"/>
                    </a:lnTo>
                    <a:lnTo>
                      <a:pt x="4" y="80"/>
                    </a:lnTo>
                    <a:lnTo>
                      <a:pt x="6" y="74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14" y="62"/>
                    </a:lnTo>
                    <a:lnTo>
                      <a:pt x="18" y="56"/>
                    </a:lnTo>
                    <a:lnTo>
                      <a:pt x="22" y="46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18" y="30"/>
                    </a:lnTo>
                    <a:lnTo>
                      <a:pt x="12" y="26"/>
                    </a:lnTo>
                    <a:lnTo>
                      <a:pt x="6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" y="2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30" y="12"/>
                    </a:lnTo>
                    <a:lnTo>
                      <a:pt x="34" y="20"/>
                    </a:lnTo>
                    <a:lnTo>
                      <a:pt x="36" y="2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6" y="50"/>
                    </a:lnTo>
                    <a:lnTo>
                      <a:pt x="32" y="60"/>
                    </a:lnTo>
                    <a:lnTo>
                      <a:pt x="28" y="6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4" y="92"/>
                    </a:lnTo>
                    <a:lnTo>
                      <a:pt x="30" y="92"/>
                    </a:lnTo>
                    <a:lnTo>
                      <a:pt x="30" y="92"/>
                    </a:lnTo>
                    <a:lnTo>
                      <a:pt x="28" y="96"/>
                    </a:lnTo>
                    <a:lnTo>
                      <a:pt x="24" y="98"/>
                    </a:lnTo>
                    <a:lnTo>
                      <a:pt x="16" y="100"/>
                    </a:lnTo>
                    <a:lnTo>
                      <a:pt x="8" y="96"/>
                    </a:lnTo>
                    <a:lnTo>
                      <a:pt x="4" y="92"/>
                    </a:lnTo>
                    <a:lnTo>
                      <a:pt x="4" y="9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3" name="Freeform 188"/>
              <p:cNvSpPr/>
              <p:nvPr/>
            </p:nvSpPr>
            <p:spPr bwMode="auto">
              <a:xfrm>
                <a:off x="2550" y="2326"/>
                <a:ext cx="24" cy="26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0 h 26"/>
                  <a:gd name="T4" fmla="*/ 0 w 24"/>
                  <a:gd name="T5" fmla="*/ 10 h 26"/>
                  <a:gd name="T6" fmla="*/ 0 w 24"/>
                  <a:gd name="T7" fmla="*/ 10 h 26"/>
                  <a:gd name="T8" fmla="*/ 4 w 24"/>
                  <a:gd name="T9" fmla="*/ 16 h 26"/>
                  <a:gd name="T10" fmla="*/ 10 w 24"/>
                  <a:gd name="T11" fmla="*/ 22 h 26"/>
                  <a:gd name="T12" fmla="*/ 16 w 24"/>
                  <a:gd name="T13" fmla="*/ 24 h 26"/>
                  <a:gd name="T14" fmla="*/ 22 w 24"/>
                  <a:gd name="T15" fmla="*/ 26 h 26"/>
                  <a:gd name="T16" fmla="*/ 22 w 24"/>
                  <a:gd name="T17" fmla="*/ 26 h 26"/>
                  <a:gd name="T18" fmla="*/ 24 w 24"/>
                  <a:gd name="T19" fmla="*/ 18 h 26"/>
                  <a:gd name="T20" fmla="*/ 22 w 24"/>
                  <a:gd name="T21" fmla="*/ 12 h 26"/>
                  <a:gd name="T22" fmla="*/ 20 w 24"/>
                  <a:gd name="T23" fmla="*/ 8 h 26"/>
                  <a:gd name="T24" fmla="*/ 16 w 24"/>
                  <a:gd name="T25" fmla="*/ 4 h 26"/>
                  <a:gd name="T26" fmla="*/ 8 w 24"/>
                  <a:gd name="T27" fmla="*/ 0 h 26"/>
                  <a:gd name="T28" fmla="*/ 0 w 24"/>
                  <a:gd name="T29" fmla="*/ 0 h 26"/>
                  <a:gd name="T30" fmla="*/ 0 w 24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6" y="2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4" y="18"/>
                    </a:lnTo>
                    <a:lnTo>
                      <a:pt x="22" y="12"/>
                    </a:lnTo>
                    <a:lnTo>
                      <a:pt x="20" y="8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4" name="Rectangle 189"/>
              <p:cNvSpPr>
                <a:spLocks noChangeArrowheads="1"/>
              </p:cNvSpPr>
              <p:nvPr/>
            </p:nvSpPr>
            <p:spPr bwMode="auto">
              <a:xfrm>
                <a:off x="1974" y="2314"/>
                <a:ext cx="128" cy="124"/>
              </a:xfrm>
              <a:prstGeom prst="rect">
                <a:avLst/>
              </a:prstGeom>
              <a:solidFill>
                <a:srgbClr val="8FA3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5" name="Freeform 190"/>
              <p:cNvSpPr/>
              <p:nvPr/>
            </p:nvSpPr>
            <p:spPr bwMode="auto">
              <a:xfrm>
                <a:off x="2062" y="235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0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6" name="Freeform 191"/>
              <p:cNvSpPr/>
              <p:nvPr/>
            </p:nvSpPr>
            <p:spPr bwMode="auto">
              <a:xfrm>
                <a:off x="2012" y="2352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7" name="Freeform 192"/>
              <p:cNvSpPr/>
              <p:nvPr/>
            </p:nvSpPr>
            <p:spPr bwMode="auto">
              <a:xfrm>
                <a:off x="1992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2 h 40"/>
                  <a:gd name="T34" fmla="*/ 2 w 92"/>
                  <a:gd name="T35" fmla="*/ 10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8" name="Freeform 193"/>
              <p:cNvSpPr/>
              <p:nvPr/>
            </p:nvSpPr>
            <p:spPr bwMode="auto">
              <a:xfrm>
                <a:off x="1992" y="239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9" name="Freeform 194"/>
              <p:cNvSpPr/>
              <p:nvPr/>
            </p:nvSpPr>
            <p:spPr bwMode="auto">
              <a:xfrm>
                <a:off x="2030" y="2402"/>
                <a:ext cx="16" cy="36"/>
              </a:xfrm>
              <a:custGeom>
                <a:avLst/>
                <a:gdLst>
                  <a:gd name="T0" fmla="*/ 16 w 16"/>
                  <a:gd name="T1" fmla="*/ 36 h 36"/>
                  <a:gd name="T2" fmla="*/ 0 w 16"/>
                  <a:gd name="T3" fmla="*/ 36 h 36"/>
                  <a:gd name="T4" fmla="*/ 6 w 16"/>
                  <a:gd name="T5" fmla="*/ 10 h 36"/>
                  <a:gd name="T6" fmla="*/ 6 w 16"/>
                  <a:gd name="T7" fmla="*/ 10 h 36"/>
                  <a:gd name="T8" fmla="*/ 4 w 16"/>
                  <a:gd name="T9" fmla="*/ 10 h 36"/>
                  <a:gd name="T10" fmla="*/ 2 w 16"/>
                  <a:gd name="T11" fmla="*/ 8 h 36"/>
                  <a:gd name="T12" fmla="*/ 2 w 16"/>
                  <a:gd name="T13" fmla="*/ 4 h 36"/>
                  <a:gd name="T14" fmla="*/ 2 w 16"/>
                  <a:gd name="T15" fmla="*/ 4 h 36"/>
                  <a:gd name="T16" fmla="*/ 2 w 16"/>
                  <a:gd name="T17" fmla="*/ 2 h 36"/>
                  <a:gd name="T18" fmla="*/ 4 w 16"/>
                  <a:gd name="T19" fmla="*/ 0 h 36"/>
                  <a:gd name="T20" fmla="*/ 8 w 16"/>
                  <a:gd name="T21" fmla="*/ 0 h 36"/>
                  <a:gd name="T22" fmla="*/ 12 w 16"/>
                  <a:gd name="T23" fmla="*/ 0 h 36"/>
                  <a:gd name="T24" fmla="*/ 12 w 16"/>
                  <a:gd name="T25" fmla="*/ 0 h 36"/>
                  <a:gd name="T26" fmla="*/ 14 w 16"/>
                  <a:gd name="T27" fmla="*/ 2 h 36"/>
                  <a:gd name="T28" fmla="*/ 14 w 16"/>
                  <a:gd name="T29" fmla="*/ 4 h 36"/>
                  <a:gd name="T30" fmla="*/ 14 w 16"/>
                  <a:gd name="T31" fmla="*/ 8 h 36"/>
                  <a:gd name="T32" fmla="*/ 14 w 16"/>
                  <a:gd name="T33" fmla="*/ 8 h 36"/>
                  <a:gd name="T34" fmla="*/ 12 w 16"/>
                  <a:gd name="T35" fmla="*/ 10 h 36"/>
                  <a:gd name="T36" fmla="*/ 10 w 16"/>
                  <a:gd name="T37" fmla="*/ 10 h 36"/>
                  <a:gd name="T38" fmla="*/ 16 w 16"/>
                  <a:gd name="T3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6">
                    <a:moveTo>
                      <a:pt x="16" y="36"/>
                    </a:moveTo>
                    <a:lnTo>
                      <a:pt x="0" y="3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0" name="Freeform 195"/>
              <p:cNvSpPr/>
              <p:nvPr/>
            </p:nvSpPr>
            <p:spPr bwMode="auto">
              <a:xfrm>
                <a:off x="2030" y="2402"/>
                <a:ext cx="8" cy="36"/>
              </a:xfrm>
              <a:custGeom>
                <a:avLst/>
                <a:gdLst>
                  <a:gd name="T0" fmla="*/ 8 w 8"/>
                  <a:gd name="T1" fmla="*/ 36 h 36"/>
                  <a:gd name="T2" fmla="*/ 0 w 8"/>
                  <a:gd name="T3" fmla="*/ 36 h 36"/>
                  <a:gd name="T4" fmla="*/ 6 w 8"/>
                  <a:gd name="T5" fmla="*/ 10 h 36"/>
                  <a:gd name="T6" fmla="*/ 6 w 8"/>
                  <a:gd name="T7" fmla="*/ 10 h 36"/>
                  <a:gd name="T8" fmla="*/ 4 w 8"/>
                  <a:gd name="T9" fmla="*/ 10 h 36"/>
                  <a:gd name="T10" fmla="*/ 2 w 8"/>
                  <a:gd name="T11" fmla="*/ 8 h 36"/>
                  <a:gd name="T12" fmla="*/ 2 w 8"/>
                  <a:gd name="T13" fmla="*/ 4 h 36"/>
                  <a:gd name="T14" fmla="*/ 2 w 8"/>
                  <a:gd name="T15" fmla="*/ 4 h 36"/>
                  <a:gd name="T16" fmla="*/ 2 w 8"/>
                  <a:gd name="T17" fmla="*/ 2 h 36"/>
                  <a:gd name="T18" fmla="*/ 4 w 8"/>
                  <a:gd name="T19" fmla="*/ 0 h 36"/>
                  <a:gd name="T20" fmla="*/ 8 w 8"/>
                  <a:gd name="T21" fmla="*/ 0 h 36"/>
                  <a:gd name="T22" fmla="*/ 8 w 8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6">
                    <a:moveTo>
                      <a:pt x="8" y="36"/>
                    </a:moveTo>
                    <a:lnTo>
                      <a:pt x="0" y="3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1" name="Freeform 196"/>
              <p:cNvSpPr/>
              <p:nvPr/>
            </p:nvSpPr>
            <p:spPr bwMode="auto">
              <a:xfrm>
                <a:off x="2028" y="238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2" name="Freeform 197"/>
              <p:cNvSpPr/>
              <p:nvPr/>
            </p:nvSpPr>
            <p:spPr bwMode="auto">
              <a:xfrm>
                <a:off x="2028" y="2384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3" name="Freeform 198"/>
              <p:cNvSpPr/>
              <p:nvPr/>
            </p:nvSpPr>
            <p:spPr bwMode="auto">
              <a:xfrm>
                <a:off x="2016" y="2324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0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50 h 64"/>
                  <a:gd name="T20" fmla="*/ 8 w 46"/>
                  <a:gd name="T21" fmla="*/ 56 h 64"/>
                  <a:gd name="T22" fmla="*/ 14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2 w 46"/>
                  <a:gd name="T33" fmla="*/ 50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38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2" y="50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4" name="Freeform 199"/>
              <p:cNvSpPr/>
              <p:nvPr/>
            </p:nvSpPr>
            <p:spPr bwMode="auto">
              <a:xfrm>
                <a:off x="2016" y="2324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50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5" name="Freeform 200"/>
              <p:cNvSpPr/>
              <p:nvPr/>
            </p:nvSpPr>
            <p:spPr bwMode="auto">
              <a:xfrm>
                <a:off x="2034" y="2376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6" name="Freeform 201"/>
              <p:cNvSpPr/>
              <p:nvPr/>
            </p:nvSpPr>
            <p:spPr bwMode="auto">
              <a:xfrm>
                <a:off x="2038" y="239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7" name="Freeform 202"/>
              <p:cNvSpPr/>
              <p:nvPr/>
            </p:nvSpPr>
            <p:spPr bwMode="auto">
              <a:xfrm>
                <a:off x="2024" y="239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8" name="Freeform 203"/>
              <p:cNvSpPr/>
              <p:nvPr/>
            </p:nvSpPr>
            <p:spPr bwMode="auto">
              <a:xfrm>
                <a:off x="2014" y="2320"/>
                <a:ext cx="48" cy="32"/>
              </a:xfrm>
              <a:custGeom>
                <a:avLst/>
                <a:gdLst>
                  <a:gd name="T0" fmla="*/ 36 w 48"/>
                  <a:gd name="T1" fmla="*/ 18 h 32"/>
                  <a:gd name="T2" fmla="*/ 36 w 48"/>
                  <a:gd name="T3" fmla="*/ 18 h 32"/>
                  <a:gd name="T4" fmla="*/ 42 w 48"/>
                  <a:gd name="T5" fmla="*/ 20 h 32"/>
                  <a:gd name="T6" fmla="*/ 44 w 48"/>
                  <a:gd name="T7" fmla="*/ 24 h 32"/>
                  <a:gd name="T8" fmla="*/ 46 w 48"/>
                  <a:gd name="T9" fmla="*/ 28 h 32"/>
                  <a:gd name="T10" fmla="*/ 48 w 48"/>
                  <a:gd name="T11" fmla="*/ 32 h 32"/>
                  <a:gd name="T12" fmla="*/ 48 w 48"/>
                  <a:gd name="T13" fmla="*/ 32 h 32"/>
                  <a:gd name="T14" fmla="*/ 48 w 48"/>
                  <a:gd name="T15" fmla="*/ 18 h 32"/>
                  <a:gd name="T16" fmla="*/ 46 w 48"/>
                  <a:gd name="T17" fmla="*/ 12 h 32"/>
                  <a:gd name="T18" fmla="*/ 44 w 48"/>
                  <a:gd name="T19" fmla="*/ 8 h 32"/>
                  <a:gd name="T20" fmla="*/ 40 w 48"/>
                  <a:gd name="T21" fmla="*/ 6 h 32"/>
                  <a:gd name="T22" fmla="*/ 36 w 48"/>
                  <a:gd name="T23" fmla="*/ 2 h 32"/>
                  <a:gd name="T24" fmla="*/ 24 w 48"/>
                  <a:gd name="T25" fmla="*/ 0 h 32"/>
                  <a:gd name="T26" fmla="*/ 24 w 48"/>
                  <a:gd name="T27" fmla="*/ 0 h 32"/>
                  <a:gd name="T28" fmla="*/ 12 w 48"/>
                  <a:gd name="T29" fmla="*/ 2 h 32"/>
                  <a:gd name="T30" fmla="*/ 8 w 48"/>
                  <a:gd name="T31" fmla="*/ 6 h 32"/>
                  <a:gd name="T32" fmla="*/ 4 w 48"/>
                  <a:gd name="T33" fmla="*/ 8 h 32"/>
                  <a:gd name="T34" fmla="*/ 2 w 48"/>
                  <a:gd name="T35" fmla="*/ 12 h 32"/>
                  <a:gd name="T36" fmla="*/ 0 w 48"/>
                  <a:gd name="T37" fmla="*/ 18 h 32"/>
                  <a:gd name="T38" fmla="*/ 2 w 48"/>
                  <a:gd name="T39" fmla="*/ 32 h 32"/>
                  <a:gd name="T40" fmla="*/ 2 w 48"/>
                  <a:gd name="T41" fmla="*/ 32 h 32"/>
                  <a:gd name="T42" fmla="*/ 4 w 48"/>
                  <a:gd name="T43" fmla="*/ 28 h 32"/>
                  <a:gd name="T44" fmla="*/ 4 w 48"/>
                  <a:gd name="T45" fmla="*/ 24 h 32"/>
                  <a:gd name="T46" fmla="*/ 6 w 48"/>
                  <a:gd name="T47" fmla="*/ 20 h 32"/>
                  <a:gd name="T48" fmla="*/ 12 w 48"/>
                  <a:gd name="T49" fmla="*/ 18 h 32"/>
                  <a:gd name="T50" fmla="*/ 12 w 48"/>
                  <a:gd name="T51" fmla="*/ 18 h 32"/>
                  <a:gd name="T52" fmla="*/ 12 w 48"/>
                  <a:gd name="T53" fmla="*/ 20 h 32"/>
                  <a:gd name="T54" fmla="*/ 10 w 48"/>
                  <a:gd name="T55" fmla="*/ 22 h 32"/>
                  <a:gd name="T56" fmla="*/ 10 w 48"/>
                  <a:gd name="T57" fmla="*/ 22 h 32"/>
                  <a:gd name="T58" fmla="*/ 16 w 48"/>
                  <a:gd name="T59" fmla="*/ 22 h 32"/>
                  <a:gd name="T60" fmla="*/ 20 w 48"/>
                  <a:gd name="T61" fmla="*/ 20 h 32"/>
                  <a:gd name="T62" fmla="*/ 20 w 48"/>
                  <a:gd name="T63" fmla="*/ 20 h 32"/>
                  <a:gd name="T64" fmla="*/ 20 w 48"/>
                  <a:gd name="T65" fmla="*/ 24 h 32"/>
                  <a:gd name="T66" fmla="*/ 16 w 48"/>
                  <a:gd name="T67" fmla="*/ 26 h 32"/>
                  <a:gd name="T68" fmla="*/ 16 w 48"/>
                  <a:gd name="T69" fmla="*/ 26 h 32"/>
                  <a:gd name="T70" fmla="*/ 24 w 48"/>
                  <a:gd name="T71" fmla="*/ 26 h 32"/>
                  <a:gd name="T72" fmla="*/ 30 w 48"/>
                  <a:gd name="T73" fmla="*/ 24 h 32"/>
                  <a:gd name="T74" fmla="*/ 36 w 48"/>
                  <a:gd name="T75" fmla="*/ 18 h 32"/>
                  <a:gd name="T76" fmla="*/ 36 w 48"/>
                  <a:gd name="T7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" h="32">
                    <a:moveTo>
                      <a:pt x="36" y="18"/>
                    </a:moveTo>
                    <a:lnTo>
                      <a:pt x="36" y="18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46" y="28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8" y="18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0" y="6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30" y="24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9" name="Freeform 204"/>
              <p:cNvSpPr/>
              <p:nvPr/>
            </p:nvSpPr>
            <p:spPr bwMode="auto">
              <a:xfrm>
                <a:off x="2014" y="2320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12 w 24"/>
                  <a:gd name="T5" fmla="*/ 2 h 32"/>
                  <a:gd name="T6" fmla="*/ 8 w 24"/>
                  <a:gd name="T7" fmla="*/ 6 h 32"/>
                  <a:gd name="T8" fmla="*/ 4 w 24"/>
                  <a:gd name="T9" fmla="*/ 8 h 32"/>
                  <a:gd name="T10" fmla="*/ 2 w 24"/>
                  <a:gd name="T11" fmla="*/ 12 h 32"/>
                  <a:gd name="T12" fmla="*/ 0 w 24"/>
                  <a:gd name="T13" fmla="*/ 18 h 32"/>
                  <a:gd name="T14" fmla="*/ 2 w 24"/>
                  <a:gd name="T15" fmla="*/ 32 h 32"/>
                  <a:gd name="T16" fmla="*/ 2 w 24"/>
                  <a:gd name="T17" fmla="*/ 32 h 32"/>
                  <a:gd name="T18" fmla="*/ 4 w 24"/>
                  <a:gd name="T19" fmla="*/ 28 h 32"/>
                  <a:gd name="T20" fmla="*/ 4 w 24"/>
                  <a:gd name="T21" fmla="*/ 24 h 32"/>
                  <a:gd name="T22" fmla="*/ 6 w 24"/>
                  <a:gd name="T23" fmla="*/ 20 h 32"/>
                  <a:gd name="T24" fmla="*/ 12 w 24"/>
                  <a:gd name="T25" fmla="*/ 18 h 32"/>
                  <a:gd name="T26" fmla="*/ 12 w 24"/>
                  <a:gd name="T27" fmla="*/ 18 h 32"/>
                  <a:gd name="T28" fmla="*/ 12 w 24"/>
                  <a:gd name="T29" fmla="*/ 20 h 32"/>
                  <a:gd name="T30" fmla="*/ 10 w 24"/>
                  <a:gd name="T31" fmla="*/ 22 h 32"/>
                  <a:gd name="T32" fmla="*/ 10 w 24"/>
                  <a:gd name="T33" fmla="*/ 22 h 32"/>
                  <a:gd name="T34" fmla="*/ 16 w 24"/>
                  <a:gd name="T35" fmla="*/ 22 h 32"/>
                  <a:gd name="T36" fmla="*/ 20 w 24"/>
                  <a:gd name="T37" fmla="*/ 20 h 32"/>
                  <a:gd name="T38" fmla="*/ 20 w 24"/>
                  <a:gd name="T39" fmla="*/ 20 h 32"/>
                  <a:gd name="T40" fmla="*/ 20 w 24"/>
                  <a:gd name="T41" fmla="*/ 24 h 32"/>
                  <a:gd name="T42" fmla="*/ 16 w 24"/>
                  <a:gd name="T43" fmla="*/ 26 h 32"/>
                  <a:gd name="T44" fmla="*/ 16 w 24"/>
                  <a:gd name="T45" fmla="*/ 26 h 32"/>
                  <a:gd name="T46" fmla="*/ 24 w 24"/>
                  <a:gd name="T47" fmla="*/ 26 h 32"/>
                  <a:gd name="T48" fmla="*/ 24 w 24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0" name="Freeform 205"/>
              <p:cNvSpPr>
                <a:spLocks noEditPoints="1"/>
              </p:cNvSpPr>
              <p:nvPr/>
            </p:nvSpPr>
            <p:spPr bwMode="auto">
              <a:xfrm>
                <a:off x="2012" y="2348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6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38 w 52"/>
                  <a:gd name="T15" fmla="*/ 16 h 16"/>
                  <a:gd name="T16" fmla="*/ 34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0 w 52"/>
                  <a:gd name="T25" fmla="*/ 12 h 16"/>
                  <a:gd name="T26" fmla="*/ 14 w 52"/>
                  <a:gd name="T27" fmla="*/ 16 h 16"/>
                  <a:gd name="T28" fmla="*/ 10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8 w 52"/>
                  <a:gd name="T37" fmla="*/ 2 h 16"/>
                  <a:gd name="T38" fmla="*/ 14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2 h 16"/>
                  <a:gd name="T46" fmla="*/ 6 w 52"/>
                  <a:gd name="T47" fmla="*/ 6 h 16"/>
                  <a:gd name="T48" fmla="*/ 6 w 52"/>
                  <a:gd name="T49" fmla="*/ 4 h 16"/>
                  <a:gd name="T50" fmla="*/ 14 w 52"/>
                  <a:gd name="T51" fmla="*/ 2 h 16"/>
                  <a:gd name="T52" fmla="*/ 22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10 w 52"/>
                  <a:gd name="T59" fmla="*/ 12 h 16"/>
                  <a:gd name="T60" fmla="*/ 42 w 52"/>
                  <a:gd name="T61" fmla="*/ 12 h 16"/>
                  <a:gd name="T62" fmla="*/ 46 w 52"/>
                  <a:gd name="T63" fmla="*/ 8 h 16"/>
                  <a:gd name="T64" fmla="*/ 46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30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2 w 52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1" name="Freeform 206"/>
              <p:cNvSpPr>
                <a:spLocks noEditPoints="1"/>
              </p:cNvSpPr>
              <p:nvPr/>
            </p:nvSpPr>
            <p:spPr bwMode="auto">
              <a:xfrm>
                <a:off x="2012" y="2348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8 w 26"/>
                  <a:gd name="T9" fmla="*/ 14 h 16"/>
                  <a:gd name="T10" fmla="*/ 14 w 26"/>
                  <a:gd name="T11" fmla="*/ 16 h 16"/>
                  <a:gd name="T12" fmla="*/ 14 w 26"/>
                  <a:gd name="T13" fmla="*/ 16 h 16"/>
                  <a:gd name="T14" fmla="*/ 10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8 w 26"/>
                  <a:gd name="T31" fmla="*/ 2 h 16"/>
                  <a:gd name="T32" fmla="*/ 8 w 26"/>
                  <a:gd name="T33" fmla="*/ 2 h 16"/>
                  <a:gd name="T34" fmla="*/ 14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2 h 16"/>
                  <a:gd name="T44" fmla="*/ 10 w 26"/>
                  <a:gd name="T45" fmla="*/ 12 h 16"/>
                  <a:gd name="T46" fmla="*/ 6 w 26"/>
                  <a:gd name="T47" fmla="*/ 8 h 16"/>
                  <a:gd name="T48" fmla="*/ 6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20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4 w 26"/>
                  <a:gd name="T71" fmla="*/ 14 h 16"/>
                  <a:gd name="T72" fmla="*/ 10 w 26"/>
                  <a:gd name="T73" fmla="*/ 12 h 16"/>
                  <a:gd name="T74" fmla="*/ 10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2" name="Rectangle 207"/>
              <p:cNvSpPr>
                <a:spLocks noChangeArrowheads="1"/>
              </p:cNvSpPr>
              <p:nvPr/>
            </p:nvSpPr>
            <p:spPr bwMode="auto">
              <a:xfrm>
                <a:off x="2486" y="2438"/>
                <a:ext cx="128" cy="124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6" name="Group 409"/>
            <p:cNvGrpSpPr/>
            <p:nvPr/>
          </p:nvGrpSpPr>
          <p:grpSpPr bwMode="auto">
            <a:xfrm>
              <a:off x="1334" y="2314"/>
              <a:ext cx="1280" cy="1240"/>
              <a:chOff x="1334" y="2314"/>
              <a:chExt cx="1280" cy="1240"/>
            </a:xfrm>
          </p:grpSpPr>
          <p:sp>
            <p:nvSpPr>
              <p:cNvPr id="2773" name="Freeform 209"/>
              <p:cNvSpPr/>
              <p:nvPr/>
            </p:nvSpPr>
            <p:spPr bwMode="auto">
              <a:xfrm>
                <a:off x="2572" y="247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4" name="Freeform 210"/>
              <p:cNvSpPr/>
              <p:nvPr/>
            </p:nvSpPr>
            <p:spPr bwMode="auto">
              <a:xfrm>
                <a:off x="2524" y="247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5" name="Freeform 211"/>
              <p:cNvSpPr/>
              <p:nvPr/>
            </p:nvSpPr>
            <p:spPr bwMode="auto">
              <a:xfrm>
                <a:off x="2504" y="2522"/>
                <a:ext cx="90" cy="40"/>
              </a:xfrm>
              <a:custGeom>
                <a:avLst/>
                <a:gdLst>
                  <a:gd name="T0" fmla="*/ 46 w 90"/>
                  <a:gd name="T1" fmla="*/ 0 h 40"/>
                  <a:gd name="T2" fmla="*/ 46 w 90"/>
                  <a:gd name="T3" fmla="*/ 0 h 40"/>
                  <a:gd name="T4" fmla="*/ 36 w 90"/>
                  <a:gd name="T5" fmla="*/ 0 h 40"/>
                  <a:gd name="T6" fmla="*/ 36 w 90"/>
                  <a:gd name="T7" fmla="*/ 0 h 40"/>
                  <a:gd name="T8" fmla="*/ 22 w 90"/>
                  <a:gd name="T9" fmla="*/ 6 h 40"/>
                  <a:gd name="T10" fmla="*/ 10 w 90"/>
                  <a:gd name="T11" fmla="*/ 10 h 40"/>
                  <a:gd name="T12" fmla="*/ 4 w 90"/>
                  <a:gd name="T13" fmla="*/ 12 h 40"/>
                  <a:gd name="T14" fmla="*/ 2 w 90"/>
                  <a:gd name="T15" fmla="*/ 14 h 40"/>
                  <a:gd name="T16" fmla="*/ 0 w 90"/>
                  <a:gd name="T17" fmla="*/ 16 h 40"/>
                  <a:gd name="T18" fmla="*/ 0 w 90"/>
                  <a:gd name="T19" fmla="*/ 16 h 40"/>
                  <a:gd name="T20" fmla="*/ 0 w 90"/>
                  <a:gd name="T21" fmla="*/ 40 h 40"/>
                  <a:gd name="T22" fmla="*/ 0 w 90"/>
                  <a:gd name="T23" fmla="*/ 40 h 40"/>
                  <a:gd name="T24" fmla="*/ 90 w 90"/>
                  <a:gd name="T25" fmla="*/ 40 h 40"/>
                  <a:gd name="T26" fmla="*/ 90 w 90"/>
                  <a:gd name="T27" fmla="*/ 40 h 40"/>
                  <a:gd name="T28" fmla="*/ 90 w 90"/>
                  <a:gd name="T29" fmla="*/ 16 h 40"/>
                  <a:gd name="T30" fmla="*/ 90 w 90"/>
                  <a:gd name="T31" fmla="*/ 16 h 40"/>
                  <a:gd name="T32" fmla="*/ 90 w 90"/>
                  <a:gd name="T33" fmla="*/ 14 h 40"/>
                  <a:gd name="T34" fmla="*/ 88 w 90"/>
                  <a:gd name="T35" fmla="*/ 12 h 40"/>
                  <a:gd name="T36" fmla="*/ 80 w 90"/>
                  <a:gd name="T37" fmla="*/ 10 h 40"/>
                  <a:gd name="T38" fmla="*/ 70 w 90"/>
                  <a:gd name="T39" fmla="*/ 6 h 40"/>
                  <a:gd name="T40" fmla="*/ 56 w 90"/>
                  <a:gd name="T41" fmla="*/ 0 h 40"/>
                  <a:gd name="T42" fmla="*/ 46 w 9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4"/>
                    </a:lnTo>
                    <a:lnTo>
                      <a:pt x="88" y="12"/>
                    </a:lnTo>
                    <a:lnTo>
                      <a:pt x="80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6" name="Freeform 212"/>
              <p:cNvSpPr/>
              <p:nvPr/>
            </p:nvSpPr>
            <p:spPr bwMode="auto">
              <a:xfrm>
                <a:off x="2504" y="2522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10 h 40"/>
                  <a:gd name="T10" fmla="*/ 4 w 46"/>
                  <a:gd name="T11" fmla="*/ 12 h 40"/>
                  <a:gd name="T12" fmla="*/ 2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7" name="Freeform 213"/>
              <p:cNvSpPr/>
              <p:nvPr/>
            </p:nvSpPr>
            <p:spPr bwMode="auto">
              <a:xfrm>
                <a:off x="2532" y="2522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4 h 20"/>
                  <a:gd name="T16" fmla="*/ 12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4 w 36"/>
                  <a:gd name="T23" fmla="*/ 18 h 20"/>
                  <a:gd name="T24" fmla="*/ 30 w 36"/>
                  <a:gd name="T25" fmla="*/ 14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8" name="Freeform 214"/>
              <p:cNvSpPr/>
              <p:nvPr/>
            </p:nvSpPr>
            <p:spPr bwMode="auto">
              <a:xfrm>
                <a:off x="2532" y="2522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9" name="Freeform 215"/>
              <p:cNvSpPr/>
              <p:nvPr/>
            </p:nvSpPr>
            <p:spPr bwMode="auto">
              <a:xfrm>
                <a:off x="2534" y="2522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6 w 30"/>
                  <a:gd name="T5" fmla="*/ 0 h 16"/>
                  <a:gd name="T6" fmla="*/ 6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6 w 30"/>
                  <a:gd name="T15" fmla="*/ 12 h 16"/>
                  <a:gd name="T16" fmla="*/ 10 w 30"/>
                  <a:gd name="T17" fmla="*/ 16 h 16"/>
                  <a:gd name="T18" fmla="*/ 16 w 30"/>
                  <a:gd name="T19" fmla="*/ 16 h 16"/>
                  <a:gd name="T20" fmla="*/ 16 w 30"/>
                  <a:gd name="T21" fmla="*/ 16 h 16"/>
                  <a:gd name="T22" fmla="*/ 22 w 30"/>
                  <a:gd name="T23" fmla="*/ 16 h 16"/>
                  <a:gd name="T24" fmla="*/ 26 w 30"/>
                  <a:gd name="T25" fmla="*/ 12 h 16"/>
                  <a:gd name="T26" fmla="*/ 30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6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0" name="Freeform 216"/>
              <p:cNvSpPr/>
              <p:nvPr/>
            </p:nvSpPr>
            <p:spPr bwMode="auto">
              <a:xfrm>
                <a:off x="2534" y="2522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6 w 16"/>
                  <a:gd name="T3" fmla="*/ 0 h 16"/>
                  <a:gd name="T4" fmla="*/ 6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6 w 16"/>
                  <a:gd name="T13" fmla="*/ 12 h 16"/>
                  <a:gd name="T14" fmla="*/ 10 w 16"/>
                  <a:gd name="T15" fmla="*/ 16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1" name="Freeform 217"/>
              <p:cNvSpPr/>
              <p:nvPr/>
            </p:nvSpPr>
            <p:spPr bwMode="auto">
              <a:xfrm>
                <a:off x="2540" y="2510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2" name="Freeform 218"/>
              <p:cNvSpPr/>
              <p:nvPr/>
            </p:nvSpPr>
            <p:spPr bwMode="auto">
              <a:xfrm>
                <a:off x="2540" y="2510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3" name="Freeform 219"/>
              <p:cNvSpPr/>
              <p:nvPr/>
            </p:nvSpPr>
            <p:spPr bwMode="auto">
              <a:xfrm>
                <a:off x="2528" y="2452"/>
                <a:ext cx="44" cy="62"/>
              </a:xfrm>
              <a:custGeom>
                <a:avLst/>
                <a:gdLst>
                  <a:gd name="T0" fmla="*/ 24 w 44"/>
                  <a:gd name="T1" fmla="*/ 0 h 62"/>
                  <a:gd name="T2" fmla="*/ 20 w 44"/>
                  <a:gd name="T3" fmla="*/ 0 h 62"/>
                  <a:gd name="T4" fmla="*/ 20 w 44"/>
                  <a:gd name="T5" fmla="*/ 0 h 62"/>
                  <a:gd name="T6" fmla="*/ 12 w 44"/>
                  <a:gd name="T7" fmla="*/ 0 h 62"/>
                  <a:gd name="T8" fmla="*/ 6 w 44"/>
                  <a:gd name="T9" fmla="*/ 6 h 62"/>
                  <a:gd name="T10" fmla="*/ 2 w 44"/>
                  <a:gd name="T11" fmla="*/ 12 h 62"/>
                  <a:gd name="T12" fmla="*/ 0 w 44"/>
                  <a:gd name="T13" fmla="*/ 20 h 62"/>
                  <a:gd name="T14" fmla="*/ 0 w 44"/>
                  <a:gd name="T15" fmla="*/ 38 h 62"/>
                  <a:gd name="T16" fmla="*/ 0 w 44"/>
                  <a:gd name="T17" fmla="*/ 38 h 62"/>
                  <a:gd name="T18" fmla="*/ 2 w 44"/>
                  <a:gd name="T19" fmla="*/ 46 h 62"/>
                  <a:gd name="T20" fmla="*/ 8 w 44"/>
                  <a:gd name="T21" fmla="*/ 54 h 62"/>
                  <a:gd name="T22" fmla="*/ 14 w 44"/>
                  <a:gd name="T23" fmla="*/ 60 h 62"/>
                  <a:gd name="T24" fmla="*/ 22 w 44"/>
                  <a:gd name="T25" fmla="*/ 62 h 62"/>
                  <a:gd name="T26" fmla="*/ 22 w 44"/>
                  <a:gd name="T27" fmla="*/ 62 h 62"/>
                  <a:gd name="T28" fmla="*/ 28 w 44"/>
                  <a:gd name="T29" fmla="*/ 60 h 62"/>
                  <a:gd name="T30" fmla="*/ 36 w 44"/>
                  <a:gd name="T31" fmla="*/ 54 h 62"/>
                  <a:gd name="T32" fmla="*/ 42 w 44"/>
                  <a:gd name="T33" fmla="*/ 46 h 62"/>
                  <a:gd name="T34" fmla="*/ 44 w 44"/>
                  <a:gd name="T35" fmla="*/ 38 h 62"/>
                  <a:gd name="T36" fmla="*/ 44 w 44"/>
                  <a:gd name="T37" fmla="*/ 20 h 62"/>
                  <a:gd name="T38" fmla="*/ 44 w 44"/>
                  <a:gd name="T39" fmla="*/ 20 h 62"/>
                  <a:gd name="T40" fmla="*/ 42 w 44"/>
                  <a:gd name="T41" fmla="*/ 12 h 62"/>
                  <a:gd name="T42" fmla="*/ 38 w 44"/>
                  <a:gd name="T43" fmla="*/ 6 h 62"/>
                  <a:gd name="T44" fmla="*/ 32 w 44"/>
                  <a:gd name="T45" fmla="*/ 0 h 62"/>
                  <a:gd name="T46" fmla="*/ 24 w 44"/>
                  <a:gd name="T47" fmla="*/ 0 h 62"/>
                  <a:gd name="T48" fmla="*/ 24 w 44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2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4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8" y="60"/>
                    </a:lnTo>
                    <a:lnTo>
                      <a:pt x="36" y="54"/>
                    </a:lnTo>
                    <a:lnTo>
                      <a:pt x="42" y="46"/>
                    </a:lnTo>
                    <a:lnTo>
                      <a:pt x="44" y="3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2" y="12"/>
                    </a:lnTo>
                    <a:lnTo>
                      <a:pt x="38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4" name="Freeform 220"/>
              <p:cNvSpPr/>
              <p:nvPr/>
            </p:nvSpPr>
            <p:spPr bwMode="auto">
              <a:xfrm>
                <a:off x="2528" y="2452"/>
                <a:ext cx="22" cy="62"/>
              </a:xfrm>
              <a:custGeom>
                <a:avLst/>
                <a:gdLst>
                  <a:gd name="T0" fmla="*/ 22 w 22"/>
                  <a:gd name="T1" fmla="*/ 0 h 62"/>
                  <a:gd name="T2" fmla="*/ 20 w 22"/>
                  <a:gd name="T3" fmla="*/ 0 h 62"/>
                  <a:gd name="T4" fmla="*/ 20 w 22"/>
                  <a:gd name="T5" fmla="*/ 0 h 62"/>
                  <a:gd name="T6" fmla="*/ 12 w 22"/>
                  <a:gd name="T7" fmla="*/ 0 h 62"/>
                  <a:gd name="T8" fmla="*/ 6 w 22"/>
                  <a:gd name="T9" fmla="*/ 6 h 62"/>
                  <a:gd name="T10" fmla="*/ 2 w 22"/>
                  <a:gd name="T11" fmla="*/ 12 h 62"/>
                  <a:gd name="T12" fmla="*/ 0 w 22"/>
                  <a:gd name="T13" fmla="*/ 20 h 62"/>
                  <a:gd name="T14" fmla="*/ 0 w 22"/>
                  <a:gd name="T15" fmla="*/ 38 h 62"/>
                  <a:gd name="T16" fmla="*/ 0 w 22"/>
                  <a:gd name="T17" fmla="*/ 38 h 62"/>
                  <a:gd name="T18" fmla="*/ 2 w 22"/>
                  <a:gd name="T19" fmla="*/ 46 h 62"/>
                  <a:gd name="T20" fmla="*/ 8 w 22"/>
                  <a:gd name="T21" fmla="*/ 54 h 62"/>
                  <a:gd name="T22" fmla="*/ 14 w 22"/>
                  <a:gd name="T23" fmla="*/ 60 h 62"/>
                  <a:gd name="T24" fmla="*/ 22 w 22"/>
                  <a:gd name="T25" fmla="*/ 62 h 62"/>
                  <a:gd name="T26" fmla="*/ 22 w 22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4" y="60"/>
                    </a:lnTo>
                    <a:lnTo>
                      <a:pt x="22" y="6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5" name="Freeform 221"/>
              <p:cNvSpPr/>
              <p:nvPr/>
            </p:nvSpPr>
            <p:spPr bwMode="auto">
              <a:xfrm>
                <a:off x="2550" y="2522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6" name="Freeform 222"/>
              <p:cNvSpPr/>
              <p:nvPr/>
            </p:nvSpPr>
            <p:spPr bwMode="auto">
              <a:xfrm>
                <a:off x="2536" y="2522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7" name="Freeform 223"/>
              <p:cNvSpPr/>
              <p:nvPr/>
            </p:nvSpPr>
            <p:spPr bwMode="auto">
              <a:xfrm>
                <a:off x="2526" y="2438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24 w 48"/>
                  <a:gd name="T3" fmla="*/ 8 h 40"/>
                  <a:gd name="T4" fmla="*/ 36 w 48"/>
                  <a:gd name="T5" fmla="*/ 6 h 40"/>
                  <a:gd name="T6" fmla="*/ 44 w 48"/>
                  <a:gd name="T7" fmla="*/ 0 h 40"/>
                  <a:gd name="T8" fmla="*/ 44 w 48"/>
                  <a:gd name="T9" fmla="*/ 0 h 40"/>
                  <a:gd name="T10" fmla="*/ 44 w 48"/>
                  <a:gd name="T11" fmla="*/ 8 h 40"/>
                  <a:gd name="T12" fmla="*/ 42 w 48"/>
                  <a:gd name="T13" fmla="*/ 10 h 40"/>
                  <a:gd name="T14" fmla="*/ 40 w 48"/>
                  <a:gd name="T15" fmla="*/ 14 h 40"/>
                  <a:gd name="T16" fmla="*/ 40 w 48"/>
                  <a:gd name="T17" fmla="*/ 14 h 40"/>
                  <a:gd name="T18" fmla="*/ 44 w 48"/>
                  <a:gd name="T19" fmla="*/ 16 h 40"/>
                  <a:gd name="T20" fmla="*/ 48 w 48"/>
                  <a:gd name="T21" fmla="*/ 14 h 40"/>
                  <a:gd name="T22" fmla="*/ 48 w 48"/>
                  <a:gd name="T23" fmla="*/ 14 h 40"/>
                  <a:gd name="T24" fmla="*/ 48 w 48"/>
                  <a:gd name="T25" fmla="*/ 18 h 40"/>
                  <a:gd name="T26" fmla="*/ 44 w 48"/>
                  <a:gd name="T27" fmla="*/ 20 h 40"/>
                  <a:gd name="T28" fmla="*/ 44 w 48"/>
                  <a:gd name="T29" fmla="*/ 20 h 40"/>
                  <a:gd name="T30" fmla="*/ 46 w 48"/>
                  <a:gd name="T31" fmla="*/ 28 h 40"/>
                  <a:gd name="T32" fmla="*/ 46 w 48"/>
                  <a:gd name="T33" fmla="*/ 40 h 40"/>
                  <a:gd name="T34" fmla="*/ 46 w 48"/>
                  <a:gd name="T35" fmla="*/ 40 h 40"/>
                  <a:gd name="T36" fmla="*/ 44 w 48"/>
                  <a:gd name="T37" fmla="*/ 36 h 40"/>
                  <a:gd name="T38" fmla="*/ 40 w 48"/>
                  <a:gd name="T39" fmla="*/ 30 h 40"/>
                  <a:gd name="T40" fmla="*/ 34 w 48"/>
                  <a:gd name="T41" fmla="*/ 24 h 40"/>
                  <a:gd name="T42" fmla="*/ 30 w 48"/>
                  <a:gd name="T43" fmla="*/ 22 h 40"/>
                  <a:gd name="T44" fmla="*/ 24 w 48"/>
                  <a:gd name="T45" fmla="*/ 22 h 40"/>
                  <a:gd name="T46" fmla="*/ 24 w 48"/>
                  <a:gd name="T47" fmla="*/ 22 h 40"/>
                  <a:gd name="T48" fmla="*/ 18 w 48"/>
                  <a:gd name="T49" fmla="*/ 22 h 40"/>
                  <a:gd name="T50" fmla="*/ 14 w 48"/>
                  <a:gd name="T51" fmla="*/ 24 h 40"/>
                  <a:gd name="T52" fmla="*/ 8 w 48"/>
                  <a:gd name="T53" fmla="*/ 30 h 40"/>
                  <a:gd name="T54" fmla="*/ 4 w 48"/>
                  <a:gd name="T55" fmla="*/ 36 h 40"/>
                  <a:gd name="T56" fmla="*/ 2 w 48"/>
                  <a:gd name="T57" fmla="*/ 40 h 40"/>
                  <a:gd name="T58" fmla="*/ 2 w 48"/>
                  <a:gd name="T59" fmla="*/ 40 h 40"/>
                  <a:gd name="T60" fmla="*/ 0 w 48"/>
                  <a:gd name="T61" fmla="*/ 32 h 40"/>
                  <a:gd name="T62" fmla="*/ 0 w 48"/>
                  <a:gd name="T63" fmla="*/ 26 h 40"/>
                  <a:gd name="T64" fmla="*/ 2 w 48"/>
                  <a:gd name="T65" fmla="*/ 20 h 40"/>
                  <a:gd name="T66" fmla="*/ 6 w 48"/>
                  <a:gd name="T67" fmla="*/ 16 h 40"/>
                  <a:gd name="T68" fmla="*/ 8 w 48"/>
                  <a:gd name="T69" fmla="*/ 12 h 40"/>
                  <a:gd name="T70" fmla="*/ 14 w 48"/>
                  <a:gd name="T71" fmla="*/ 10 h 40"/>
                  <a:gd name="T72" fmla="*/ 24 w 48"/>
                  <a:gd name="T73" fmla="*/ 8 h 40"/>
                  <a:gd name="T74" fmla="*/ 24 w 48"/>
                  <a:gd name="T75" fmla="*/ 8 h 40"/>
                  <a:gd name="T76" fmla="*/ 24 w 48"/>
                  <a:gd name="T77" fmla="*/ 8 h 40"/>
                  <a:gd name="T78" fmla="*/ 24 w 48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6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6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8" y="30"/>
                    </a:lnTo>
                    <a:lnTo>
                      <a:pt x="4" y="36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6"/>
                    </a:lnTo>
                    <a:lnTo>
                      <a:pt x="8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8" name="Freeform 224"/>
              <p:cNvSpPr/>
              <p:nvPr/>
            </p:nvSpPr>
            <p:spPr bwMode="auto">
              <a:xfrm>
                <a:off x="2526" y="2446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18 w 24"/>
                  <a:gd name="T5" fmla="*/ 14 h 32"/>
                  <a:gd name="T6" fmla="*/ 14 w 24"/>
                  <a:gd name="T7" fmla="*/ 16 h 32"/>
                  <a:gd name="T8" fmla="*/ 8 w 24"/>
                  <a:gd name="T9" fmla="*/ 22 h 32"/>
                  <a:gd name="T10" fmla="*/ 4 w 24"/>
                  <a:gd name="T11" fmla="*/ 28 h 32"/>
                  <a:gd name="T12" fmla="*/ 2 w 24"/>
                  <a:gd name="T13" fmla="*/ 32 h 32"/>
                  <a:gd name="T14" fmla="*/ 2 w 24"/>
                  <a:gd name="T15" fmla="*/ 32 h 32"/>
                  <a:gd name="T16" fmla="*/ 0 w 24"/>
                  <a:gd name="T17" fmla="*/ 24 h 32"/>
                  <a:gd name="T18" fmla="*/ 0 w 24"/>
                  <a:gd name="T19" fmla="*/ 18 h 32"/>
                  <a:gd name="T20" fmla="*/ 2 w 24"/>
                  <a:gd name="T21" fmla="*/ 12 h 32"/>
                  <a:gd name="T22" fmla="*/ 6 w 24"/>
                  <a:gd name="T23" fmla="*/ 8 h 32"/>
                  <a:gd name="T24" fmla="*/ 8 w 24"/>
                  <a:gd name="T25" fmla="*/ 4 h 32"/>
                  <a:gd name="T26" fmla="*/ 14 w 24"/>
                  <a:gd name="T27" fmla="*/ 2 h 32"/>
                  <a:gd name="T28" fmla="*/ 24 w 24"/>
                  <a:gd name="T29" fmla="*/ 0 h 32"/>
                  <a:gd name="T30" fmla="*/ 24 w 24"/>
                  <a:gd name="T31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9" name="Rectangle 225"/>
              <p:cNvSpPr>
                <a:spLocks noChangeArrowheads="1"/>
              </p:cNvSpPr>
              <p:nvPr/>
            </p:nvSpPr>
            <p:spPr bwMode="auto">
              <a:xfrm>
                <a:off x="2486" y="2686"/>
                <a:ext cx="128" cy="124"/>
              </a:xfrm>
              <a:prstGeom prst="rect">
                <a:avLst/>
              </a:prstGeom>
              <a:solidFill>
                <a:srgbClr val="007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0" name="Freeform 226"/>
              <p:cNvSpPr/>
              <p:nvPr/>
            </p:nvSpPr>
            <p:spPr bwMode="auto">
              <a:xfrm>
                <a:off x="2572" y="2724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1" name="Freeform 227"/>
              <p:cNvSpPr/>
              <p:nvPr/>
            </p:nvSpPr>
            <p:spPr bwMode="auto">
              <a:xfrm>
                <a:off x="2524" y="272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2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2" name="Freeform 228"/>
              <p:cNvSpPr/>
              <p:nvPr/>
            </p:nvSpPr>
            <p:spPr bwMode="auto">
              <a:xfrm>
                <a:off x="2504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3" name="Freeform 229"/>
              <p:cNvSpPr/>
              <p:nvPr/>
            </p:nvSpPr>
            <p:spPr bwMode="auto">
              <a:xfrm>
                <a:off x="2504" y="277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4" name="Freeform 230"/>
              <p:cNvSpPr/>
              <p:nvPr/>
            </p:nvSpPr>
            <p:spPr bwMode="auto">
              <a:xfrm>
                <a:off x="2536" y="2770"/>
                <a:ext cx="28" cy="40"/>
              </a:xfrm>
              <a:custGeom>
                <a:avLst/>
                <a:gdLst>
                  <a:gd name="T0" fmla="*/ 20 w 28"/>
                  <a:gd name="T1" fmla="*/ 40 h 40"/>
                  <a:gd name="T2" fmla="*/ 28 w 28"/>
                  <a:gd name="T3" fmla="*/ 2 h 40"/>
                  <a:gd name="T4" fmla="*/ 24 w 28"/>
                  <a:gd name="T5" fmla="*/ 0 h 40"/>
                  <a:gd name="T6" fmla="*/ 14 w 28"/>
                  <a:gd name="T7" fmla="*/ 6 h 40"/>
                  <a:gd name="T8" fmla="*/ 4 w 28"/>
                  <a:gd name="T9" fmla="*/ 0 h 40"/>
                  <a:gd name="T10" fmla="*/ 0 w 28"/>
                  <a:gd name="T11" fmla="*/ 2 h 40"/>
                  <a:gd name="T12" fmla="*/ 6 w 28"/>
                  <a:gd name="T13" fmla="*/ 40 h 40"/>
                  <a:gd name="T14" fmla="*/ 20 w 28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40">
                    <a:moveTo>
                      <a:pt x="20" y="40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6" y="4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5" name="Freeform 231"/>
              <p:cNvSpPr/>
              <p:nvPr/>
            </p:nvSpPr>
            <p:spPr bwMode="auto">
              <a:xfrm>
                <a:off x="2536" y="2770"/>
                <a:ext cx="14" cy="40"/>
              </a:xfrm>
              <a:custGeom>
                <a:avLst/>
                <a:gdLst>
                  <a:gd name="T0" fmla="*/ 14 w 14"/>
                  <a:gd name="T1" fmla="*/ 6 h 40"/>
                  <a:gd name="T2" fmla="*/ 4 w 14"/>
                  <a:gd name="T3" fmla="*/ 0 h 40"/>
                  <a:gd name="T4" fmla="*/ 0 w 14"/>
                  <a:gd name="T5" fmla="*/ 2 h 40"/>
                  <a:gd name="T6" fmla="*/ 6 w 14"/>
                  <a:gd name="T7" fmla="*/ 40 h 40"/>
                  <a:gd name="T8" fmla="*/ 14 w 14"/>
                  <a:gd name="T9" fmla="*/ 40 h 40"/>
                  <a:gd name="T10" fmla="*/ 14 w 14"/>
                  <a:gd name="T11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6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6" y="40"/>
                    </a:lnTo>
                    <a:lnTo>
                      <a:pt x="14" y="40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6" name="Freeform 232"/>
              <p:cNvSpPr/>
              <p:nvPr/>
            </p:nvSpPr>
            <p:spPr bwMode="auto">
              <a:xfrm>
                <a:off x="2556" y="2772"/>
                <a:ext cx="18" cy="38"/>
              </a:xfrm>
              <a:custGeom>
                <a:avLst/>
                <a:gdLst>
                  <a:gd name="T0" fmla="*/ 0 w 18"/>
                  <a:gd name="T1" fmla="*/ 38 h 38"/>
                  <a:gd name="T2" fmla="*/ 0 w 18"/>
                  <a:gd name="T3" fmla="*/ 38 h 38"/>
                  <a:gd name="T4" fmla="*/ 12 w 18"/>
                  <a:gd name="T5" fmla="*/ 38 h 38"/>
                  <a:gd name="T6" fmla="*/ 12 w 18"/>
                  <a:gd name="T7" fmla="*/ 38 h 38"/>
                  <a:gd name="T8" fmla="*/ 12 w 18"/>
                  <a:gd name="T9" fmla="*/ 38 h 38"/>
                  <a:gd name="T10" fmla="*/ 12 w 18"/>
                  <a:gd name="T11" fmla="*/ 38 h 38"/>
                  <a:gd name="T12" fmla="*/ 14 w 18"/>
                  <a:gd name="T13" fmla="*/ 26 h 38"/>
                  <a:gd name="T14" fmla="*/ 14 w 18"/>
                  <a:gd name="T15" fmla="*/ 26 h 38"/>
                  <a:gd name="T16" fmla="*/ 12 w 18"/>
                  <a:gd name="T17" fmla="*/ 20 h 38"/>
                  <a:gd name="T18" fmla="*/ 12 w 18"/>
                  <a:gd name="T19" fmla="*/ 20 h 38"/>
                  <a:gd name="T20" fmla="*/ 16 w 18"/>
                  <a:gd name="T21" fmla="*/ 20 h 38"/>
                  <a:gd name="T22" fmla="*/ 16 w 18"/>
                  <a:gd name="T23" fmla="*/ 20 h 38"/>
                  <a:gd name="T24" fmla="*/ 18 w 18"/>
                  <a:gd name="T25" fmla="*/ 4 h 38"/>
                  <a:gd name="T26" fmla="*/ 18 w 18"/>
                  <a:gd name="T27" fmla="*/ 4 h 38"/>
                  <a:gd name="T28" fmla="*/ 18 w 18"/>
                  <a:gd name="T29" fmla="*/ 4 h 38"/>
                  <a:gd name="T30" fmla="*/ 8 w 18"/>
                  <a:gd name="T31" fmla="*/ 0 h 38"/>
                  <a:gd name="T32" fmla="*/ 8 w 18"/>
                  <a:gd name="T33" fmla="*/ 0 h 38"/>
                  <a:gd name="T34" fmla="*/ 8 w 18"/>
                  <a:gd name="T35" fmla="*/ 0 h 38"/>
                  <a:gd name="T36" fmla="*/ 0 w 18"/>
                  <a:gd name="T37" fmla="*/ 38 h 38"/>
                  <a:gd name="T38" fmla="*/ 0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0" y="38"/>
                    </a:moveTo>
                    <a:lnTo>
                      <a:pt x="0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7" name="Freeform 233"/>
              <p:cNvSpPr/>
              <p:nvPr/>
            </p:nvSpPr>
            <p:spPr bwMode="auto">
              <a:xfrm>
                <a:off x="2540" y="2756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8" name="Freeform 234"/>
              <p:cNvSpPr/>
              <p:nvPr/>
            </p:nvSpPr>
            <p:spPr bwMode="auto">
              <a:xfrm>
                <a:off x="2540" y="2756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9" name="Freeform 235"/>
              <p:cNvSpPr/>
              <p:nvPr/>
            </p:nvSpPr>
            <p:spPr bwMode="auto">
              <a:xfrm>
                <a:off x="2526" y="2696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4 w 46"/>
                  <a:gd name="T19" fmla="*/ 50 h 64"/>
                  <a:gd name="T20" fmla="*/ 8 w 46"/>
                  <a:gd name="T21" fmla="*/ 58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6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0" name="Freeform 236"/>
              <p:cNvSpPr/>
              <p:nvPr/>
            </p:nvSpPr>
            <p:spPr bwMode="auto">
              <a:xfrm>
                <a:off x="2526" y="2696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2 h 64"/>
                  <a:gd name="T16" fmla="*/ 0 w 24"/>
                  <a:gd name="T17" fmla="*/ 42 h 64"/>
                  <a:gd name="T18" fmla="*/ 4 w 24"/>
                  <a:gd name="T19" fmla="*/ 50 h 64"/>
                  <a:gd name="T20" fmla="*/ 8 w 24"/>
                  <a:gd name="T21" fmla="*/ 58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1" name="Freeform 237"/>
              <p:cNvSpPr/>
              <p:nvPr/>
            </p:nvSpPr>
            <p:spPr bwMode="auto">
              <a:xfrm>
                <a:off x="2544" y="274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2" name="Freeform 238"/>
              <p:cNvSpPr/>
              <p:nvPr/>
            </p:nvSpPr>
            <p:spPr bwMode="auto">
              <a:xfrm>
                <a:off x="2550" y="277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3" name="Freeform 239"/>
              <p:cNvSpPr/>
              <p:nvPr/>
            </p:nvSpPr>
            <p:spPr bwMode="auto">
              <a:xfrm>
                <a:off x="2536" y="277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4" name="Freeform 240"/>
              <p:cNvSpPr/>
              <p:nvPr/>
            </p:nvSpPr>
            <p:spPr bwMode="auto">
              <a:xfrm>
                <a:off x="2524" y="2772"/>
                <a:ext cx="18" cy="38"/>
              </a:xfrm>
              <a:custGeom>
                <a:avLst/>
                <a:gdLst>
                  <a:gd name="T0" fmla="*/ 18 w 18"/>
                  <a:gd name="T1" fmla="*/ 38 h 38"/>
                  <a:gd name="T2" fmla="*/ 18 w 18"/>
                  <a:gd name="T3" fmla="*/ 38 h 38"/>
                  <a:gd name="T4" fmla="*/ 8 w 18"/>
                  <a:gd name="T5" fmla="*/ 38 h 38"/>
                  <a:gd name="T6" fmla="*/ 8 w 18"/>
                  <a:gd name="T7" fmla="*/ 38 h 38"/>
                  <a:gd name="T8" fmla="*/ 8 w 18"/>
                  <a:gd name="T9" fmla="*/ 38 h 38"/>
                  <a:gd name="T10" fmla="*/ 8 w 18"/>
                  <a:gd name="T11" fmla="*/ 38 h 38"/>
                  <a:gd name="T12" fmla="*/ 6 w 18"/>
                  <a:gd name="T13" fmla="*/ 26 h 38"/>
                  <a:gd name="T14" fmla="*/ 6 w 18"/>
                  <a:gd name="T15" fmla="*/ 26 h 38"/>
                  <a:gd name="T16" fmla="*/ 8 w 18"/>
                  <a:gd name="T17" fmla="*/ 20 h 38"/>
                  <a:gd name="T18" fmla="*/ 8 w 18"/>
                  <a:gd name="T19" fmla="*/ 20 h 38"/>
                  <a:gd name="T20" fmla="*/ 4 w 18"/>
                  <a:gd name="T21" fmla="*/ 20 h 38"/>
                  <a:gd name="T22" fmla="*/ 4 w 18"/>
                  <a:gd name="T23" fmla="*/ 20 h 38"/>
                  <a:gd name="T24" fmla="*/ 0 w 18"/>
                  <a:gd name="T25" fmla="*/ 4 h 38"/>
                  <a:gd name="T26" fmla="*/ 0 w 18"/>
                  <a:gd name="T27" fmla="*/ 4 h 38"/>
                  <a:gd name="T28" fmla="*/ 0 w 18"/>
                  <a:gd name="T29" fmla="*/ 4 h 38"/>
                  <a:gd name="T30" fmla="*/ 12 w 18"/>
                  <a:gd name="T31" fmla="*/ 0 h 38"/>
                  <a:gd name="T32" fmla="*/ 12 w 18"/>
                  <a:gd name="T33" fmla="*/ 0 h 38"/>
                  <a:gd name="T34" fmla="*/ 12 w 18"/>
                  <a:gd name="T35" fmla="*/ 0 h 38"/>
                  <a:gd name="T36" fmla="*/ 18 w 18"/>
                  <a:gd name="T37" fmla="*/ 38 h 38"/>
                  <a:gd name="T38" fmla="*/ 18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18" y="38"/>
                    </a:moveTo>
                    <a:lnTo>
                      <a:pt x="1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5" name="Freeform 241"/>
              <p:cNvSpPr/>
              <p:nvPr/>
            </p:nvSpPr>
            <p:spPr bwMode="auto">
              <a:xfrm>
                <a:off x="2524" y="2692"/>
                <a:ext cx="50" cy="32"/>
              </a:xfrm>
              <a:custGeom>
                <a:avLst/>
                <a:gdLst>
                  <a:gd name="T0" fmla="*/ 26 w 50"/>
                  <a:gd name="T1" fmla="*/ 0 h 32"/>
                  <a:gd name="T2" fmla="*/ 26 w 50"/>
                  <a:gd name="T3" fmla="*/ 0 h 32"/>
                  <a:gd name="T4" fmla="*/ 38 w 50"/>
                  <a:gd name="T5" fmla="*/ 0 h 32"/>
                  <a:gd name="T6" fmla="*/ 42 w 50"/>
                  <a:gd name="T7" fmla="*/ 2 h 32"/>
                  <a:gd name="T8" fmla="*/ 46 w 50"/>
                  <a:gd name="T9" fmla="*/ 4 h 32"/>
                  <a:gd name="T10" fmla="*/ 50 w 50"/>
                  <a:gd name="T11" fmla="*/ 10 h 32"/>
                  <a:gd name="T12" fmla="*/ 50 w 50"/>
                  <a:gd name="T13" fmla="*/ 16 h 32"/>
                  <a:gd name="T14" fmla="*/ 50 w 50"/>
                  <a:gd name="T15" fmla="*/ 22 h 32"/>
                  <a:gd name="T16" fmla="*/ 48 w 50"/>
                  <a:gd name="T17" fmla="*/ 32 h 32"/>
                  <a:gd name="T18" fmla="*/ 48 w 50"/>
                  <a:gd name="T19" fmla="*/ 32 h 32"/>
                  <a:gd name="T20" fmla="*/ 44 w 50"/>
                  <a:gd name="T21" fmla="*/ 24 h 32"/>
                  <a:gd name="T22" fmla="*/ 42 w 50"/>
                  <a:gd name="T23" fmla="*/ 16 h 32"/>
                  <a:gd name="T24" fmla="*/ 42 w 50"/>
                  <a:gd name="T25" fmla="*/ 16 h 32"/>
                  <a:gd name="T26" fmla="*/ 26 w 50"/>
                  <a:gd name="T27" fmla="*/ 18 h 32"/>
                  <a:gd name="T28" fmla="*/ 26 w 50"/>
                  <a:gd name="T29" fmla="*/ 18 h 32"/>
                  <a:gd name="T30" fmla="*/ 10 w 50"/>
                  <a:gd name="T31" fmla="*/ 16 h 32"/>
                  <a:gd name="T32" fmla="*/ 10 w 50"/>
                  <a:gd name="T33" fmla="*/ 16 h 32"/>
                  <a:gd name="T34" fmla="*/ 8 w 50"/>
                  <a:gd name="T35" fmla="*/ 24 h 32"/>
                  <a:gd name="T36" fmla="*/ 2 w 50"/>
                  <a:gd name="T37" fmla="*/ 32 h 32"/>
                  <a:gd name="T38" fmla="*/ 2 w 50"/>
                  <a:gd name="T39" fmla="*/ 32 h 32"/>
                  <a:gd name="T40" fmla="*/ 0 w 50"/>
                  <a:gd name="T41" fmla="*/ 22 h 32"/>
                  <a:gd name="T42" fmla="*/ 0 w 50"/>
                  <a:gd name="T43" fmla="*/ 16 h 32"/>
                  <a:gd name="T44" fmla="*/ 2 w 50"/>
                  <a:gd name="T45" fmla="*/ 10 h 32"/>
                  <a:gd name="T46" fmla="*/ 4 w 50"/>
                  <a:gd name="T47" fmla="*/ 4 h 32"/>
                  <a:gd name="T48" fmla="*/ 10 w 50"/>
                  <a:gd name="T49" fmla="*/ 2 h 32"/>
                  <a:gd name="T50" fmla="*/ 14 w 50"/>
                  <a:gd name="T51" fmla="*/ 0 h 32"/>
                  <a:gd name="T52" fmla="*/ 26 w 50"/>
                  <a:gd name="T53" fmla="*/ 0 h 32"/>
                  <a:gd name="T54" fmla="*/ 26 w 50"/>
                  <a:gd name="T5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" h="32">
                    <a:moveTo>
                      <a:pt x="26" y="0"/>
                    </a:moveTo>
                    <a:lnTo>
                      <a:pt x="26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6" y="4"/>
                    </a:lnTo>
                    <a:lnTo>
                      <a:pt x="50" y="10"/>
                    </a:lnTo>
                    <a:lnTo>
                      <a:pt x="50" y="16"/>
                    </a:lnTo>
                    <a:lnTo>
                      <a:pt x="50" y="2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4" y="24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8" y="24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4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6" name="Freeform 242"/>
              <p:cNvSpPr/>
              <p:nvPr/>
            </p:nvSpPr>
            <p:spPr bwMode="auto">
              <a:xfrm>
                <a:off x="2524" y="2692"/>
                <a:ext cx="26" cy="32"/>
              </a:xfrm>
              <a:custGeom>
                <a:avLst/>
                <a:gdLst>
                  <a:gd name="T0" fmla="*/ 26 w 26"/>
                  <a:gd name="T1" fmla="*/ 18 h 32"/>
                  <a:gd name="T2" fmla="*/ 26 w 26"/>
                  <a:gd name="T3" fmla="*/ 18 h 32"/>
                  <a:gd name="T4" fmla="*/ 10 w 26"/>
                  <a:gd name="T5" fmla="*/ 16 h 32"/>
                  <a:gd name="T6" fmla="*/ 10 w 26"/>
                  <a:gd name="T7" fmla="*/ 16 h 32"/>
                  <a:gd name="T8" fmla="*/ 8 w 26"/>
                  <a:gd name="T9" fmla="*/ 24 h 32"/>
                  <a:gd name="T10" fmla="*/ 2 w 26"/>
                  <a:gd name="T11" fmla="*/ 32 h 32"/>
                  <a:gd name="T12" fmla="*/ 2 w 26"/>
                  <a:gd name="T13" fmla="*/ 32 h 32"/>
                  <a:gd name="T14" fmla="*/ 0 w 26"/>
                  <a:gd name="T15" fmla="*/ 22 h 32"/>
                  <a:gd name="T16" fmla="*/ 0 w 26"/>
                  <a:gd name="T17" fmla="*/ 16 h 32"/>
                  <a:gd name="T18" fmla="*/ 2 w 26"/>
                  <a:gd name="T19" fmla="*/ 10 h 32"/>
                  <a:gd name="T20" fmla="*/ 4 w 26"/>
                  <a:gd name="T21" fmla="*/ 4 h 32"/>
                  <a:gd name="T22" fmla="*/ 10 w 26"/>
                  <a:gd name="T23" fmla="*/ 2 h 32"/>
                  <a:gd name="T24" fmla="*/ 14 w 26"/>
                  <a:gd name="T25" fmla="*/ 0 h 32"/>
                  <a:gd name="T26" fmla="*/ 26 w 26"/>
                  <a:gd name="T27" fmla="*/ 0 h 32"/>
                  <a:gd name="T28" fmla="*/ 26 w 26"/>
                  <a:gd name="T29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2">
                    <a:moveTo>
                      <a:pt x="26" y="18"/>
                    </a:move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8" y="24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4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7" name="Freeform 243"/>
              <p:cNvSpPr/>
              <p:nvPr/>
            </p:nvSpPr>
            <p:spPr bwMode="auto">
              <a:xfrm>
                <a:off x="2556" y="2720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2 h 2"/>
                  <a:gd name="T10" fmla="*/ 10 w 12"/>
                  <a:gd name="T11" fmla="*/ 2 h 2"/>
                  <a:gd name="T12" fmla="*/ 8 w 12"/>
                  <a:gd name="T13" fmla="*/ 2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8" name="Freeform 244"/>
              <p:cNvSpPr/>
              <p:nvPr/>
            </p:nvSpPr>
            <p:spPr bwMode="auto">
              <a:xfrm>
                <a:off x="2532" y="2720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2 h 2"/>
                  <a:gd name="T10" fmla="*/ 0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9" name="Freeform 245"/>
              <p:cNvSpPr/>
              <p:nvPr/>
            </p:nvSpPr>
            <p:spPr bwMode="auto">
              <a:xfrm>
                <a:off x="2540" y="2744"/>
                <a:ext cx="18" cy="4"/>
              </a:xfrm>
              <a:custGeom>
                <a:avLst/>
                <a:gdLst>
                  <a:gd name="T0" fmla="*/ 10 w 18"/>
                  <a:gd name="T1" fmla="*/ 0 h 4"/>
                  <a:gd name="T2" fmla="*/ 16 w 18"/>
                  <a:gd name="T3" fmla="*/ 0 h 4"/>
                  <a:gd name="T4" fmla="*/ 16 w 18"/>
                  <a:gd name="T5" fmla="*/ 0 h 4"/>
                  <a:gd name="T6" fmla="*/ 18 w 18"/>
                  <a:gd name="T7" fmla="*/ 2 h 4"/>
                  <a:gd name="T8" fmla="*/ 18 w 18"/>
                  <a:gd name="T9" fmla="*/ 4 h 4"/>
                  <a:gd name="T10" fmla="*/ 18 w 18"/>
                  <a:gd name="T11" fmla="*/ 4 h 4"/>
                  <a:gd name="T12" fmla="*/ 10 w 18"/>
                  <a:gd name="T13" fmla="*/ 4 h 4"/>
                  <a:gd name="T14" fmla="*/ 0 w 18"/>
                  <a:gd name="T15" fmla="*/ 4 h 4"/>
                  <a:gd name="T16" fmla="*/ 0 w 18"/>
                  <a:gd name="T17" fmla="*/ 4 h 4"/>
                  <a:gd name="T18" fmla="*/ 0 w 18"/>
                  <a:gd name="T19" fmla="*/ 4 h 4"/>
                  <a:gd name="T20" fmla="*/ 2 w 18"/>
                  <a:gd name="T21" fmla="*/ 2 h 4"/>
                  <a:gd name="T22" fmla="*/ 4 w 18"/>
                  <a:gd name="T23" fmla="*/ 0 h 4"/>
                  <a:gd name="T24" fmla="*/ 10 w 18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4">
                    <a:moveTo>
                      <a:pt x="1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0" name="Freeform 246"/>
              <p:cNvSpPr/>
              <p:nvPr/>
            </p:nvSpPr>
            <p:spPr bwMode="auto">
              <a:xfrm>
                <a:off x="2540" y="2744"/>
                <a:ext cx="10" cy="4"/>
              </a:xfrm>
              <a:custGeom>
                <a:avLst/>
                <a:gdLst>
                  <a:gd name="T0" fmla="*/ 10 w 10"/>
                  <a:gd name="T1" fmla="*/ 4 h 4"/>
                  <a:gd name="T2" fmla="*/ 0 w 10"/>
                  <a:gd name="T3" fmla="*/ 4 h 4"/>
                  <a:gd name="T4" fmla="*/ 0 w 10"/>
                  <a:gd name="T5" fmla="*/ 4 h 4"/>
                  <a:gd name="T6" fmla="*/ 0 w 10"/>
                  <a:gd name="T7" fmla="*/ 4 h 4"/>
                  <a:gd name="T8" fmla="*/ 2 w 10"/>
                  <a:gd name="T9" fmla="*/ 2 h 4"/>
                  <a:gd name="T10" fmla="*/ 4 w 10"/>
                  <a:gd name="T11" fmla="*/ 0 h 4"/>
                  <a:gd name="T12" fmla="*/ 10 w 10"/>
                  <a:gd name="T13" fmla="*/ 0 h 4"/>
                  <a:gd name="T14" fmla="*/ 10 w 10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4">
                    <a:moveTo>
                      <a:pt x="1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1" name="Freeform 247"/>
              <p:cNvSpPr/>
              <p:nvPr/>
            </p:nvSpPr>
            <p:spPr bwMode="auto">
              <a:xfrm>
                <a:off x="2540" y="2772"/>
                <a:ext cx="18" cy="10"/>
              </a:xfrm>
              <a:custGeom>
                <a:avLst/>
                <a:gdLst>
                  <a:gd name="T0" fmla="*/ 10 w 18"/>
                  <a:gd name="T1" fmla="*/ 6 h 10"/>
                  <a:gd name="T2" fmla="*/ 10 w 18"/>
                  <a:gd name="T3" fmla="*/ 6 h 10"/>
                  <a:gd name="T4" fmla="*/ 18 w 18"/>
                  <a:gd name="T5" fmla="*/ 0 h 10"/>
                  <a:gd name="T6" fmla="*/ 18 w 18"/>
                  <a:gd name="T7" fmla="*/ 0 h 10"/>
                  <a:gd name="T8" fmla="*/ 18 w 18"/>
                  <a:gd name="T9" fmla="*/ 6 h 10"/>
                  <a:gd name="T10" fmla="*/ 18 w 18"/>
                  <a:gd name="T11" fmla="*/ 10 h 10"/>
                  <a:gd name="T12" fmla="*/ 18 w 18"/>
                  <a:gd name="T13" fmla="*/ 10 h 10"/>
                  <a:gd name="T14" fmla="*/ 10 w 18"/>
                  <a:gd name="T15" fmla="*/ 6 h 10"/>
                  <a:gd name="T16" fmla="*/ 10 w 18"/>
                  <a:gd name="T17" fmla="*/ 6 h 10"/>
                  <a:gd name="T18" fmla="*/ 2 w 18"/>
                  <a:gd name="T19" fmla="*/ 0 h 10"/>
                  <a:gd name="T20" fmla="*/ 2 w 18"/>
                  <a:gd name="T21" fmla="*/ 0 h 10"/>
                  <a:gd name="T22" fmla="*/ 0 w 18"/>
                  <a:gd name="T23" fmla="*/ 6 h 10"/>
                  <a:gd name="T24" fmla="*/ 2 w 18"/>
                  <a:gd name="T25" fmla="*/ 10 h 10"/>
                  <a:gd name="T26" fmla="*/ 2 w 18"/>
                  <a:gd name="T27" fmla="*/ 10 h 10"/>
                  <a:gd name="T28" fmla="*/ 10 w 18"/>
                  <a:gd name="T29" fmla="*/ 6 h 10"/>
                  <a:gd name="T30" fmla="*/ 10 w 18"/>
                  <a:gd name="T3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0">
                    <a:moveTo>
                      <a:pt x="10" y="6"/>
                    </a:moveTo>
                    <a:lnTo>
                      <a:pt x="10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2" name="Freeform 248"/>
              <p:cNvSpPr/>
              <p:nvPr/>
            </p:nvSpPr>
            <p:spPr bwMode="auto">
              <a:xfrm>
                <a:off x="2540" y="2772"/>
                <a:ext cx="10" cy="10"/>
              </a:xfrm>
              <a:custGeom>
                <a:avLst/>
                <a:gdLst>
                  <a:gd name="T0" fmla="*/ 10 w 10"/>
                  <a:gd name="T1" fmla="*/ 6 h 10"/>
                  <a:gd name="T2" fmla="*/ 10 w 10"/>
                  <a:gd name="T3" fmla="*/ 6 h 10"/>
                  <a:gd name="T4" fmla="*/ 2 w 10"/>
                  <a:gd name="T5" fmla="*/ 0 h 10"/>
                  <a:gd name="T6" fmla="*/ 2 w 10"/>
                  <a:gd name="T7" fmla="*/ 0 h 10"/>
                  <a:gd name="T8" fmla="*/ 0 w 10"/>
                  <a:gd name="T9" fmla="*/ 6 h 10"/>
                  <a:gd name="T10" fmla="*/ 2 w 10"/>
                  <a:gd name="T11" fmla="*/ 10 h 10"/>
                  <a:gd name="T12" fmla="*/ 2 w 10"/>
                  <a:gd name="T13" fmla="*/ 10 h 10"/>
                  <a:gd name="T14" fmla="*/ 10 w 10"/>
                  <a:gd name="T15" fmla="*/ 6 h 10"/>
                  <a:gd name="T16" fmla="*/ 10 w 10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10" y="6"/>
                    </a:moveTo>
                    <a:lnTo>
                      <a:pt x="1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3" name="Freeform 249"/>
              <p:cNvSpPr/>
              <p:nvPr/>
            </p:nvSpPr>
            <p:spPr bwMode="auto">
              <a:xfrm>
                <a:off x="2546" y="2776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2 w 6"/>
                  <a:gd name="T3" fmla="*/ 0 h 4"/>
                  <a:gd name="T4" fmla="*/ 2 w 6"/>
                  <a:gd name="T5" fmla="*/ 0 h 4"/>
                  <a:gd name="T6" fmla="*/ 0 w 6"/>
                  <a:gd name="T7" fmla="*/ 0 h 4"/>
                  <a:gd name="T8" fmla="*/ 0 w 6"/>
                  <a:gd name="T9" fmla="*/ 2 h 4"/>
                  <a:gd name="T10" fmla="*/ 0 w 6"/>
                  <a:gd name="T11" fmla="*/ 2 h 4"/>
                  <a:gd name="T12" fmla="*/ 2 w 6"/>
                  <a:gd name="T13" fmla="*/ 4 h 4"/>
                  <a:gd name="T14" fmla="*/ 6 w 6"/>
                  <a:gd name="T15" fmla="*/ 4 h 4"/>
                  <a:gd name="T16" fmla="*/ 6 w 6"/>
                  <a:gd name="T17" fmla="*/ 4 h 4"/>
                  <a:gd name="T18" fmla="*/ 6 w 6"/>
                  <a:gd name="T19" fmla="*/ 2 h 4"/>
                  <a:gd name="T20" fmla="*/ 6 w 6"/>
                  <a:gd name="T21" fmla="*/ 0 h 4"/>
                  <a:gd name="T22" fmla="*/ 6 w 6"/>
                  <a:gd name="T23" fmla="*/ 0 h 4"/>
                  <a:gd name="T24" fmla="*/ 6 w 6"/>
                  <a:gd name="T25" fmla="*/ 0 h 4"/>
                  <a:gd name="T26" fmla="*/ 6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4" name="Freeform 250"/>
              <p:cNvSpPr/>
              <p:nvPr/>
            </p:nvSpPr>
            <p:spPr bwMode="auto">
              <a:xfrm>
                <a:off x="2546" y="2776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2 w 4"/>
                  <a:gd name="T5" fmla="*/ 0 h 4"/>
                  <a:gd name="T6" fmla="*/ 0 w 4"/>
                  <a:gd name="T7" fmla="*/ 0 h 4"/>
                  <a:gd name="T8" fmla="*/ 0 w 4"/>
                  <a:gd name="T9" fmla="*/ 2 h 4"/>
                  <a:gd name="T10" fmla="*/ 0 w 4"/>
                  <a:gd name="T11" fmla="*/ 2 h 4"/>
                  <a:gd name="T12" fmla="*/ 2 w 4"/>
                  <a:gd name="T13" fmla="*/ 4 h 4"/>
                  <a:gd name="T14" fmla="*/ 4 w 4"/>
                  <a:gd name="T15" fmla="*/ 4 h 4"/>
                  <a:gd name="T16" fmla="*/ 4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5" name="Rectangle 251"/>
              <p:cNvSpPr>
                <a:spLocks noChangeArrowheads="1"/>
              </p:cNvSpPr>
              <p:nvPr/>
            </p:nvSpPr>
            <p:spPr bwMode="auto">
              <a:xfrm>
                <a:off x="2102" y="2810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6" name="Freeform 252"/>
              <p:cNvSpPr/>
              <p:nvPr/>
            </p:nvSpPr>
            <p:spPr bwMode="auto">
              <a:xfrm>
                <a:off x="2188" y="2848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4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7" name="Freeform 253"/>
              <p:cNvSpPr/>
              <p:nvPr/>
            </p:nvSpPr>
            <p:spPr bwMode="auto">
              <a:xfrm>
                <a:off x="2140" y="284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8" name="Freeform 254"/>
              <p:cNvSpPr/>
              <p:nvPr/>
            </p:nvSpPr>
            <p:spPr bwMode="auto">
              <a:xfrm>
                <a:off x="2120" y="289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9" name="Freeform 255"/>
              <p:cNvSpPr/>
              <p:nvPr/>
            </p:nvSpPr>
            <p:spPr bwMode="auto">
              <a:xfrm>
                <a:off x="2120" y="2894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0" name="Freeform 256"/>
              <p:cNvSpPr/>
              <p:nvPr/>
            </p:nvSpPr>
            <p:spPr bwMode="auto">
              <a:xfrm>
                <a:off x="2148" y="2894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4 h 20"/>
                  <a:gd name="T16" fmla="*/ 12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4 w 36"/>
                  <a:gd name="T23" fmla="*/ 18 h 20"/>
                  <a:gd name="T24" fmla="*/ 30 w 36"/>
                  <a:gd name="T25" fmla="*/ 14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1" name="Freeform 257"/>
              <p:cNvSpPr/>
              <p:nvPr/>
            </p:nvSpPr>
            <p:spPr bwMode="auto">
              <a:xfrm>
                <a:off x="2148" y="2894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2" name="Freeform 258"/>
              <p:cNvSpPr/>
              <p:nvPr/>
            </p:nvSpPr>
            <p:spPr bwMode="auto">
              <a:xfrm>
                <a:off x="2150" y="2894"/>
                <a:ext cx="32" cy="16"/>
              </a:xfrm>
              <a:custGeom>
                <a:avLst/>
                <a:gdLst>
                  <a:gd name="T0" fmla="*/ 16 w 32"/>
                  <a:gd name="T1" fmla="*/ 0 h 16"/>
                  <a:gd name="T2" fmla="*/ 16 w 32"/>
                  <a:gd name="T3" fmla="*/ 0 h 16"/>
                  <a:gd name="T4" fmla="*/ 6 w 32"/>
                  <a:gd name="T5" fmla="*/ 0 h 16"/>
                  <a:gd name="T6" fmla="*/ 6 w 32"/>
                  <a:gd name="T7" fmla="*/ 0 h 16"/>
                  <a:gd name="T8" fmla="*/ 0 w 32"/>
                  <a:gd name="T9" fmla="*/ 2 h 16"/>
                  <a:gd name="T10" fmla="*/ 0 w 32"/>
                  <a:gd name="T11" fmla="*/ 2 h 16"/>
                  <a:gd name="T12" fmla="*/ 2 w 32"/>
                  <a:gd name="T13" fmla="*/ 8 h 16"/>
                  <a:gd name="T14" fmla="*/ 6 w 32"/>
                  <a:gd name="T15" fmla="*/ 12 h 16"/>
                  <a:gd name="T16" fmla="*/ 10 w 32"/>
                  <a:gd name="T17" fmla="*/ 16 h 16"/>
                  <a:gd name="T18" fmla="*/ 16 w 32"/>
                  <a:gd name="T19" fmla="*/ 16 h 16"/>
                  <a:gd name="T20" fmla="*/ 16 w 32"/>
                  <a:gd name="T21" fmla="*/ 16 h 16"/>
                  <a:gd name="T22" fmla="*/ 22 w 32"/>
                  <a:gd name="T23" fmla="*/ 16 h 16"/>
                  <a:gd name="T24" fmla="*/ 26 w 32"/>
                  <a:gd name="T25" fmla="*/ 12 h 16"/>
                  <a:gd name="T26" fmla="*/ 30 w 32"/>
                  <a:gd name="T27" fmla="*/ 8 h 16"/>
                  <a:gd name="T28" fmla="*/ 32 w 32"/>
                  <a:gd name="T29" fmla="*/ 2 h 16"/>
                  <a:gd name="T30" fmla="*/ 32 w 32"/>
                  <a:gd name="T31" fmla="*/ 2 h 16"/>
                  <a:gd name="T32" fmla="*/ 26 w 32"/>
                  <a:gd name="T33" fmla="*/ 0 h 16"/>
                  <a:gd name="T34" fmla="*/ 16 w 32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6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3" name="Freeform 259"/>
              <p:cNvSpPr/>
              <p:nvPr/>
            </p:nvSpPr>
            <p:spPr bwMode="auto">
              <a:xfrm>
                <a:off x="2150" y="2894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6 w 16"/>
                  <a:gd name="T3" fmla="*/ 0 h 16"/>
                  <a:gd name="T4" fmla="*/ 6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6 w 16"/>
                  <a:gd name="T13" fmla="*/ 12 h 16"/>
                  <a:gd name="T14" fmla="*/ 10 w 16"/>
                  <a:gd name="T15" fmla="*/ 16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4" name="Freeform 260"/>
              <p:cNvSpPr/>
              <p:nvPr/>
            </p:nvSpPr>
            <p:spPr bwMode="auto">
              <a:xfrm>
                <a:off x="2156" y="2880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5" name="Freeform 261"/>
              <p:cNvSpPr/>
              <p:nvPr/>
            </p:nvSpPr>
            <p:spPr bwMode="auto">
              <a:xfrm>
                <a:off x="2156" y="2880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6" name="Freeform 262"/>
              <p:cNvSpPr/>
              <p:nvPr/>
            </p:nvSpPr>
            <p:spPr bwMode="auto">
              <a:xfrm>
                <a:off x="2144" y="282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0 h 64"/>
                  <a:gd name="T8" fmla="*/ 6 w 46"/>
                  <a:gd name="T9" fmla="*/ 6 h 64"/>
                  <a:gd name="T10" fmla="*/ 0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4 w 46"/>
                  <a:gd name="T23" fmla="*/ 60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0 h 64"/>
                  <a:gd name="T30" fmla="*/ 36 w 46"/>
                  <a:gd name="T31" fmla="*/ 56 h 64"/>
                  <a:gd name="T32" fmla="*/ 42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38 w 46"/>
                  <a:gd name="T43" fmla="*/ 6 h 64"/>
                  <a:gd name="T44" fmla="*/ 32 w 46"/>
                  <a:gd name="T45" fmla="*/ 0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0"/>
                    </a:lnTo>
                    <a:lnTo>
                      <a:pt x="36" y="56"/>
                    </a:lnTo>
                    <a:lnTo>
                      <a:pt x="42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7" name="Freeform 263"/>
              <p:cNvSpPr/>
              <p:nvPr/>
            </p:nvSpPr>
            <p:spPr bwMode="auto">
              <a:xfrm>
                <a:off x="2144" y="282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0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0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8" name="Freeform 264"/>
              <p:cNvSpPr/>
              <p:nvPr/>
            </p:nvSpPr>
            <p:spPr bwMode="auto">
              <a:xfrm>
                <a:off x="2158" y="2878"/>
                <a:ext cx="16" cy="8"/>
              </a:xfrm>
              <a:custGeom>
                <a:avLst/>
                <a:gdLst>
                  <a:gd name="T0" fmla="*/ 0 w 16"/>
                  <a:gd name="T1" fmla="*/ 4 h 8"/>
                  <a:gd name="T2" fmla="*/ 0 w 16"/>
                  <a:gd name="T3" fmla="*/ 4 h 8"/>
                  <a:gd name="T4" fmla="*/ 8 w 16"/>
                  <a:gd name="T5" fmla="*/ 8 h 8"/>
                  <a:gd name="T6" fmla="*/ 8 w 16"/>
                  <a:gd name="T7" fmla="*/ 8 h 8"/>
                  <a:gd name="T8" fmla="*/ 16 w 16"/>
                  <a:gd name="T9" fmla="*/ 4 h 8"/>
                  <a:gd name="T10" fmla="*/ 16 w 16"/>
                  <a:gd name="T11" fmla="*/ 4 h 8"/>
                  <a:gd name="T12" fmla="*/ 12 w 16"/>
                  <a:gd name="T13" fmla="*/ 2 h 8"/>
                  <a:gd name="T14" fmla="*/ 8 w 16"/>
                  <a:gd name="T15" fmla="*/ 0 h 8"/>
                  <a:gd name="T16" fmla="*/ 8 w 16"/>
                  <a:gd name="T17" fmla="*/ 0 h 8"/>
                  <a:gd name="T18" fmla="*/ 4 w 16"/>
                  <a:gd name="T19" fmla="*/ 2 h 8"/>
                  <a:gd name="T20" fmla="*/ 0 w 16"/>
                  <a:gd name="T21" fmla="*/ 4 h 8"/>
                  <a:gd name="T22" fmla="*/ 0 w 16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lnTo>
                      <a:pt x="0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9" name="Freeform 265"/>
              <p:cNvSpPr/>
              <p:nvPr/>
            </p:nvSpPr>
            <p:spPr bwMode="auto">
              <a:xfrm>
                <a:off x="2158" y="2878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0 w 8"/>
                  <a:gd name="T3" fmla="*/ 4 h 8"/>
                  <a:gd name="T4" fmla="*/ 8 w 8"/>
                  <a:gd name="T5" fmla="*/ 8 h 8"/>
                  <a:gd name="T6" fmla="*/ 8 w 8"/>
                  <a:gd name="T7" fmla="*/ 0 h 8"/>
                  <a:gd name="T8" fmla="*/ 8 w 8"/>
                  <a:gd name="T9" fmla="*/ 0 h 8"/>
                  <a:gd name="T10" fmla="*/ 4 w 8"/>
                  <a:gd name="T11" fmla="*/ 2 h 8"/>
                  <a:gd name="T12" fmla="*/ 0 w 8"/>
                  <a:gd name="T13" fmla="*/ 4 h 8"/>
                  <a:gd name="T14" fmla="*/ 0 w 8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lnTo>
                      <a:pt x="0" y="4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0" name="Freeform 266"/>
              <p:cNvSpPr/>
              <p:nvPr/>
            </p:nvSpPr>
            <p:spPr bwMode="auto">
              <a:xfrm>
                <a:off x="2166" y="289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1" name="Freeform 267"/>
              <p:cNvSpPr/>
              <p:nvPr/>
            </p:nvSpPr>
            <p:spPr bwMode="auto">
              <a:xfrm>
                <a:off x="2152" y="2894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2" name="Freeform 268"/>
              <p:cNvSpPr>
                <a:spLocks noEditPoints="1"/>
              </p:cNvSpPr>
              <p:nvPr/>
            </p:nvSpPr>
            <p:spPr bwMode="auto">
              <a:xfrm>
                <a:off x="2140" y="2846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4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8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3" name="Freeform 269"/>
              <p:cNvSpPr>
                <a:spLocks noEditPoints="1"/>
              </p:cNvSpPr>
              <p:nvPr/>
            </p:nvSpPr>
            <p:spPr bwMode="auto">
              <a:xfrm>
                <a:off x="2140" y="2846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4" name="Rectangle 270"/>
              <p:cNvSpPr>
                <a:spLocks noChangeArrowheads="1"/>
              </p:cNvSpPr>
              <p:nvPr/>
            </p:nvSpPr>
            <p:spPr bwMode="auto">
              <a:xfrm>
                <a:off x="1334" y="3430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5" name="Freeform 271"/>
              <p:cNvSpPr/>
              <p:nvPr/>
            </p:nvSpPr>
            <p:spPr bwMode="auto">
              <a:xfrm>
                <a:off x="1422" y="347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6" name="Freeform 272"/>
              <p:cNvSpPr/>
              <p:nvPr/>
            </p:nvSpPr>
            <p:spPr bwMode="auto">
              <a:xfrm>
                <a:off x="1374" y="347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7" name="Freeform 273"/>
              <p:cNvSpPr/>
              <p:nvPr/>
            </p:nvSpPr>
            <p:spPr bwMode="auto">
              <a:xfrm>
                <a:off x="1352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36 w 92"/>
                  <a:gd name="T5" fmla="*/ 0 h 38"/>
                  <a:gd name="T6" fmla="*/ 36 w 92"/>
                  <a:gd name="T7" fmla="*/ 0 h 38"/>
                  <a:gd name="T8" fmla="*/ 22 w 92"/>
                  <a:gd name="T9" fmla="*/ 4 h 38"/>
                  <a:gd name="T10" fmla="*/ 10 w 92"/>
                  <a:gd name="T11" fmla="*/ 8 h 38"/>
                  <a:gd name="T12" fmla="*/ 4 w 92"/>
                  <a:gd name="T13" fmla="*/ 10 h 38"/>
                  <a:gd name="T14" fmla="*/ 2 w 92"/>
                  <a:gd name="T15" fmla="*/ 12 h 38"/>
                  <a:gd name="T16" fmla="*/ 0 w 92"/>
                  <a:gd name="T17" fmla="*/ 16 h 38"/>
                  <a:gd name="T18" fmla="*/ 0 w 92"/>
                  <a:gd name="T19" fmla="*/ 16 h 38"/>
                  <a:gd name="T20" fmla="*/ 0 w 92"/>
                  <a:gd name="T21" fmla="*/ 38 h 38"/>
                  <a:gd name="T22" fmla="*/ 0 w 92"/>
                  <a:gd name="T23" fmla="*/ 38 h 38"/>
                  <a:gd name="T24" fmla="*/ 92 w 92"/>
                  <a:gd name="T25" fmla="*/ 38 h 38"/>
                  <a:gd name="T26" fmla="*/ 92 w 92"/>
                  <a:gd name="T27" fmla="*/ 38 h 38"/>
                  <a:gd name="T28" fmla="*/ 92 w 92"/>
                  <a:gd name="T29" fmla="*/ 16 h 38"/>
                  <a:gd name="T30" fmla="*/ 92 w 92"/>
                  <a:gd name="T31" fmla="*/ 16 h 38"/>
                  <a:gd name="T32" fmla="*/ 92 w 92"/>
                  <a:gd name="T33" fmla="*/ 12 h 38"/>
                  <a:gd name="T34" fmla="*/ 90 w 92"/>
                  <a:gd name="T35" fmla="*/ 10 h 38"/>
                  <a:gd name="T36" fmla="*/ 82 w 92"/>
                  <a:gd name="T37" fmla="*/ 8 h 38"/>
                  <a:gd name="T38" fmla="*/ 72 w 92"/>
                  <a:gd name="T39" fmla="*/ 4 h 38"/>
                  <a:gd name="T40" fmla="*/ 58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2" y="4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8" name="Freeform 274"/>
              <p:cNvSpPr/>
              <p:nvPr/>
            </p:nvSpPr>
            <p:spPr bwMode="auto">
              <a:xfrm>
                <a:off x="1352" y="3516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36 w 46"/>
                  <a:gd name="T3" fmla="*/ 0 h 38"/>
                  <a:gd name="T4" fmla="*/ 36 w 46"/>
                  <a:gd name="T5" fmla="*/ 0 h 38"/>
                  <a:gd name="T6" fmla="*/ 22 w 46"/>
                  <a:gd name="T7" fmla="*/ 4 h 38"/>
                  <a:gd name="T8" fmla="*/ 10 w 46"/>
                  <a:gd name="T9" fmla="*/ 8 h 38"/>
                  <a:gd name="T10" fmla="*/ 4 w 46"/>
                  <a:gd name="T11" fmla="*/ 10 h 38"/>
                  <a:gd name="T12" fmla="*/ 2 w 46"/>
                  <a:gd name="T13" fmla="*/ 12 h 38"/>
                  <a:gd name="T14" fmla="*/ 0 w 46"/>
                  <a:gd name="T15" fmla="*/ 16 h 38"/>
                  <a:gd name="T16" fmla="*/ 0 w 46"/>
                  <a:gd name="T17" fmla="*/ 16 h 38"/>
                  <a:gd name="T18" fmla="*/ 0 w 46"/>
                  <a:gd name="T19" fmla="*/ 38 h 38"/>
                  <a:gd name="T20" fmla="*/ 46 w 46"/>
                  <a:gd name="T21" fmla="*/ 38 h 38"/>
                  <a:gd name="T22" fmla="*/ 46 w 46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9" name="Freeform 275"/>
              <p:cNvSpPr/>
              <p:nvPr/>
            </p:nvSpPr>
            <p:spPr bwMode="auto">
              <a:xfrm>
                <a:off x="1380" y="3516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8 w 36"/>
                  <a:gd name="T5" fmla="*/ 0 h 18"/>
                  <a:gd name="T6" fmla="*/ 8 w 36"/>
                  <a:gd name="T7" fmla="*/ 0 h 18"/>
                  <a:gd name="T8" fmla="*/ 0 w 36"/>
                  <a:gd name="T9" fmla="*/ 2 h 18"/>
                  <a:gd name="T10" fmla="*/ 0 w 36"/>
                  <a:gd name="T11" fmla="*/ 2 h 18"/>
                  <a:gd name="T12" fmla="*/ 2 w 36"/>
                  <a:gd name="T13" fmla="*/ 8 h 18"/>
                  <a:gd name="T14" fmla="*/ 6 w 36"/>
                  <a:gd name="T15" fmla="*/ 14 h 18"/>
                  <a:gd name="T16" fmla="*/ 12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6 w 36"/>
                  <a:gd name="T23" fmla="*/ 18 h 18"/>
                  <a:gd name="T24" fmla="*/ 32 w 36"/>
                  <a:gd name="T25" fmla="*/ 14 h 18"/>
                  <a:gd name="T26" fmla="*/ 34 w 36"/>
                  <a:gd name="T27" fmla="*/ 8 h 18"/>
                  <a:gd name="T28" fmla="*/ 36 w 36"/>
                  <a:gd name="T29" fmla="*/ 2 h 18"/>
                  <a:gd name="T30" fmla="*/ 36 w 36"/>
                  <a:gd name="T31" fmla="*/ 2 h 18"/>
                  <a:gd name="T32" fmla="*/ 30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4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0" name="Freeform 276"/>
              <p:cNvSpPr/>
              <p:nvPr/>
            </p:nvSpPr>
            <p:spPr bwMode="auto">
              <a:xfrm>
                <a:off x="1380" y="3516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8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1" name="Freeform 277"/>
              <p:cNvSpPr/>
              <p:nvPr/>
            </p:nvSpPr>
            <p:spPr bwMode="auto">
              <a:xfrm>
                <a:off x="1384" y="3516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6 h 16"/>
                  <a:gd name="T14" fmla="*/ 4 w 30"/>
                  <a:gd name="T15" fmla="*/ 12 h 16"/>
                  <a:gd name="T16" fmla="*/ 8 w 30"/>
                  <a:gd name="T17" fmla="*/ 14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28 w 30"/>
                  <a:gd name="T27" fmla="*/ 6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28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2" name="Freeform 278"/>
              <p:cNvSpPr/>
              <p:nvPr/>
            </p:nvSpPr>
            <p:spPr bwMode="auto">
              <a:xfrm>
                <a:off x="1384" y="3516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6 h 16"/>
                  <a:gd name="T12" fmla="*/ 4 w 14"/>
                  <a:gd name="T13" fmla="*/ 12 h 16"/>
                  <a:gd name="T14" fmla="*/ 8 w 14"/>
                  <a:gd name="T15" fmla="*/ 14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3" name="Freeform 279"/>
              <p:cNvSpPr/>
              <p:nvPr/>
            </p:nvSpPr>
            <p:spPr bwMode="auto">
              <a:xfrm>
                <a:off x="1388" y="3502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4 h 18"/>
                  <a:gd name="T6" fmla="*/ 10 w 22"/>
                  <a:gd name="T7" fmla="*/ 18 h 18"/>
                  <a:gd name="T8" fmla="*/ 22 w 22"/>
                  <a:gd name="T9" fmla="*/ 14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4" name="Freeform 280"/>
              <p:cNvSpPr/>
              <p:nvPr/>
            </p:nvSpPr>
            <p:spPr bwMode="auto">
              <a:xfrm>
                <a:off x="1388" y="3502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5" name="Freeform 281"/>
              <p:cNvSpPr/>
              <p:nvPr/>
            </p:nvSpPr>
            <p:spPr bwMode="auto">
              <a:xfrm>
                <a:off x="1376" y="344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6" name="Freeform 282"/>
              <p:cNvSpPr/>
              <p:nvPr/>
            </p:nvSpPr>
            <p:spPr bwMode="auto">
              <a:xfrm>
                <a:off x="1376" y="344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7" name="Freeform 283"/>
              <p:cNvSpPr/>
              <p:nvPr/>
            </p:nvSpPr>
            <p:spPr bwMode="auto">
              <a:xfrm>
                <a:off x="1390" y="3500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4 w 16"/>
                  <a:gd name="T13" fmla="*/ 0 h 6"/>
                  <a:gd name="T14" fmla="*/ 8 w 16"/>
                  <a:gd name="T15" fmla="*/ 0 h 6"/>
                  <a:gd name="T16" fmla="*/ 8 w 16"/>
                  <a:gd name="T17" fmla="*/ 0 h 6"/>
                  <a:gd name="T18" fmla="*/ 4 w 16"/>
                  <a:gd name="T19" fmla="*/ 0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8" name="Freeform 284"/>
              <p:cNvSpPr/>
              <p:nvPr/>
            </p:nvSpPr>
            <p:spPr bwMode="auto">
              <a:xfrm>
                <a:off x="1390" y="3500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4 w 8"/>
                  <a:gd name="T11" fmla="*/ 0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9" name="Freeform 285"/>
              <p:cNvSpPr/>
              <p:nvPr/>
            </p:nvSpPr>
            <p:spPr bwMode="auto">
              <a:xfrm>
                <a:off x="1398" y="3516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4 h 16"/>
                  <a:gd name="T6" fmla="*/ 0 w 16"/>
                  <a:gd name="T7" fmla="*/ 4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0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0" name="Freeform 286"/>
              <p:cNvSpPr/>
              <p:nvPr/>
            </p:nvSpPr>
            <p:spPr bwMode="auto">
              <a:xfrm>
                <a:off x="1384" y="3516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1" name="Freeform 287"/>
              <p:cNvSpPr>
                <a:spLocks noEditPoints="1"/>
              </p:cNvSpPr>
              <p:nvPr/>
            </p:nvSpPr>
            <p:spPr bwMode="auto">
              <a:xfrm>
                <a:off x="1372" y="3466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6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40 w 52"/>
                  <a:gd name="T15" fmla="*/ 16 h 16"/>
                  <a:gd name="T16" fmla="*/ 36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6 w 52"/>
                  <a:gd name="T23" fmla="*/ 6 h 16"/>
                  <a:gd name="T24" fmla="*/ 22 w 52"/>
                  <a:gd name="T25" fmla="*/ 12 h 16"/>
                  <a:gd name="T26" fmla="*/ 14 w 52"/>
                  <a:gd name="T27" fmla="*/ 16 h 16"/>
                  <a:gd name="T28" fmla="*/ 10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8 w 52"/>
                  <a:gd name="T37" fmla="*/ 2 h 16"/>
                  <a:gd name="T38" fmla="*/ 16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2 h 16"/>
                  <a:gd name="T46" fmla="*/ 6 w 52"/>
                  <a:gd name="T47" fmla="*/ 6 h 16"/>
                  <a:gd name="T48" fmla="*/ 8 w 52"/>
                  <a:gd name="T49" fmla="*/ 4 h 16"/>
                  <a:gd name="T50" fmla="*/ 16 w 52"/>
                  <a:gd name="T51" fmla="*/ 2 h 16"/>
                  <a:gd name="T52" fmla="*/ 24 w 52"/>
                  <a:gd name="T53" fmla="*/ 4 h 16"/>
                  <a:gd name="T54" fmla="*/ 22 w 52"/>
                  <a:gd name="T55" fmla="*/ 8 h 16"/>
                  <a:gd name="T56" fmla="*/ 20 w 52"/>
                  <a:gd name="T57" fmla="*/ 12 h 16"/>
                  <a:gd name="T58" fmla="*/ 10 w 52"/>
                  <a:gd name="T59" fmla="*/ 12 h 16"/>
                  <a:gd name="T60" fmla="*/ 44 w 52"/>
                  <a:gd name="T61" fmla="*/ 12 h 16"/>
                  <a:gd name="T62" fmla="*/ 46 w 52"/>
                  <a:gd name="T63" fmla="*/ 8 h 16"/>
                  <a:gd name="T64" fmla="*/ 46 w 52"/>
                  <a:gd name="T65" fmla="*/ 4 h 16"/>
                  <a:gd name="T66" fmla="*/ 42 w 52"/>
                  <a:gd name="T67" fmla="*/ 2 h 16"/>
                  <a:gd name="T68" fmla="*/ 34 w 52"/>
                  <a:gd name="T69" fmla="*/ 2 h 16"/>
                  <a:gd name="T70" fmla="*/ 30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4 w 52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6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4" y="12"/>
                    </a:moveTo>
                    <a:lnTo>
                      <a:pt x="44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4" y="12"/>
                    </a:lnTo>
                    <a:lnTo>
                      <a:pt x="44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2" name="Freeform 288"/>
              <p:cNvSpPr>
                <a:spLocks noEditPoints="1"/>
              </p:cNvSpPr>
              <p:nvPr/>
            </p:nvSpPr>
            <p:spPr bwMode="auto">
              <a:xfrm>
                <a:off x="1372" y="3466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6 w 26"/>
                  <a:gd name="T3" fmla="*/ 6 h 16"/>
                  <a:gd name="T4" fmla="*/ 26 w 26"/>
                  <a:gd name="T5" fmla="*/ 6 h 16"/>
                  <a:gd name="T6" fmla="*/ 22 w 26"/>
                  <a:gd name="T7" fmla="*/ 12 h 16"/>
                  <a:gd name="T8" fmla="*/ 18 w 26"/>
                  <a:gd name="T9" fmla="*/ 14 h 16"/>
                  <a:gd name="T10" fmla="*/ 14 w 26"/>
                  <a:gd name="T11" fmla="*/ 16 h 16"/>
                  <a:gd name="T12" fmla="*/ 14 w 26"/>
                  <a:gd name="T13" fmla="*/ 16 h 16"/>
                  <a:gd name="T14" fmla="*/ 10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8 w 26"/>
                  <a:gd name="T31" fmla="*/ 2 h 16"/>
                  <a:gd name="T32" fmla="*/ 8 w 26"/>
                  <a:gd name="T33" fmla="*/ 2 h 16"/>
                  <a:gd name="T34" fmla="*/ 16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2 h 16"/>
                  <a:gd name="T44" fmla="*/ 10 w 26"/>
                  <a:gd name="T45" fmla="*/ 12 h 16"/>
                  <a:gd name="T46" fmla="*/ 6 w 26"/>
                  <a:gd name="T47" fmla="*/ 8 h 16"/>
                  <a:gd name="T48" fmla="*/ 6 w 26"/>
                  <a:gd name="T49" fmla="*/ 6 h 16"/>
                  <a:gd name="T50" fmla="*/ 8 w 26"/>
                  <a:gd name="T51" fmla="*/ 4 h 16"/>
                  <a:gd name="T52" fmla="*/ 8 w 26"/>
                  <a:gd name="T53" fmla="*/ 4 h 16"/>
                  <a:gd name="T54" fmla="*/ 10 w 26"/>
                  <a:gd name="T55" fmla="*/ 2 h 16"/>
                  <a:gd name="T56" fmla="*/ 16 w 26"/>
                  <a:gd name="T57" fmla="*/ 2 h 16"/>
                  <a:gd name="T58" fmla="*/ 20 w 26"/>
                  <a:gd name="T59" fmla="*/ 2 h 16"/>
                  <a:gd name="T60" fmla="*/ 24 w 26"/>
                  <a:gd name="T61" fmla="*/ 4 h 16"/>
                  <a:gd name="T62" fmla="*/ 24 w 26"/>
                  <a:gd name="T63" fmla="*/ 4 h 16"/>
                  <a:gd name="T64" fmla="*/ 22 w 26"/>
                  <a:gd name="T65" fmla="*/ 8 h 16"/>
                  <a:gd name="T66" fmla="*/ 20 w 26"/>
                  <a:gd name="T67" fmla="*/ 12 h 16"/>
                  <a:gd name="T68" fmla="*/ 20 w 26"/>
                  <a:gd name="T69" fmla="*/ 12 h 16"/>
                  <a:gd name="T70" fmla="*/ 14 w 26"/>
                  <a:gd name="T71" fmla="*/ 14 h 16"/>
                  <a:gd name="T72" fmla="*/ 10 w 26"/>
                  <a:gd name="T73" fmla="*/ 12 h 16"/>
                  <a:gd name="T74" fmla="*/ 10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6" y="6"/>
                    </a:lnTo>
                    <a:lnTo>
                      <a:pt x="26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3" name="Rectangle 289"/>
              <p:cNvSpPr>
                <a:spLocks noChangeArrowheads="1"/>
              </p:cNvSpPr>
              <p:nvPr/>
            </p:nvSpPr>
            <p:spPr bwMode="auto">
              <a:xfrm>
                <a:off x="2230" y="2314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4" name="Freeform 290"/>
              <p:cNvSpPr/>
              <p:nvPr/>
            </p:nvSpPr>
            <p:spPr bwMode="auto">
              <a:xfrm>
                <a:off x="2316" y="235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4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5" name="Freeform 291"/>
              <p:cNvSpPr/>
              <p:nvPr/>
            </p:nvSpPr>
            <p:spPr bwMode="auto">
              <a:xfrm>
                <a:off x="2268" y="2352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0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6" name="Freeform 292"/>
              <p:cNvSpPr/>
              <p:nvPr/>
            </p:nvSpPr>
            <p:spPr bwMode="auto">
              <a:xfrm>
                <a:off x="2248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2 h 40"/>
                  <a:gd name="T34" fmla="*/ 90 w 92"/>
                  <a:gd name="T35" fmla="*/ 10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7" name="Freeform 293"/>
              <p:cNvSpPr/>
              <p:nvPr/>
            </p:nvSpPr>
            <p:spPr bwMode="auto">
              <a:xfrm>
                <a:off x="2248" y="239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8" name="Freeform 294"/>
              <p:cNvSpPr/>
              <p:nvPr/>
            </p:nvSpPr>
            <p:spPr bwMode="auto">
              <a:xfrm>
                <a:off x="2276" y="2398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8 w 36"/>
                  <a:gd name="T5" fmla="*/ 0 h 18"/>
                  <a:gd name="T6" fmla="*/ 8 w 36"/>
                  <a:gd name="T7" fmla="*/ 0 h 18"/>
                  <a:gd name="T8" fmla="*/ 0 w 36"/>
                  <a:gd name="T9" fmla="*/ 2 h 18"/>
                  <a:gd name="T10" fmla="*/ 0 w 36"/>
                  <a:gd name="T11" fmla="*/ 2 h 18"/>
                  <a:gd name="T12" fmla="*/ 2 w 36"/>
                  <a:gd name="T13" fmla="*/ 10 h 18"/>
                  <a:gd name="T14" fmla="*/ 6 w 36"/>
                  <a:gd name="T15" fmla="*/ 14 h 18"/>
                  <a:gd name="T16" fmla="*/ 12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4 w 36"/>
                  <a:gd name="T23" fmla="*/ 18 h 18"/>
                  <a:gd name="T24" fmla="*/ 30 w 36"/>
                  <a:gd name="T25" fmla="*/ 14 h 18"/>
                  <a:gd name="T26" fmla="*/ 34 w 36"/>
                  <a:gd name="T27" fmla="*/ 10 h 18"/>
                  <a:gd name="T28" fmla="*/ 36 w 36"/>
                  <a:gd name="T29" fmla="*/ 2 h 18"/>
                  <a:gd name="T30" fmla="*/ 36 w 36"/>
                  <a:gd name="T31" fmla="*/ 2 h 18"/>
                  <a:gd name="T32" fmla="*/ 28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9" name="Freeform 295"/>
              <p:cNvSpPr/>
              <p:nvPr/>
            </p:nvSpPr>
            <p:spPr bwMode="auto">
              <a:xfrm>
                <a:off x="2276" y="2398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10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0" name="Freeform 296"/>
              <p:cNvSpPr/>
              <p:nvPr/>
            </p:nvSpPr>
            <p:spPr bwMode="auto">
              <a:xfrm>
                <a:off x="2278" y="2398"/>
                <a:ext cx="32" cy="16"/>
              </a:xfrm>
              <a:custGeom>
                <a:avLst/>
                <a:gdLst>
                  <a:gd name="T0" fmla="*/ 16 w 32"/>
                  <a:gd name="T1" fmla="*/ 0 h 16"/>
                  <a:gd name="T2" fmla="*/ 16 w 32"/>
                  <a:gd name="T3" fmla="*/ 0 h 16"/>
                  <a:gd name="T4" fmla="*/ 6 w 32"/>
                  <a:gd name="T5" fmla="*/ 0 h 16"/>
                  <a:gd name="T6" fmla="*/ 6 w 32"/>
                  <a:gd name="T7" fmla="*/ 0 h 16"/>
                  <a:gd name="T8" fmla="*/ 0 w 32"/>
                  <a:gd name="T9" fmla="*/ 2 h 16"/>
                  <a:gd name="T10" fmla="*/ 0 w 32"/>
                  <a:gd name="T11" fmla="*/ 2 h 16"/>
                  <a:gd name="T12" fmla="*/ 2 w 32"/>
                  <a:gd name="T13" fmla="*/ 8 h 16"/>
                  <a:gd name="T14" fmla="*/ 6 w 32"/>
                  <a:gd name="T15" fmla="*/ 12 h 16"/>
                  <a:gd name="T16" fmla="*/ 10 w 32"/>
                  <a:gd name="T17" fmla="*/ 14 h 16"/>
                  <a:gd name="T18" fmla="*/ 16 w 32"/>
                  <a:gd name="T19" fmla="*/ 16 h 16"/>
                  <a:gd name="T20" fmla="*/ 16 w 32"/>
                  <a:gd name="T21" fmla="*/ 16 h 16"/>
                  <a:gd name="T22" fmla="*/ 22 w 32"/>
                  <a:gd name="T23" fmla="*/ 14 h 16"/>
                  <a:gd name="T24" fmla="*/ 26 w 32"/>
                  <a:gd name="T25" fmla="*/ 12 h 16"/>
                  <a:gd name="T26" fmla="*/ 30 w 32"/>
                  <a:gd name="T27" fmla="*/ 8 h 16"/>
                  <a:gd name="T28" fmla="*/ 32 w 32"/>
                  <a:gd name="T29" fmla="*/ 2 h 16"/>
                  <a:gd name="T30" fmla="*/ 32 w 32"/>
                  <a:gd name="T31" fmla="*/ 2 h 16"/>
                  <a:gd name="T32" fmla="*/ 26 w 32"/>
                  <a:gd name="T33" fmla="*/ 0 h 16"/>
                  <a:gd name="T34" fmla="*/ 16 w 32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1" name="Freeform 297"/>
              <p:cNvSpPr/>
              <p:nvPr/>
            </p:nvSpPr>
            <p:spPr bwMode="auto">
              <a:xfrm>
                <a:off x="2278" y="2398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6 w 16"/>
                  <a:gd name="T3" fmla="*/ 0 h 16"/>
                  <a:gd name="T4" fmla="*/ 6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6 w 16"/>
                  <a:gd name="T13" fmla="*/ 12 h 16"/>
                  <a:gd name="T14" fmla="*/ 10 w 16"/>
                  <a:gd name="T15" fmla="*/ 14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2" name="Freeform 298"/>
              <p:cNvSpPr/>
              <p:nvPr/>
            </p:nvSpPr>
            <p:spPr bwMode="auto">
              <a:xfrm>
                <a:off x="2284" y="238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3" name="Freeform 299"/>
              <p:cNvSpPr/>
              <p:nvPr/>
            </p:nvSpPr>
            <p:spPr bwMode="auto">
              <a:xfrm>
                <a:off x="2284" y="2384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4" name="Freeform 300"/>
              <p:cNvSpPr/>
              <p:nvPr/>
            </p:nvSpPr>
            <p:spPr bwMode="auto">
              <a:xfrm>
                <a:off x="2272" y="2324"/>
                <a:ext cx="44" cy="64"/>
              </a:xfrm>
              <a:custGeom>
                <a:avLst/>
                <a:gdLst>
                  <a:gd name="T0" fmla="*/ 24 w 44"/>
                  <a:gd name="T1" fmla="*/ 0 h 64"/>
                  <a:gd name="T2" fmla="*/ 20 w 44"/>
                  <a:gd name="T3" fmla="*/ 0 h 64"/>
                  <a:gd name="T4" fmla="*/ 20 w 44"/>
                  <a:gd name="T5" fmla="*/ 0 h 64"/>
                  <a:gd name="T6" fmla="*/ 12 w 44"/>
                  <a:gd name="T7" fmla="*/ 2 h 64"/>
                  <a:gd name="T8" fmla="*/ 6 w 44"/>
                  <a:gd name="T9" fmla="*/ 6 h 64"/>
                  <a:gd name="T10" fmla="*/ 0 w 44"/>
                  <a:gd name="T11" fmla="*/ 12 h 64"/>
                  <a:gd name="T12" fmla="*/ 0 w 44"/>
                  <a:gd name="T13" fmla="*/ 20 h 64"/>
                  <a:gd name="T14" fmla="*/ 0 w 44"/>
                  <a:gd name="T15" fmla="*/ 40 h 64"/>
                  <a:gd name="T16" fmla="*/ 0 w 44"/>
                  <a:gd name="T17" fmla="*/ 40 h 64"/>
                  <a:gd name="T18" fmla="*/ 2 w 44"/>
                  <a:gd name="T19" fmla="*/ 50 h 64"/>
                  <a:gd name="T20" fmla="*/ 8 w 44"/>
                  <a:gd name="T21" fmla="*/ 56 h 64"/>
                  <a:gd name="T22" fmla="*/ 14 w 44"/>
                  <a:gd name="T23" fmla="*/ 62 h 64"/>
                  <a:gd name="T24" fmla="*/ 22 w 44"/>
                  <a:gd name="T25" fmla="*/ 64 h 64"/>
                  <a:gd name="T26" fmla="*/ 22 w 44"/>
                  <a:gd name="T27" fmla="*/ 64 h 64"/>
                  <a:gd name="T28" fmla="*/ 30 w 44"/>
                  <a:gd name="T29" fmla="*/ 62 h 64"/>
                  <a:gd name="T30" fmla="*/ 36 w 44"/>
                  <a:gd name="T31" fmla="*/ 56 h 64"/>
                  <a:gd name="T32" fmla="*/ 42 w 44"/>
                  <a:gd name="T33" fmla="*/ 50 h 64"/>
                  <a:gd name="T34" fmla="*/ 44 w 44"/>
                  <a:gd name="T35" fmla="*/ 40 h 64"/>
                  <a:gd name="T36" fmla="*/ 44 w 44"/>
                  <a:gd name="T37" fmla="*/ 20 h 64"/>
                  <a:gd name="T38" fmla="*/ 44 w 44"/>
                  <a:gd name="T39" fmla="*/ 20 h 64"/>
                  <a:gd name="T40" fmla="*/ 44 w 44"/>
                  <a:gd name="T41" fmla="*/ 12 h 64"/>
                  <a:gd name="T42" fmla="*/ 38 w 44"/>
                  <a:gd name="T43" fmla="*/ 6 h 64"/>
                  <a:gd name="T44" fmla="*/ 32 w 44"/>
                  <a:gd name="T45" fmla="*/ 2 h 64"/>
                  <a:gd name="T46" fmla="*/ 24 w 44"/>
                  <a:gd name="T47" fmla="*/ 0 h 64"/>
                  <a:gd name="T48" fmla="*/ 24 w 44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6" y="56"/>
                    </a:lnTo>
                    <a:lnTo>
                      <a:pt x="42" y="50"/>
                    </a:lnTo>
                    <a:lnTo>
                      <a:pt x="44" y="4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5" name="Freeform 301"/>
              <p:cNvSpPr/>
              <p:nvPr/>
            </p:nvSpPr>
            <p:spPr bwMode="auto">
              <a:xfrm>
                <a:off x="2272" y="2324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50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6" name="Freeform 302"/>
              <p:cNvSpPr/>
              <p:nvPr/>
            </p:nvSpPr>
            <p:spPr bwMode="auto">
              <a:xfrm>
                <a:off x="2286" y="2382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2 w 16"/>
                  <a:gd name="T13" fmla="*/ 0 h 6"/>
                  <a:gd name="T14" fmla="*/ 8 w 16"/>
                  <a:gd name="T15" fmla="*/ 0 h 6"/>
                  <a:gd name="T16" fmla="*/ 8 w 16"/>
                  <a:gd name="T17" fmla="*/ 0 h 6"/>
                  <a:gd name="T18" fmla="*/ 4 w 16"/>
                  <a:gd name="T19" fmla="*/ 0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7" name="Freeform 303"/>
              <p:cNvSpPr/>
              <p:nvPr/>
            </p:nvSpPr>
            <p:spPr bwMode="auto">
              <a:xfrm>
                <a:off x="2286" y="2382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4 w 8"/>
                  <a:gd name="T11" fmla="*/ 0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8" name="Freeform 304"/>
              <p:cNvSpPr/>
              <p:nvPr/>
            </p:nvSpPr>
            <p:spPr bwMode="auto">
              <a:xfrm>
                <a:off x="2294" y="239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9" name="Freeform 305"/>
              <p:cNvSpPr/>
              <p:nvPr/>
            </p:nvSpPr>
            <p:spPr bwMode="auto">
              <a:xfrm>
                <a:off x="2280" y="239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0" name="Freeform 306"/>
              <p:cNvSpPr>
                <a:spLocks noEditPoints="1"/>
              </p:cNvSpPr>
              <p:nvPr/>
            </p:nvSpPr>
            <p:spPr bwMode="auto">
              <a:xfrm>
                <a:off x="2268" y="2350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2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0 h 14"/>
                  <a:gd name="T26" fmla="*/ 14 w 52"/>
                  <a:gd name="T27" fmla="*/ 14 h 14"/>
                  <a:gd name="T28" fmla="*/ 8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0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6 h 14"/>
                  <a:gd name="T64" fmla="*/ 46 w 52"/>
                  <a:gd name="T65" fmla="*/ 2 h 14"/>
                  <a:gd name="T66" fmla="*/ 42 w 52"/>
                  <a:gd name="T67" fmla="*/ 0 h 14"/>
                  <a:gd name="T68" fmla="*/ 32 w 52"/>
                  <a:gd name="T69" fmla="*/ 0 h 14"/>
                  <a:gd name="T70" fmla="*/ 30 w 52"/>
                  <a:gd name="T71" fmla="*/ 2 h 14"/>
                  <a:gd name="T72" fmla="*/ 34 w 52"/>
                  <a:gd name="T73" fmla="*/ 10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4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1" name="Freeform 307"/>
              <p:cNvSpPr>
                <a:spLocks noEditPoints="1"/>
              </p:cNvSpPr>
              <p:nvPr/>
            </p:nvSpPr>
            <p:spPr bwMode="auto">
              <a:xfrm>
                <a:off x="2268" y="2350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0 h 14"/>
                  <a:gd name="T8" fmla="*/ 18 w 26"/>
                  <a:gd name="T9" fmla="*/ 12 h 14"/>
                  <a:gd name="T10" fmla="*/ 14 w 26"/>
                  <a:gd name="T11" fmla="*/ 14 h 14"/>
                  <a:gd name="T12" fmla="*/ 14 w 26"/>
                  <a:gd name="T13" fmla="*/ 14 h 14"/>
                  <a:gd name="T14" fmla="*/ 8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6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0 h 14"/>
                  <a:gd name="T56" fmla="*/ 14 w 26"/>
                  <a:gd name="T57" fmla="*/ 0 h 14"/>
                  <a:gd name="T58" fmla="*/ 20 w 26"/>
                  <a:gd name="T59" fmla="*/ 0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0 h 14"/>
                  <a:gd name="T68" fmla="*/ 18 w 26"/>
                  <a:gd name="T69" fmla="*/ 10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2" name="Rectangle 308"/>
              <p:cNvSpPr>
                <a:spLocks noChangeArrowheads="1"/>
              </p:cNvSpPr>
              <p:nvPr/>
            </p:nvSpPr>
            <p:spPr bwMode="auto">
              <a:xfrm>
                <a:off x="1334" y="2686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3" name="Freeform 309"/>
              <p:cNvSpPr/>
              <p:nvPr/>
            </p:nvSpPr>
            <p:spPr bwMode="auto">
              <a:xfrm>
                <a:off x="1422" y="272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4" name="Freeform 310"/>
              <p:cNvSpPr/>
              <p:nvPr/>
            </p:nvSpPr>
            <p:spPr bwMode="auto">
              <a:xfrm>
                <a:off x="1374" y="272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5" name="Freeform 311"/>
              <p:cNvSpPr/>
              <p:nvPr/>
            </p:nvSpPr>
            <p:spPr bwMode="auto">
              <a:xfrm>
                <a:off x="1352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4 w 92"/>
                  <a:gd name="T13" fmla="*/ 12 h 40"/>
                  <a:gd name="T14" fmla="*/ 2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8 h 40"/>
                  <a:gd name="T38" fmla="*/ 72 w 92"/>
                  <a:gd name="T39" fmla="*/ 6 h 40"/>
                  <a:gd name="T40" fmla="*/ 58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2" y="6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6" name="Freeform 312"/>
              <p:cNvSpPr/>
              <p:nvPr/>
            </p:nvSpPr>
            <p:spPr bwMode="auto">
              <a:xfrm>
                <a:off x="1352" y="277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4 w 46"/>
                  <a:gd name="T11" fmla="*/ 12 h 40"/>
                  <a:gd name="T12" fmla="*/ 2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7" name="Freeform 313"/>
              <p:cNvSpPr/>
              <p:nvPr/>
            </p:nvSpPr>
            <p:spPr bwMode="auto">
              <a:xfrm>
                <a:off x="1380" y="2770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4 h 20"/>
                  <a:gd name="T16" fmla="*/ 12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6 w 36"/>
                  <a:gd name="T23" fmla="*/ 18 h 20"/>
                  <a:gd name="T24" fmla="*/ 32 w 36"/>
                  <a:gd name="T25" fmla="*/ 14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30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8" name="Freeform 314"/>
              <p:cNvSpPr/>
              <p:nvPr/>
            </p:nvSpPr>
            <p:spPr bwMode="auto">
              <a:xfrm>
                <a:off x="1380" y="2770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9" name="Freeform 315"/>
              <p:cNvSpPr/>
              <p:nvPr/>
            </p:nvSpPr>
            <p:spPr bwMode="auto">
              <a:xfrm>
                <a:off x="1384" y="2770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8 w 30"/>
                  <a:gd name="T17" fmla="*/ 16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6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6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0" name="Freeform 316"/>
              <p:cNvSpPr/>
              <p:nvPr/>
            </p:nvSpPr>
            <p:spPr bwMode="auto">
              <a:xfrm>
                <a:off x="1384" y="2770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8 w 14"/>
                  <a:gd name="T15" fmla="*/ 16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1" name="Freeform 317"/>
              <p:cNvSpPr/>
              <p:nvPr/>
            </p:nvSpPr>
            <p:spPr bwMode="auto">
              <a:xfrm>
                <a:off x="1388" y="2756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2" name="Freeform 318"/>
              <p:cNvSpPr/>
              <p:nvPr/>
            </p:nvSpPr>
            <p:spPr bwMode="auto">
              <a:xfrm>
                <a:off x="1388" y="2756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3" name="Freeform 319"/>
              <p:cNvSpPr/>
              <p:nvPr/>
            </p:nvSpPr>
            <p:spPr bwMode="auto">
              <a:xfrm>
                <a:off x="1376" y="269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8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4" name="Freeform 320"/>
              <p:cNvSpPr/>
              <p:nvPr/>
            </p:nvSpPr>
            <p:spPr bwMode="auto">
              <a:xfrm>
                <a:off x="1376" y="269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4 h 64"/>
                  <a:gd name="T12" fmla="*/ 0 w 22"/>
                  <a:gd name="T13" fmla="*/ 22 h 64"/>
                  <a:gd name="T14" fmla="*/ 0 w 22"/>
                  <a:gd name="T15" fmla="*/ 42 h 64"/>
                  <a:gd name="T16" fmla="*/ 0 w 22"/>
                  <a:gd name="T17" fmla="*/ 42 h 64"/>
                  <a:gd name="T18" fmla="*/ 2 w 22"/>
                  <a:gd name="T19" fmla="*/ 50 h 64"/>
                  <a:gd name="T20" fmla="*/ 8 w 22"/>
                  <a:gd name="T21" fmla="*/ 58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5" name="Freeform 321"/>
              <p:cNvSpPr/>
              <p:nvPr/>
            </p:nvSpPr>
            <p:spPr bwMode="auto">
              <a:xfrm>
                <a:off x="1390" y="2754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4 w 16"/>
                  <a:gd name="T13" fmla="*/ 2 h 6"/>
                  <a:gd name="T14" fmla="*/ 8 w 16"/>
                  <a:gd name="T15" fmla="*/ 0 h 6"/>
                  <a:gd name="T16" fmla="*/ 8 w 16"/>
                  <a:gd name="T17" fmla="*/ 0 h 6"/>
                  <a:gd name="T18" fmla="*/ 4 w 16"/>
                  <a:gd name="T19" fmla="*/ 2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6" name="Freeform 322"/>
              <p:cNvSpPr/>
              <p:nvPr/>
            </p:nvSpPr>
            <p:spPr bwMode="auto">
              <a:xfrm>
                <a:off x="1390" y="2754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4 w 8"/>
                  <a:gd name="T11" fmla="*/ 2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7" name="Freeform 323"/>
              <p:cNvSpPr/>
              <p:nvPr/>
            </p:nvSpPr>
            <p:spPr bwMode="auto">
              <a:xfrm>
                <a:off x="1398" y="2770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2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8" name="Freeform 324"/>
              <p:cNvSpPr/>
              <p:nvPr/>
            </p:nvSpPr>
            <p:spPr bwMode="auto">
              <a:xfrm>
                <a:off x="1384" y="277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9" name="Freeform 325"/>
              <p:cNvSpPr>
                <a:spLocks noEditPoints="1"/>
              </p:cNvSpPr>
              <p:nvPr/>
            </p:nvSpPr>
            <p:spPr bwMode="auto">
              <a:xfrm>
                <a:off x="1372" y="2722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40 w 52"/>
                  <a:gd name="T15" fmla="*/ 14 h 14"/>
                  <a:gd name="T16" fmla="*/ 36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6 w 52"/>
                  <a:gd name="T23" fmla="*/ 4 h 14"/>
                  <a:gd name="T24" fmla="*/ 22 w 52"/>
                  <a:gd name="T25" fmla="*/ 12 h 14"/>
                  <a:gd name="T26" fmla="*/ 14 w 52"/>
                  <a:gd name="T27" fmla="*/ 14 h 14"/>
                  <a:gd name="T28" fmla="*/ 10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8 w 52"/>
                  <a:gd name="T37" fmla="*/ 0 h 14"/>
                  <a:gd name="T38" fmla="*/ 16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8 w 52"/>
                  <a:gd name="T49" fmla="*/ 2 h 14"/>
                  <a:gd name="T50" fmla="*/ 16 w 52"/>
                  <a:gd name="T51" fmla="*/ 0 h 14"/>
                  <a:gd name="T52" fmla="*/ 24 w 52"/>
                  <a:gd name="T53" fmla="*/ 2 h 14"/>
                  <a:gd name="T54" fmla="*/ 22 w 52"/>
                  <a:gd name="T55" fmla="*/ 6 h 14"/>
                  <a:gd name="T56" fmla="*/ 20 w 52"/>
                  <a:gd name="T57" fmla="*/ 12 h 14"/>
                  <a:gd name="T58" fmla="*/ 10 w 52"/>
                  <a:gd name="T59" fmla="*/ 12 h 14"/>
                  <a:gd name="T60" fmla="*/ 44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4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4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4" y="12"/>
                    </a:moveTo>
                    <a:lnTo>
                      <a:pt x="44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4" y="12"/>
                    </a:lnTo>
                    <a:lnTo>
                      <a:pt x="44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0" name="Freeform 326"/>
              <p:cNvSpPr>
                <a:spLocks noEditPoints="1"/>
              </p:cNvSpPr>
              <p:nvPr/>
            </p:nvSpPr>
            <p:spPr bwMode="auto">
              <a:xfrm>
                <a:off x="1372" y="2722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6 w 26"/>
                  <a:gd name="T3" fmla="*/ 4 h 14"/>
                  <a:gd name="T4" fmla="*/ 26 w 26"/>
                  <a:gd name="T5" fmla="*/ 4 h 14"/>
                  <a:gd name="T6" fmla="*/ 22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6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8 w 26"/>
                  <a:gd name="T51" fmla="*/ 2 h 14"/>
                  <a:gd name="T52" fmla="*/ 8 w 26"/>
                  <a:gd name="T53" fmla="*/ 2 h 14"/>
                  <a:gd name="T54" fmla="*/ 10 w 26"/>
                  <a:gd name="T55" fmla="*/ 2 h 14"/>
                  <a:gd name="T56" fmla="*/ 16 w 26"/>
                  <a:gd name="T57" fmla="*/ 0 h 14"/>
                  <a:gd name="T58" fmla="*/ 20 w 26"/>
                  <a:gd name="T59" fmla="*/ 2 h 14"/>
                  <a:gd name="T60" fmla="*/ 24 w 26"/>
                  <a:gd name="T61" fmla="*/ 2 h 14"/>
                  <a:gd name="T62" fmla="*/ 24 w 26"/>
                  <a:gd name="T63" fmla="*/ 2 h 14"/>
                  <a:gd name="T64" fmla="*/ 22 w 26"/>
                  <a:gd name="T65" fmla="*/ 6 h 14"/>
                  <a:gd name="T66" fmla="*/ 20 w 26"/>
                  <a:gd name="T67" fmla="*/ 12 h 14"/>
                  <a:gd name="T68" fmla="*/ 20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6" y="4"/>
                    </a:lnTo>
                    <a:lnTo>
                      <a:pt x="26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1" name="Rectangle 327"/>
              <p:cNvSpPr>
                <a:spLocks noChangeArrowheads="1"/>
              </p:cNvSpPr>
              <p:nvPr/>
            </p:nvSpPr>
            <p:spPr bwMode="auto">
              <a:xfrm>
                <a:off x="2358" y="2314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2" name="Freeform 328"/>
              <p:cNvSpPr/>
              <p:nvPr/>
            </p:nvSpPr>
            <p:spPr bwMode="auto">
              <a:xfrm>
                <a:off x="2376" y="2398"/>
                <a:ext cx="92" cy="40"/>
              </a:xfrm>
              <a:custGeom>
                <a:avLst/>
                <a:gdLst>
                  <a:gd name="T0" fmla="*/ 56 w 92"/>
                  <a:gd name="T1" fmla="*/ 0 h 40"/>
                  <a:gd name="T2" fmla="*/ 56 w 92"/>
                  <a:gd name="T3" fmla="*/ 0 h 40"/>
                  <a:gd name="T4" fmla="*/ 70 w 92"/>
                  <a:gd name="T5" fmla="*/ 6 h 40"/>
                  <a:gd name="T6" fmla="*/ 82 w 92"/>
                  <a:gd name="T7" fmla="*/ 8 h 40"/>
                  <a:gd name="T8" fmla="*/ 90 w 92"/>
                  <a:gd name="T9" fmla="*/ 10 h 40"/>
                  <a:gd name="T10" fmla="*/ 92 w 92"/>
                  <a:gd name="T11" fmla="*/ 12 h 40"/>
                  <a:gd name="T12" fmla="*/ 92 w 92"/>
                  <a:gd name="T13" fmla="*/ 16 h 40"/>
                  <a:gd name="T14" fmla="*/ 92 w 92"/>
                  <a:gd name="T15" fmla="*/ 16 h 40"/>
                  <a:gd name="T16" fmla="*/ 92 w 92"/>
                  <a:gd name="T17" fmla="*/ 40 h 40"/>
                  <a:gd name="T18" fmla="*/ 92 w 92"/>
                  <a:gd name="T19" fmla="*/ 40 h 40"/>
                  <a:gd name="T20" fmla="*/ 0 w 92"/>
                  <a:gd name="T21" fmla="*/ 40 h 40"/>
                  <a:gd name="T22" fmla="*/ 0 w 92"/>
                  <a:gd name="T23" fmla="*/ 40 h 40"/>
                  <a:gd name="T24" fmla="*/ 0 w 92"/>
                  <a:gd name="T25" fmla="*/ 16 h 40"/>
                  <a:gd name="T26" fmla="*/ 0 w 92"/>
                  <a:gd name="T27" fmla="*/ 16 h 40"/>
                  <a:gd name="T28" fmla="*/ 0 w 92"/>
                  <a:gd name="T29" fmla="*/ 12 h 40"/>
                  <a:gd name="T30" fmla="*/ 2 w 92"/>
                  <a:gd name="T31" fmla="*/ 10 h 40"/>
                  <a:gd name="T32" fmla="*/ 10 w 92"/>
                  <a:gd name="T33" fmla="*/ 8 h 40"/>
                  <a:gd name="T34" fmla="*/ 22 w 92"/>
                  <a:gd name="T35" fmla="*/ 6 h 40"/>
                  <a:gd name="T36" fmla="*/ 36 w 92"/>
                  <a:gd name="T37" fmla="*/ 0 h 40"/>
                  <a:gd name="T38" fmla="*/ 36 w 92"/>
                  <a:gd name="T39" fmla="*/ 0 h 40"/>
                  <a:gd name="T40" fmla="*/ 46 w 92"/>
                  <a:gd name="T41" fmla="*/ 0 h 40"/>
                  <a:gd name="T42" fmla="*/ 46 w 92"/>
                  <a:gd name="T43" fmla="*/ 0 h 40"/>
                  <a:gd name="T44" fmla="*/ 56 w 92"/>
                  <a:gd name="T45" fmla="*/ 0 h 40"/>
                  <a:gd name="T46" fmla="*/ 56 w 92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0">
                    <a:moveTo>
                      <a:pt x="56" y="0"/>
                    </a:move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3" name="Freeform 329"/>
              <p:cNvSpPr/>
              <p:nvPr/>
            </p:nvSpPr>
            <p:spPr bwMode="auto">
              <a:xfrm>
                <a:off x="2376" y="239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4" name="Freeform 330"/>
              <p:cNvSpPr/>
              <p:nvPr/>
            </p:nvSpPr>
            <p:spPr bwMode="auto">
              <a:xfrm>
                <a:off x="2414" y="2402"/>
                <a:ext cx="16" cy="36"/>
              </a:xfrm>
              <a:custGeom>
                <a:avLst/>
                <a:gdLst>
                  <a:gd name="T0" fmla="*/ 16 w 16"/>
                  <a:gd name="T1" fmla="*/ 36 h 36"/>
                  <a:gd name="T2" fmla="*/ 0 w 16"/>
                  <a:gd name="T3" fmla="*/ 36 h 36"/>
                  <a:gd name="T4" fmla="*/ 6 w 16"/>
                  <a:gd name="T5" fmla="*/ 10 h 36"/>
                  <a:gd name="T6" fmla="*/ 6 w 16"/>
                  <a:gd name="T7" fmla="*/ 10 h 36"/>
                  <a:gd name="T8" fmla="*/ 4 w 16"/>
                  <a:gd name="T9" fmla="*/ 10 h 36"/>
                  <a:gd name="T10" fmla="*/ 2 w 16"/>
                  <a:gd name="T11" fmla="*/ 8 h 36"/>
                  <a:gd name="T12" fmla="*/ 2 w 16"/>
                  <a:gd name="T13" fmla="*/ 4 h 36"/>
                  <a:gd name="T14" fmla="*/ 2 w 16"/>
                  <a:gd name="T15" fmla="*/ 4 h 36"/>
                  <a:gd name="T16" fmla="*/ 2 w 16"/>
                  <a:gd name="T17" fmla="*/ 2 h 36"/>
                  <a:gd name="T18" fmla="*/ 4 w 16"/>
                  <a:gd name="T19" fmla="*/ 0 h 36"/>
                  <a:gd name="T20" fmla="*/ 8 w 16"/>
                  <a:gd name="T21" fmla="*/ 0 h 36"/>
                  <a:gd name="T22" fmla="*/ 12 w 16"/>
                  <a:gd name="T23" fmla="*/ 0 h 36"/>
                  <a:gd name="T24" fmla="*/ 12 w 16"/>
                  <a:gd name="T25" fmla="*/ 0 h 36"/>
                  <a:gd name="T26" fmla="*/ 14 w 16"/>
                  <a:gd name="T27" fmla="*/ 2 h 36"/>
                  <a:gd name="T28" fmla="*/ 14 w 16"/>
                  <a:gd name="T29" fmla="*/ 4 h 36"/>
                  <a:gd name="T30" fmla="*/ 14 w 16"/>
                  <a:gd name="T31" fmla="*/ 8 h 36"/>
                  <a:gd name="T32" fmla="*/ 14 w 16"/>
                  <a:gd name="T33" fmla="*/ 8 h 36"/>
                  <a:gd name="T34" fmla="*/ 12 w 16"/>
                  <a:gd name="T35" fmla="*/ 10 h 36"/>
                  <a:gd name="T36" fmla="*/ 10 w 16"/>
                  <a:gd name="T37" fmla="*/ 10 h 36"/>
                  <a:gd name="T38" fmla="*/ 16 w 16"/>
                  <a:gd name="T3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6">
                    <a:moveTo>
                      <a:pt x="16" y="36"/>
                    </a:moveTo>
                    <a:lnTo>
                      <a:pt x="0" y="3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5" name="Freeform 331"/>
              <p:cNvSpPr/>
              <p:nvPr/>
            </p:nvSpPr>
            <p:spPr bwMode="auto">
              <a:xfrm>
                <a:off x="2414" y="2402"/>
                <a:ext cx="8" cy="36"/>
              </a:xfrm>
              <a:custGeom>
                <a:avLst/>
                <a:gdLst>
                  <a:gd name="T0" fmla="*/ 8 w 8"/>
                  <a:gd name="T1" fmla="*/ 36 h 36"/>
                  <a:gd name="T2" fmla="*/ 0 w 8"/>
                  <a:gd name="T3" fmla="*/ 36 h 36"/>
                  <a:gd name="T4" fmla="*/ 6 w 8"/>
                  <a:gd name="T5" fmla="*/ 10 h 36"/>
                  <a:gd name="T6" fmla="*/ 6 w 8"/>
                  <a:gd name="T7" fmla="*/ 10 h 36"/>
                  <a:gd name="T8" fmla="*/ 4 w 8"/>
                  <a:gd name="T9" fmla="*/ 10 h 36"/>
                  <a:gd name="T10" fmla="*/ 2 w 8"/>
                  <a:gd name="T11" fmla="*/ 8 h 36"/>
                  <a:gd name="T12" fmla="*/ 2 w 8"/>
                  <a:gd name="T13" fmla="*/ 4 h 36"/>
                  <a:gd name="T14" fmla="*/ 2 w 8"/>
                  <a:gd name="T15" fmla="*/ 4 h 36"/>
                  <a:gd name="T16" fmla="*/ 2 w 8"/>
                  <a:gd name="T17" fmla="*/ 2 h 36"/>
                  <a:gd name="T18" fmla="*/ 4 w 8"/>
                  <a:gd name="T19" fmla="*/ 0 h 36"/>
                  <a:gd name="T20" fmla="*/ 8 w 8"/>
                  <a:gd name="T21" fmla="*/ 0 h 36"/>
                  <a:gd name="T22" fmla="*/ 8 w 8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6">
                    <a:moveTo>
                      <a:pt x="8" y="36"/>
                    </a:moveTo>
                    <a:lnTo>
                      <a:pt x="0" y="3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6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6" name="Freeform 332"/>
              <p:cNvSpPr/>
              <p:nvPr/>
            </p:nvSpPr>
            <p:spPr bwMode="auto">
              <a:xfrm>
                <a:off x="2418" y="2400"/>
                <a:ext cx="38" cy="38"/>
              </a:xfrm>
              <a:custGeom>
                <a:avLst/>
                <a:gdLst>
                  <a:gd name="T0" fmla="*/ 18 w 38"/>
                  <a:gd name="T1" fmla="*/ 0 h 38"/>
                  <a:gd name="T2" fmla="*/ 18 w 38"/>
                  <a:gd name="T3" fmla="*/ 0 h 38"/>
                  <a:gd name="T4" fmla="*/ 28 w 38"/>
                  <a:gd name="T5" fmla="*/ 4 h 38"/>
                  <a:gd name="T6" fmla="*/ 38 w 38"/>
                  <a:gd name="T7" fmla="*/ 6 h 38"/>
                  <a:gd name="T8" fmla="*/ 30 w 38"/>
                  <a:gd name="T9" fmla="*/ 38 h 38"/>
                  <a:gd name="T10" fmla="*/ 0 w 38"/>
                  <a:gd name="T11" fmla="*/ 38 h 38"/>
                  <a:gd name="T12" fmla="*/ 18 w 38"/>
                  <a:gd name="T13" fmla="*/ 0 h 38"/>
                  <a:gd name="T14" fmla="*/ 18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8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7" name="Freeform 333"/>
              <p:cNvSpPr/>
              <p:nvPr/>
            </p:nvSpPr>
            <p:spPr bwMode="auto">
              <a:xfrm>
                <a:off x="2388" y="2400"/>
                <a:ext cx="38" cy="38"/>
              </a:xfrm>
              <a:custGeom>
                <a:avLst/>
                <a:gdLst>
                  <a:gd name="T0" fmla="*/ 20 w 38"/>
                  <a:gd name="T1" fmla="*/ 0 h 38"/>
                  <a:gd name="T2" fmla="*/ 20 w 38"/>
                  <a:gd name="T3" fmla="*/ 0 h 38"/>
                  <a:gd name="T4" fmla="*/ 10 w 38"/>
                  <a:gd name="T5" fmla="*/ 4 h 38"/>
                  <a:gd name="T6" fmla="*/ 0 w 38"/>
                  <a:gd name="T7" fmla="*/ 6 h 38"/>
                  <a:gd name="T8" fmla="*/ 6 w 38"/>
                  <a:gd name="T9" fmla="*/ 38 h 38"/>
                  <a:gd name="T10" fmla="*/ 38 w 38"/>
                  <a:gd name="T11" fmla="*/ 38 h 38"/>
                  <a:gd name="T12" fmla="*/ 20 w 38"/>
                  <a:gd name="T13" fmla="*/ 0 h 38"/>
                  <a:gd name="T14" fmla="*/ 20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0" y="0"/>
                    </a:moveTo>
                    <a:lnTo>
                      <a:pt x="20" y="0"/>
                    </a:lnTo>
                    <a:lnTo>
                      <a:pt x="10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8" y="38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8" name="Freeform 334"/>
              <p:cNvSpPr/>
              <p:nvPr/>
            </p:nvSpPr>
            <p:spPr bwMode="auto">
              <a:xfrm>
                <a:off x="2422" y="239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9" name="Freeform 335"/>
              <p:cNvSpPr/>
              <p:nvPr/>
            </p:nvSpPr>
            <p:spPr bwMode="auto">
              <a:xfrm>
                <a:off x="2408" y="239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0" name="Freeform 336"/>
              <p:cNvSpPr/>
              <p:nvPr/>
            </p:nvSpPr>
            <p:spPr bwMode="auto">
              <a:xfrm>
                <a:off x="2444" y="235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1" name="Freeform 337"/>
              <p:cNvSpPr/>
              <p:nvPr/>
            </p:nvSpPr>
            <p:spPr bwMode="auto">
              <a:xfrm>
                <a:off x="2396" y="2350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0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2" name="Freeform 338"/>
              <p:cNvSpPr/>
              <p:nvPr/>
            </p:nvSpPr>
            <p:spPr bwMode="auto">
              <a:xfrm>
                <a:off x="2412" y="2382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6 h 20"/>
                  <a:gd name="T6" fmla="*/ 10 w 20"/>
                  <a:gd name="T7" fmla="*/ 20 h 20"/>
                  <a:gd name="T8" fmla="*/ 20 w 20"/>
                  <a:gd name="T9" fmla="*/ 16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0" y="20"/>
                    </a:lnTo>
                    <a:lnTo>
                      <a:pt x="20" y="1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3" name="Freeform 339"/>
              <p:cNvSpPr/>
              <p:nvPr/>
            </p:nvSpPr>
            <p:spPr bwMode="auto">
              <a:xfrm>
                <a:off x="2412" y="2382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6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4" name="Freeform 340"/>
              <p:cNvSpPr/>
              <p:nvPr/>
            </p:nvSpPr>
            <p:spPr bwMode="auto">
              <a:xfrm>
                <a:off x="2398" y="2322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0 h 64"/>
                  <a:gd name="T16" fmla="*/ 0 w 46"/>
                  <a:gd name="T17" fmla="*/ 40 h 64"/>
                  <a:gd name="T18" fmla="*/ 4 w 46"/>
                  <a:gd name="T19" fmla="*/ 50 h 64"/>
                  <a:gd name="T20" fmla="*/ 10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2 h 64"/>
                  <a:gd name="T38" fmla="*/ 46 w 46"/>
                  <a:gd name="T39" fmla="*/ 22 h 64"/>
                  <a:gd name="T40" fmla="*/ 46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50"/>
                    </a:lnTo>
                    <a:lnTo>
                      <a:pt x="10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5" name="Freeform 341"/>
              <p:cNvSpPr/>
              <p:nvPr/>
            </p:nvSpPr>
            <p:spPr bwMode="auto">
              <a:xfrm>
                <a:off x="2398" y="232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0 h 64"/>
                  <a:gd name="T16" fmla="*/ 0 w 24"/>
                  <a:gd name="T17" fmla="*/ 40 h 64"/>
                  <a:gd name="T18" fmla="*/ 4 w 24"/>
                  <a:gd name="T19" fmla="*/ 50 h 64"/>
                  <a:gd name="T20" fmla="*/ 10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50"/>
                    </a:lnTo>
                    <a:lnTo>
                      <a:pt x="10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6" name="Freeform 342"/>
              <p:cNvSpPr/>
              <p:nvPr/>
            </p:nvSpPr>
            <p:spPr bwMode="auto">
              <a:xfrm>
                <a:off x="2416" y="2374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7" name="Freeform 343"/>
              <p:cNvSpPr/>
              <p:nvPr/>
            </p:nvSpPr>
            <p:spPr bwMode="auto">
              <a:xfrm>
                <a:off x="2398" y="2322"/>
                <a:ext cx="48" cy="28"/>
              </a:xfrm>
              <a:custGeom>
                <a:avLst/>
                <a:gdLst>
                  <a:gd name="T0" fmla="*/ 16 w 48"/>
                  <a:gd name="T1" fmla="*/ 12 h 28"/>
                  <a:gd name="T2" fmla="*/ 16 w 48"/>
                  <a:gd name="T3" fmla="*/ 12 h 28"/>
                  <a:gd name="T4" fmla="*/ 22 w 48"/>
                  <a:gd name="T5" fmla="*/ 18 h 28"/>
                  <a:gd name="T6" fmla="*/ 30 w 48"/>
                  <a:gd name="T7" fmla="*/ 22 h 28"/>
                  <a:gd name="T8" fmla="*/ 38 w 48"/>
                  <a:gd name="T9" fmla="*/ 26 h 28"/>
                  <a:gd name="T10" fmla="*/ 46 w 48"/>
                  <a:gd name="T11" fmla="*/ 28 h 28"/>
                  <a:gd name="T12" fmla="*/ 46 w 48"/>
                  <a:gd name="T13" fmla="*/ 28 h 28"/>
                  <a:gd name="T14" fmla="*/ 48 w 48"/>
                  <a:gd name="T15" fmla="*/ 20 h 28"/>
                  <a:gd name="T16" fmla="*/ 46 w 48"/>
                  <a:gd name="T17" fmla="*/ 14 h 28"/>
                  <a:gd name="T18" fmla="*/ 44 w 48"/>
                  <a:gd name="T19" fmla="*/ 8 h 28"/>
                  <a:gd name="T20" fmla="*/ 40 w 48"/>
                  <a:gd name="T21" fmla="*/ 4 h 28"/>
                  <a:gd name="T22" fmla="*/ 34 w 48"/>
                  <a:gd name="T23" fmla="*/ 0 h 28"/>
                  <a:gd name="T24" fmla="*/ 28 w 48"/>
                  <a:gd name="T25" fmla="*/ 0 h 28"/>
                  <a:gd name="T26" fmla="*/ 22 w 48"/>
                  <a:gd name="T27" fmla="*/ 0 h 28"/>
                  <a:gd name="T28" fmla="*/ 16 w 48"/>
                  <a:gd name="T29" fmla="*/ 0 h 28"/>
                  <a:gd name="T30" fmla="*/ 16 w 48"/>
                  <a:gd name="T31" fmla="*/ 0 h 28"/>
                  <a:gd name="T32" fmla="*/ 8 w 48"/>
                  <a:gd name="T33" fmla="*/ 2 h 28"/>
                  <a:gd name="T34" fmla="*/ 4 w 48"/>
                  <a:gd name="T35" fmla="*/ 8 h 28"/>
                  <a:gd name="T36" fmla="*/ 0 w 48"/>
                  <a:gd name="T37" fmla="*/ 16 h 28"/>
                  <a:gd name="T38" fmla="*/ 0 w 48"/>
                  <a:gd name="T39" fmla="*/ 28 h 28"/>
                  <a:gd name="T40" fmla="*/ 0 w 48"/>
                  <a:gd name="T41" fmla="*/ 28 h 28"/>
                  <a:gd name="T42" fmla="*/ 10 w 48"/>
                  <a:gd name="T43" fmla="*/ 20 h 28"/>
                  <a:gd name="T44" fmla="*/ 16 w 48"/>
                  <a:gd name="T45" fmla="*/ 12 h 28"/>
                  <a:gd name="T46" fmla="*/ 16 w 48"/>
                  <a:gd name="T47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2" y="18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8" name="Freeform 344"/>
              <p:cNvSpPr/>
              <p:nvPr/>
            </p:nvSpPr>
            <p:spPr bwMode="auto">
              <a:xfrm>
                <a:off x="2398" y="2322"/>
                <a:ext cx="24" cy="28"/>
              </a:xfrm>
              <a:custGeom>
                <a:avLst/>
                <a:gdLst>
                  <a:gd name="T0" fmla="*/ 16 w 24"/>
                  <a:gd name="T1" fmla="*/ 12 h 28"/>
                  <a:gd name="T2" fmla="*/ 16 w 24"/>
                  <a:gd name="T3" fmla="*/ 12 h 28"/>
                  <a:gd name="T4" fmla="*/ 24 w 24"/>
                  <a:gd name="T5" fmla="*/ 20 h 28"/>
                  <a:gd name="T6" fmla="*/ 24 w 24"/>
                  <a:gd name="T7" fmla="*/ 0 h 28"/>
                  <a:gd name="T8" fmla="*/ 24 w 24"/>
                  <a:gd name="T9" fmla="*/ 0 h 28"/>
                  <a:gd name="T10" fmla="*/ 16 w 24"/>
                  <a:gd name="T11" fmla="*/ 0 h 28"/>
                  <a:gd name="T12" fmla="*/ 16 w 24"/>
                  <a:gd name="T13" fmla="*/ 0 h 28"/>
                  <a:gd name="T14" fmla="*/ 8 w 24"/>
                  <a:gd name="T15" fmla="*/ 2 h 28"/>
                  <a:gd name="T16" fmla="*/ 4 w 24"/>
                  <a:gd name="T17" fmla="*/ 8 h 28"/>
                  <a:gd name="T18" fmla="*/ 0 w 24"/>
                  <a:gd name="T19" fmla="*/ 16 h 28"/>
                  <a:gd name="T20" fmla="*/ 0 w 24"/>
                  <a:gd name="T21" fmla="*/ 28 h 28"/>
                  <a:gd name="T22" fmla="*/ 0 w 24"/>
                  <a:gd name="T23" fmla="*/ 28 h 28"/>
                  <a:gd name="T24" fmla="*/ 10 w 24"/>
                  <a:gd name="T25" fmla="*/ 20 h 28"/>
                  <a:gd name="T26" fmla="*/ 16 w 24"/>
                  <a:gd name="T27" fmla="*/ 12 h 28"/>
                  <a:gd name="T28" fmla="*/ 16 w 24"/>
                  <a:gd name="T2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9" name="Freeform 345"/>
              <p:cNvSpPr/>
              <p:nvPr/>
            </p:nvSpPr>
            <p:spPr bwMode="auto">
              <a:xfrm>
                <a:off x="2428" y="2350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2 h 2"/>
                  <a:gd name="T10" fmla="*/ 10 w 12"/>
                  <a:gd name="T11" fmla="*/ 2 h 2"/>
                  <a:gd name="T12" fmla="*/ 8 w 12"/>
                  <a:gd name="T13" fmla="*/ 2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2 h 2"/>
                  <a:gd name="T20" fmla="*/ 0 w 12"/>
                  <a:gd name="T21" fmla="*/ 2 h 2"/>
                  <a:gd name="T22" fmla="*/ 0 w 12"/>
                  <a:gd name="T23" fmla="*/ 2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0" name="Freeform 346"/>
              <p:cNvSpPr/>
              <p:nvPr/>
            </p:nvSpPr>
            <p:spPr bwMode="auto">
              <a:xfrm>
                <a:off x="2404" y="2350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2 h 2"/>
                  <a:gd name="T10" fmla="*/ 0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1" name="Freeform 347"/>
              <p:cNvSpPr/>
              <p:nvPr/>
            </p:nvSpPr>
            <p:spPr bwMode="auto">
              <a:xfrm>
                <a:off x="2440" y="2420"/>
                <a:ext cx="8" cy="14"/>
              </a:xfrm>
              <a:custGeom>
                <a:avLst/>
                <a:gdLst>
                  <a:gd name="T0" fmla="*/ 8 w 8"/>
                  <a:gd name="T1" fmla="*/ 6 h 14"/>
                  <a:gd name="T2" fmla="*/ 4 w 8"/>
                  <a:gd name="T3" fmla="*/ 0 h 14"/>
                  <a:gd name="T4" fmla="*/ 0 w 8"/>
                  <a:gd name="T5" fmla="*/ 6 h 14"/>
                  <a:gd name="T6" fmla="*/ 4 w 8"/>
                  <a:gd name="T7" fmla="*/ 14 h 14"/>
                  <a:gd name="T8" fmla="*/ 8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2" name="Freeform 348"/>
              <p:cNvSpPr/>
              <p:nvPr/>
            </p:nvSpPr>
            <p:spPr bwMode="auto">
              <a:xfrm>
                <a:off x="2428" y="2420"/>
                <a:ext cx="10" cy="14"/>
              </a:xfrm>
              <a:custGeom>
                <a:avLst/>
                <a:gdLst>
                  <a:gd name="T0" fmla="*/ 10 w 10"/>
                  <a:gd name="T1" fmla="*/ 6 h 14"/>
                  <a:gd name="T2" fmla="*/ 4 w 10"/>
                  <a:gd name="T3" fmla="*/ 0 h 14"/>
                  <a:gd name="T4" fmla="*/ 0 w 10"/>
                  <a:gd name="T5" fmla="*/ 6 h 14"/>
                  <a:gd name="T6" fmla="*/ 4 w 10"/>
                  <a:gd name="T7" fmla="*/ 14 h 14"/>
                  <a:gd name="T8" fmla="*/ 1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3" name="Freeform 349"/>
              <p:cNvSpPr/>
              <p:nvPr/>
            </p:nvSpPr>
            <p:spPr bwMode="auto">
              <a:xfrm>
                <a:off x="2440" y="2404"/>
                <a:ext cx="8" cy="14"/>
              </a:xfrm>
              <a:custGeom>
                <a:avLst/>
                <a:gdLst>
                  <a:gd name="T0" fmla="*/ 8 w 8"/>
                  <a:gd name="T1" fmla="*/ 8 h 14"/>
                  <a:gd name="T2" fmla="*/ 4 w 8"/>
                  <a:gd name="T3" fmla="*/ 0 h 14"/>
                  <a:gd name="T4" fmla="*/ 0 w 8"/>
                  <a:gd name="T5" fmla="*/ 8 h 14"/>
                  <a:gd name="T6" fmla="*/ 4 w 8"/>
                  <a:gd name="T7" fmla="*/ 14 h 14"/>
                  <a:gd name="T8" fmla="*/ 8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8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4" name="Freeform 350"/>
              <p:cNvSpPr/>
              <p:nvPr/>
            </p:nvSpPr>
            <p:spPr bwMode="auto">
              <a:xfrm>
                <a:off x="2396" y="2420"/>
                <a:ext cx="8" cy="14"/>
              </a:xfrm>
              <a:custGeom>
                <a:avLst/>
                <a:gdLst>
                  <a:gd name="T0" fmla="*/ 0 w 8"/>
                  <a:gd name="T1" fmla="*/ 6 h 14"/>
                  <a:gd name="T2" fmla="*/ 4 w 8"/>
                  <a:gd name="T3" fmla="*/ 0 h 14"/>
                  <a:gd name="T4" fmla="*/ 8 w 8"/>
                  <a:gd name="T5" fmla="*/ 6 h 14"/>
                  <a:gd name="T6" fmla="*/ 4 w 8"/>
                  <a:gd name="T7" fmla="*/ 14 h 14"/>
                  <a:gd name="T8" fmla="*/ 0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5" name="Freeform 351"/>
              <p:cNvSpPr/>
              <p:nvPr/>
            </p:nvSpPr>
            <p:spPr bwMode="auto">
              <a:xfrm>
                <a:off x="2406" y="2420"/>
                <a:ext cx="10" cy="14"/>
              </a:xfrm>
              <a:custGeom>
                <a:avLst/>
                <a:gdLst>
                  <a:gd name="T0" fmla="*/ 0 w 10"/>
                  <a:gd name="T1" fmla="*/ 6 h 14"/>
                  <a:gd name="T2" fmla="*/ 6 w 10"/>
                  <a:gd name="T3" fmla="*/ 0 h 14"/>
                  <a:gd name="T4" fmla="*/ 10 w 10"/>
                  <a:gd name="T5" fmla="*/ 6 h 14"/>
                  <a:gd name="T6" fmla="*/ 6 w 10"/>
                  <a:gd name="T7" fmla="*/ 14 h 14"/>
                  <a:gd name="T8" fmla="*/ 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0" y="6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6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6" name="Freeform 352"/>
              <p:cNvSpPr/>
              <p:nvPr/>
            </p:nvSpPr>
            <p:spPr bwMode="auto">
              <a:xfrm>
                <a:off x="2396" y="2404"/>
                <a:ext cx="8" cy="14"/>
              </a:xfrm>
              <a:custGeom>
                <a:avLst/>
                <a:gdLst>
                  <a:gd name="T0" fmla="*/ 0 w 8"/>
                  <a:gd name="T1" fmla="*/ 8 h 14"/>
                  <a:gd name="T2" fmla="*/ 4 w 8"/>
                  <a:gd name="T3" fmla="*/ 0 h 14"/>
                  <a:gd name="T4" fmla="*/ 8 w 8"/>
                  <a:gd name="T5" fmla="*/ 8 h 14"/>
                  <a:gd name="T6" fmla="*/ 4 w 8"/>
                  <a:gd name="T7" fmla="*/ 14 h 14"/>
                  <a:gd name="T8" fmla="*/ 0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8"/>
                    </a:moveTo>
                    <a:lnTo>
                      <a:pt x="4" y="0"/>
                    </a:lnTo>
                    <a:lnTo>
                      <a:pt x="8" y="8"/>
                    </a:lnTo>
                    <a:lnTo>
                      <a:pt x="4" y="1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7" name="Rectangle 353"/>
              <p:cNvSpPr>
                <a:spLocks noChangeArrowheads="1"/>
              </p:cNvSpPr>
              <p:nvPr/>
            </p:nvSpPr>
            <p:spPr bwMode="auto">
              <a:xfrm>
                <a:off x="1846" y="2562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8" name="Freeform 354"/>
              <p:cNvSpPr/>
              <p:nvPr/>
            </p:nvSpPr>
            <p:spPr bwMode="auto">
              <a:xfrm>
                <a:off x="1876" y="2568"/>
                <a:ext cx="68" cy="84"/>
              </a:xfrm>
              <a:custGeom>
                <a:avLst/>
                <a:gdLst>
                  <a:gd name="T0" fmla="*/ 34 w 68"/>
                  <a:gd name="T1" fmla="*/ 0 h 84"/>
                  <a:gd name="T2" fmla="*/ 34 w 68"/>
                  <a:gd name="T3" fmla="*/ 0 h 84"/>
                  <a:gd name="T4" fmla="*/ 24 w 68"/>
                  <a:gd name="T5" fmla="*/ 0 h 84"/>
                  <a:gd name="T6" fmla="*/ 16 w 68"/>
                  <a:gd name="T7" fmla="*/ 4 h 84"/>
                  <a:gd name="T8" fmla="*/ 10 w 68"/>
                  <a:gd name="T9" fmla="*/ 10 h 84"/>
                  <a:gd name="T10" fmla="*/ 6 w 68"/>
                  <a:gd name="T11" fmla="*/ 16 h 84"/>
                  <a:gd name="T12" fmla="*/ 2 w 68"/>
                  <a:gd name="T13" fmla="*/ 22 h 84"/>
                  <a:gd name="T14" fmla="*/ 0 w 68"/>
                  <a:gd name="T15" fmla="*/ 30 h 84"/>
                  <a:gd name="T16" fmla="*/ 0 w 68"/>
                  <a:gd name="T17" fmla="*/ 44 h 84"/>
                  <a:gd name="T18" fmla="*/ 0 w 68"/>
                  <a:gd name="T19" fmla="*/ 44 h 84"/>
                  <a:gd name="T20" fmla="*/ 4 w 68"/>
                  <a:gd name="T21" fmla="*/ 56 h 84"/>
                  <a:gd name="T22" fmla="*/ 8 w 68"/>
                  <a:gd name="T23" fmla="*/ 68 h 84"/>
                  <a:gd name="T24" fmla="*/ 14 w 68"/>
                  <a:gd name="T25" fmla="*/ 78 h 84"/>
                  <a:gd name="T26" fmla="*/ 18 w 68"/>
                  <a:gd name="T27" fmla="*/ 84 h 84"/>
                  <a:gd name="T28" fmla="*/ 18 w 68"/>
                  <a:gd name="T29" fmla="*/ 84 h 84"/>
                  <a:gd name="T30" fmla="*/ 34 w 68"/>
                  <a:gd name="T31" fmla="*/ 84 h 84"/>
                  <a:gd name="T32" fmla="*/ 34 w 68"/>
                  <a:gd name="T33" fmla="*/ 84 h 84"/>
                  <a:gd name="T34" fmla="*/ 50 w 68"/>
                  <a:gd name="T35" fmla="*/ 84 h 84"/>
                  <a:gd name="T36" fmla="*/ 50 w 68"/>
                  <a:gd name="T37" fmla="*/ 84 h 84"/>
                  <a:gd name="T38" fmla="*/ 56 w 68"/>
                  <a:gd name="T39" fmla="*/ 78 h 84"/>
                  <a:gd name="T40" fmla="*/ 60 w 68"/>
                  <a:gd name="T41" fmla="*/ 68 h 84"/>
                  <a:gd name="T42" fmla="*/ 66 w 68"/>
                  <a:gd name="T43" fmla="*/ 56 h 84"/>
                  <a:gd name="T44" fmla="*/ 68 w 68"/>
                  <a:gd name="T45" fmla="*/ 44 h 84"/>
                  <a:gd name="T46" fmla="*/ 68 w 68"/>
                  <a:gd name="T47" fmla="*/ 44 h 84"/>
                  <a:gd name="T48" fmla="*/ 68 w 68"/>
                  <a:gd name="T49" fmla="*/ 30 h 84"/>
                  <a:gd name="T50" fmla="*/ 66 w 68"/>
                  <a:gd name="T51" fmla="*/ 22 h 84"/>
                  <a:gd name="T52" fmla="*/ 64 w 68"/>
                  <a:gd name="T53" fmla="*/ 16 h 84"/>
                  <a:gd name="T54" fmla="*/ 60 w 68"/>
                  <a:gd name="T55" fmla="*/ 10 h 84"/>
                  <a:gd name="T56" fmla="*/ 52 w 68"/>
                  <a:gd name="T57" fmla="*/ 4 h 84"/>
                  <a:gd name="T58" fmla="*/ 44 w 68"/>
                  <a:gd name="T59" fmla="*/ 0 h 84"/>
                  <a:gd name="T60" fmla="*/ 34 w 68"/>
                  <a:gd name="T61" fmla="*/ 0 h 84"/>
                  <a:gd name="T62" fmla="*/ 34 w 68"/>
                  <a:gd name="T6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" y="56"/>
                    </a:lnTo>
                    <a:lnTo>
                      <a:pt x="8" y="68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6" y="78"/>
                    </a:lnTo>
                    <a:lnTo>
                      <a:pt x="60" y="68"/>
                    </a:lnTo>
                    <a:lnTo>
                      <a:pt x="66" y="56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6" y="22"/>
                    </a:lnTo>
                    <a:lnTo>
                      <a:pt x="64" y="16"/>
                    </a:lnTo>
                    <a:lnTo>
                      <a:pt x="60" y="10"/>
                    </a:lnTo>
                    <a:lnTo>
                      <a:pt x="52" y="4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9" name="Freeform 355"/>
              <p:cNvSpPr/>
              <p:nvPr/>
            </p:nvSpPr>
            <p:spPr bwMode="auto">
              <a:xfrm>
                <a:off x="1876" y="2568"/>
                <a:ext cx="34" cy="84"/>
              </a:xfrm>
              <a:custGeom>
                <a:avLst/>
                <a:gdLst>
                  <a:gd name="T0" fmla="*/ 34 w 34"/>
                  <a:gd name="T1" fmla="*/ 0 h 84"/>
                  <a:gd name="T2" fmla="*/ 34 w 34"/>
                  <a:gd name="T3" fmla="*/ 0 h 84"/>
                  <a:gd name="T4" fmla="*/ 24 w 34"/>
                  <a:gd name="T5" fmla="*/ 0 h 84"/>
                  <a:gd name="T6" fmla="*/ 16 w 34"/>
                  <a:gd name="T7" fmla="*/ 4 h 84"/>
                  <a:gd name="T8" fmla="*/ 10 w 34"/>
                  <a:gd name="T9" fmla="*/ 10 h 84"/>
                  <a:gd name="T10" fmla="*/ 6 w 34"/>
                  <a:gd name="T11" fmla="*/ 16 h 84"/>
                  <a:gd name="T12" fmla="*/ 2 w 34"/>
                  <a:gd name="T13" fmla="*/ 22 h 84"/>
                  <a:gd name="T14" fmla="*/ 0 w 34"/>
                  <a:gd name="T15" fmla="*/ 30 h 84"/>
                  <a:gd name="T16" fmla="*/ 0 w 34"/>
                  <a:gd name="T17" fmla="*/ 44 h 84"/>
                  <a:gd name="T18" fmla="*/ 0 w 34"/>
                  <a:gd name="T19" fmla="*/ 44 h 84"/>
                  <a:gd name="T20" fmla="*/ 4 w 34"/>
                  <a:gd name="T21" fmla="*/ 56 h 84"/>
                  <a:gd name="T22" fmla="*/ 8 w 34"/>
                  <a:gd name="T23" fmla="*/ 68 h 84"/>
                  <a:gd name="T24" fmla="*/ 14 w 34"/>
                  <a:gd name="T25" fmla="*/ 78 h 84"/>
                  <a:gd name="T26" fmla="*/ 18 w 34"/>
                  <a:gd name="T27" fmla="*/ 84 h 84"/>
                  <a:gd name="T28" fmla="*/ 34 w 34"/>
                  <a:gd name="T29" fmla="*/ 84 h 84"/>
                  <a:gd name="T30" fmla="*/ 34 w 34"/>
                  <a:gd name="T3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" y="56"/>
                    </a:lnTo>
                    <a:lnTo>
                      <a:pt x="8" y="68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0" name="Freeform 356"/>
              <p:cNvSpPr/>
              <p:nvPr/>
            </p:nvSpPr>
            <p:spPr bwMode="auto">
              <a:xfrm>
                <a:off x="1864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1" name="Freeform 357"/>
              <p:cNvSpPr/>
              <p:nvPr/>
            </p:nvSpPr>
            <p:spPr bwMode="auto">
              <a:xfrm>
                <a:off x="1864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2" name="Freeform 358"/>
              <p:cNvSpPr/>
              <p:nvPr/>
            </p:nvSpPr>
            <p:spPr bwMode="auto">
              <a:xfrm>
                <a:off x="1900" y="2632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3" name="Freeform 359"/>
              <p:cNvSpPr/>
              <p:nvPr/>
            </p:nvSpPr>
            <p:spPr bwMode="auto">
              <a:xfrm>
                <a:off x="1900" y="2632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4" name="Freeform 360"/>
              <p:cNvSpPr/>
              <p:nvPr/>
            </p:nvSpPr>
            <p:spPr bwMode="auto">
              <a:xfrm>
                <a:off x="1888" y="2576"/>
                <a:ext cx="46" cy="62"/>
              </a:xfrm>
              <a:custGeom>
                <a:avLst/>
                <a:gdLst>
                  <a:gd name="T0" fmla="*/ 0 w 46"/>
                  <a:gd name="T1" fmla="*/ 22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2 h 62"/>
                  <a:gd name="T30" fmla="*/ 46 w 46"/>
                  <a:gd name="T31" fmla="*/ 22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2 h 62"/>
                  <a:gd name="T50" fmla="*/ 0 w 46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5" name="Freeform 361"/>
              <p:cNvSpPr/>
              <p:nvPr/>
            </p:nvSpPr>
            <p:spPr bwMode="auto">
              <a:xfrm>
                <a:off x="1888" y="2576"/>
                <a:ext cx="22" cy="62"/>
              </a:xfrm>
              <a:custGeom>
                <a:avLst/>
                <a:gdLst>
                  <a:gd name="T0" fmla="*/ 0 w 22"/>
                  <a:gd name="T1" fmla="*/ 22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2 h 62"/>
                  <a:gd name="T30" fmla="*/ 0 w 22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6" name="Freeform 362"/>
              <p:cNvSpPr/>
              <p:nvPr/>
            </p:nvSpPr>
            <p:spPr bwMode="auto">
              <a:xfrm>
                <a:off x="1906" y="2624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7" name="Freeform 363"/>
              <p:cNvSpPr/>
              <p:nvPr/>
            </p:nvSpPr>
            <p:spPr bwMode="auto">
              <a:xfrm>
                <a:off x="1888" y="2574"/>
                <a:ext cx="46" cy="28"/>
              </a:xfrm>
              <a:custGeom>
                <a:avLst/>
                <a:gdLst>
                  <a:gd name="T0" fmla="*/ 22 w 46"/>
                  <a:gd name="T1" fmla="*/ 10 h 28"/>
                  <a:gd name="T2" fmla="*/ 22 w 46"/>
                  <a:gd name="T3" fmla="*/ 10 h 28"/>
                  <a:gd name="T4" fmla="*/ 18 w 46"/>
                  <a:gd name="T5" fmla="*/ 16 h 28"/>
                  <a:gd name="T6" fmla="*/ 12 w 46"/>
                  <a:gd name="T7" fmla="*/ 22 h 28"/>
                  <a:gd name="T8" fmla="*/ 6 w 46"/>
                  <a:gd name="T9" fmla="*/ 26 h 28"/>
                  <a:gd name="T10" fmla="*/ 0 w 46"/>
                  <a:gd name="T11" fmla="*/ 28 h 28"/>
                  <a:gd name="T12" fmla="*/ 0 w 46"/>
                  <a:gd name="T13" fmla="*/ 28 h 28"/>
                  <a:gd name="T14" fmla="*/ 0 w 46"/>
                  <a:gd name="T15" fmla="*/ 20 h 28"/>
                  <a:gd name="T16" fmla="*/ 0 w 46"/>
                  <a:gd name="T17" fmla="*/ 12 h 28"/>
                  <a:gd name="T18" fmla="*/ 2 w 46"/>
                  <a:gd name="T19" fmla="*/ 8 h 28"/>
                  <a:gd name="T20" fmla="*/ 6 w 46"/>
                  <a:gd name="T21" fmla="*/ 4 h 28"/>
                  <a:gd name="T22" fmla="*/ 14 w 46"/>
                  <a:gd name="T23" fmla="*/ 2 h 28"/>
                  <a:gd name="T24" fmla="*/ 22 w 46"/>
                  <a:gd name="T25" fmla="*/ 0 h 28"/>
                  <a:gd name="T26" fmla="*/ 22 w 46"/>
                  <a:gd name="T27" fmla="*/ 0 h 28"/>
                  <a:gd name="T28" fmla="*/ 32 w 46"/>
                  <a:gd name="T29" fmla="*/ 2 h 28"/>
                  <a:gd name="T30" fmla="*/ 40 w 46"/>
                  <a:gd name="T31" fmla="*/ 4 h 28"/>
                  <a:gd name="T32" fmla="*/ 42 w 46"/>
                  <a:gd name="T33" fmla="*/ 8 h 28"/>
                  <a:gd name="T34" fmla="*/ 44 w 46"/>
                  <a:gd name="T35" fmla="*/ 12 h 28"/>
                  <a:gd name="T36" fmla="*/ 46 w 46"/>
                  <a:gd name="T37" fmla="*/ 20 h 28"/>
                  <a:gd name="T38" fmla="*/ 46 w 46"/>
                  <a:gd name="T39" fmla="*/ 28 h 28"/>
                  <a:gd name="T40" fmla="*/ 46 w 46"/>
                  <a:gd name="T41" fmla="*/ 28 h 28"/>
                  <a:gd name="T42" fmla="*/ 40 w 46"/>
                  <a:gd name="T43" fmla="*/ 26 h 28"/>
                  <a:gd name="T44" fmla="*/ 32 w 46"/>
                  <a:gd name="T45" fmla="*/ 22 h 28"/>
                  <a:gd name="T46" fmla="*/ 26 w 46"/>
                  <a:gd name="T47" fmla="*/ 16 h 28"/>
                  <a:gd name="T48" fmla="*/ 22 w 46"/>
                  <a:gd name="T49" fmla="*/ 10 h 28"/>
                  <a:gd name="T50" fmla="*/ 22 w 46"/>
                  <a:gd name="T51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28">
                    <a:moveTo>
                      <a:pt x="22" y="10"/>
                    </a:moveTo>
                    <a:lnTo>
                      <a:pt x="22" y="10"/>
                    </a:lnTo>
                    <a:lnTo>
                      <a:pt x="18" y="16"/>
                    </a:lnTo>
                    <a:lnTo>
                      <a:pt x="12" y="22"/>
                    </a:lnTo>
                    <a:lnTo>
                      <a:pt x="6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32" y="2"/>
                    </a:lnTo>
                    <a:lnTo>
                      <a:pt x="40" y="4"/>
                    </a:lnTo>
                    <a:lnTo>
                      <a:pt x="42" y="8"/>
                    </a:lnTo>
                    <a:lnTo>
                      <a:pt x="44" y="12"/>
                    </a:lnTo>
                    <a:lnTo>
                      <a:pt x="46" y="20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26" y="16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8" name="Freeform 364"/>
              <p:cNvSpPr/>
              <p:nvPr/>
            </p:nvSpPr>
            <p:spPr bwMode="auto">
              <a:xfrm>
                <a:off x="1888" y="2574"/>
                <a:ext cx="22" cy="28"/>
              </a:xfrm>
              <a:custGeom>
                <a:avLst/>
                <a:gdLst>
                  <a:gd name="T0" fmla="*/ 22 w 22"/>
                  <a:gd name="T1" fmla="*/ 10 h 28"/>
                  <a:gd name="T2" fmla="*/ 22 w 22"/>
                  <a:gd name="T3" fmla="*/ 10 h 28"/>
                  <a:gd name="T4" fmla="*/ 18 w 22"/>
                  <a:gd name="T5" fmla="*/ 16 h 28"/>
                  <a:gd name="T6" fmla="*/ 12 w 22"/>
                  <a:gd name="T7" fmla="*/ 22 h 28"/>
                  <a:gd name="T8" fmla="*/ 6 w 22"/>
                  <a:gd name="T9" fmla="*/ 26 h 28"/>
                  <a:gd name="T10" fmla="*/ 0 w 22"/>
                  <a:gd name="T11" fmla="*/ 28 h 28"/>
                  <a:gd name="T12" fmla="*/ 0 w 22"/>
                  <a:gd name="T13" fmla="*/ 28 h 28"/>
                  <a:gd name="T14" fmla="*/ 0 w 22"/>
                  <a:gd name="T15" fmla="*/ 20 h 28"/>
                  <a:gd name="T16" fmla="*/ 0 w 22"/>
                  <a:gd name="T17" fmla="*/ 12 h 28"/>
                  <a:gd name="T18" fmla="*/ 2 w 22"/>
                  <a:gd name="T19" fmla="*/ 8 h 28"/>
                  <a:gd name="T20" fmla="*/ 6 w 22"/>
                  <a:gd name="T21" fmla="*/ 4 h 28"/>
                  <a:gd name="T22" fmla="*/ 14 w 22"/>
                  <a:gd name="T23" fmla="*/ 2 h 28"/>
                  <a:gd name="T24" fmla="*/ 22 w 22"/>
                  <a:gd name="T25" fmla="*/ 0 h 28"/>
                  <a:gd name="T26" fmla="*/ 22 w 22"/>
                  <a:gd name="T27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8">
                    <a:moveTo>
                      <a:pt x="22" y="10"/>
                    </a:moveTo>
                    <a:lnTo>
                      <a:pt x="22" y="10"/>
                    </a:lnTo>
                    <a:lnTo>
                      <a:pt x="18" y="16"/>
                    </a:lnTo>
                    <a:lnTo>
                      <a:pt x="12" y="22"/>
                    </a:lnTo>
                    <a:lnTo>
                      <a:pt x="6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9" name="Freeform 365"/>
              <p:cNvSpPr>
                <a:spLocks noEditPoints="1"/>
              </p:cNvSpPr>
              <p:nvPr/>
            </p:nvSpPr>
            <p:spPr bwMode="auto">
              <a:xfrm>
                <a:off x="1884" y="2598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6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40 w 52"/>
                  <a:gd name="T15" fmla="*/ 16 h 16"/>
                  <a:gd name="T16" fmla="*/ 34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2 w 52"/>
                  <a:gd name="T25" fmla="*/ 12 h 16"/>
                  <a:gd name="T26" fmla="*/ 14 w 52"/>
                  <a:gd name="T27" fmla="*/ 16 h 16"/>
                  <a:gd name="T28" fmla="*/ 10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8 w 52"/>
                  <a:gd name="T37" fmla="*/ 2 h 16"/>
                  <a:gd name="T38" fmla="*/ 14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4 h 16"/>
                  <a:gd name="T46" fmla="*/ 6 w 52"/>
                  <a:gd name="T47" fmla="*/ 6 h 16"/>
                  <a:gd name="T48" fmla="*/ 6 w 52"/>
                  <a:gd name="T49" fmla="*/ 4 h 16"/>
                  <a:gd name="T50" fmla="*/ 14 w 52"/>
                  <a:gd name="T51" fmla="*/ 2 h 16"/>
                  <a:gd name="T52" fmla="*/ 22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10 w 52"/>
                  <a:gd name="T59" fmla="*/ 14 h 16"/>
                  <a:gd name="T60" fmla="*/ 42 w 52"/>
                  <a:gd name="T61" fmla="*/ 14 h 16"/>
                  <a:gd name="T62" fmla="*/ 46 w 52"/>
                  <a:gd name="T63" fmla="*/ 8 h 16"/>
                  <a:gd name="T64" fmla="*/ 46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30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2 w 52"/>
                  <a:gd name="T7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  <a:moveTo>
                      <a:pt x="42" y="14"/>
                    </a:moveTo>
                    <a:lnTo>
                      <a:pt x="42" y="14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0" name="Freeform 366"/>
              <p:cNvSpPr>
                <a:spLocks noEditPoints="1"/>
              </p:cNvSpPr>
              <p:nvPr/>
            </p:nvSpPr>
            <p:spPr bwMode="auto">
              <a:xfrm>
                <a:off x="1884" y="2598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2 w 26"/>
                  <a:gd name="T7" fmla="*/ 12 h 16"/>
                  <a:gd name="T8" fmla="*/ 18 w 26"/>
                  <a:gd name="T9" fmla="*/ 14 h 16"/>
                  <a:gd name="T10" fmla="*/ 14 w 26"/>
                  <a:gd name="T11" fmla="*/ 16 h 16"/>
                  <a:gd name="T12" fmla="*/ 14 w 26"/>
                  <a:gd name="T13" fmla="*/ 16 h 16"/>
                  <a:gd name="T14" fmla="*/ 10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8 w 26"/>
                  <a:gd name="T31" fmla="*/ 2 h 16"/>
                  <a:gd name="T32" fmla="*/ 8 w 26"/>
                  <a:gd name="T33" fmla="*/ 2 h 16"/>
                  <a:gd name="T34" fmla="*/ 14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4 h 16"/>
                  <a:gd name="T44" fmla="*/ 10 w 26"/>
                  <a:gd name="T45" fmla="*/ 14 h 16"/>
                  <a:gd name="T46" fmla="*/ 6 w 26"/>
                  <a:gd name="T47" fmla="*/ 8 h 16"/>
                  <a:gd name="T48" fmla="*/ 6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20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4 w 26"/>
                  <a:gd name="T71" fmla="*/ 14 h 16"/>
                  <a:gd name="T72" fmla="*/ 10 w 26"/>
                  <a:gd name="T73" fmla="*/ 14 h 16"/>
                  <a:gd name="T74" fmla="*/ 10 w 26"/>
                  <a:gd name="T7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1" name="Freeform 367"/>
              <p:cNvSpPr/>
              <p:nvPr/>
            </p:nvSpPr>
            <p:spPr bwMode="auto">
              <a:xfrm>
                <a:off x="1910" y="264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2" name="Freeform 368"/>
              <p:cNvSpPr/>
              <p:nvPr/>
            </p:nvSpPr>
            <p:spPr bwMode="auto">
              <a:xfrm>
                <a:off x="1896" y="2646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3" name="Rectangle 369"/>
              <p:cNvSpPr>
                <a:spLocks noChangeArrowheads="1"/>
              </p:cNvSpPr>
              <p:nvPr/>
            </p:nvSpPr>
            <p:spPr bwMode="auto">
              <a:xfrm>
                <a:off x="2486" y="3306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4" name="Freeform 370"/>
              <p:cNvSpPr/>
              <p:nvPr/>
            </p:nvSpPr>
            <p:spPr bwMode="auto">
              <a:xfrm>
                <a:off x="2516" y="3312"/>
                <a:ext cx="68" cy="84"/>
              </a:xfrm>
              <a:custGeom>
                <a:avLst/>
                <a:gdLst>
                  <a:gd name="T0" fmla="*/ 34 w 68"/>
                  <a:gd name="T1" fmla="*/ 0 h 84"/>
                  <a:gd name="T2" fmla="*/ 34 w 68"/>
                  <a:gd name="T3" fmla="*/ 0 h 84"/>
                  <a:gd name="T4" fmla="*/ 24 w 68"/>
                  <a:gd name="T5" fmla="*/ 2 h 84"/>
                  <a:gd name="T6" fmla="*/ 16 w 68"/>
                  <a:gd name="T7" fmla="*/ 6 h 84"/>
                  <a:gd name="T8" fmla="*/ 8 w 68"/>
                  <a:gd name="T9" fmla="*/ 10 h 84"/>
                  <a:gd name="T10" fmla="*/ 4 w 68"/>
                  <a:gd name="T11" fmla="*/ 16 h 84"/>
                  <a:gd name="T12" fmla="*/ 2 w 68"/>
                  <a:gd name="T13" fmla="*/ 24 h 84"/>
                  <a:gd name="T14" fmla="*/ 0 w 68"/>
                  <a:gd name="T15" fmla="*/ 30 h 84"/>
                  <a:gd name="T16" fmla="*/ 0 w 68"/>
                  <a:gd name="T17" fmla="*/ 46 h 84"/>
                  <a:gd name="T18" fmla="*/ 0 w 68"/>
                  <a:gd name="T19" fmla="*/ 46 h 84"/>
                  <a:gd name="T20" fmla="*/ 2 w 68"/>
                  <a:gd name="T21" fmla="*/ 58 h 84"/>
                  <a:gd name="T22" fmla="*/ 8 w 68"/>
                  <a:gd name="T23" fmla="*/ 70 h 84"/>
                  <a:gd name="T24" fmla="*/ 12 w 68"/>
                  <a:gd name="T25" fmla="*/ 80 h 84"/>
                  <a:gd name="T26" fmla="*/ 18 w 68"/>
                  <a:gd name="T27" fmla="*/ 84 h 84"/>
                  <a:gd name="T28" fmla="*/ 18 w 68"/>
                  <a:gd name="T29" fmla="*/ 84 h 84"/>
                  <a:gd name="T30" fmla="*/ 34 w 68"/>
                  <a:gd name="T31" fmla="*/ 84 h 84"/>
                  <a:gd name="T32" fmla="*/ 34 w 68"/>
                  <a:gd name="T33" fmla="*/ 84 h 84"/>
                  <a:gd name="T34" fmla="*/ 50 w 68"/>
                  <a:gd name="T35" fmla="*/ 84 h 84"/>
                  <a:gd name="T36" fmla="*/ 50 w 68"/>
                  <a:gd name="T37" fmla="*/ 84 h 84"/>
                  <a:gd name="T38" fmla="*/ 54 w 68"/>
                  <a:gd name="T39" fmla="*/ 80 h 84"/>
                  <a:gd name="T40" fmla="*/ 60 w 68"/>
                  <a:gd name="T41" fmla="*/ 70 h 84"/>
                  <a:gd name="T42" fmla="*/ 64 w 68"/>
                  <a:gd name="T43" fmla="*/ 58 h 84"/>
                  <a:gd name="T44" fmla="*/ 68 w 68"/>
                  <a:gd name="T45" fmla="*/ 46 h 84"/>
                  <a:gd name="T46" fmla="*/ 68 w 68"/>
                  <a:gd name="T47" fmla="*/ 46 h 84"/>
                  <a:gd name="T48" fmla="*/ 68 w 68"/>
                  <a:gd name="T49" fmla="*/ 30 h 84"/>
                  <a:gd name="T50" fmla="*/ 66 w 68"/>
                  <a:gd name="T51" fmla="*/ 24 h 84"/>
                  <a:gd name="T52" fmla="*/ 64 w 68"/>
                  <a:gd name="T53" fmla="*/ 16 h 84"/>
                  <a:gd name="T54" fmla="*/ 58 w 68"/>
                  <a:gd name="T55" fmla="*/ 10 h 84"/>
                  <a:gd name="T56" fmla="*/ 52 w 68"/>
                  <a:gd name="T57" fmla="*/ 6 h 84"/>
                  <a:gd name="T58" fmla="*/ 44 w 68"/>
                  <a:gd name="T59" fmla="*/ 2 h 84"/>
                  <a:gd name="T60" fmla="*/ 34 w 68"/>
                  <a:gd name="T61" fmla="*/ 0 h 84"/>
                  <a:gd name="T62" fmla="*/ 34 w 68"/>
                  <a:gd name="T6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8"/>
                    </a:lnTo>
                    <a:lnTo>
                      <a:pt x="8" y="70"/>
                    </a:lnTo>
                    <a:lnTo>
                      <a:pt x="12" y="80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4" y="80"/>
                    </a:lnTo>
                    <a:lnTo>
                      <a:pt x="60" y="70"/>
                    </a:lnTo>
                    <a:lnTo>
                      <a:pt x="64" y="58"/>
                    </a:lnTo>
                    <a:lnTo>
                      <a:pt x="68" y="46"/>
                    </a:lnTo>
                    <a:lnTo>
                      <a:pt x="68" y="46"/>
                    </a:lnTo>
                    <a:lnTo>
                      <a:pt x="68" y="30"/>
                    </a:lnTo>
                    <a:lnTo>
                      <a:pt x="66" y="24"/>
                    </a:lnTo>
                    <a:lnTo>
                      <a:pt x="64" y="16"/>
                    </a:lnTo>
                    <a:lnTo>
                      <a:pt x="58" y="10"/>
                    </a:lnTo>
                    <a:lnTo>
                      <a:pt x="52" y="6"/>
                    </a:lnTo>
                    <a:lnTo>
                      <a:pt x="4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5" name="Freeform 371"/>
              <p:cNvSpPr/>
              <p:nvPr/>
            </p:nvSpPr>
            <p:spPr bwMode="auto">
              <a:xfrm>
                <a:off x="2516" y="3312"/>
                <a:ext cx="34" cy="84"/>
              </a:xfrm>
              <a:custGeom>
                <a:avLst/>
                <a:gdLst>
                  <a:gd name="T0" fmla="*/ 34 w 34"/>
                  <a:gd name="T1" fmla="*/ 0 h 84"/>
                  <a:gd name="T2" fmla="*/ 34 w 34"/>
                  <a:gd name="T3" fmla="*/ 0 h 84"/>
                  <a:gd name="T4" fmla="*/ 24 w 34"/>
                  <a:gd name="T5" fmla="*/ 2 h 84"/>
                  <a:gd name="T6" fmla="*/ 16 w 34"/>
                  <a:gd name="T7" fmla="*/ 6 h 84"/>
                  <a:gd name="T8" fmla="*/ 8 w 34"/>
                  <a:gd name="T9" fmla="*/ 10 h 84"/>
                  <a:gd name="T10" fmla="*/ 4 w 34"/>
                  <a:gd name="T11" fmla="*/ 16 h 84"/>
                  <a:gd name="T12" fmla="*/ 2 w 34"/>
                  <a:gd name="T13" fmla="*/ 24 h 84"/>
                  <a:gd name="T14" fmla="*/ 0 w 34"/>
                  <a:gd name="T15" fmla="*/ 30 h 84"/>
                  <a:gd name="T16" fmla="*/ 0 w 34"/>
                  <a:gd name="T17" fmla="*/ 46 h 84"/>
                  <a:gd name="T18" fmla="*/ 0 w 34"/>
                  <a:gd name="T19" fmla="*/ 46 h 84"/>
                  <a:gd name="T20" fmla="*/ 2 w 34"/>
                  <a:gd name="T21" fmla="*/ 58 h 84"/>
                  <a:gd name="T22" fmla="*/ 8 w 34"/>
                  <a:gd name="T23" fmla="*/ 70 h 84"/>
                  <a:gd name="T24" fmla="*/ 12 w 34"/>
                  <a:gd name="T25" fmla="*/ 80 h 84"/>
                  <a:gd name="T26" fmla="*/ 18 w 34"/>
                  <a:gd name="T27" fmla="*/ 84 h 84"/>
                  <a:gd name="T28" fmla="*/ 34 w 34"/>
                  <a:gd name="T29" fmla="*/ 84 h 84"/>
                  <a:gd name="T30" fmla="*/ 34 w 34"/>
                  <a:gd name="T3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8"/>
                    </a:lnTo>
                    <a:lnTo>
                      <a:pt x="8" y="70"/>
                    </a:lnTo>
                    <a:lnTo>
                      <a:pt x="12" y="80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6" name="Freeform 372"/>
              <p:cNvSpPr/>
              <p:nvPr/>
            </p:nvSpPr>
            <p:spPr bwMode="auto">
              <a:xfrm>
                <a:off x="2504" y="339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7" name="Freeform 373"/>
              <p:cNvSpPr/>
              <p:nvPr/>
            </p:nvSpPr>
            <p:spPr bwMode="auto">
              <a:xfrm>
                <a:off x="2504" y="339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8" name="Freeform 374"/>
              <p:cNvSpPr/>
              <p:nvPr/>
            </p:nvSpPr>
            <p:spPr bwMode="auto">
              <a:xfrm>
                <a:off x="2540" y="3378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9" name="Freeform 375"/>
              <p:cNvSpPr/>
              <p:nvPr/>
            </p:nvSpPr>
            <p:spPr bwMode="auto">
              <a:xfrm>
                <a:off x="2540" y="3378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0" name="Freeform 376"/>
              <p:cNvSpPr/>
              <p:nvPr/>
            </p:nvSpPr>
            <p:spPr bwMode="auto">
              <a:xfrm>
                <a:off x="2526" y="332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0 h 62"/>
                  <a:gd name="T20" fmla="*/ 32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0 h 62"/>
                  <a:gd name="T44" fmla="*/ 8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1" name="Freeform 377"/>
              <p:cNvSpPr/>
              <p:nvPr/>
            </p:nvSpPr>
            <p:spPr bwMode="auto">
              <a:xfrm>
                <a:off x="2526" y="3322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0 h 62"/>
                  <a:gd name="T24" fmla="*/ 8 w 24"/>
                  <a:gd name="T25" fmla="*/ 4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2" name="Freeform 378"/>
              <p:cNvSpPr/>
              <p:nvPr/>
            </p:nvSpPr>
            <p:spPr bwMode="auto">
              <a:xfrm>
                <a:off x="2544" y="3370"/>
                <a:ext cx="10" cy="0"/>
              </a:xfrm>
              <a:custGeom>
                <a:avLst/>
                <a:gdLst>
                  <a:gd name="T0" fmla="*/ 10 w 10"/>
                  <a:gd name="T1" fmla="*/ 2 w 10"/>
                  <a:gd name="T2" fmla="*/ 2 w 10"/>
                  <a:gd name="T3" fmla="*/ 0 w 10"/>
                  <a:gd name="T4" fmla="*/ 0 w 10"/>
                  <a:gd name="T5" fmla="*/ 0 w 10"/>
                  <a:gd name="T6" fmla="*/ 2 w 10"/>
                  <a:gd name="T7" fmla="*/ 10 w 10"/>
                  <a:gd name="T8" fmla="*/ 10 w 10"/>
                  <a:gd name="T9" fmla="*/ 10 w 10"/>
                  <a:gd name="T10" fmla="*/ 10 w 10"/>
                  <a:gd name="T11" fmla="*/ 10 w 10"/>
                  <a:gd name="T12" fmla="*/ 10 w 10"/>
                  <a:gd name="T13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3" name="Freeform 379"/>
              <p:cNvSpPr/>
              <p:nvPr/>
            </p:nvSpPr>
            <p:spPr bwMode="auto">
              <a:xfrm>
                <a:off x="2526" y="3320"/>
                <a:ext cx="48" cy="26"/>
              </a:xfrm>
              <a:custGeom>
                <a:avLst/>
                <a:gdLst>
                  <a:gd name="T0" fmla="*/ 24 w 48"/>
                  <a:gd name="T1" fmla="*/ 8 h 26"/>
                  <a:gd name="T2" fmla="*/ 24 w 48"/>
                  <a:gd name="T3" fmla="*/ 8 h 26"/>
                  <a:gd name="T4" fmla="*/ 20 w 48"/>
                  <a:gd name="T5" fmla="*/ 16 h 26"/>
                  <a:gd name="T6" fmla="*/ 14 w 48"/>
                  <a:gd name="T7" fmla="*/ 20 h 26"/>
                  <a:gd name="T8" fmla="*/ 6 w 48"/>
                  <a:gd name="T9" fmla="*/ 24 h 26"/>
                  <a:gd name="T10" fmla="*/ 0 w 48"/>
                  <a:gd name="T11" fmla="*/ 26 h 26"/>
                  <a:gd name="T12" fmla="*/ 0 w 48"/>
                  <a:gd name="T13" fmla="*/ 26 h 26"/>
                  <a:gd name="T14" fmla="*/ 0 w 48"/>
                  <a:gd name="T15" fmla="*/ 18 h 26"/>
                  <a:gd name="T16" fmla="*/ 2 w 48"/>
                  <a:gd name="T17" fmla="*/ 12 h 26"/>
                  <a:gd name="T18" fmla="*/ 4 w 48"/>
                  <a:gd name="T19" fmla="*/ 8 h 26"/>
                  <a:gd name="T20" fmla="*/ 6 w 48"/>
                  <a:gd name="T21" fmla="*/ 4 h 26"/>
                  <a:gd name="T22" fmla="*/ 14 w 48"/>
                  <a:gd name="T23" fmla="*/ 0 h 26"/>
                  <a:gd name="T24" fmla="*/ 24 w 48"/>
                  <a:gd name="T25" fmla="*/ 0 h 26"/>
                  <a:gd name="T26" fmla="*/ 24 w 48"/>
                  <a:gd name="T27" fmla="*/ 0 h 26"/>
                  <a:gd name="T28" fmla="*/ 32 w 48"/>
                  <a:gd name="T29" fmla="*/ 0 h 26"/>
                  <a:gd name="T30" fmla="*/ 40 w 48"/>
                  <a:gd name="T31" fmla="*/ 4 h 26"/>
                  <a:gd name="T32" fmla="*/ 44 w 48"/>
                  <a:gd name="T33" fmla="*/ 8 h 26"/>
                  <a:gd name="T34" fmla="*/ 46 w 48"/>
                  <a:gd name="T35" fmla="*/ 12 h 26"/>
                  <a:gd name="T36" fmla="*/ 48 w 48"/>
                  <a:gd name="T37" fmla="*/ 18 h 26"/>
                  <a:gd name="T38" fmla="*/ 46 w 48"/>
                  <a:gd name="T39" fmla="*/ 26 h 26"/>
                  <a:gd name="T40" fmla="*/ 46 w 48"/>
                  <a:gd name="T41" fmla="*/ 26 h 26"/>
                  <a:gd name="T42" fmla="*/ 40 w 48"/>
                  <a:gd name="T43" fmla="*/ 24 h 26"/>
                  <a:gd name="T44" fmla="*/ 34 w 48"/>
                  <a:gd name="T45" fmla="*/ 20 h 26"/>
                  <a:gd name="T46" fmla="*/ 28 w 48"/>
                  <a:gd name="T47" fmla="*/ 16 h 26"/>
                  <a:gd name="T48" fmla="*/ 24 w 48"/>
                  <a:gd name="T49" fmla="*/ 8 h 26"/>
                  <a:gd name="T50" fmla="*/ 24 w 48"/>
                  <a:gd name="T5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" h="26">
                    <a:moveTo>
                      <a:pt x="24" y="8"/>
                    </a:moveTo>
                    <a:lnTo>
                      <a:pt x="24" y="8"/>
                    </a:lnTo>
                    <a:lnTo>
                      <a:pt x="20" y="16"/>
                    </a:lnTo>
                    <a:lnTo>
                      <a:pt x="14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44" y="8"/>
                    </a:lnTo>
                    <a:lnTo>
                      <a:pt x="46" y="12"/>
                    </a:lnTo>
                    <a:lnTo>
                      <a:pt x="48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0" y="24"/>
                    </a:lnTo>
                    <a:lnTo>
                      <a:pt x="34" y="20"/>
                    </a:lnTo>
                    <a:lnTo>
                      <a:pt x="28" y="16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4" name="Freeform 380"/>
              <p:cNvSpPr/>
              <p:nvPr/>
            </p:nvSpPr>
            <p:spPr bwMode="auto">
              <a:xfrm>
                <a:off x="2526" y="3320"/>
                <a:ext cx="24" cy="26"/>
              </a:xfrm>
              <a:custGeom>
                <a:avLst/>
                <a:gdLst>
                  <a:gd name="T0" fmla="*/ 24 w 24"/>
                  <a:gd name="T1" fmla="*/ 8 h 26"/>
                  <a:gd name="T2" fmla="*/ 24 w 24"/>
                  <a:gd name="T3" fmla="*/ 8 h 26"/>
                  <a:gd name="T4" fmla="*/ 20 w 24"/>
                  <a:gd name="T5" fmla="*/ 16 h 26"/>
                  <a:gd name="T6" fmla="*/ 14 w 24"/>
                  <a:gd name="T7" fmla="*/ 20 h 26"/>
                  <a:gd name="T8" fmla="*/ 6 w 24"/>
                  <a:gd name="T9" fmla="*/ 24 h 26"/>
                  <a:gd name="T10" fmla="*/ 0 w 24"/>
                  <a:gd name="T11" fmla="*/ 26 h 26"/>
                  <a:gd name="T12" fmla="*/ 0 w 24"/>
                  <a:gd name="T13" fmla="*/ 26 h 26"/>
                  <a:gd name="T14" fmla="*/ 0 w 24"/>
                  <a:gd name="T15" fmla="*/ 18 h 26"/>
                  <a:gd name="T16" fmla="*/ 2 w 24"/>
                  <a:gd name="T17" fmla="*/ 12 h 26"/>
                  <a:gd name="T18" fmla="*/ 4 w 24"/>
                  <a:gd name="T19" fmla="*/ 8 h 26"/>
                  <a:gd name="T20" fmla="*/ 6 w 24"/>
                  <a:gd name="T21" fmla="*/ 4 h 26"/>
                  <a:gd name="T22" fmla="*/ 14 w 24"/>
                  <a:gd name="T23" fmla="*/ 0 h 26"/>
                  <a:gd name="T24" fmla="*/ 24 w 24"/>
                  <a:gd name="T25" fmla="*/ 0 h 26"/>
                  <a:gd name="T26" fmla="*/ 24 w 24"/>
                  <a:gd name="T2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8"/>
                    </a:moveTo>
                    <a:lnTo>
                      <a:pt x="24" y="8"/>
                    </a:lnTo>
                    <a:lnTo>
                      <a:pt x="20" y="16"/>
                    </a:lnTo>
                    <a:lnTo>
                      <a:pt x="14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5" name="Freeform 381"/>
              <p:cNvSpPr>
                <a:spLocks noEditPoints="1"/>
              </p:cNvSpPr>
              <p:nvPr/>
            </p:nvSpPr>
            <p:spPr bwMode="auto">
              <a:xfrm>
                <a:off x="2524" y="3344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2 h 14"/>
                  <a:gd name="T52" fmla="*/ 22 w 52"/>
                  <a:gd name="T53" fmla="*/ 4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4 h 14"/>
                  <a:gd name="T72" fmla="*/ 34 w 52"/>
                  <a:gd name="T73" fmla="*/ 12 h 14"/>
                  <a:gd name="T74" fmla="*/ 38 w 52"/>
                  <a:gd name="T75" fmla="*/ 14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6" name="Freeform 382"/>
              <p:cNvSpPr>
                <a:spLocks noEditPoints="1"/>
              </p:cNvSpPr>
              <p:nvPr/>
            </p:nvSpPr>
            <p:spPr bwMode="auto">
              <a:xfrm>
                <a:off x="2524" y="3344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2 h 14"/>
                  <a:gd name="T58" fmla="*/ 20 w 26"/>
                  <a:gd name="T59" fmla="*/ 2 h 14"/>
                  <a:gd name="T60" fmla="*/ 22 w 26"/>
                  <a:gd name="T61" fmla="*/ 4 h 14"/>
                  <a:gd name="T62" fmla="*/ 22 w 26"/>
                  <a:gd name="T63" fmla="*/ 4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4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7" name="Freeform 383"/>
              <p:cNvSpPr/>
              <p:nvPr/>
            </p:nvSpPr>
            <p:spPr bwMode="auto">
              <a:xfrm>
                <a:off x="2550" y="3390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4 w 14"/>
                  <a:gd name="T9" fmla="*/ 14 h 18"/>
                  <a:gd name="T10" fmla="*/ 8 w 14"/>
                  <a:gd name="T11" fmla="*/ 18 h 18"/>
                  <a:gd name="T12" fmla="*/ 8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8" name="Freeform 384"/>
              <p:cNvSpPr/>
              <p:nvPr/>
            </p:nvSpPr>
            <p:spPr bwMode="auto">
              <a:xfrm>
                <a:off x="2536" y="3390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8 w 14"/>
                  <a:gd name="T9" fmla="*/ 14 h 18"/>
                  <a:gd name="T10" fmla="*/ 4 w 14"/>
                  <a:gd name="T11" fmla="*/ 18 h 18"/>
                  <a:gd name="T12" fmla="*/ 4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9" name="Rectangle 385"/>
              <p:cNvSpPr>
                <a:spLocks noChangeArrowheads="1"/>
              </p:cNvSpPr>
              <p:nvPr/>
            </p:nvSpPr>
            <p:spPr bwMode="auto">
              <a:xfrm>
                <a:off x="1846" y="2314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0" name="Freeform 386"/>
              <p:cNvSpPr/>
              <p:nvPr/>
            </p:nvSpPr>
            <p:spPr bwMode="auto">
              <a:xfrm>
                <a:off x="1872" y="2316"/>
                <a:ext cx="38" cy="100"/>
              </a:xfrm>
              <a:custGeom>
                <a:avLst/>
                <a:gdLst>
                  <a:gd name="T0" fmla="*/ 34 w 38"/>
                  <a:gd name="T1" fmla="*/ 92 h 100"/>
                  <a:gd name="T2" fmla="*/ 34 w 38"/>
                  <a:gd name="T3" fmla="*/ 92 h 100"/>
                  <a:gd name="T4" fmla="*/ 34 w 38"/>
                  <a:gd name="T5" fmla="*/ 86 h 100"/>
                  <a:gd name="T6" fmla="*/ 34 w 38"/>
                  <a:gd name="T7" fmla="*/ 80 h 100"/>
                  <a:gd name="T8" fmla="*/ 32 w 38"/>
                  <a:gd name="T9" fmla="*/ 74 h 100"/>
                  <a:gd name="T10" fmla="*/ 28 w 38"/>
                  <a:gd name="T11" fmla="*/ 68 h 100"/>
                  <a:gd name="T12" fmla="*/ 28 w 38"/>
                  <a:gd name="T13" fmla="*/ 68 h 100"/>
                  <a:gd name="T14" fmla="*/ 24 w 38"/>
                  <a:gd name="T15" fmla="*/ 62 h 100"/>
                  <a:gd name="T16" fmla="*/ 20 w 38"/>
                  <a:gd name="T17" fmla="*/ 56 h 100"/>
                  <a:gd name="T18" fmla="*/ 16 w 38"/>
                  <a:gd name="T19" fmla="*/ 46 h 100"/>
                  <a:gd name="T20" fmla="*/ 16 w 38"/>
                  <a:gd name="T21" fmla="*/ 36 h 100"/>
                  <a:gd name="T22" fmla="*/ 16 w 38"/>
                  <a:gd name="T23" fmla="*/ 36 h 100"/>
                  <a:gd name="T24" fmla="*/ 20 w 38"/>
                  <a:gd name="T25" fmla="*/ 30 h 100"/>
                  <a:gd name="T26" fmla="*/ 26 w 38"/>
                  <a:gd name="T27" fmla="*/ 26 h 100"/>
                  <a:gd name="T28" fmla="*/ 32 w 38"/>
                  <a:gd name="T29" fmla="*/ 20 h 100"/>
                  <a:gd name="T30" fmla="*/ 38 w 38"/>
                  <a:gd name="T31" fmla="*/ 16 h 100"/>
                  <a:gd name="T32" fmla="*/ 38 w 38"/>
                  <a:gd name="T33" fmla="*/ 16 h 100"/>
                  <a:gd name="T34" fmla="*/ 38 w 38"/>
                  <a:gd name="T35" fmla="*/ 0 h 100"/>
                  <a:gd name="T36" fmla="*/ 38 w 38"/>
                  <a:gd name="T37" fmla="*/ 0 h 100"/>
                  <a:gd name="T38" fmla="*/ 26 w 38"/>
                  <a:gd name="T39" fmla="*/ 2 h 100"/>
                  <a:gd name="T40" fmla="*/ 18 w 38"/>
                  <a:gd name="T41" fmla="*/ 4 h 100"/>
                  <a:gd name="T42" fmla="*/ 14 w 38"/>
                  <a:gd name="T43" fmla="*/ 8 h 100"/>
                  <a:gd name="T44" fmla="*/ 8 w 38"/>
                  <a:gd name="T45" fmla="*/ 12 h 100"/>
                  <a:gd name="T46" fmla="*/ 4 w 38"/>
                  <a:gd name="T47" fmla="*/ 20 h 100"/>
                  <a:gd name="T48" fmla="*/ 2 w 38"/>
                  <a:gd name="T49" fmla="*/ 26 h 100"/>
                  <a:gd name="T50" fmla="*/ 0 w 38"/>
                  <a:gd name="T51" fmla="*/ 36 h 100"/>
                  <a:gd name="T52" fmla="*/ 0 w 38"/>
                  <a:gd name="T53" fmla="*/ 36 h 100"/>
                  <a:gd name="T54" fmla="*/ 2 w 38"/>
                  <a:gd name="T55" fmla="*/ 50 h 100"/>
                  <a:gd name="T56" fmla="*/ 6 w 38"/>
                  <a:gd name="T57" fmla="*/ 60 h 100"/>
                  <a:gd name="T58" fmla="*/ 10 w 38"/>
                  <a:gd name="T59" fmla="*/ 68 h 100"/>
                  <a:gd name="T60" fmla="*/ 16 w 38"/>
                  <a:gd name="T61" fmla="*/ 78 h 100"/>
                  <a:gd name="T62" fmla="*/ 16 w 38"/>
                  <a:gd name="T63" fmla="*/ 78 h 100"/>
                  <a:gd name="T64" fmla="*/ 18 w 38"/>
                  <a:gd name="T65" fmla="*/ 82 h 100"/>
                  <a:gd name="T66" fmla="*/ 18 w 38"/>
                  <a:gd name="T67" fmla="*/ 88 h 100"/>
                  <a:gd name="T68" fmla="*/ 14 w 38"/>
                  <a:gd name="T69" fmla="*/ 92 h 100"/>
                  <a:gd name="T70" fmla="*/ 8 w 38"/>
                  <a:gd name="T71" fmla="*/ 92 h 100"/>
                  <a:gd name="T72" fmla="*/ 8 w 38"/>
                  <a:gd name="T73" fmla="*/ 92 h 100"/>
                  <a:gd name="T74" fmla="*/ 10 w 38"/>
                  <a:gd name="T75" fmla="*/ 96 h 100"/>
                  <a:gd name="T76" fmla="*/ 14 w 38"/>
                  <a:gd name="T77" fmla="*/ 98 h 100"/>
                  <a:gd name="T78" fmla="*/ 22 w 38"/>
                  <a:gd name="T79" fmla="*/ 100 h 100"/>
                  <a:gd name="T80" fmla="*/ 30 w 38"/>
                  <a:gd name="T81" fmla="*/ 96 h 100"/>
                  <a:gd name="T82" fmla="*/ 34 w 38"/>
                  <a:gd name="T83" fmla="*/ 92 h 100"/>
                  <a:gd name="T84" fmla="*/ 34 w 38"/>
                  <a:gd name="T85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" h="100">
                    <a:moveTo>
                      <a:pt x="34" y="92"/>
                    </a:moveTo>
                    <a:lnTo>
                      <a:pt x="34" y="92"/>
                    </a:lnTo>
                    <a:lnTo>
                      <a:pt x="34" y="86"/>
                    </a:lnTo>
                    <a:lnTo>
                      <a:pt x="34" y="80"/>
                    </a:lnTo>
                    <a:lnTo>
                      <a:pt x="32" y="74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4" y="62"/>
                    </a:lnTo>
                    <a:lnTo>
                      <a:pt x="20" y="56"/>
                    </a:lnTo>
                    <a:lnTo>
                      <a:pt x="16" y="46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20" y="30"/>
                    </a:lnTo>
                    <a:lnTo>
                      <a:pt x="26" y="26"/>
                    </a:lnTo>
                    <a:lnTo>
                      <a:pt x="32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6" y="2"/>
                    </a:lnTo>
                    <a:lnTo>
                      <a:pt x="18" y="4"/>
                    </a:lnTo>
                    <a:lnTo>
                      <a:pt x="14" y="8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2" y="2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2" y="50"/>
                    </a:lnTo>
                    <a:lnTo>
                      <a:pt x="6" y="60"/>
                    </a:lnTo>
                    <a:lnTo>
                      <a:pt x="10" y="68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18" y="88"/>
                    </a:lnTo>
                    <a:lnTo>
                      <a:pt x="14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10" y="96"/>
                    </a:lnTo>
                    <a:lnTo>
                      <a:pt x="14" y="98"/>
                    </a:lnTo>
                    <a:lnTo>
                      <a:pt x="22" y="100"/>
                    </a:lnTo>
                    <a:lnTo>
                      <a:pt x="30" y="96"/>
                    </a:lnTo>
                    <a:lnTo>
                      <a:pt x="34" y="92"/>
                    </a:lnTo>
                    <a:lnTo>
                      <a:pt x="34" y="9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1" name="Freeform 387"/>
              <p:cNvSpPr/>
              <p:nvPr/>
            </p:nvSpPr>
            <p:spPr bwMode="auto">
              <a:xfrm>
                <a:off x="1864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2 h 40"/>
                  <a:gd name="T34" fmla="*/ 90 w 92"/>
                  <a:gd name="T35" fmla="*/ 10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2" name="Freeform 388"/>
              <p:cNvSpPr/>
              <p:nvPr/>
            </p:nvSpPr>
            <p:spPr bwMode="auto">
              <a:xfrm>
                <a:off x="1864" y="239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3" name="Freeform 389"/>
              <p:cNvSpPr/>
              <p:nvPr/>
            </p:nvSpPr>
            <p:spPr bwMode="auto">
              <a:xfrm>
                <a:off x="1896" y="2398"/>
                <a:ext cx="28" cy="14"/>
              </a:xfrm>
              <a:custGeom>
                <a:avLst/>
                <a:gdLst>
                  <a:gd name="T0" fmla="*/ 14 w 28"/>
                  <a:gd name="T1" fmla="*/ 0 h 14"/>
                  <a:gd name="T2" fmla="*/ 14 w 28"/>
                  <a:gd name="T3" fmla="*/ 0 h 14"/>
                  <a:gd name="T4" fmla="*/ 24 w 28"/>
                  <a:gd name="T5" fmla="*/ 0 h 14"/>
                  <a:gd name="T6" fmla="*/ 24 w 28"/>
                  <a:gd name="T7" fmla="*/ 0 h 14"/>
                  <a:gd name="T8" fmla="*/ 28 w 28"/>
                  <a:gd name="T9" fmla="*/ 0 h 14"/>
                  <a:gd name="T10" fmla="*/ 28 w 28"/>
                  <a:gd name="T11" fmla="*/ 0 h 14"/>
                  <a:gd name="T12" fmla="*/ 28 w 28"/>
                  <a:gd name="T13" fmla="*/ 2 h 14"/>
                  <a:gd name="T14" fmla="*/ 28 w 28"/>
                  <a:gd name="T15" fmla="*/ 2 h 14"/>
                  <a:gd name="T16" fmla="*/ 26 w 28"/>
                  <a:gd name="T17" fmla="*/ 6 h 14"/>
                  <a:gd name="T18" fmla="*/ 24 w 28"/>
                  <a:gd name="T19" fmla="*/ 10 h 14"/>
                  <a:gd name="T20" fmla="*/ 20 w 28"/>
                  <a:gd name="T21" fmla="*/ 12 h 14"/>
                  <a:gd name="T22" fmla="*/ 14 w 28"/>
                  <a:gd name="T23" fmla="*/ 14 h 14"/>
                  <a:gd name="T24" fmla="*/ 14 w 28"/>
                  <a:gd name="T25" fmla="*/ 14 h 14"/>
                  <a:gd name="T26" fmla="*/ 14 w 28"/>
                  <a:gd name="T27" fmla="*/ 14 h 14"/>
                  <a:gd name="T28" fmla="*/ 10 w 28"/>
                  <a:gd name="T29" fmla="*/ 12 h 14"/>
                  <a:gd name="T30" fmla="*/ 4 w 28"/>
                  <a:gd name="T31" fmla="*/ 10 h 14"/>
                  <a:gd name="T32" fmla="*/ 2 w 28"/>
                  <a:gd name="T33" fmla="*/ 6 h 14"/>
                  <a:gd name="T34" fmla="*/ 0 w 28"/>
                  <a:gd name="T35" fmla="*/ 2 h 14"/>
                  <a:gd name="T36" fmla="*/ 0 w 28"/>
                  <a:gd name="T37" fmla="*/ 2 h 14"/>
                  <a:gd name="T38" fmla="*/ 0 w 28"/>
                  <a:gd name="T39" fmla="*/ 0 h 14"/>
                  <a:gd name="T40" fmla="*/ 0 w 28"/>
                  <a:gd name="T41" fmla="*/ 0 h 14"/>
                  <a:gd name="T42" fmla="*/ 4 w 28"/>
                  <a:gd name="T43" fmla="*/ 0 h 14"/>
                  <a:gd name="T44" fmla="*/ 14 w 28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4">
                    <a:moveTo>
                      <a:pt x="14" y="0"/>
                    </a:move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6" y="6"/>
                    </a:lnTo>
                    <a:lnTo>
                      <a:pt x="24" y="10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4" name="Freeform 390"/>
              <p:cNvSpPr/>
              <p:nvPr/>
            </p:nvSpPr>
            <p:spPr bwMode="auto">
              <a:xfrm>
                <a:off x="1896" y="2398"/>
                <a:ext cx="14" cy="14"/>
              </a:xfrm>
              <a:custGeom>
                <a:avLst/>
                <a:gdLst>
                  <a:gd name="T0" fmla="*/ 14 w 14"/>
                  <a:gd name="T1" fmla="*/ 14 h 14"/>
                  <a:gd name="T2" fmla="*/ 14 w 14"/>
                  <a:gd name="T3" fmla="*/ 14 h 14"/>
                  <a:gd name="T4" fmla="*/ 10 w 14"/>
                  <a:gd name="T5" fmla="*/ 12 h 14"/>
                  <a:gd name="T6" fmla="*/ 4 w 14"/>
                  <a:gd name="T7" fmla="*/ 10 h 14"/>
                  <a:gd name="T8" fmla="*/ 2 w 14"/>
                  <a:gd name="T9" fmla="*/ 6 h 14"/>
                  <a:gd name="T10" fmla="*/ 0 w 14"/>
                  <a:gd name="T11" fmla="*/ 2 h 14"/>
                  <a:gd name="T12" fmla="*/ 0 w 14"/>
                  <a:gd name="T13" fmla="*/ 2 h 14"/>
                  <a:gd name="T14" fmla="*/ 0 w 14"/>
                  <a:gd name="T15" fmla="*/ 0 h 14"/>
                  <a:gd name="T16" fmla="*/ 0 w 14"/>
                  <a:gd name="T17" fmla="*/ 0 h 14"/>
                  <a:gd name="T18" fmla="*/ 4 w 14"/>
                  <a:gd name="T19" fmla="*/ 0 h 14"/>
                  <a:gd name="T20" fmla="*/ 14 w 14"/>
                  <a:gd name="T21" fmla="*/ 0 h 14"/>
                  <a:gd name="T22" fmla="*/ 14 w 14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14" y="14"/>
                    </a:lnTo>
                    <a:lnTo>
                      <a:pt x="10" y="12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4" y="0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7A2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5" name="Freeform 391"/>
              <p:cNvSpPr/>
              <p:nvPr/>
            </p:nvSpPr>
            <p:spPr bwMode="auto">
              <a:xfrm>
                <a:off x="1900" y="2384"/>
                <a:ext cx="20" cy="26"/>
              </a:xfrm>
              <a:custGeom>
                <a:avLst/>
                <a:gdLst>
                  <a:gd name="T0" fmla="*/ 20 w 20"/>
                  <a:gd name="T1" fmla="*/ 0 h 26"/>
                  <a:gd name="T2" fmla="*/ 0 w 20"/>
                  <a:gd name="T3" fmla="*/ 0 h 26"/>
                  <a:gd name="T4" fmla="*/ 0 w 20"/>
                  <a:gd name="T5" fmla="*/ 16 h 26"/>
                  <a:gd name="T6" fmla="*/ 0 w 20"/>
                  <a:gd name="T7" fmla="*/ 16 h 26"/>
                  <a:gd name="T8" fmla="*/ 0 w 20"/>
                  <a:gd name="T9" fmla="*/ 16 h 26"/>
                  <a:gd name="T10" fmla="*/ 0 w 20"/>
                  <a:gd name="T11" fmla="*/ 16 h 26"/>
                  <a:gd name="T12" fmla="*/ 0 w 20"/>
                  <a:gd name="T13" fmla="*/ 20 h 26"/>
                  <a:gd name="T14" fmla="*/ 2 w 20"/>
                  <a:gd name="T15" fmla="*/ 22 h 26"/>
                  <a:gd name="T16" fmla="*/ 6 w 20"/>
                  <a:gd name="T17" fmla="*/ 24 h 26"/>
                  <a:gd name="T18" fmla="*/ 10 w 20"/>
                  <a:gd name="T19" fmla="*/ 26 h 26"/>
                  <a:gd name="T20" fmla="*/ 10 w 20"/>
                  <a:gd name="T21" fmla="*/ 26 h 26"/>
                  <a:gd name="T22" fmla="*/ 14 w 20"/>
                  <a:gd name="T23" fmla="*/ 24 h 26"/>
                  <a:gd name="T24" fmla="*/ 18 w 20"/>
                  <a:gd name="T25" fmla="*/ 22 h 26"/>
                  <a:gd name="T26" fmla="*/ 20 w 20"/>
                  <a:gd name="T27" fmla="*/ 20 h 26"/>
                  <a:gd name="T28" fmla="*/ 20 w 20"/>
                  <a:gd name="T29" fmla="*/ 16 h 26"/>
                  <a:gd name="T30" fmla="*/ 20 w 20"/>
                  <a:gd name="T31" fmla="*/ 16 h 26"/>
                  <a:gd name="T32" fmla="*/ 20 w 20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6">
                    <a:moveTo>
                      <a:pt x="2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6" name="Freeform 392"/>
              <p:cNvSpPr/>
              <p:nvPr/>
            </p:nvSpPr>
            <p:spPr bwMode="auto">
              <a:xfrm>
                <a:off x="1900" y="2384"/>
                <a:ext cx="10" cy="26"/>
              </a:xfrm>
              <a:custGeom>
                <a:avLst/>
                <a:gdLst>
                  <a:gd name="T0" fmla="*/ 10 w 10"/>
                  <a:gd name="T1" fmla="*/ 0 h 26"/>
                  <a:gd name="T2" fmla="*/ 0 w 10"/>
                  <a:gd name="T3" fmla="*/ 0 h 26"/>
                  <a:gd name="T4" fmla="*/ 0 w 10"/>
                  <a:gd name="T5" fmla="*/ 16 h 26"/>
                  <a:gd name="T6" fmla="*/ 0 w 10"/>
                  <a:gd name="T7" fmla="*/ 16 h 26"/>
                  <a:gd name="T8" fmla="*/ 0 w 10"/>
                  <a:gd name="T9" fmla="*/ 16 h 26"/>
                  <a:gd name="T10" fmla="*/ 0 w 10"/>
                  <a:gd name="T11" fmla="*/ 16 h 26"/>
                  <a:gd name="T12" fmla="*/ 0 w 10"/>
                  <a:gd name="T13" fmla="*/ 20 h 26"/>
                  <a:gd name="T14" fmla="*/ 2 w 10"/>
                  <a:gd name="T15" fmla="*/ 22 h 26"/>
                  <a:gd name="T16" fmla="*/ 6 w 10"/>
                  <a:gd name="T17" fmla="*/ 24 h 26"/>
                  <a:gd name="T18" fmla="*/ 10 w 10"/>
                  <a:gd name="T19" fmla="*/ 26 h 26"/>
                  <a:gd name="T20" fmla="*/ 10 w 10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26">
                    <a:moveTo>
                      <a:pt x="1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7" name="Freeform 393"/>
              <p:cNvSpPr/>
              <p:nvPr/>
            </p:nvSpPr>
            <p:spPr bwMode="auto">
              <a:xfrm>
                <a:off x="1888" y="232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8" name="Freeform 394"/>
              <p:cNvSpPr/>
              <p:nvPr/>
            </p:nvSpPr>
            <p:spPr bwMode="auto">
              <a:xfrm>
                <a:off x="1888" y="2328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9" name="Freeform 395"/>
              <p:cNvSpPr/>
              <p:nvPr/>
            </p:nvSpPr>
            <p:spPr bwMode="auto">
              <a:xfrm>
                <a:off x="1888" y="2326"/>
                <a:ext cx="22" cy="26"/>
              </a:xfrm>
              <a:custGeom>
                <a:avLst/>
                <a:gdLst>
                  <a:gd name="T0" fmla="*/ 22 w 22"/>
                  <a:gd name="T1" fmla="*/ 0 h 26"/>
                  <a:gd name="T2" fmla="*/ 22 w 22"/>
                  <a:gd name="T3" fmla="*/ 0 h 26"/>
                  <a:gd name="T4" fmla="*/ 22 w 22"/>
                  <a:gd name="T5" fmla="*/ 10 h 26"/>
                  <a:gd name="T6" fmla="*/ 22 w 22"/>
                  <a:gd name="T7" fmla="*/ 10 h 26"/>
                  <a:gd name="T8" fmla="*/ 18 w 22"/>
                  <a:gd name="T9" fmla="*/ 16 h 26"/>
                  <a:gd name="T10" fmla="*/ 12 w 22"/>
                  <a:gd name="T11" fmla="*/ 22 h 26"/>
                  <a:gd name="T12" fmla="*/ 6 w 22"/>
                  <a:gd name="T13" fmla="*/ 24 h 26"/>
                  <a:gd name="T14" fmla="*/ 0 w 22"/>
                  <a:gd name="T15" fmla="*/ 26 h 26"/>
                  <a:gd name="T16" fmla="*/ 0 w 22"/>
                  <a:gd name="T17" fmla="*/ 26 h 26"/>
                  <a:gd name="T18" fmla="*/ 0 w 22"/>
                  <a:gd name="T19" fmla="*/ 18 h 26"/>
                  <a:gd name="T20" fmla="*/ 0 w 22"/>
                  <a:gd name="T21" fmla="*/ 12 h 26"/>
                  <a:gd name="T22" fmla="*/ 2 w 22"/>
                  <a:gd name="T23" fmla="*/ 8 h 26"/>
                  <a:gd name="T24" fmla="*/ 6 w 22"/>
                  <a:gd name="T25" fmla="*/ 4 h 26"/>
                  <a:gd name="T26" fmla="*/ 14 w 22"/>
                  <a:gd name="T27" fmla="*/ 0 h 26"/>
                  <a:gd name="T28" fmla="*/ 22 w 22"/>
                  <a:gd name="T29" fmla="*/ 0 h 26"/>
                  <a:gd name="T30" fmla="*/ 22 w 22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6">
                    <a:moveTo>
                      <a:pt x="22" y="0"/>
                    </a:moveTo>
                    <a:lnTo>
                      <a:pt x="22" y="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18" y="16"/>
                    </a:lnTo>
                    <a:lnTo>
                      <a:pt x="12" y="22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0" name="Freeform 396"/>
              <p:cNvSpPr/>
              <p:nvPr/>
            </p:nvSpPr>
            <p:spPr bwMode="auto">
              <a:xfrm>
                <a:off x="1910" y="2316"/>
                <a:ext cx="38" cy="100"/>
              </a:xfrm>
              <a:custGeom>
                <a:avLst/>
                <a:gdLst>
                  <a:gd name="T0" fmla="*/ 6 w 38"/>
                  <a:gd name="T1" fmla="*/ 92 h 100"/>
                  <a:gd name="T2" fmla="*/ 6 w 38"/>
                  <a:gd name="T3" fmla="*/ 92 h 100"/>
                  <a:gd name="T4" fmla="*/ 4 w 38"/>
                  <a:gd name="T5" fmla="*/ 86 h 100"/>
                  <a:gd name="T6" fmla="*/ 4 w 38"/>
                  <a:gd name="T7" fmla="*/ 80 h 100"/>
                  <a:gd name="T8" fmla="*/ 8 w 38"/>
                  <a:gd name="T9" fmla="*/ 74 h 100"/>
                  <a:gd name="T10" fmla="*/ 10 w 38"/>
                  <a:gd name="T11" fmla="*/ 68 h 100"/>
                  <a:gd name="T12" fmla="*/ 10 w 38"/>
                  <a:gd name="T13" fmla="*/ 68 h 100"/>
                  <a:gd name="T14" fmla="*/ 16 w 38"/>
                  <a:gd name="T15" fmla="*/ 62 h 100"/>
                  <a:gd name="T16" fmla="*/ 20 w 38"/>
                  <a:gd name="T17" fmla="*/ 56 h 100"/>
                  <a:gd name="T18" fmla="*/ 22 w 38"/>
                  <a:gd name="T19" fmla="*/ 46 h 100"/>
                  <a:gd name="T20" fmla="*/ 24 w 38"/>
                  <a:gd name="T21" fmla="*/ 36 h 100"/>
                  <a:gd name="T22" fmla="*/ 24 w 38"/>
                  <a:gd name="T23" fmla="*/ 36 h 100"/>
                  <a:gd name="T24" fmla="*/ 20 w 38"/>
                  <a:gd name="T25" fmla="*/ 30 h 100"/>
                  <a:gd name="T26" fmla="*/ 14 w 38"/>
                  <a:gd name="T27" fmla="*/ 26 h 100"/>
                  <a:gd name="T28" fmla="*/ 6 w 38"/>
                  <a:gd name="T29" fmla="*/ 20 h 100"/>
                  <a:gd name="T30" fmla="*/ 0 w 38"/>
                  <a:gd name="T31" fmla="*/ 16 h 100"/>
                  <a:gd name="T32" fmla="*/ 0 w 38"/>
                  <a:gd name="T33" fmla="*/ 16 h 100"/>
                  <a:gd name="T34" fmla="*/ 0 w 38"/>
                  <a:gd name="T35" fmla="*/ 0 h 100"/>
                  <a:gd name="T36" fmla="*/ 0 w 38"/>
                  <a:gd name="T37" fmla="*/ 0 h 100"/>
                  <a:gd name="T38" fmla="*/ 14 w 38"/>
                  <a:gd name="T39" fmla="*/ 2 h 100"/>
                  <a:gd name="T40" fmla="*/ 20 w 38"/>
                  <a:gd name="T41" fmla="*/ 4 h 100"/>
                  <a:gd name="T42" fmla="*/ 26 w 38"/>
                  <a:gd name="T43" fmla="*/ 8 h 100"/>
                  <a:gd name="T44" fmla="*/ 30 w 38"/>
                  <a:gd name="T45" fmla="*/ 12 h 100"/>
                  <a:gd name="T46" fmla="*/ 34 w 38"/>
                  <a:gd name="T47" fmla="*/ 20 h 100"/>
                  <a:gd name="T48" fmla="*/ 38 w 38"/>
                  <a:gd name="T49" fmla="*/ 26 h 100"/>
                  <a:gd name="T50" fmla="*/ 38 w 38"/>
                  <a:gd name="T51" fmla="*/ 36 h 100"/>
                  <a:gd name="T52" fmla="*/ 38 w 38"/>
                  <a:gd name="T53" fmla="*/ 36 h 100"/>
                  <a:gd name="T54" fmla="*/ 38 w 38"/>
                  <a:gd name="T55" fmla="*/ 50 h 100"/>
                  <a:gd name="T56" fmla="*/ 34 w 38"/>
                  <a:gd name="T57" fmla="*/ 60 h 100"/>
                  <a:gd name="T58" fmla="*/ 28 w 38"/>
                  <a:gd name="T59" fmla="*/ 68 h 100"/>
                  <a:gd name="T60" fmla="*/ 22 w 38"/>
                  <a:gd name="T61" fmla="*/ 78 h 100"/>
                  <a:gd name="T62" fmla="*/ 22 w 38"/>
                  <a:gd name="T63" fmla="*/ 78 h 100"/>
                  <a:gd name="T64" fmla="*/ 20 w 38"/>
                  <a:gd name="T65" fmla="*/ 82 h 100"/>
                  <a:gd name="T66" fmla="*/ 20 w 38"/>
                  <a:gd name="T67" fmla="*/ 88 h 100"/>
                  <a:gd name="T68" fmla="*/ 24 w 38"/>
                  <a:gd name="T69" fmla="*/ 92 h 100"/>
                  <a:gd name="T70" fmla="*/ 32 w 38"/>
                  <a:gd name="T71" fmla="*/ 92 h 100"/>
                  <a:gd name="T72" fmla="*/ 32 w 38"/>
                  <a:gd name="T73" fmla="*/ 92 h 100"/>
                  <a:gd name="T74" fmla="*/ 28 w 38"/>
                  <a:gd name="T75" fmla="*/ 96 h 100"/>
                  <a:gd name="T76" fmla="*/ 24 w 38"/>
                  <a:gd name="T77" fmla="*/ 98 h 100"/>
                  <a:gd name="T78" fmla="*/ 16 w 38"/>
                  <a:gd name="T79" fmla="*/ 100 h 100"/>
                  <a:gd name="T80" fmla="*/ 10 w 38"/>
                  <a:gd name="T81" fmla="*/ 96 h 100"/>
                  <a:gd name="T82" fmla="*/ 6 w 38"/>
                  <a:gd name="T83" fmla="*/ 92 h 100"/>
                  <a:gd name="T84" fmla="*/ 6 w 38"/>
                  <a:gd name="T85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" h="100">
                    <a:moveTo>
                      <a:pt x="6" y="92"/>
                    </a:moveTo>
                    <a:lnTo>
                      <a:pt x="6" y="92"/>
                    </a:lnTo>
                    <a:lnTo>
                      <a:pt x="4" y="86"/>
                    </a:lnTo>
                    <a:lnTo>
                      <a:pt x="4" y="80"/>
                    </a:lnTo>
                    <a:lnTo>
                      <a:pt x="8" y="74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16" y="62"/>
                    </a:lnTo>
                    <a:lnTo>
                      <a:pt x="20" y="56"/>
                    </a:lnTo>
                    <a:lnTo>
                      <a:pt x="22" y="46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0" y="30"/>
                    </a:lnTo>
                    <a:lnTo>
                      <a:pt x="14" y="26"/>
                    </a:lnTo>
                    <a:lnTo>
                      <a:pt x="6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2"/>
                    </a:lnTo>
                    <a:lnTo>
                      <a:pt x="20" y="4"/>
                    </a:lnTo>
                    <a:lnTo>
                      <a:pt x="26" y="8"/>
                    </a:lnTo>
                    <a:lnTo>
                      <a:pt x="30" y="12"/>
                    </a:lnTo>
                    <a:lnTo>
                      <a:pt x="34" y="20"/>
                    </a:lnTo>
                    <a:lnTo>
                      <a:pt x="38" y="2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8" y="50"/>
                    </a:lnTo>
                    <a:lnTo>
                      <a:pt x="34" y="60"/>
                    </a:lnTo>
                    <a:lnTo>
                      <a:pt x="28" y="6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4" y="92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28" y="96"/>
                    </a:lnTo>
                    <a:lnTo>
                      <a:pt x="24" y="98"/>
                    </a:lnTo>
                    <a:lnTo>
                      <a:pt x="16" y="100"/>
                    </a:lnTo>
                    <a:lnTo>
                      <a:pt x="10" y="96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1" name="Freeform 397"/>
              <p:cNvSpPr/>
              <p:nvPr/>
            </p:nvSpPr>
            <p:spPr bwMode="auto">
              <a:xfrm>
                <a:off x="1910" y="2326"/>
                <a:ext cx="24" cy="26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0 h 26"/>
                  <a:gd name="T4" fmla="*/ 0 w 24"/>
                  <a:gd name="T5" fmla="*/ 10 h 26"/>
                  <a:gd name="T6" fmla="*/ 0 w 24"/>
                  <a:gd name="T7" fmla="*/ 10 h 26"/>
                  <a:gd name="T8" fmla="*/ 4 w 24"/>
                  <a:gd name="T9" fmla="*/ 16 h 26"/>
                  <a:gd name="T10" fmla="*/ 10 w 24"/>
                  <a:gd name="T11" fmla="*/ 22 h 26"/>
                  <a:gd name="T12" fmla="*/ 18 w 24"/>
                  <a:gd name="T13" fmla="*/ 24 h 26"/>
                  <a:gd name="T14" fmla="*/ 24 w 24"/>
                  <a:gd name="T15" fmla="*/ 26 h 26"/>
                  <a:gd name="T16" fmla="*/ 24 w 24"/>
                  <a:gd name="T17" fmla="*/ 26 h 26"/>
                  <a:gd name="T18" fmla="*/ 24 w 24"/>
                  <a:gd name="T19" fmla="*/ 18 h 26"/>
                  <a:gd name="T20" fmla="*/ 22 w 24"/>
                  <a:gd name="T21" fmla="*/ 12 h 26"/>
                  <a:gd name="T22" fmla="*/ 20 w 24"/>
                  <a:gd name="T23" fmla="*/ 8 h 26"/>
                  <a:gd name="T24" fmla="*/ 18 w 24"/>
                  <a:gd name="T25" fmla="*/ 4 h 26"/>
                  <a:gd name="T26" fmla="*/ 10 w 24"/>
                  <a:gd name="T27" fmla="*/ 0 h 26"/>
                  <a:gd name="T28" fmla="*/ 0 w 24"/>
                  <a:gd name="T29" fmla="*/ 0 h 26"/>
                  <a:gd name="T30" fmla="*/ 0 w 24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8" y="2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18"/>
                    </a:lnTo>
                    <a:lnTo>
                      <a:pt x="22" y="12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2" name="Rectangle 398"/>
              <p:cNvSpPr>
                <a:spLocks noChangeArrowheads="1"/>
              </p:cNvSpPr>
              <p:nvPr/>
            </p:nvSpPr>
            <p:spPr bwMode="auto">
              <a:xfrm>
                <a:off x="1718" y="2810"/>
                <a:ext cx="128" cy="124"/>
              </a:xfrm>
              <a:prstGeom prst="rect">
                <a:avLst/>
              </a:prstGeom>
              <a:solidFill>
                <a:srgbClr val="8FA3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3" name="Freeform 399"/>
              <p:cNvSpPr/>
              <p:nvPr/>
            </p:nvSpPr>
            <p:spPr bwMode="auto">
              <a:xfrm>
                <a:off x="1806" y="284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4" name="Freeform 400"/>
              <p:cNvSpPr/>
              <p:nvPr/>
            </p:nvSpPr>
            <p:spPr bwMode="auto">
              <a:xfrm>
                <a:off x="1756" y="284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5" name="Freeform 401"/>
              <p:cNvSpPr/>
              <p:nvPr/>
            </p:nvSpPr>
            <p:spPr bwMode="auto">
              <a:xfrm>
                <a:off x="1736" y="289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4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6" name="Freeform 402"/>
              <p:cNvSpPr/>
              <p:nvPr/>
            </p:nvSpPr>
            <p:spPr bwMode="auto">
              <a:xfrm>
                <a:off x="1736" y="2894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4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7" name="Freeform 403"/>
              <p:cNvSpPr/>
              <p:nvPr/>
            </p:nvSpPr>
            <p:spPr bwMode="auto">
              <a:xfrm>
                <a:off x="1774" y="2900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8 h 34"/>
                  <a:gd name="T10" fmla="*/ 4 w 16"/>
                  <a:gd name="T11" fmla="*/ 6 h 34"/>
                  <a:gd name="T12" fmla="*/ 2 w 16"/>
                  <a:gd name="T13" fmla="*/ 2 h 34"/>
                  <a:gd name="T14" fmla="*/ 2 w 16"/>
                  <a:gd name="T15" fmla="*/ 2 h 34"/>
                  <a:gd name="T16" fmla="*/ 4 w 16"/>
                  <a:gd name="T17" fmla="*/ 0 h 34"/>
                  <a:gd name="T18" fmla="*/ 6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6 h 34"/>
                  <a:gd name="T32" fmla="*/ 14 w 16"/>
                  <a:gd name="T33" fmla="*/ 6 h 34"/>
                  <a:gd name="T34" fmla="*/ 12 w 16"/>
                  <a:gd name="T35" fmla="*/ 8 h 34"/>
                  <a:gd name="T36" fmla="*/ 12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8" name="Freeform 404"/>
              <p:cNvSpPr/>
              <p:nvPr/>
            </p:nvSpPr>
            <p:spPr bwMode="auto">
              <a:xfrm>
                <a:off x="1774" y="2900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8 h 34"/>
                  <a:gd name="T10" fmla="*/ 4 w 8"/>
                  <a:gd name="T11" fmla="*/ 6 h 34"/>
                  <a:gd name="T12" fmla="*/ 2 w 8"/>
                  <a:gd name="T13" fmla="*/ 2 h 34"/>
                  <a:gd name="T14" fmla="*/ 2 w 8"/>
                  <a:gd name="T15" fmla="*/ 2 h 34"/>
                  <a:gd name="T16" fmla="*/ 4 w 8"/>
                  <a:gd name="T17" fmla="*/ 0 h 34"/>
                  <a:gd name="T18" fmla="*/ 6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9" name="Freeform 405"/>
              <p:cNvSpPr/>
              <p:nvPr/>
            </p:nvSpPr>
            <p:spPr bwMode="auto">
              <a:xfrm>
                <a:off x="1772" y="2880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0" name="Freeform 406"/>
              <p:cNvSpPr/>
              <p:nvPr/>
            </p:nvSpPr>
            <p:spPr bwMode="auto">
              <a:xfrm>
                <a:off x="1772" y="2880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1" name="Freeform 407"/>
              <p:cNvSpPr/>
              <p:nvPr/>
            </p:nvSpPr>
            <p:spPr bwMode="auto">
              <a:xfrm>
                <a:off x="1760" y="282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0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0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0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0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2" name="Freeform 408"/>
              <p:cNvSpPr/>
              <p:nvPr/>
            </p:nvSpPr>
            <p:spPr bwMode="auto">
              <a:xfrm>
                <a:off x="1760" y="282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0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0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" name="Group 610"/>
            <p:cNvGrpSpPr/>
            <p:nvPr/>
          </p:nvGrpSpPr>
          <p:grpSpPr bwMode="auto">
            <a:xfrm>
              <a:off x="1462" y="2314"/>
              <a:ext cx="776" cy="1240"/>
              <a:chOff x="1462" y="2314"/>
              <a:chExt cx="776" cy="1240"/>
            </a:xfrm>
          </p:grpSpPr>
          <p:sp>
            <p:nvSpPr>
              <p:cNvPr id="2573" name="Freeform 410"/>
              <p:cNvSpPr/>
              <p:nvPr/>
            </p:nvSpPr>
            <p:spPr bwMode="auto">
              <a:xfrm>
                <a:off x="1778" y="2872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4" name="Freeform 411"/>
              <p:cNvSpPr/>
              <p:nvPr/>
            </p:nvSpPr>
            <p:spPr bwMode="auto">
              <a:xfrm>
                <a:off x="1782" y="289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5" name="Freeform 412"/>
              <p:cNvSpPr/>
              <p:nvPr/>
            </p:nvSpPr>
            <p:spPr bwMode="auto">
              <a:xfrm>
                <a:off x="1768" y="2894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6" name="Freeform 413"/>
              <p:cNvSpPr/>
              <p:nvPr/>
            </p:nvSpPr>
            <p:spPr bwMode="auto">
              <a:xfrm>
                <a:off x="1758" y="2818"/>
                <a:ext cx="48" cy="30"/>
              </a:xfrm>
              <a:custGeom>
                <a:avLst/>
                <a:gdLst>
                  <a:gd name="T0" fmla="*/ 36 w 48"/>
                  <a:gd name="T1" fmla="*/ 16 h 30"/>
                  <a:gd name="T2" fmla="*/ 36 w 48"/>
                  <a:gd name="T3" fmla="*/ 16 h 30"/>
                  <a:gd name="T4" fmla="*/ 42 w 48"/>
                  <a:gd name="T5" fmla="*/ 18 h 30"/>
                  <a:gd name="T6" fmla="*/ 44 w 48"/>
                  <a:gd name="T7" fmla="*/ 22 h 30"/>
                  <a:gd name="T8" fmla="*/ 46 w 48"/>
                  <a:gd name="T9" fmla="*/ 26 h 30"/>
                  <a:gd name="T10" fmla="*/ 48 w 48"/>
                  <a:gd name="T11" fmla="*/ 30 h 30"/>
                  <a:gd name="T12" fmla="*/ 48 w 48"/>
                  <a:gd name="T13" fmla="*/ 30 h 30"/>
                  <a:gd name="T14" fmla="*/ 48 w 48"/>
                  <a:gd name="T15" fmla="*/ 16 h 30"/>
                  <a:gd name="T16" fmla="*/ 46 w 48"/>
                  <a:gd name="T17" fmla="*/ 12 h 30"/>
                  <a:gd name="T18" fmla="*/ 44 w 48"/>
                  <a:gd name="T19" fmla="*/ 8 h 30"/>
                  <a:gd name="T20" fmla="*/ 40 w 48"/>
                  <a:gd name="T21" fmla="*/ 4 h 30"/>
                  <a:gd name="T22" fmla="*/ 36 w 48"/>
                  <a:gd name="T23" fmla="*/ 2 h 30"/>
                  <a:gd name="T24" fmla="*/ 24 w 48"/>
                  <a:gd name="T25" fmla="*/ 0 h 30"/>
                  <a:gd name="T26" fmla="*/ 24 w 48"/>
                  <a:gd name="T27" fmla="*/ 0 h 30"/>
                  <a:gd name="T28" fmla="*/ 12 w 48"/>
                  <a:gd name="T29" fmla="*/ 2 h 30"/>
                  <a:gd name="T30" fmla="*/ 8 w 48"/>
                  <a:gd name="T31" fmla="*/ 4 h 30"/>
                  <a:gd name="T32" fmla="*/ 4 w 48"/>
                  <a:gd name="T33" fmla="*/ 8 h 30"/>
                  <a:gd name="T34" fmla="*/ 2 w 48"/>
                  <a:gd name="T35" fmla="*/ 12 h 30"/>
                  <a:gd name="T36" fmla="*/ 0 w 48"/>
                  <a:gd name="T37" fmla="*/ 16 h 30"/>
                  <a:gd name="T38" fmla="*/ 2 w 48"/>
                  <a:gd name="T39" fmla="*/ 30 h 30"/>
                  <a:gd name="T40" fmla="*/ 2 w 48"/>
                  <a:gd name="T41" fmla="*/ 30 h 30"/>
                  <a:gd name="T42" fmla="*/ 4 w 48"/>
                  <a:gd name="T43" fmla="*/ 26 h 30"/>
                  <a:gd name="T44" fmla="*/ 4 w 48"/>
                  <a:gd name="T45" fmla="*/ 22 h 30"/>
                  <a:gd name="T46" fmla="*/ 6 w 48"/>
                  <a:gd name="T47" fmla="*/ 18 h 30"/>
                  <a:gd name="T48" fmla="*/ 12 w 48"/>
                  <a:gd name="T49" fmla="*/ 16 h 30"/>
                  <a:gd name="T50" fmla="*/ 12 w 48"/>
                  <a:gd name="T51" fmla="*/ 16 h 30"/>
                  <a:gd name="T52" fmla="*/ 12 w 48"/>
                  <a:gd name="T53" fmla="*/ 20 h 30"/>
                  <a:gd name="T54" fmla="*/ 10 w 48"/>
                  <a:gd name="T55" fmla="*/ 22 h 30"/>
                  <a:gd name="T56" fmla="*/ 10 w 48"/>
                  <a:gd name="T57" fmla="*/ 22 h 30"/>
                  <a:gd name="T58" fmla="*/ 16 w 48"/>
                  <a:gd name="T59" fmla="*/ 22 h 30"/>
                  <a:gd name="T60" fmla="*/ 20 w 48"/>
                  <a:gd name="T61" fmla="*/ 20 h 30"/>
                  <a:gd name="T62" fmla="*/ 20 w 48"/>
                  <a:gd name="T63" fmla="*/ 20 h 30"/>
                  <a:gd name="T64" fmla="*/ 20 w 48"/>
                  <a:gd name="T65" fmla="*/ 22 h 30"/>
                  <a:gd name="T66" fmla="*/ 18 w 48"/>
                  <a:gd name="T67" fmla="*/ 26 h 30"/>
                  <a:gd name="T68" fmla="*/ 18 w 48"/>
                  <a:gd name="T69" fmla="*/ 26 h 30"/>
                  <a:gd name="T70" fmla="*/ 24 w 48"/>
                  <a:gd name="T71" fmla="*/ 24 h 30"/>
                  <a:gd name="T72" fmla="*/ 30 w 48"/>
                  <a:gd name="T73" fmla="*/ 22 h 30"/>
                  <a:gd name="T74" fmla="*/ 36 w 48"/>
                  <a:gd name="T75" fmla="*/ 16 h 30"/>
                  <a:gd name="T76" fmla="*/ 36 w 48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" h="30">
                    <a:moveTo>
                      <a:pt x="36" y="16"/>
                    </a:moveTo>
                    <a:lnTo>
                      <a:pt x="36" y="16"/>
                    </a:lnTo>
                    <a:lnTo>
                      <a:pt x="42" y="18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4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2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4" y="24"/>
                    </a:lnTo>
                    <a:lnTo>
                      <a:pt x="30" y="22"/>
                    </a:lnTo>
                    <a:lnTo>
                      <a:pt x="36" y="16"/>
                    </a:ln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7" name="Freeform 414"/>
              <p:cNvSpPr/>
              <p:nvPr/>
            </p:nvSpPr>
            <p:spPr bwMode="auto">
              <a:xfrm>
                <a:off x="1758" y="2818"/>
                <a:ext cx="24" cy="30"/>
              </a:xfrm>
              <a:custGeom>
                <a:avLst/>
                <a:gdLst>
                  <a:gd name="T0" fmla="*/ 24 w 24"/>
                  <a:gd name="T1" fmla="*/ 0 h 30"/>
                  <a:gd name="T2" fmla="*/ 24 w 24"/>
                  <a:gd name="T3" fmla="*/ 0 h 30"/>
                  <a:gd name="T4" fmla="*/ 12 w 24"/>
                  <a:gd name="T5" fmla="*/ 2 h 30"/>
                  <a:gd name="T6" fmla="*/ 8 w 24"/>
                  <a:gd name="T7" fmla="*/ 4 h 30"/>
                  <a:gd name="T8" fmla="*/ 4 w 24"/>
                  <a:gd name="T9" fmla="*/ 8 h 30"/>
                  <a:gd name="T10" fmla="*/ 2 w 24"/>
                  <a:gd name="T11" fmla="*/ 12 h 30"/>
                  <a:gd name="T12" fmla="*/ 0 w 24"/>
                  <a:gd name="T13" fmla="*/ 16 h 30"/>
                  <a:gd name="T14" fmla="*/ 2 w 24"/>
                  <a:gd name="T15" fmla="*/ 30 h 30"/>
                  <a:gd name="T16" fmla="*/ 2 w 24"/>
                  <a:gd name="T17" fmla="*/ 30 h 30"/>
                  <a:gd name="T18" fmla="*/ 4 w 24"/>
                  <a:gd name="T19" fmla="*/ 26 h 30"/>
                  <a:gd name="T20" fmla="*/ 4 w 24"/>
                  <a:gd name="T21" fmla="*/ 22 h 30"/>
                  <a:gd name="T22" fmla="*/ 6 w 24"/>
                  <a:gd name="T23" fmla="*/ 18 h 30"/>
                  <a:gd name="T24" fmla="*/ 12 w 24"/>
                  <a:gd name="T25" fmla="*/ 16 h 30"/>
                  <a:gd name="T26" fmla="*/ 12 w 24"/>
                  <a:gd name="T27" fmla="*/ 16 h 30"/>
                  <a:gd name="T28" fmla="*/ 12 w 24"/>
                  <a:gd name="T29" fmla="*/ 20 h 30"/>
                  <a:gd name="T30" fmla="*/ 10 w 24"/>
                  <a:gd name="T31" fmla="*/ 22 h 30"/>
                  <a:gd name="T32" fmla="*/ 10 w 24"/>
                  <a:gd name="T33" fmla="*/ 22 h 30"/>
                  <a:gd name="T34" fmla="*/ 16 w 24"/>
                  <a:gd name="T35" fmla="*/ 22 h 30"/>
                  <a:gd name="T36" fmla="*/ 20 w 24"/>
                  <a:gd name="T37" fmla="*/ 20 h 30"/>
                  <a:gd name="T38" fmla="*/ 20 w 24"/>
                  <a:gd name="T39" fmla="*/ 20 h 30"/>
                  <a:gd name="T40" fmla="*/ 20 w 24"/>
                  <a:gd name="T41" fmla="*/ 22 h 30"/>
                  <a:gd name="T42" fmla="*/ 18 w 24"/>
                  <a:gd name="T43" fmla="*/ 26 h 30"/>
                  <a:gd name="T44" fmla="*/ 18 w 24"/>
                  <a:gd name="T45" fmla="*/ 26 h 30"/>
                  <a:gd name="T46" fmla="*/ 24 w 24"/>
                  <a:gd name="T47" fmla="*/ 24 h 30"/>
                  <a:gd name="T48" fmla="*/ 24 w 24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30">
                    <a:moveTo>
                      <a:pt x="24" y="0"/>
                    </a:move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4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2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8" name="Freeform 415"/>
              <p:cNvSpPr>
                <a:spLocks noEditPoints="1"/>
              </p:cNvSpPr>
              <p:nvPr/>
            </p:nvSpPr>
            <p:spPr bwMode="auto">
              <a:xfrm>
                <a:off x="1756" y="2846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40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2 w 52"/>
                  <a:gd name="T25" fmla="*/ 12 h 14"/>
                  <a:gd name="T26" fmla="*/ 14 w 52"/>
                  <a:gd name="T27" fmla="*/ 14 h 14"/>
                  <a:gd name="T28" fmla="*/ 10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8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8 w 52"/>
                  <a:gd name="T49" fmla="*/ 2 h 14"/>
                  <a:gd name="T50" fmla="*/ 16 w 52"/>
                  <a:gd name="T51" fmla="*/ 0 h 14"/>
                  <a:gd name="T52" fmla="*/ 24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4" y="12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9" name="Freeform 416"/>
              <p:cNvSpPr>
                <a:spLocks noEditPoints="1"/>
              </p:cNvSpPr>
              <p:nvPr/>
            </p:nvSpPr>
            <p:spPr bwMode="auto">
              <a:xfrm>
                <a:off x="1756" y="2846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2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8 w 26"/>
                  <a:gd name="T51" fmla="*/ 2 h 14"/>
                  <a:gd name="T52" fmla="*/ 8 w 26"/>
                  <a:gd name="T53" fmla="*/ 2 h 14"/>
                  <a:gd name="T54" fmla="*/ 10 w 26"/>
                  <a:gd name="T55" fmla="*/ 2 h 14"/>
                  <a:gd name="T56" fmla="*/ 16 w 26"/>
                  <a:gd name="T57" fmla="*/ 0 h 14"/>
                  <a:gd name="T58" fmla="*/ 20 w 26"/>
                  <a:gd name="T59" fmla="*/ 2 h 14"/>
                  <a:gd name="T60" fmla="*/ 24 w 26"/>
                  <a:gd name="T61" fmla="*/ 2 h 14"/>
                  <a:gd name="T62" fmla="*/ 24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0" name="Rectangle 417"/>
              <p:cNvSpPr>
                <a:spLocks noChangeArrowheads="1"/>
              </p:cNvSpPr>
              <p:nvPr/>
            </p:nvSpPr>
            <p:spPr bwMode="auto">
              <a:xfrm>
                <a:off x="1846" y="2438"/>
                <a:ext cx="128" cy="124"/>
              </a:xfrm>
              <a:prstGeom prst="rect">
                <a:avLst/>
              </a:prstGeom>
              <a:solidFill>
                <a:srgbClr val="74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1" name="Freeform 418"/>
              <p:cNvSpPr/>
              <p:nvPr/>
            </p:nvSpPr>
            <p:spPr bwMode="auto">
              <a:xfrm>
                <a:off x="1864" y="2522"/>
                <a:ext cx="92" cy="40"/>
              </a:xfrm>
              <a:custGeom>
                <a:avLst/>
                <a:gdLst>
                  <a:gd name="T0" fmla="*/ 56 w 92"/>
                  <a:gd name="T1" fmla="*/ 0 h 40"/>
                  <a:gd name="T2" fmla="*/ 56 w 92"/>
                  <a:gd name="T3" fmla="*/ 0 h 40"/>
                  <a:gd name="T4" fmla="*/ 70 w 92"/>
                  <a:gd name="T5" fmla="*/ 6 h 40"/>
                  <a:gd name="T6" fmla="*/ 82 w 92"/>
                  <a:gd name="T7" fmla="*/ 8 h 40"/>
                  <a:gd name="T8" fmla="*/ 90 w 92"/>
                  <a:gd name="T9" fmla="*/ 12 h 40"/>
                  <a:gd name="T10" fmla="*/ 92 w 92"/>
                  <a:gd name="T11" fmla="*/ 14 h 40"/>
                  <a:gd name="T12" fmla="*/ 92 w 92"/>
                  <a:gd name="T13" fmla="*/ 16 h 40"/>
                  <a:gd name="T14" fmla="*/ 92 w 92"/>
                  <a:gd name="T15" fmla="*/ 16 h 40"/>
                  <a:gd name="T16" fmla="*/ 92 w 92"/>
                  <a:gd name="T17" fmla="*/ 40 h 40"/>
                  <a:gd name="T18" fmla="*/ 92 w 92"/>
                  <a:gd name="T19" fmla="*/ 40 h 40"/>
                  <a:gd name="T20" fmla="*/ 0 w 92"/>
                  <a:gd name="T21" fmla="*/ 40 h 40"/>
                  <a:gd name="T22" fmla="*/ 0 w 92"/>
                  <a:gd name="T23" fmla="*/ 40 h 40"/>
                  <a:gd name="T24" fmla="*/ 0 w 92"/>
                  <a:gd name="T25" fmla="*/ 16 h 40"/>
                  <a:gd name="T26" fmla="*/ 0 w 92"/>
                  <a:gd name="T27" fmla="*/ 16 h 40"/>
                  <a:gd name="T28" fmla="*/ 0 w 92"/>
                  <a:gd name="T29" fmla="*/ 14 h 40"/>
                  <a:gd name="T30" fmla="*/ 2 w 92"/>
                  <a:gd name="T31" fmla="*/ 12 h 40"/>
                  <a:gd name="T32" fmla="*/ 10 w 92"/>
                  <a:gd name="T33" fmla="*/ 8 h 40"/>
                  <a:gd name="T34" fmla="*/ 22 w 92"/>
                  <a:gd name="T35" fmla="*/ 6 h 40"/>
                  <a:gd name="T36" fmla="*/ 36 w 92"/>
                  <a:gd name="T37" fmla="*/ 0 h 40"/>
                  <a:gd name="T38" fmla="*/ 36 w 92"/>
                  <a:gd name="T39" fmla="*/ 0 h 40"/>
                  <a:gd name="T40" fmla="*/ 46 w 92"/>
                  <a:gd name="T41" fmla="*/ 0 h 40"/>
                  <a:gd name="T42" fmla="*/ 46 w 92"/>
                  <a:gd name="T43" fmla="*/ 0 h 40"/>
                  <a:gd name="T44" fmla="*/ 56 w 92"/>
                  <a:gd name="T45" fmla="*/ 0 h 40"/>
                  <a:gd name="T46" fmla="*/ 56 w 92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0">
                    <a:moveTo>
                      <a:pt x="56" y="0"/>
                    </a:move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2" name="Freeform 419"/>
              <p:cNvSpPr/>
              <p:nvPr/>
            </p:nvSpPr>
            <p:spPr bwMode="auto">
              <a:xfrm>
                <a:off x="1864" y="252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3" name="Freeform 420"/>
              <p:cNvSpPr/>
              <p:nvPr/>
            </p:nvSpPr>
            <p:spPr bwMode="auto">
              <a:xfrm>
                <a:off x="1902" y="2528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8 h 34"/>
                  <a:gd name="T6" fmla="*/ 6 w 16"/>
                  <a:gd name="T7" fmla="*/ 8 h 34"/>
                  <a:gd name="T8" fmla="*/ 4 w 16"/>
                  <a:gd name="T9" fmla="*/ 8 h 34"/>
                  <a:gd name="T10" fmla="*/ 2 w 16"/>
                  <a:gd name="T11" fmla="*/ 6 h 34"/>
                  <a:gd name="T12" fmla="*/ 2 w 16"/>
                  <a:gd name="T13" fmla="*/ 2 h 34"/>
                  <a:gd name="T14" fmla="*/ 2 w 16"/>
                  <a:gd name="T15" fmla="*/ 2 h 34"/>
                  <a:gd name="T16" fmla="*/ 4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6 h 34"/>
                  <a:gd name="T32" fmla="*/ 14 w 16"/>
                  <a:gd name="T33" fmla="*/ 6 h 34"/>
                  <a:gd name="T34" fmla="*/ 12 w 16"/>
                  <a:gd name="T35" fmla="*/ 8 h 34"/>
                  <a:gd name="T36" fmla="*/ 12 w 16"/>
                  <a:gd name="T37" fmla="*/ 8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4" name="Freeform 421"/>
              <p:cNvSpPr/>
              <p:nvPr/>
            </p:nvSpPr>
            <p:spPr bwMode="auto">
              <a:xfrm>
                <a:off x="1902" y="2528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8 h 34"/>
                  <a:gd name="T6" fmla="*/ 6 w 8"/>
                  <a:gd name="T7" fmla="*/ 8 h 34"/>
                  <a:gd name="T8" fmla="*/ 4 w 8"/>
                  <a:gd name="T9" fmla="*/ 8 h 34"/>
                  <a:gd name="T10" fmla="*/ 2 w 8"/>
                  <a:gd name="T11" fmla="*/ 6 h 34"/>
                  <a:gd name="T12" fmla="*/ 2 w 8"/>
                  <a:gd name="T13" fmla="*/ 2 h 34"/>
                  <a:gd name="T14" fmla="*/ 2 w 8"/>
                  <a:gd name="T15" fmla="*/ 2 h 34"/>
                  <a:gd name="T16" fmla="*/ 4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5" name="Freeform 422"/>
              <p:cNvSpPr/>
              <p:nvPr/>
            </p:nvSpPr>
            <p:spPr bwMode="auto">
              <a:xfrm>
                <a:off x="1908" y="2524"/>
                <a:ext cx="36" cy="38"/>
              </a:xfrm>
              <a:custGeom>
                <a:avLst/>
                <a:gdLst>
                  <a:gd name="T0" fmla="*/ 16 w 36"/>
                  <a:gd name="T1" fmla="*/ 0 h 38"/>
                  <a:gd name="T2" fmla="*/ 16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6 w 36"/>
                  <a:gd name="T13" fmla="*/ 0 h 38"/>
                  <a:gd name="T14" fmla="*/ 16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6" y="0"/>
                    </a:moveTo>
                    <a:lnTo>
                      <a:pt x="16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6" name="Freeform 423"/>
              <p:cNvSpPr/>
              <p:nvPr/>
            </p:nvSpPr>
            <p:spPr bwMode="auto">
              <a:xfrm>
                <a:off x="1876" y="2524"/>
                <a:ext cx="38" cy="38"/>
              </a:xfrm>
              <a:custGeom>
                <a:avLst/>
                <a:gdLst>
                  <a:gd name="T0" fmla="*/ 20 w 38"/>
                  <a:gd name="T1" fmla="*/ 0 h 38"/>
                  <a:gd name="T2" fmla="*/ 20 w 38"/>
                  <a:gd name="T3" fmla="*/ 0 h 38"/>
                  <a:gd name="T4" fmla="*/ 10 w 38"/>
                  <a:gd name="T5" fmla="*/ 4 h 38"/>
                  <a:gd name="T6" fmla="*/ 0 w 38"/>
                  <a:gd name="T7" fmla="*/ 6 h 38"/>
                  <a:gd name="T8" fmla="*/ 8 w 38"/>
                  <a:gd name="T9" fmla="*/ 38 h 38"/>
                  <a:gd name="T10" fmla="*/ 38 w 38"/>
                  <a:gd name="T11" fmla="*/ 38 h 38"/>
                  <a:gd name="T12" fmla="*/ 20 w 38"/>
                  <a:gd name="T13" fmla="*/ 0 h 38"/>
                  <a:gd name="T14" fmla="*/ 20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0" y="0"/>
                    </a:moveTo>
                    <a:lnTo>
                      <a:pt x="20" y="0"/>
                    </a:lnTo>
                    <a:lnTo>
                      <a:pt x="10" y="4"/>
                    </a:lnTo>
                    <a:lnTo>
                      <a:pt x="0" y="6"/>
                    </a:lnTo>
                    <a:lnTo>
                      <a:pt x="8" y="38"/>
                    </a:lnTo>
                    <a:lnTo>
                      <a:pt x="38" y="38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7" name="Freeform 424"/>
              <p:cNvSpPr/>
              <p:nvPr/>
            </p:nvSpPr>
            <p:spPr bwMode="auto">
              <a:xfrm>
                <a:off x="1910" y="2522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8" name="Freeform 425"/>
              <p:cNvSpPr/>
              <p:nvPr/>
            </p:nvSpPr>
            <p:spPr bwMode="auto">
              <a:xfrm>
                <a:off x="1896" y="2522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9" name="Freeform 426"/>
              <p:cNvSpPr/>
              <p:nvPr/>
            </p:nvSpPr>
            <p:spPr bwMode="auto">
              <a:xfrm>
                <a:off x="1934" y="247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0" name="Freeform 427"/>
              <p:cNvSpPr/>
              <p:nvPr/>
            </p:nvSpPr>
            <p:spPr bwMode="auto">
              <a:xfrm>
                <a:off x="1884" y="2474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1" name="Freeform 428"/>
              <p:cNvSpPr/>
              <p:nvPr/>
            </p:nvSpPr>
            <p:spPr bwMode="auto">
              <a:xfrm>
                <a:off x="1900" y="2506"/>
                <a:ext cx="20" cy="22"/>
              </a:xfrm>
              <a:custGeom>
                <a:avLst/>
                <a:gdLst>
                  <a:gd name="T0" fmla="*/ 20 w 20"/>
                  <a:gd name="T1" fmla="*/ 0 h 22"/>
                  <a:gd name="T2" fmla="*/ 0 w 20"/>
                  <a:gd name="T3" fmla="*/ 0 h 22"/>
                  <a:gd name="T4" fmla="*/ 0 w 20"/>
                  <a:gd name="T5" fmla="*/ 16 h 22"/>
                  <a:gd name="T6" fmla="*/ 10 w 20"/>
                  <a:gd name="T7" fmla="*/ 22 h 22"/>
                  <a:gd name="T8" fmla="*/ 20 w 20"/>
                  <a:gd name="T9" fmla="*/ 16 h 22"/>
                  <a:gd name="T10" fmla="*/ 20 w 20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2">
                    <a:moveTo>
                      <a:pt x="2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0" y="22"/>
                    </a:lnTo>
                    <a:lnTo>
                      <a:pt x="20" y="1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2" name="Freeform 429"/>
              <p:cNvSpPr/>
              <p:nvPr/>
            </p:nvSpPr>
            <p:spPr bwMode="auto">
              <a:xfrm>
                <a:off x="1900" y="2506"/>
                <a:ext cx="10" cy="22"/>
              </a:xfrm>
              <a:custGeom>
                <a:avLst/>
                <a:gdLst>
                  <a:gd name="T0" fmla="*/ 10 w 10"/>
                  <a:gd name="T1" fmla="*/ 0 h 22"/>
                  <a:gd name="T2" fmla="*/ 0 w 10"/>
                  <a:gd name="T3" fmla="*/ 0 h 22"/>
                  <a:gd name="T4" fmla="*/ 0 w 10"/>
                  <a:gd name="T5" fmla="*/ 16 h 22"/>
                  <a:gd name="T6" fmla="*/ 10 w 10"/>
                  <a:gd name="T7" fmla="*/ 22 h 22"/>
                  <a:gd name="T8" fmla="*/ 10 w 10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0" y="2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3" name="Freeform 430"/>
              <p:cNvSpPr/>
              <p:nvPr/>
            </p:nvSpPr>
            <p:spPr bwMode="auto">
              <a:xfrm>
                <a:off x="1888" y="244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6 h 64"/>
                  <a:gd name="T22" fmla="*/ 14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2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38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2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4" name="Freeform 431"/>
              <p:cNvSpPr/>
              <p:nvPr/>
            </p:nvSpPr>
            <p:spPr bwMode="auto">
              <a:xfrm>
                <a:off x="1888" y="244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4 h 64"/>
                  <a:gd name="T12" fmla="*/ 0 w 22"/>
                  <a:gd name="T13" fmla="*/ 22 h 64"/>
                  <a:gd name="T14" fmla="*/ 0 w 22"/>
                  <a:gd name="T15" fmla="*/ 42 h 64"/>
                  <a:gd name="T16" fmla="*/ 0 w 22"/>
                  <a:gd name="T17" fmla="*/ 42 h 64"/>
                  <a:gd name="T18" fmla="*/ 2 w 22"/>
                  <a:gd name="T19" fmla="*/ 50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5" name="Freeform 432"/>
              <p:cNvSpPr/>
              <p:nvPr/>
            </p:nvSpPr>
            <p:spPr bwMode="auto">
              <a:xfrm>
                <a:off x="1906" y="249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6" name="Freeform 433"/>
              <p:cNvSpPr/>
              <p:nvPr/>
            </p:nvSpPr>
            <p:spPr bwMode="auto">
              <a:xfrm>
                <a:off x="1886" y="2446"/>
                <a:ext cx="48" cy="28"/>
              </a:xfrm>
              <a:custGeom>
                <a:avLst/>
                <a:gdLst>
                  <a:gd name="T0" fmla="*/ 16 w 48"/>
                  <a:gd name="T1" fmla="*/ 12 h 28"/>
                  <a:gd name="T2" fmla="*/ 16 w 48"/>
                  <a:gd name="T3" fmla="*/ 12 h 28"/>
                  <a:gd name="T4" fmla="*/ 22 w 48"/>
                  <a:gd name="T5" fmla="*/ 18 h 28"/>
                  <a:gd name="T6" fmla="*/ 30 w 48"/>
                  <a:gd name="T7" fmla="*/ 22 h 28"/>
                  <a:gd name="T8" fmla="*/ 38 w 48"/>
                  <a:gd name="T9" fmla="*/ 26 h 28"/>
                  <a:gd name="T10" fmla="*/ 48 w 48"/>
                  <a:gd name="T11" fmla="*/ 28 h 28"/>
                  <a:gd name="T12" fmla="*/ 48 w 48"/>
                  <a:gd name="T13" fmla="*/ 28 h 28"/>
                  <a:gd name="T14" fmla="*/ 48 w 48"/>
                  <a:gd name="T15" fmla="*/ 20 h 28"/>
                  <a:gd name="T16" fmla="*/ 46 w 48"/>
                  <a:gd name="T17" fmla="*/ 14 h 28"/>
                  <a:gd name="T18" fmla="*/ 44 w 48"/>
                  <a:gd name="T19" fmla="*/ 8 h 28"/>
                  <a:gd name="T20" fmla="*/ 40 w 48"/>
                  <a:gd name="T21" fmla="*/ 4 h 28"/>
                  <a:gd name="T22" fmla="*/ 34 w 48"/>
                  <a:gd name="T23" fmla="*/ 2 h 28"/>
                  <a:gd name="T24" fmla="*/ 30 w 48"/>
                  <a:gd name="T25" fmla="*/ 0 h 28"/>
                  <a:gd name="T26" fmla="*/ 22 w 48"/>
                  <a:gd name="T27" fmla="*/ 0 h 28"/>
                  <a:gd name="T28" fmla="*/ 16 w 48"/>
                  <a:gd name="T29" fmla="*/ 0 h 28"/>
                  <a:gd name="T30" fmla="*/ 16 w 48"/>
                  <a:gd name="T31" fmla="*/ 0 h 28"/>
                  <a:gd name="T32" fmla="*/ 10 w 48"/>
                  <a:gd name="T33" fmla="*/ 2 h 28"/>
                  <a:gd name="T34" fmla="*/ 4 w 48"/>
                  <a:gd name="T35" fmla="*/ 8 h 28"/>
                  <a:gd name="T36" fmla="*/ 0 w 48"/>
                  <a:gd name="T37" fmla="*/ 16 h 28"/>
                  <a:gd name="T38" fmla="*/ 2 w 48"/>
                  <a:gd name="T39" fmla="*/ 28 h 28"/>
                  <a:gd name="T40" fmla="*/ 2 w 48"/>
                  <a:gd name="T41" fmla="*/ 28 h 28"/>
                  <a:gd name="T42" fmla="*/ 10 w 48"/>
                  <a:gd name="T43" fmla="*/ 22 h 28"/>
                  <a:gd name="T44" fmla="*/ 16 w 48"/>
                  <a:gd name="T45" fmla="*/ 12 h 28"/>
                  <a:gd name="T46" fmla="*/ 16 w 48"/>
                  <a:gd name="T47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2" y="18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7" name="Freeform 434"/>
              <p:cNvSpPr/>
              <p:nvPr/>
            </p:nvSpPr>
            <p:spPr bwMode="auto">
              <a:xfrm>
                <a:off x="1886" y="2446"/>
                <a:ext cx="24" cy="28"/>
              </a:xfrm>
              <a:custGeom>
                <a:avLst/>
                <a:gdLst>
                  <a:gd name="T0" fmla="*/ 16 w 24"/>
                  <a:gd name="T1" fmla="*/ 12 h 28"/>
                  <a:gd name="T2" fmla="*/ 16 w 24"/>
                  <a:gd name="T3" fmla="*/ 12 h 28"/>
                  <a:gd name="T4" fmla="*/ 24 w 24"/>
                  <a:gd name="T5" fmla="*/ 20 h 28"/>
                  <a:gd name="T6" fmla="*/ 24 w 24"/>
                  <a:gd name="T7" fmla="*/ 0 h 28"/>
                  <a:gd name="T8" fmla="*/ 24 w 24"/>
                  <a:gd name="T9" fmla="*/ 0 h 28"/>
                  <a:gd name="T10" fmla="*/ 16 w 24"/>
                  <a:gd name="T11" fmla="*/ 0 h 28"/>
                  <a:gd name="T12" fmla="*/ 16 w 24"/>
                  <a:gd name="T13" fmla="*/ 0 h 28"/>
                  <a:gd name="T14" fmla="*/ 10 w 24"/>
                  <a:gd name="T15" fmla="*/ 2 h 28"/>
                  <a:gd name="T16" fmla="*/ 4 w 24"/>
                  <a:gd name="T17" fmla="*/ 8 h 28"/>
                  <a:gd name="T18" fmla="*/ 0 w 24"/>
                  <a:gd name="T19" fmla="*/ 16 h 28"/>
                  <a:gd name="T20" fmla="*/ 2 w 24"/>
                  <a:gd name="T21" fmla="*/ 28 h 28"/>
                  <a:gd name="T22" fmla="*/ 2 w 24"/>
                  <a:gd name="T23" fmla="*/ 28 h 28"/>
                  <a:gd name="T24" fmla="*/ 10 w 24"/>
                  <a:gd name="T25" fmla="*/ 22 h 28"/>
                  <a:gd name="T26" fmla="*/ 16 w 24"/>
                  <a:gd name="T27" fmla="*/ 12 h 28"/>
                  <a:gd name="T28" fmla="*/ 16 w 24"/>
                  <a:gd name="T2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8" name="Freeform 435"/>
              <p:cNvSpPr/>
              <p:nvPr/>
            </p:nvSpPr>
            <p:spPr bwMode="auto">
              <a:xfrm>
                <a:off x="1916" y="2474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2 h 2"/>
                  <a:gd name="T6" fmla="*/ 12 w 12"/>
                  <a:gd name="T7" fmla="*/ 2 h 2"/>
                  <a:gd name="T8" fmla="*/ 12 w 12"/>
                  <a:gd name="T9" fmla="*/ 2 h 2"/>
                  <a:gd name="T10" fmla="*/ 12 w 12"/>
                  <a:gd name="T11" fmla="*/ 2 h 2"/>
                  <a:gd name="T12" fmla="*/ 8 w 12"/>
                  <a:gd name="T13" fmla="*/ 2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2 h 2"/>
                  <a:gd name="T20" fmla="*/ 0 w 12"/>
                  <a:gd name="T21" fmla="*/ 2 h 2"/>
                  <a:gd name="T22" fmla="*/ 0 w 12"/>
                  <a:gd name="T23" fmla="*/ 2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9" name="Freeform 436"/>
              <p:cNvSpPr/>
              <p:nvPr/>
            </p:nvSpPr>
            <p:spPr bwMode="auto">
              <a:xfrm>
                <a:off x="1892" y="2474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2 w 12"/>
                  <a:gd name="T5" fmla="*/ 2 h 2"/>
                  <a:gd name="T6" fmla="*/ 2 w 12"/>
                  <a:gd name="T7" fmla="*/ 2 h 2"/>
                  <a:gd name="T8" fmla="*/ 0 w 12"/>
                  <a:gd name="T9" fmla="*/ 2 h 2"/>
                  <a:gd name="T10" fmla="*/ 2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0" name="Freeform 437"/>
              <p:cNvSpPr/>
              <p:nvPr/>
            </p:nvSpPr>
            <p:spPr bwMode="auto">
              <a:xfrm>
                <a:off x="1928" y="2544"/>
                <a:ext cx="8" cy="14"/>
              </a:xfrm>
              <a:custGeom>
                <a:avLst/>
                <a:gdLst>
                  <a:gd name="T0" fmla="*/ 8 w 8"/>
                  <a:gd name="T1" fmla="*/ 8 h 14"/>
                  <a:gd name="T2" fmla="*/ 4 w 8"/>
                  <a:gd name="T3" fmla="*/ 0 h 14"/>
                  <a:gd name="T4" fmla="*/ 0 w 8"/>
                  <a:gd name="T5" fmla="*/ 8 h 14"/>
                  <a:gd name="T6" fmla="*/ 4 w 8"/>
                  <a:gd name="T7" fmla="*/ 14 h 14"/>
                  <a:gd name="T8" fmla="*/ 8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8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1" name="Freeform 438"/>
              <p:cNvSpPr/>
              <p:nvPr/>
            </p:nvSpPr>
            <p:spPr bwMode="auto">
              <a:xfrm>
                <a:off x="1916" y="2544"/>
                <a:ext cx="10" cy="14"/>
              </a:xfrm>
              <a:custGeom>
                <a:avLst/>
                <a:gdLst>
                  <a:gd name="T0" fmla="*/ 10 w 10"/>
                  <a:gd name="T1" fmla="*/ 8 h 14"/>
                  <a:gd name="T2" fmla="*/ 6 w 10"/>
                  <a:gd name="T3" fmla="*/ 0 h 14"/>
                  <a:gd name="T4" fmla="*/ 0 w 10"/>
                  <a:gd name="T5" fmla="*/ 8 h 14"/>
                  <a:gd name="T6" fmla="*/ 6 w 10"/>
                  <a:gd name="T7" fmla="*/ 14 h 14"/>
                  <a:gd name="T8" fmla="*/ 10 w 10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8"/>
                    </a:moveTo>
                    <a:lnTo>
                      <a:pt x="6" y="0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2" name="Freeform 439"/>
              <p:cNvSpPr/>
              <p:nvPr/>
            </p:nvSpPr>
            <p:spPr bwMode="auto">
              <a:xfrm>
                <a:off x="1928" y="2528"/>
                <a:ext cx="8" cy="14"/>
              </a:xfrm>
              <a:custGeom>
                <a:avLst/>
                <a:gdLst>
                  <a:gd name="T0" fmla="*/ 8 w 8"/>
                  <a:gd name="T1" fmla="*/ 8 h 14"/>
                  <a:gd name="T2" fmla="*/ 4 w 8"/>
                  <a:gd name="T3" fmla="*/ 0 h 14"/>
                  <a:gd name="T4" fmla="*/ 0 w 8"/>
                  <a:gd name="T5" fmla="*/ 8 h 14"/>
                  <a:gd name="T6" fmla="*/ 4 w 8"/>
                  <a:gd name="T7" fmla="*/ 14 h 14"/>
                  <a:gd name="T8" fmla="*/ 8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8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3" name="Freeform 440"/>
              <p:cNvSpPr/>
              <p:nvPr/>
            </p:nvSpPr>
            <p:spPr bwMode="auto">
              <a:xfrm>
                <a:off x="1884" y="2544"/>
                <a:ext cx="8" cy="14"/>
              </a:xfrm>
              <a:custGeom>
                <a:avLst/>
                <a:gdLst>
                  <a:gd name="T0" fmla="*/ 0 w 8"/>
                  <a:gd name="T1" fmla="*/ 8 h 14"/>
                  <a:gd name="T2" fmla="*/ 4 w 8"/>
                  <a:gd name="T3" fmla="*/ 0 h 14"/>
                  <a:gd name="T4" fmla="*/ 8 w 8"/>
                  <a:gd name="T5" fmla="*/ 8 h 14"/>
                  <a:gd name="T6" fmla="*/ 4 w 8"/>
                  <a:gd name="T7" fmla="*/ 14 h 14"/>
                  <a:gd name="T8" fmla="*/ 0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8"/>
                    </a:moveTo>
                    <a:lnTo>
                      <a:pt x="4" y="0"/>
                    </a:lnTo>
                    <a:lnTo>
                      <a:pt x="8" y="8"/>
                    </a:lnTo>
                    <a:lnTo>
                      <a:pt x="4" y="1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4" name="Freeform 441"/>
              <p:cNvSpPr/>
              <p:nvPr/>
            </p:nvSpPr>
            <p:spPr bwMode="auto">
              <a:xfrm>
                <a:off x="1896" y="2544"/>
                <a:ext cx="8" cy="14"/>
              </a:xfrm>
              <a:custGeom>
                <a:avLst/>
                <a:gdLst>
                  <a:gd name="T0" fmla="*/ 0 w 8"/>
                  <a:gd name="T1" fmla="*/ 8 h 14"/>
                  <a:gd name="T2" fmla="*/ 4 w 8"/>
                  <a:gd name="T3" fmla="*/ 0 h 14"/>
                  <a:gd name="T4" fmla="*/ 8 w 8"/>
                  <a:gd name="T5" fmla="*/ 8 h 14"/>
                  <a:gd name="T6" fmla="*/ 4 w 8"/>
                  <a:gd name="T7" fmla="*/ 14 h 14"/>
                  <a:gd name="T8" fmla="*/ 0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8"/>
                    </a:moveTo>
                    <a:lnTo>
                      <a:pt x="4" y="0"/>
                    </a:lnTo>
                    <a:lnTo>
                      <a:pt x="8" y="8"/>
                    </a:lnTo>
                    <a:lnTo>
                      <a:pt x="4" y="1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5" name="Freeform 442"/>
              <p:cNvSpPr/>
              <p:nvPr/>
            </p:nvSpPr>
            <p:spPr bwMode="auto">
              <a:xfrm>
                <a:off x="1884" y="2528"/>
                <a:ext cx="8" cy="14"/>
              </a:xfrm>
              <a:custGeom>
                <a:avLst/>
                <a:gdLst>
                  <a:gd name="T0" fmla="*/ 0 w 8"/>
                  <a:gd name="T1" fmla="*/ 8 h 14"/>
                  <a:gd name="T2" fmla="*/ 4 w 8"/>
                  <a:gd name="T3" fmla="*/ 0 h 14"/>
                  <a:gd name="T4" fmla="*/ 8 w 8"/>
                  <a:gd name="T5" fmla="*/ 8 h 14"/>
                  <a:gd name="T6" fmla="*/ 4 w 8"/>
                  <a:gd name="T7" fmla="*/ 14 h 14"/>
                  <a:gd name="T8" fmla="*/ 0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8"/>
                    </a:moveTo>
                    <a:lnTo>
                      <a:pt x="4" y="0"/>
                    </a:lnTo>
                    <a:lnTo>
                      <a:pt x="8" y="8"/>
                    </a:lnTo>
                    <a:lnTo>
                      <a:pt x="4" y="1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6" name="Rectangle 443"/>
              <p:cNvSpPr>
                <a:spLocks noChangeArrowheads="1"/>
              </p:cNvSpPr>
              <p:nvPr/>
            </p:nvSpPr>
            <p:spPr bwMode="auto">
              <a:xfrm>
                <a:off x="1974" y="2686"/>
                <a:ext cx="128" cy="124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7" name="Freeform 444"/>
              <p:cNvSpPr/>
              <p:nvPr/>
            </p:nvSpPr>
            <p:spPr bwMode="auto">
              <a:xfrm>
                <a:off x="2062" y="2726"/>
                <a:ext cx="2" cy="12"/>
              </a:xfrm>
              <a:custGeom>
                <a:avLst/>
                <a:gdLst>
                  <a:gd name="T0" fmla="*/ 0 w 2"/>
                  <a:gd name="T1" fmla="*/ 12 h 12"/>
                  <a:gd name="T2" fmla="*/ 0 w 2"/>
                  <a:gd name="T3" fmla="*/ 12 h 12"/>
                  <a:gd name="T4" fmla="*/ 0 w 2"/>
                  <a:gd name="T5" fmla="*/ 0 h 12"/>
                  <a:gd name="T6" fmla="*/ 0 w 2"/>
                  <a:gd name="T7" fmla="*/ 0 h 12"/>
                  <a:gd name="T8" fmla="*/ 0 w 2"/>
                  <a:gd name="T9" fmla="*/ 0 h 12"/>
                  <a:gd name="T10" fmla="*/ 2 w 2"/>
                  <a:gd name="T11" fmla="*/ 4 h 12"/>
                  <a:gd name="T12" fmla="*/ 2 w 2"/>
                  <a:gd name="T13" fmla="*/ 4 h 12"/>
                  <a:gd name="T14" fmla="*/ 2 w 2"/>
                  <a:gd name="T15" fmla="*/ 8 h 12"/>
                  <a:gd name="T16" fmla="*/ 0 w 2"/>
                  <a:gd name="T17" fmla="*/ 12 h 12"/>
                  <a:gd name="T18" fmla="*/ 0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8" name="Freeform 445"/>
              <p:cNvSpPr/>
              <p:nvPr/>
            </p:nvSpPr>
            <p:spPr bwMode="auto">
              <a:xfrm>
                <a:off x="2012" y="2726"/>
                <a:ext cx="4" cy="12"/>
              </a:xfrm>
              <a:custGeom>
                <a:avLst/>
                <a:gdLst>
                  <a:gd name="T0" fmla="*/ 4 w 4"/>
                  <a:gd name="T1" fmla="*/ 12 h 12"/>
                  <a:gd name="T2" fmla="*/ 4 w 4"/>
                  <a:gd name="T3" fmla="*/ 12 h 12"/>
                  <a:gd name="T4" fmla="*/ 4 w 4"/>
                  <a:gd name="T5" fmla="*/ 0 h 12"/>
                  <a:gd name="T6" fmla="*/ 4 w 4"/>
                  <a:gd name="T7" fmla="*/ 0 h 12"/>
                  <a:gd name="T8" fmla="*/ 2 w 4"/>
                  <a:gd name="T9" fmla="*/ 0 h 12"/>
                  <a:gd name="T10" fmla="*/ 0 w 4"/>
                  <a:gd name="T11" fmla="*/ 4 h 12"/>
                  <a:gd name="T12" fmla="*/ 0 w 4"/>
                  <a:gd name="T13" fmla="*/ 4 h 12"/>
                  <a:gd name="T14" fmla="*/ 2 w 4"/>
                  <a:gd name="T15" fmla="*/ 8 h 12"/>
                  <a:gd name="T16" fmla="*/ 4 w 4"/>
                  <a:gd name="T17" fmla="*/ 12 h 12"/>
                  <a:gd name="T18" fmla="*/ 4 w 4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2">
                    <a:moveTo>
                      <a:pt x="4" y="12"/>
                    </a:moveTo>
                    <a:lnTo>
                      <a:pt x="4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9" name="Freeform 446"/>
              <p:cNvSpPr/>
              <p:nvPr/>
            </p:nvSpPr>
            <p:spPr bwMode="auto">
              <a:xfrm>
                <a:off x="1992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0" name="Freeform 447"/>
              <p:cNvSpPr/>
              <p:nvPr/>
            </p:nvSpPr>
            <p:spPr bwMode="auto">
              <a:xfrm>
                <a:off x="1992" y="277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46 w 46"/>
                  <a:gd name="T3" fmla="*/ 0 h 40"/>
                  <a:gd name="T4" fmla="*/ 36 w 46"/>
                  <a:gd name="T5" fmla="*/ 0 h 40"/>
                  <a:gd name="T6" fmla="*/ 36 w 46"/>
                  <a:gd name="T7" fmla="*/ 0 h 40"/>
                  <a:gd name="T8" fmla="*/ 22 w 46"/>
                  <a:gd name="T9" fmla="*/ 6 h 40"/>
                  <a:gd name="T10" fmla="*/ 10 w 46"/>
                  <a:gd name="T11" fmla="*/ 10 h 40"/>
                  <a:gd name="T12" fmla="*/ 2 w 46"/>
                  <a:gd name="T13" fmla="*/ 12 h 40"/>
                  <a:gd name="T14" fmla="*/ 0 w 46"/>
                  <a:gd name="T15" fmla="*/ 14 h 40"/>
                  <a:gd name="T16" fmla="*/ 0 w 46"/>
                  <a:gd name="T17" fmla="*/ 16 h 40"/>
                  <a:gd name="T18" fmla="*/ 0 w 46"/>
                  <a:gd name="T19" fmla="*/ 16 h 40"/>
                  <a:gd name="T20" fmla="*/ 0 w 46"/>
                  <a:gd name="T21" fmla="*/ 40 h 40"/>
                  <a:gd name="T22" fmla="*/ 0 w 46"/>
                  <a:gd name="T23" fmla="*/ 40 h 40"/>
                  <a:gd name="T24" fmla="*/ 46 w 46"/>
                  <a:gd name="T25" fmla="*/ 40 h 40"/>
                  <a:gd name="T26" fmla="*/ 46 w 46"/>
                  <a:gd name="T27" fmla="*/ 0 h 40"/>
                  <a:gd name="T28" fmla="*/ 46 w 46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1" name="Freeform 448"/>
              <p:cNvSpPr/>
              <p:nvPr/>
            </p:nvSpPr>
            <p:spPr bwMode="auto">
              <a:xfrm>
                <a:off x="2024" y="2770"/>
                <a:ext cx="28" cy="14"/>
              </a:xfrm>
              <a:custGeom>
                <a:avLst/>
                <a:gdLst>
                  <a:gd name="T0" fmla="*/ 14 w 28"/>
                  <a:gd name="T1" fmla="*/ 0 h 14"/>
                  <a:gd name="T2" fmla="*/ 14 w 28"/>
                  <a:gd name="T3" fmla="*/ 0 h 14"/>
                  <a:gd name="T4" fmla="*/ 4 w 28"/>
                  <a:gd name="T5" fmla="*/ 0 h 14"/>
                  <a:gd name="T6" fmla="*/ 4 w 28"/>
                  <a:gd name="T7" fmla="*/ 0 h 14"/>
                  <a:gd name="T8" fmla="*/ 0 w 28"/>
                  <a:gd name="T9" fmla="*/ 2 h 14"/>
                  <a:gd name="T10" fmla="*/ 0 w 28"/>
                  <a:gd name="T11" fmla="*/ 2 h 14"/>
                  <a:gd name="T12" fmla="*/ 0 w 28"/>
                  <a:gd name="T13" fmla="*/ 2 h 14"/>
                  <a:gd name="T14" fmla="*/ 0 w 28"/>
                  <a:gd name="T15" fmla="*/ 2 h 14"/>
                  <a:gd name="T16" fmla="*/ 2 w 28"/>
                  <a:gd name="T17" fmla="*/ 8 h 14"/>
                  <a:gd name="T18" fmla="*/ 4 w 28"/>
                  <a:gd name="T19" fmla="*/ 12 h 14"/>
                  <a:gd name="T20" fmla="*/ 10 w 28"/>
                  <a:gd name="T21" fmla="*/ 14 h 14"/>
                  <a:gd name="T22" fmla="*/ 14 w 28"/>
                  <a:gd name="T23" fmla="*/ 14 h 14"/>
                  <a:gd name="T24" fmla="*/ 14 w 28"/>
                  <a:gd name="T25" fmla="*/ 14 h 14"/>
                  <a:gd name="T26" fmla="*/ 14 w 28"/>
                  <a:gd name="T27" fmla="*/ 14 h 14"/>
                  <a:gd name="T28" fmla="*/ 20 w 28"/>
                  <a:gd name="T29" fmla="*/ 14 h 14"/>
                  <a:gd name="T30" fmla="*/ 24 w 28"/>
                  <a:gd name="T31" fmla="*/ 12 h 14"/>
                  <a:gd name="T32" fmla="*/ 26 w 28"/>
                  <a:gd name="T33" fmla="*/ 8 h 14"/>
                  <a:gd name="T34" fmla="*/ 28 w 28"/>
                  <a:gd name="T35" fmla="*/ 2 h 14"/>
                  <a:gd name="T36" fmla="*/ 28 w 28"/>
                  <a:gd name="T37" fmla="*/ 2 h 14"/>
                  <a:gd name="T38" fmla="*/ 28 w 28"/>
                  <a:gd name="T39" fmla="*/ 2 h 14"/>
                  <a:gd name="T40" fmla="*/ 28 w 28"/>
                  <a:gd name="T41" fmla="*/ 2 h 14"/>
                  <a:gd name="T42" fmla="*/ 24 w 28"/>
                  <a:gd name="T43" fmla="*/ 0 h 14"/>
                  <a:gd name="T44" fmla="*/ 14 w 28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4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2" name="Freeform 449"/>
              <p:cNvSpPr/>
              <p:nvPr/>
            </p:nvSpPr>
            <p:spPr bwMode="auto">
              <a:xfrm>
                <a:off x="2024" y="2770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4 w 14"/>
                  <a:gd name="T5" fmla="*/ 0 h 14"/>
                  <a:gd name="T6" fmla="*/ 4 w 14"/>
                  <a:gd name="T7" fmla="*/ 0 h 14"/>
                  <a:gd name="T8" fmla="*/ 0 w 14"/>
                  <a:gd name="T9" fmla="*/ 2 h 14"/>
                  <a:gd name="T10" fmla="*/ 0 w 14"/>
                  <a:gd name="T11" fmla="*/ 2 h 14"/>
                  <a:gd name="T12" fmla="*/ 0 w 14"/>
                  <a:gd name="T13" fmla="*/ 2 h 14"/>
                  <a:gd name="T14" fmla="*/ 0 w 14"/>
                  <a:gd name="T15" fmla="*/ 2 h 14"/>
                  <a:gd name="T16" fmla="*/ 2 w 14"/>
                  <a:gd name="T17" fmla="*/ 8 h 14"/>
                  <a:gd name="T18" fmla="*/ 4 w 14"/>
                  <a:gd name="T19" fmla="*/ 12 h 14"/>
                  <a:gd name="T20" fmla="*/ 10 w 14"/>
                  <a:gd name="T21" fmla="*/ 14 h 14"/>
                  <a:gd name="T22" fmla="*/ 14 w 14"/>
                  <a:gd name="T23" fmla="*/ 14 h 14"/>
                  <a:gd name="T24" fmla="*/ 14 w 14"/>
                  <a:gd name="T25" fmla="*/ 14 h 14"/>
                  <a:gd name="T26" fmla="*/ 14 w 14"/>
                  <a:gd name="T27" fmla="*/ 14 h 14"/>
                  <a:gd name="T28" fmla="*/ 14 w 14"/>
                  <a:gd name="T29" fmla="*/ 0 h 14"/>
                  <a:gd name="T30" fmla="*/ 14 w 14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3" name="Freeform 450"/>
              <p:cNvSpPr/>
              <p:nvPr/>
            </p:nvSpPr>
            <p:spPr bwMode="auto">
              <a:xfrm>
                <a:off x="2028" y="2756"/>
                <a:ext cx="20" cy="26"/>
              </a:xfrm>
              <a:custGeom>
                <a:avLst/>
                <a:gdLst>
                  <a:gd name="T0" fmla="*/ 10 w 20"/>
                  <a:gd name="T1" fmla="*/ 26 h 26"/>
                  <a:gd name="T2" fmla="*/ 10 w 20"/>
                  <a:gd name="T3" fmla="*/ 26 h 26"/>
                  <a:gd name="T4" fmla="*/ 6 w 20"/>
                  <a:gd name="T5" fmla="*/ 26 h 26"/>
                  <a:gd name="T6" fmla="*/ 2 w 20"/>
                  <a:gd name="T7" fmla="*/ 24 h 26"/>
                  <a:gd name="T8" fmla="*/ 0 w 20"/>
                  <a:gd name="T9" fmla="*/ 20 h 26"/>
                  <a:gd name="T10" fmla="*/ 0 w 20"/>
                  <a:gd name="T11" fmla="*/ 16 h 26"/>
                  <a:gd name="T12" fmla="*/ 0 w 20"/>
                  <a:gd name="T13" fmla="*/ 16 h 26"/>
                  <a:gd name="T14" fmla="*/ 0 w 20"/>
                  <a:gd name="T15" fmla="*/ 16 h 26"/>
                  <a:gd name="T16" fmla="*/ 0 w 20"/>
                  <a:gd name="T17" fmla="*/ 0 h 26"/>
                  <a:gd name="T18" fmla="*/ 20 w 20"/>
                  <a:gd name="T19" fmla="*/ 0 h 26"/>
                  <a:gd name="T20" fmla="*/ 20 w 20"/>
                  <a:gd name="T21" fmla="*/ 16 h 26"/>
                  <a:gd name="T22" fmla="*/ 20 w 20"/>
                  <a:gd name="T23" fmla="*/ 16 h 26"/>
                  <a:gd name="T24" fmla="*/ 20 w 20"/>
                  <a:gd name="T25" fmla="*/ 16 h 26"/>
                  <a:gd name="T26" fmla="*/ 20 w 20"/>
                  <a:gd name="T27" fmla="*/ 20 h 26"/>
                  <a:gd name="T28" fmla="*/ 18 w 20"/>
                  <a:gd name="T29" fmla="*/ 24 h 26"/>
                  <a:gd name="T30" fmla="*/ 14 w 20"/>
                  <a:gd name="T31" fmla="*/ 26 h 26"/>
                  <a:gd name="T32" fmla="*/ 10 w 20"/>
                  <a:gd name="T33" fmla="*/ 26 h 26"/>
                  <a:gd name="T34" fmla="*/ 10 w 20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6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20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4" name="Freeform 451"/>
              <p:cNvSpPr/>
              <p:nvPr/>
            </p:nvSpPr>
            <p:spPr bwMode="auto">
              <a:xfrm>
                <a:off x="2028" y="2756"/>
                <a:ext cx="10" cy="26"/>
              </a:xfrm>
              <a:custGeom>
                <a:avLst/>
                <a:gdLst>
                  <a:gd name="T0" fmla="*/ 10 w 10"/>
                  <a:gd name="T1" fmla="*/ 26 h 26"/>
                  <a:gd name="T2" fmla="*/ 10 w 10"/>
                  <a:gd name="T3" fmla="*/ 26 h 26"/>
                  <a:gd name="T4" fmla="*/ 6 w 10"/>
                  <a:gd name="T5" fmla="*/ 26 h 26"/>
                  <a:gd name="T6" fmla="*/ 2 w 10"/>
                  <a:gd name="T7" fmla="*/ 24 h 26"/>
                  <a:gd name="T8" fmla="*/ 0 w 10"/>
                  <a:gd name="T9" fmla="*/ 20 h 26"/>
                  <a:gd name="T10" fmla="*/ 0 w 10"/>
                  <a:gd name="T11" fmla="*/ 16 h 26"/>
                  <a:gd name="T12" fmla="*/ 0 w 10"/>
                  <a:gd name="T13" fmla="*/ 16 h 26"/>
                  <a:gd name="T14" fmla="*/ 0 w 10"/>
                  <a:gd name="T15" fmla="*/ 16 h 26"/>
                  <a:gd name="T16" fmla="*/ 0 w 10"/>
                  <a:gd name="T17" fmla="*/ 0 h 26"/>
                  <a:gd name="T18" fmla="*/ 10 w 10"/>
                  <a:gd name="T19" fmla="*/ 0 h 26"/>
                  <a:gd name="T20" fmla="*/ 10 w 10"/>
                  <a:gd name="T21" fmla="*/ 26 h 26"/>
                  <a:gd name="T22" fmla="*/ 10 w 10"/>
                  <a:gd name="T2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6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5" name="Freeform 452"/>
              <p:cNvSpPr/>
              <p:nvPr/>
            </p:nvSpPr>
            <p:spPr bwMode="auto">
              <a:xfrm>
                <a:off x="2016" y="2698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0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4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2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38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2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6" name="Freeform 453"/>
              <p:cNvSpPr/>
              <p:nvPr/>
            </p:nvSpPr>
            <p:spPr bwMode="auto">
              <a:xfrm>
                <a:off x="2016" y="2698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7" name="Freeform 454"/>
              <p:cNvSpPr/>
              <p:nvPr/>
            </p:nvSpPr>
            <p:spPr bwMode="auto">
              <a:xfrm>
                <a:off x="2034" y="2750"/>
                <a:ext cx="10" cy="0"/>
              </a:xfrm>
              <a:custGeom>
                <a:avLst/>
                <a:gdLst>
                  <a:gd name="T0" fmla="*/ 8 w 10"/>
                  <a:gd name="T1" fmla="*/ 0 w 10"/>
                  <a:gd name="T2" fmla="*/ 0 w 10"/>
                  <a:gd name="T3" fmla="*/ 0 w 10"/>
                  <a:gd name="T4" fmla="*/ 0 w 10"/>
                  <a:gd name="T5" fmla="*/ 0 w 10"/>
                  <a:gd name="T6" fmla="*/ 0 w 10"/>
                  <a:gd name="T7" fmla="*/ 8 w 10"/>
                  <a:gd name="T8" fmla="*/ 8 w 10"/>
                  <a:gd name="T9" fmla="*/ 10 w 10"/>
                  <a:gd name="T10" fmla="*/ 10 w 10"/>
                  <a:gd name="T11" fmla="*/ 10 w 10"/>
                  <a:gd name="T12" fmla="*/ 8 w 10"/>
                  <a:gd name="T13" fmla="*/ 8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8" name="Freeform 455"/>
              <p:cNvSpPr/>
              <p:nvPr/>
            </p:nvSpPr>
            <p:spPr bwMode="auto">
              <a:xfrm>
                <a:off x="2044" y="2726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0 h 2"/>
                  <a:gd name="T10" fmla="*/ 12 w 12"/>
                  <a:gd name="T11" fmla="*/ 2 h 2"/>
                  <a:gd name="T12" fmla="*/ 8 w 12"/>
                  <a:gd name="T13" fmla="*/ 0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9" name="Freeform 456"/>
              <p:cNvSpPr/>
              <p:nvPr/>
            </p:nvSpPr>
            <p:spPr bwMode="auto">
              <a:xfrm>
                <a:off x="2020" y="2726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2 w 12"/>
                  <a:gd name="T11" fmla="*/ 2 h 2"/>
                  <a:gd name="T12" fmla="*/ 4 w 12"/>
                  <a:gd name="T13" fmla="*/ 0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0" name="Freeform 457"/>
              <p:cNvSpPr/>
              <p:nvPr/>
            </p:nvSpPr>
            <p:spPr bwMode="auto">
              <a:xfrm>
                <a:off x="2014" y="2686"/>
                <a:ext cx="50" cy="40"/>
              </a:xfrm>
              <a:custGeom>
                <a:avLst/>
                <a:gdLst>
                  <a:gd name="T0" fmla="*/ 26 w 50"/>
                  <a:gd name="T1" fmla="*/ 8 h 40"/>
                  <a:gd name="T2" fmla="*/ 26 w 50"/>
                  <a:gd name="T3" fmla="*/ 8 h 40"/>
                  <a:gd name="T4" fmla="*/ 36 w 50"/>
                  <a:gd name="T5" fmla="*/ 6 h 40"/>
                  <a:gd name="T6" fmla="*/ 44 w 50"/>
                  <a:gd name="T7" fmla="*/ 0 h 40"/>
                  <a:gd name="T8" fmla="*/ 44 w 50"/>
                  <a:gd name="T9" fmla="*/ 0 h 40"/>
                  <a:gd name="T10" fmla="*/ 44 w 50"/>
                  <a:gd name="T11" fmla="*/ 6 h 40"/>
                  <a:gd name="T12" fmla="*/ 44 w 50"/>
                  <a:gd name="T13" fmla="*/ 10 h 40"/>
                  <a:gd name="T14" fmla="*/ 40 w 50"/>
                  <a:gd name="T15" fmla="*/ 12 h 40"/>
                  <a:gd name="T16" fmla="*/ 40 w 50"/>
                  <a:gd name="T17" fmla="*/ 12 h 40"/>
                  <a:gd name="T18" fmla="*/ 44 w 50"/>
                  <a:gd name="T19" fmla="*/ 14 h 40"/>
                  <a:gd name="T20" fmla="*/ 50 w 50"/>
                  <a:gd name="T21" fmla="*/ 14 h 40"/>
                  <a:gd name="T22" fmla="*/ 50 w 50"/>
                  <a:gd name="T23" fmla="*/ 14 h 40"/>
                  <a:gd name="T24" fmla="*/ 48 w 50"/>
                  <a:gd name="T25" fmla="*/ 16 h 40"/>
                  <a:gd name="T26" fmla="*/ 46 w 50"/>
                  <a:gd name="T27" fmla="*/ 18 h 40"/>
                  <a:gd name="T28" fmla="*/ 46 w 50"/>
                  <a:gd name="T29" fmla="*/ 18 h 40"/>
                  <a:gd name="T30" fmla="*/ 48 w 50"/>
                  <a:gd name="T31" fmla="*/ 28 h 40"/>
                  <a:gd name="T32" fmla="*/ 48 w 50"/>
                  <a:gd name="T33" fmla="*/ 40 h 40"/>
                  <a:gd name="T34" fmla="*/ 48 w 50"/>
                  <a:gd name="T35" fmla="*/ 40 h 40"/>
                  <a:gd name="T36" fmla="*/ 44 w 50"/>
                  <a:gd name="T37" fmla="*/ 36 h 40"/>
                  <a:gd name="T38" fmla="*/ 42 w 50"/>
                  <a:gd name="T39" fmla="*/ 30 h 40"/>
                  <a:gd name="T40" fmla="*/ 34 w 50"/>
                  <a:gd name="T41" fmla="*/ 24 h 40"/>
                  <a:gd name="T42" fmla="*/ 30 w 50"/>
                  <a:gd name="T43" fmla="*/ 22 h 40"/>
                  <a:gd name="T44" fmla="*/ 24 w 50"/>
                  <a:gd name="T45" fmla="*/ 22 h 40"/>
                  <a:gd name="T46" fmla="*/ 24 w 50"/>
                  <a:gd name="T47" fmla="*/ 22 h 40"/>
                  <a:gd name="T48" fmla="*/ 18 w 50"/>
                  <a:gd name="T49" fmla="*/ 22 h 40"/>
                  <a:gd name="T50" fmla="*/ 14 w 50"/>
                  <a:gd name="T51" fmla="*/ 24 h 40"/>
                  <a:gd name="T52" fmla="*/ 8 w 50"/>
                  <a:gd name="T53" fmla="*/ 30 h 40"/>
                  <a:gd name="T54" fmla="*/ 4 w 50"/>
                  <a:gd name="T55" fmla="*/ 36 h 40"/>
                  <a:gd name="T56" fmla="*/ 2 w 50"/>
                  <a:gd name="T57" fmla="*/ 40 h 40"/>
                  <a:gd name="T58" fmla="*/ 2 w 50"/>
                  <a:gd name="T59" fmla="*/ 40 h 40"/>
                  <a:gd name="T60" fmla="*/ 0 w 50"/>
                  <a:gd name="T61" fmla="*/ 32 h 40"/>
                  <a:gd name="T62" fmla="*/ 0 w 50"/>
                  <a:gd name="T63" fmla="*/ 24 h 40"/>
                  <a:gd name="T64" fmla="*/ 2 w 50"/>
                  <a:gd name="T65" fmla="*/ 20 h 40"/>
                  <a:gd name="T66" fmla="*/ 6 w 50"/>
                  <a:gd name="T67" fmla="*/ 14 h 40"/>
                  <a:gd name="T68" fmla="*/ 10 w 50"/>
                  <a:gd name="T69" fmla="*/ 12 h 40"/>
                  <a:gd name="T70" fmla="*/ 14 w 50"/>
                  <a:gd name="T71" fmla="*/ 10 h 40"/>
                  <a:gd name="T72" fmla="*/ 24 w 50"/>
                  <a:gd name="T73" fmla="*/ 8 h 40"/>
                  <a:gd name="T74" fmla="*/ 24 w 50"/>
                  <a:gd name="T75" fmla="*/ 8 h 40"/>
                  <a:gd name="T76" fmla="*/ 26 w 50"/>
                  <a:gd name="T77" fmla="*/ 8 h 40"/>
                  <a:gd name="T78" fmla="*/ 26 w 50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40">
                    <a:moveTo>
                      <a:pt x="26" y="8"/>
                    </a:moveTo>
                    <a:lnTo>
                      <a:pt x="26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4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48" y="16"/>
                    </a:lnTo>
                    <a:lnTo>
                      <a:pt x="46" y="18"/>
                    </a:lnTo>
                    <a:lnTo>
                      <a:pt x="46" y="18"/>
                    </a:lnTo>
                    <a:lnTo>
                      <a:pt x="48" y="2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4" y="36"/>
                    </a:lnTo>
                    <a:lnTo>
                      <a:pt x="42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8" y="30"/>
                    </a:lnTo>
                    <a:lnTo>
                      <a:pt x="4" y="36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1" name="Freeform 458"/>
              <p:cNvSpPr/>
              <p:nvPr/>
            </p:nvSpPr>
            <p:spPr bwMode="auto">
              <a:xfrm>
                <a:off x="2014" y="2694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4 h 32"/>
                  <a:gd name="T8" fmla="*/ 14 w 24"/>
                  <a:gd name="T9" fmla="*/ 16 h 32"/>
                  <a:gd name="T10" fmla="*/ 8 w 24"/>
                  <a:gd name="T11" fmla="*/ 22 h 32"/>
                  <a:gd name="T12" fmla="*/ 4 w 24"/>
                  <a:gd name="T13" fmla="*/ 28 h 32"/>
                  <a:gd name="T14" fmla="*/ 2 w 24"/>
                  <a:gd name="T15" fmla="*/ 32 h 32"/>
                  <a:gd name="T16" fmla="*/ 2 w 24"/>
                  <a:gd name="T17" fmla="*/ 32 h 32"/>
                  <a:gd name="T18" fmla="*/ 0 w 24"/>
                  <a:gd name="T19" fmla="*/ 24 h 32"/>
                  <a:gd name="T20" fmla="*/ 0 w 24"/>
                  <a:gd name="T21" fmla="*/ 16 h 32"/>
                  <a:gd name="T22" fmla="*/ 2 w 24"/>
                  <a:gd name="T23" fmla="*/ 12 h 32"/>
                  <a:gd name="T24" fmla="*/ 6 w 24"/>
                  <a:gd name="T25" fmla="*/ 6 h 32"/>
                  <a:gd name="T26" fmla="*/ 10 w 24"/>
                  <a:gd name="T27" fmla="*/ 4 h 32"/>
                  <a:gd name="T28" fmla="*/ 14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2" name="Rectangle 459"/>
              <p:cNvSpPr>
                <a:spLocks noChangeArrowheads="1"/>
              </p:cNvSpPr>
              <p:nvPr/>
            </p:nvSpPr>
            <p:spPr bwMode="auto">
              <a:xfrm>
                <a:off x="2036" y="2784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3" name="Rectangle 460"/>
              <p:cNvSpPr>
                <a:spLocks noChangeArrowheads="1"/>
              </p:cNvSpPr>
              <p:nvPr/>
            </p:nvSpPr>
            <p:spPr bwMode="auto">
              <a:xfrm>
                <a:off x="2036" y="2784"/>
                <a:ext cx="2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4" name="Freeform 461"/>
              <p:cNvSpPr>
                <a:spLocks noEditPoints="1"/>
              </p:cNvSpPr>
              <p:nvPr/>
            </p:nvSpPr>
            <p:spPr bwMode="auto">
              <a:xfrm>
                <a:off x="2036" y="2788"/>
                <a:ext cx="4" cy="20"/>
              </a:xfrm>
              <a:custGeom>
                <a:avLst/>
                <a:gdLst>
                  <a:gd name="T0" fmla="*/ 2 w 4"/>
                  <a:gd name="T1" fmla="*/ 16 h 20"/>
                  <a:gd name="T2" fmla="*/ 2 w 4"/>
                  <a:gd name="T3" fmla="*/ 16 h 20"/>
                  <a:gd name="T4" fmla="*/ 0 w 4"/>
                  <a:gd name="T5" fmla="*/ 18 h 20"/>
                  <a:gd name="T6" fmla="*/ 0 w 4"/>
                  <a:gd name="T7" fmla="*/ 18 h 20"/>
                  <a:gd name="T8" fmla="*/ 2 w 4"/>
                  <a:gd name="T9" fmla="*/ 20 h 20"/>
                  <a:gd name="T10" fmla="*/ 2 w 4"/>
                  <a:gd name="T11" fmla="*/ 20 h 20"/>
                  <a:gd name="T12" fmla="*/ 4 w 4"/>
                  <a:gd name="T13" fmla="*/ 18 h 20"/>
                  <a:gd name="T14" fmla="*/ 4 w 4"/>
                  <a:gd name="T15" fmla="*/ 18 h 20"/>
                  <a:gd name="T16" fmla="*/ 2 w 4"/>
                  <a:gd name="T17" fmla="*/ 16 h 20"/>
                  <a:gd name="T18" fmla="*/ 2 w 4"/>
                  <a:gd name="T19" fmla="*/ 16 h 20"/>
                  <a:gd name="T20" fmla="*/ 2 w 4"/>
                  <a:gd name="T21" fmla="*/ 0 h 20"/>
                  <a:gd name="T22" fmla="*/ 2 w 4"/>
                  <a:gd name="T23" fmla="*/ 0 h 20"/>
                  <a:gd name="T24" fmla="*/ 0 w 4"/>
                  <a:gd name="T25" fmla="*/ 0 h 20"/>
                  <a:gd name="T26" fmla="*/ 0 w 4"/>
                  <a:gd name="T27" fmla="*/ 0 h 20"/>
                  <a:gd name="T28" fmla="*/ 2 w 4"/>
                  <a:gd name="T29" fmla="*/ 2 h 20"/>
                  <a:gd name="T30" fmla="*/ 2 w 4"/>
                  <a:gd name="T31" fmla="*/ 2 h 20"/>
                  <a:gd name="T32" fmla="*/ 4 w 4"/>
                  <a:gd name="T33" fmla="*/ 0 h 20"/>
                  <a:gd name="T34" fmla="*/ 4 w 4"/>
                  <a:gd name="T35" fmla="*/ 0 h 20"/>
                  <a:gd name="T36" fmla="*/ 2 w 4"/>
                  <a:gd name="T37" fmla="*/ 0 h 20"/>
                  <a:gd name="T38" fmla="*/ 2 w 4"/>
                  <a:gd name="T39" fmla="*/ 0 h 20"/>
                  <a:gd name="T40" fmla="*/ 2 w 4"/>
                  <a:gd name="T41" fmla="*/ 8 h 20"/>
                  <a:gd name="T42" fmla="*/ 2 w 4"/>
                  <a:gd name="T43" fmla="*/ 8 h 20"/>
                  <a:gd name="T44" fmla="*/ 0 w 4"/>
                  <a:gd name="T45" fmla="*/ 10 h 20"/>
                  <a:gd name="T46" fmla="*/ 0 w 4"/>
                  <a:gd name="T47" fmla="*/ 10 h 20"/>
                  <a:gd name="T48" fmla="*/ 2 w 4"/>
                  <a:gd name="T49" fmla="*/ 10 h 20"/>
                  <a:gd name="T50" fmla="*/ 2 w 4"/>
                  <a:gd name="T51" fmla="*/ 10 h 20"/>
                  <a:gd name="T52" fmla="*/ 4 w 4"/>
                  <a:gd name="T53" fmla="*/ 10 h 20"/>
                  <a:gd name="T54" fmla="*/ 4 w 4"/>
                  <a:gd name="T55" fmla="*/ 10 h 20"/>
                  <a:gd name="T56" fmla="*/ 2 w 4"/>
                  <a:gd name="T57" fmla="*/ 8 h 20"/>
                  <a:gd name="T58" fmla="*/ 2 w 4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5" name="Freeform 462"/>
              <p:cNvSpPr>
                <a:spLocks noEditPoints="1"/>
              </p:cNvSpPr>
              <p:nvPr/>
            </p:nvSpPr>
            <p:spPr bwMode="auto">
              <a:xfrm>
                <a:off x="2036" y="2788"/>
                <a:ext cx="2" cy="20"/>
              </a:xfrm>
              <a:custGeom>
                <a:avLst/>
                <a:gdLst>
                  <a:gd name="T0" fmla="*/ 2 w 2"/>
                  <a:gd name="T1" fmla="*/ 16 h 20"/>
                  <a:gd name="T2" fmla="*/ 2 w 2"/>
                  <a:gd name="T3" fmla="*/ 16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6 h 20"/>
                  <a:gd name="T14" fmla="*/ 2 w 2"/>
                  <a:gd name="T15" fmla="*/ 16 h 20"/>
                  <a:gd name="T16" fmla="*/ 2 w 2"/>
                  <a:gd name="T17" fmla="*/ 10 h 20"/>
                  <a:gd name="T18" fmla="*/ 2 w 2"/>
                  <a:gd name="T19" fmla="*/ 8 h 20"/>
                  <a:gd name="T20" fmla="*/ 2 w 2"/>
                  <a:gd name="T21" fmla="*/ 8 h 20"/>
                  <a:gd name="T22" fmla="*/ 2 w 2"/>
                  <a:gd name="T23" fmla="*/ 8 h 20"/>
                  <a:gd name="T24" fmla="*/ 0 w 2"/>
                  <a:gd name="T25" fmla="*/ 10 h 20"/>
                  <a:gd name="T26" fmla="*/ 0 w 2"/>
                  <a:gd name="T27" fmla="*/ 10 h 20"/>
                  <a:gd name="T28" fmla="*/ 2 w 2"/>
                  <a:gd name="T29" fmla="*/ 10 h 20"/>
                  <a:gd name="T30" fmla="*/ 2 w 2"/>
                  <a:gd name="T31" fmla="*/ 10 h 20"/>
                  <a:gd name="T32" fmla="*/ 2 w 2"/>
                  <a:gd name="T33" fmla="*/ 2 h 20"/>
                  <a:gd name="T34" fmla="*/ 2 w 2"/>
                  <a:gd name="T35" fmla="*/ 0 h 20"/>
                  <a:gd name="T36" fmla="*/ 2 w 2"/>
                  <a:gd name="T37" fmla="*/ 0 h 20"/>
                  <a:gd name="T38" fmla="*/ 2 w 2"/>
                  <a:gd name="T39" fmla="*/ 0 h 20"/>
                  <a:gd name="T40" fmla="*/ 0 w 2"/>
                  <a:gd name="T41" fmla="*/ 0 h 20"/>
                  <a:gd name="T42" fmla="*/ 0 w 2"/>
                  <a:gd name="T43" fmla="*/ 0 h 20"/>
                  <a:gd name="T44" fmla="*/ 2 w 2"/>
                  <a:gd name="T45" fmla="*/ 2 h 20"/>
                  <a:gd name="T46" fmla="*/ 2 w 2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10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6" name="Rectangle 463"/>
              <p:cNvSpPr>
                <a:spLocks noChangeArrowheads="1"/>
              </p:cNvSpPr>
              <p:nvPr/>
            </p:nvSpPr>
            <p:spPr bwMode="auto">
              <a:xfrm>
                <a:off x="1462" y="2686"/>
                <a:ext cx="128" cy="124"/>
              </a:xfrm>
              <a:prstGeom prst="rect">
                <a:avLst/>
              </a:prstGeom>
              <a:solidFill>
                <a:srgbClr val="F9A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7" name="Freeform 464"/>
              <p:cNvSpPr/>
              <p:nvPr/>
            </p:nvSpPr>
            <p:spPr bwMode="auto">
              <a:xfrm>
                <a:off x="1550" y="272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73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8" name="Freeform 465"/>
              <p:cNvSpPr/>
              <p:nvPr/>
            </p:nvSpPr>
            <p:spPr bwMode="auto">
              <a:xfrm>
                <a:off x="1500" y="2724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422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9" name="Freeform 466"/>
              <p:cNvSpPr/>
              <p:nvPr/>
            </p:nvSpPr>
            <p:spPr bwMode="auto">
              <a:xfrm>
                <a:off x="1480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0" name="Freeform 467"/>
              <p:cNvSpPr/>
              <p:nvPr/>
            </p:nvSpPr>
            <p:spPr bwMode="auto">
              <a:xfrm>
                <a:off x="1480" y="277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1D5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1" name="Freeform 468"/>
              <p:cNvSpPr/>
              <p:nvPr/>
            </p:nvSpPr>
            <p:spPr bwMode="auto">
              <a:xfrm>
                <a:off x="1516" y="2756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3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2" name="Freeform 469"/>
              <p:cNvSpPr/>
              <p:nvPr/>
            </p:nvSpPr>
            <p:spPr bwMode="auto">
              <a:xfrm>
                <a:off x="1516" y="2756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2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3" name="Freeform 470"/>
              <p:cNvSpPr/>
              <p:nvPr/>
            </p:nvSpPr>
            <p:spPr bwMode="auto">
              <a:xfrm>
                <a:off x="1504" y="269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8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6E5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4" name="Freeform 471"/>
              <p:cNvSpPr/>
              <p:nvPr/>
            </p:nvSpPr>
            <p:spPr bwMode="auto">
              <a:xfrm>
                <a:off x="1504" y="269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4 h 64"/>
                  <a:gd name="T12" fmla="*/ 0 w 22"/>
                  <a:gd name="T13" fmla="*/ 22 h 64"/>
                  <a:gd name="T14" fmla="*/ 0 w 22"/>
                  <a:gd name="T15" fmla="*/ 42 h 64"/>
                  <a:gd name="T16" fmla="*/ 0 w 22"/>
                  <a:gd name="T17" fmla="*/ 42 h 64"/>
                  <a:gd name="T18" fmla="*/ 2 w 22"/>
                  <a:gd name="T19" fmla="*/ 50 h 64"/>
                  <a:gd name="T20" fmla="*/ 8 w 22"/>
                  <a:gd name="T21" fmla="*/ 58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D4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5" name="Freeform 472"/>
              <p:cNvSpPr/>
              <p:nvPr/>
            </p:nvSpPr>
            <p:spPr bwMode="auto">
              <a:xfrm>
                <a:off x="1526" y="2748"/>
                <a:ext cx="20" cy="12"/>
              </a:xfrm>
              <a:custGeom>
                <a:avLst/>
                <a:gdLst>
                  <a:gd name="T0" fmla="*/ 0 w 20"/>
                  <a:gd name="T1" fmla="*/ 12 h 12"/>
                  <a:gd name="T2" fmla="*/ 0 w 20"/>
                  <a:gd name="T3" fmla="*/ 12 h 12"/>
                  <a:gd name="T4" fmla="*/ 6 w 20"/>
                  <a:gd name="T5" fmla="*/ 12 h 12"/>
                  <a:gd name="T6" fmla="*/ 10 w 20"/>
                  <a:gd name="T7" fmla="*/ 10 h 12"/>
                  <a:gd name="T8" fmla="*/ 16 w 20"/>
                  <a:gd name="T9" fmla="*/ 6 h 12"/>
                  <a:gd name="T10" fmla="*/ 20 w 20"/>
                  <a:gd name="T11" fmla="*/ 0 h 12"/>
                  <a:gd name="T12" fmla="*/ 20 w 20"/>
                  <a:gd name="T13" fmla="*/ 0 h 12"/>
                  <a:gd name="T14" fmla="*/ 12 w 20"/>
                  <a:gd name="T15" fmla="*/ 6 h 12"/>
                  <a:gd name="T16" fmla="*/ 6 w 20"/>
                  <a:gd name="T17" fmla="*/ 8 h 12"/>
                  <a:gd name="T18" fmla="*/ 6 w 20"/>
                  <a:gd name="T19" fmla="*/ 8 h 12"/>
                  <a:gd name="T20" fmla="*/ 4 w 20"/>
                  <a:gd name="T21" fmla="*/ 6 h 12"/>
                  <a:gd name="T22" fmla="*/ 0 w 20"/>
                  <a:gd name="T23" fmla="*/ 4 h 12"/>
                  <a:gd name="T24" fmla="*/ 0 w 20"/>
                  <a:gd name="T2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">
                    <a:moveTo>
                      <a:pt x="0" y="12"/>
                    </a:moveTo>
                    <a:lnTo>
                      <a:pt x="0" y="12"/>
                    </a:lnTo>
                    <a:lnTo>
                      <a:pt x="6" y="12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2F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6" name="Freeform 473"/>
              <p:cNvSpPr/>
              <p:nvPr/>
            </p:nvSpPr>
            <p:spPr bwMode="auto">
              <a:xfrm>
                <a:off x="1522" y="274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2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7" name="Freeform 474"/>
              <p:cNvSpPr/>
              <p:nvPr/>
            </p:nvSpPr>
            <p:spPr bwMode="auto">
              <a:xfrm>
                <a:off x="1526" y="2770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2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8" name="Freeform 475"/>
              <p:cNvSpPr/>
              <p:nvPr/>
            </p:nvSpPr>
            <p:spPr bwMode="auto">
              <a:xfrm>
                <a:off x="1512" y="277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9" name="Freeform 476"/>
              <p:cNvSpPr/>
              <p:nvPr/>
            </p:nvSpPr>
            <p:spPr bwMode="auto">
              <a:xfrm>
                <a:off x="1504" y="2696"/>
                <a:ext cx="46" cy="32"/>
              </a:xfrm>
              <a:custGeom>
                <a:avLst/>
                <a:gdLst>
                  <a:gd name="T0" fmla="*/ 34 w 46"/>
                  <a:gd name="T1" fmla="*/ 18 h 32"/>
                  <a:gd name="T2" fmla="*/ 34 w 46"/>
                  <a:gd name="T3" fmla="*/ 18 h 32"/>
                  <a:gd name="T4" fmla="*/ 40 w 46"/>
                  <a:gd name="T5" fmla="*/ 20 h 32"/>
                  <a:gd name="T6" fmla="*/ 42 w 46"/>
                  <a:gd name="T7" fmla="*/ 24 h 32"/>
                  <a:gd name="T8" fmla="*/ 44 w 46"/>
                  <a:gd name="T9" fmla="*/ 28 h 32"/>
                  <a:gd name="T10" fmla="*/ 46 w 46"/>
                  <a:gd name="T11" fmla="*/ 32 h 32"/>
                  <a:gd name="T12" fmla="*/ 46 w 46"/>
                  <a:gd name="T13" fmla="*/ 32 h 32"/>
                  <a:gd name="T14" fmla="*/ 46 w 46"/>
                  <a:gd name="T15" fmla="*/ 18 h 32"/>
                  <a:gd name="T16" fmla="*/ 44 w 46"/>
                  <a:gd name="T17" fmla="*/ 12 h 32"/>
                  <a:gd name="T18" fmla="*/ 42 w 46"/>
                  <a:gd name="T19" fmla="*/ 8 h 32"/>
                  <a:gd name="T20" fmla="*/ 38 w 46"/>
                  <a:gd name="T21" fmla="*/ 6 h 32"/>
                  <a:gd name="T22" fmla="*/ 34 w 46"/>
                  <a:gd name="T23" fmla="*/ 2 h 32"/>
                  <a:gd name="T24" fmla="*/ 22 w 46"/>
                  <a:gd name="T25" fmla="*/ 0 h 32"/>
                  <a:gd name="T26" fmla="*/ 22 w 46"/>
                  <a:gd name="T27" fmla="*/ 0 h 32"/>
                  <a:gd name="T28" fmla="*/ 10 w 46"/>
                  <a:gd name="T29" fmla="*/ 2 h 32"/>
                  <a:gd name="T30" fmla="*/ 6 w 46"/>
                  <a:gd name="T31" fmla="*/ 6 h 32"/>
                  <a:gd name="T32" fmla="*/ 2 w 46"/>
                  <a:gd name="T33" fmla="*/ 8 h 32"/>
                  <a:gd name="T34" fmla="*/ 0 w 46"/>
                  <a:gd name="T35" fmla="*/ 12 h 32"/>
                  <a:gd name="T36" fmla="*/ 0 w 46"/>
                  <a:gd name="T37" fmla="*/ 18 h 32"/>
                  <a:gd name="T38" fmla="*/ 0 w 46"/>
                  <a:gd name="T39" fmla="*/ 32 h 32"/>
                  <a:gd name="T40" fmla="*/ 0 w 46"/>
                  <a:gd name="T41" fmla="*/ 32 h 32"/>
                  <a:gd name="T42" fmla="*/ 2 w 46"/>
                  <a:gd name="T43" fmla="*/ 28 h 32"/>
                  <a:gd name="T44" fmla="*/ 2 w 46"/>
                  <a:gd name="T45" fmla="*/ 24 h 32"/>
                  <a:gd name="T46" fmla="*/ 6 w 46"/>
                  <a:gd name="T47" fmla="*/ 20 h 32"/>
                  <a:gd name="T48" fmla="*/ 10 w 46"/>
                  <a:gd name="T49" fmla="*/ 18 h 32"/>
                  <a:gd name="T50" fmla="*/ 10 w 46"/>
                  <a:gd name="T51" fmla="*/ 18 h 32"/>
                  <a:gd name="T52" fmla="*/ 18 w 46"/>
                  <a:gd name="T53" fmla="*/ 24 h 32"/>
                  <a:gd name="T54" fmla="*/ 22 w 46"/>
                  <a:gd name="T55" fmla="*/ 26 h 32"/>
                  <a:gd name="T56" fmla="*/ 30 w 46"/>
                  <a:gd name="T57" fmla="*/ 26 h 32"/>
                  <a:gd name="T58" fmla="*/ 30 w 46"/>
                  <a:gd name="T59" fmla="*/ 26 h 32"/>
                  <a:gd name="T60" fmla="*/ 28 w 46"/>
                  <a:gd name="T61" fmla="*/ 24 h 32"/>
                  <a:gd name="T62" fmla="*/ 26 w 46"/>
                  <a:gd name="T63" fmla="*/ 20 h 32"/>
                  <a:gd name="T64" fmla="*/ 26 w 46"/>
                  <a:gd name="T65" fmla="*/ 20 h 32"/>
                  <a:gd name="T66" fmla="*/ 32 w 46"/>
                  <a:gd name="T67" fmla="*/ 22 h 32"/>
                  <a:gd name="T68" fmla="*/ 36 w 46"/>
                  <a:gd name="T69" fmla="*/ 22 h 32"/>
                  <a:gd name="T70" fmla="*/ 36 w 46"/>
                  <a:gd name="T71" fmla="*/ 22 h 32"/>
                  <a:gd name="T72" fmla="*/ 34 w 46"/>
                  <a:gd name="T73" fmla="*/ 20 h 32"/>
                  <a:gd name="T74" fmla="*/ 34 w 46"/>
                  <a:gd name="T75" fmla="*/ 18 h 32"/>
                  <a:gd name="T76" fmla="*/ 34 w 46"/>
                  <a:gd name="T7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" h="32">
                    <a:moveTo>
                      <a:pt x="34" y="18"/>
                    </a:moveTo>
                    <a:lnTo>
                      <a:pt x="34" y="18"/>
                    </a:lnTo>
                    <a:lnTo>
                      <a:pt x="40" y="20"/>
                    </a:lnTo>
                    <a:lnTo>
                      <a:pt x="42" y="24"/>
                    </a:lnTo>
                    <a:lnTo>
                      <a:pt x="44" y="28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46" y="18"/>
                    </a:lnTo>
                    <a:lnTo>
                      <a:pt x="44" y="12"/>
                    </a:lnTo>
                    <a:lnTo>
                      <a:pt x="42" y="8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2" y="24"/>
                    </a:lnTo>
                    <a:lnTo>
                      <a:pt x="6" y="20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24"/>
                    </a:lnTo>
                    <a:lnTo>
                      <a:pt x="22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28" y="24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2" y="22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4" y="18"/>
                    </a:lnTo>
                    <a:close/>
                  </a:path>
                </a:pathLst>
              </a:custGeom>
              <a:solidFill>
                <a:srgbClr val="2F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0" name="Freeform 477"/>
              <p:cNvSpPr/>
              <p:nvPr/>
            </p:nvSpPr>
            <p:spPr bwMode="auto">
              <a:xfrm>
                <a:off x="1504" y="2696"/>
                <a:ext cx="22" cy="32"/>
              </a:xfrm>
              <a:custGeom>
                <a:avLst/>
                <a:gdLst>
                  <a:gd name="T0" fmla="*/ 22 w 22"/>
                  <a:gd name="T1" fmla="*/ 0 h 32"/>
                  <a:gd name="T2" fmla="*/ 22 w 22"/>
                  <a:gd name="T3" fmla="*/ 0 h 32"/>
                  <a:gd name="T4" fmla="*/ 10 w 22"/>
                  <a:gd name="T5" fmla="*/ 2 h 32"/>
                  <a:gd name="T6" fmla="*/ 6 w 22"/>
                  <a:gd name="T7" fmla="*/ 6 h 32"/>
                  <a:gd name="T8" fmla="*/ 2 w 22"/>
                  <a:gd name="T9" fmla="*/ 8 h 32"/>
                  <a:gd name="T10" fmla="*/ 0 w 22"/>
                  <a:gd name="T11" fmla="*/ 12 h 32"/>
                  <a:gd name="T12" fmla="*/ 0 w 22"/>
                  <a:gd name="T13" fmla="*/ 18 h 32"/>
                  <a:gd name="T14" fmla="*/ 0 w 22"/>
                  <a:gd name="T15" fmla="*/ 32 h 32"/>
                  <a:gd name="T16" fmla="*/ 0 w 22"/>
                  <a:gd name="T17" fmla="*/ 32 h 32"/>
                  <a:gd name="T18" fmla="*/ 2 w 22"/>
                  <a:gd name="T19" fmla="*/ 28 h 32"/>
                  <a:gd name="T20" fmla="*/ 2 w 22"/>
                  <a:gd name="T21" fmla="*/ 24 h 32"/>
                  <a:gd name="T22" fmla="*/ 6 w 22"/>
                  <a:gd name="T23" fmla="*/ 20 h 32"/>
                  <a:gd name="T24" fmla="*/ 10 w 22"/>
                  <a:gd name="T25" fmla="*/ 18 h 32"/>
                  <a:gd name="T26" fmla="*/ 10 w 22"/>
                  <a:gd name="T27" fmla="*/ 18 h 32"/>
                  <a:gd name="T28" fmla="*/ 16 w 22"/>
                  <a:gd name="T29" fmla="*/ 22 h 32"/>
                  <a:gd name="T30" fmla="*/ 22 w 22"/>
                  <a:gd name="T31" fmla="*/ 26 h 32"/>
                  <a:gd name="T32" fmla="*/ 22 w 22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2" y="24"/>
                    </a:lnTo>
                    <a:lnTo>
                      <a:pt x="6" y="20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6" y="22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1" name="Freeform 478"/>
              <p:cNvSpPr/>
              <p:nvPr/>
            </p:nvSpPr>
            <p:spPr bwMode="auto">
              <a:xfrm>
                <a:off x="1508" y="2748"/>
                <a:ext cx="18" cy="12"/>
              </a:xfrm>
              <a:custGeom>
                <a:avLst/>
                <a:gdLst>
                  <a:gd name="T0" fmla="*/ 0 w 18"/>
                  <a:gd name="T1" fmla="*/ 0 h 12"/>
                  <a:gd name="T2" fmla="*/ 0 w 18"/>
                  <a:gd name="T3" fmla="*/ 0 h 12"/>
                  <a:gd name="T4" fmla="*/ 8 w 18"/>
                  <a:gd name="T5" fmla="*/ 10 h 12"/>
                  <a:gd name="T6" fmla="*/ 14 w 18"/>
                  <a:gd name="T7" fmla="*/ 12 h 12"/>
                  <a:gd name="T8" fmla="*/ 18 w 18"/>
                  <a:gd name="T9" fmla="*/ 12 h 12"/>
                  <a:gd name="T10" fmla="*/ 18 w 18"/>
                  <a:gd name="T11" fmla="*/ 4 h 12"/>
                  <a:gd name="T12" fmla="*/ 18 w 18"/>
                  <a:gd name="T13" fmla="*/ 4 h 12"/>
                  <a:gd name="T14" fmla="*/ 16 w 18"/>
                  <a:gd name="T15" fmla="*/ 6 h 12"/>
                  <a:gd name="T16" fmla="*/ 14 w 18"/>
                  <a:gd name="T17" fmla="*/ 8 h 12"/>
                  <a:gd name="T18" fmla="*/ 14 w 18"/>
                  <a:gd name="T19" fmla="*/ 8 h 12"/>
                  <a:gd name="T20" fmla="*/ 6 w 18"/>
                  <a:gd name="T21" fmla="*/ 6 h 12"/>
                  <a:gd name="T22" fmla="*/ 0 w 18"/>
                  <a:gd name="T23" fmla="*/ 0 h 12"/>
                  <a:gd name="T24" fmla="*/ 0 w 1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0" y="0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18" y="1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642" name="Picture 479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4" y="243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3" name="Rectangle 480"/>
              <p:cNvSpPr>
                <a:spLocks noChangeArrowheads="1"/>
              </p:cNvSpPr>
              <p:nvPr/>
            </p:nvSpPr>
            <p:spPr bwMode="auto">
              <a:xfrm>
                <a:off x="1846" y="2686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4" name="Freeform 481"/>
              <p:cNvSpPr/>
              <p:nvPr/>
            </p:nvSpPr>
            <p:spPr bwMode="auto">
              <a:xfrm>
                <a:off x="1874" y="2694"/>
                <a:ext cx="72" cy="92"/>
              </a:xfrm>
              <a:custGeom>
                <a:avLst/>
                <a:gdLst>
                  <a:gd name="T0" fmla="*/ 36 w 72"/>
                  <a:gd name="T1" fmla="*/ 0 h 92"/>
                  <a:gd name="T2" fmla="*/ 36 w 72"/>
                  <a:gd name="T3" fmla="*/ 0 h 92"/>
                  <a:gd name="T4" fmla="*/ 46 w 72"/>
                  <a:gd name="T5" fmla="*/ 2 h 92"/>
                  <a:gd name="T6" fmla="*/ 54 w 72"/>
                  <a:gd name="T7" fmla="*/ 6 h 92"/>
                  <a:gd name="T8" fmla="*/ 60 w 72"/>
                  <a:gd name="T9" fmla="*/ 12 h 92"/>
                  <a:gd name="T10" fmla="*/ 64 w 72"/>
                  <a:gd name="T11" fmla="*/ 20 h 92"/>
                  <a:gd name="T12" fmla="*/ 68 w 72"/>
                  <a:gd name="T13" fmla="*/ 30 h 92"/>
                  <a:gd name="T14" fmla="*/ 70 w 72"/>
                  <a:gd name="T15" fmla="*/ 40 h 92"/>
                  <a:gd name="T16" fmla="*/ 72 w 72"/>
                  <a:gd name="T17" fmla="*/ 64 h 92"/>
                  <a:gd name="T18" fmla="*/ 72 w 72"/>
                  <a:gd name="T19" fmla="*/ 64 h 92"/>
                  <a:gd name="T20" fmla="*/ 72 w 72"/>
                  <a:gd name="T21" fmla="*/ 70 h 92"/>
                  <a:gd name="T22" fmla="*/ 70 w 72"/>
                  <a:gd name="T23" fmla="*/ 76 h 92"/>
                  <a:gd name="T24" fmla="*/ 66 w 72"/>
                  <a:gd name="T25" fmla="*/ 80 h 92"/>
                  <a:gd name="T26" fmla="*/ 62 w 72"/>
                  <a:gd name="T27" fmla="*/ 84 h 92"/>
                  <a:gd name="T28" fmla="*/ 50 w 72"/>
                  <a:gd name="T29" fmla="*/ 90 h 92"/>
                  <a:gd name="T30" fmla="*/ 36 w 72"/>
                  <a:gd name="T31" fmla="*/ 92 h 92"/>
                  <a:gd name="T32" fmla="*/ 22 w 72"/>
                  <a:gd name="T33" fmla="*/ 90 h 92"/>
                  <a:gd name="T34" fmla="*/ 12 w 72"/>
                  <a:gd name="T35" fmla="*/ 84 h 92"/>
                  <a:gd name="T36" fmla="*/ 6 w 72"/>
                  <a:gd name="T37" fmla="*/ 80 h 92"/>
                  <a:gd name="T38" fmla="*/ 4 w 72"/>
                  <a:gd name="T39" fmla="*/ 76 h 92"/>
                  <a:gd name="T40" fmla="*/ 0 w 72"/>
                  <a:gd name="T41" fmla="*/ 70 h 92"/>
                  <a:gd name="T42" fmla="*/ 0 w 72"/>
                  <a:gd name="T43" fmla="*/ 64 h 92"/>
                  <a:gd name="T44" fmla="*/ 0 w 72"/>
                  <a:gd name="T45" fmla="*/ 64 h 92"/>
                  <a:gd name="T46" fmla="*/ 2 w 72"/>
                  <a:gd name="T47" fmla="*/ 40 h 92"/>
                  <a:gd name="T48" fmla="*/ 4 w 72"/>
                  <a:gd name="T49" fmla="*/ 30 h 92"/>
                  <a:gd name="T50" fmla="*/ 8 w 72"/>
                  <a:gd name="T51" fmla="*/ 20 h 92"/>
                  <a:gd name="T52" fmla="*/ 12 w 72"/>
                  <a:gd name="T53" fmla="*/ 12 h 92"/>
                  <a:gd name="T54" fmla="*/ 20 w 72"/>
                  <a:gd name="T55" fmla="*/ 6 h 92"/>
                  <a:gd name="T56" fmla="*/ 26 w 72"/>
                  <a:gd name="T57" fmla="*/ 2 h 92"/>
                  <a:gd name="T58" fmla="*/ 36 w 72"/>
                  <a:gd name="T59" fmla="*/ 0 h 92"/>
                  <a:gd name="T60" fmla="*/ 36 w 72"/>
                  <a:gd name="T6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92">
                    <a:moveTo>
                      <a:pt x="36" y="0"/>
                    </a:moveTo>
                    <a:lnTo>
                      <a:pt x="36" y="0"/>
                    </a:lnTo>
                    <a:lnTo>
                      <a:pt x="46" y="2"/>
                    </a:lnTo>
                    <a:lnTo>
                      <a:pt x="54" y="6"/>
                    </a:lnTo>
                    <a:lnTo>
                      <a:pt x="60" y="12"/>
                    </a:lnTo>
                    <a:lnTo>
                      <a:pt x="64" y="20"/>
                    </a:lnTo>
                    <a:lnTo>
                      <a:pt x="68" y="30"/>
                    </a:lnTo>
                    <a:lnTo>
                      <a:pt x="70" y="4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70"/>
                    </a:lnTo>
                    <a:lnTo>
                      <a:pt x="70" y="76"/>
                    </a:lnTo>
                    <a:lnTo>
                      <a:pt x="66" y="80"/>
                    </a:lnTo>
                    <a:lnTo>
                      <a:pt x="62" y="84"/>
                    </a:lnTo>
                    <a:lnTo>
                      <a:pt x="50" y="90"/>
                    </a:lnTo>
                    <a:lnTo>
                      <a:pt x="36" y="92"/>
                    </a:lnTo>
                    <a:lnTo>
                      <a:pt x="22" y="90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4" y="76"/>
                    </a:lnTo>
                    <a:lnTo>
                      <a:pt x="0" y="70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40"/>
                    </a:lnTo>
                    <a:lnTo>
                      <a:pt x="4" y="30"/>
                    </a:lnTo>
                    <a:lnTo>
                      <a:pt x="8" y="20"/>
                    </a:lnTo>
                    <a:lnTo>
                      <a:pt x="12" y="12"/>
                    </a:lnTo>
                    <a:lnTo>
                      <a:pt x="20" y="6"/>
                    </a:lnTo>
                    <a:lnTo>
                      <a:pt x="26" y="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5" name="Freeform 482"/>
              <p:cNvSpPr/>
              <p:nvPr/>
            </p:nvSpPr>
            <p:spPr bwMode="auto">
              <a:xfrm>
                <a:off x="1874" y="2694"/>
                <a:ext cx="36" cy="92"/>
              </a:xfrm>
              <a:custGeom>
                <a:avLst/>
                <a:gdLst>
                  <a:gd name="T0" fmla="*/ 36 w 36"/>
                  <a:gd name="T1" fmla="*/ 92 h 92"/>
                  <a:gd name="T2" fmla="*/ 36 w 36"/>
                  <a:gd name="T3" fmla="*/ 92 h 92"/>
                  <a:gd name="T4" fmla="*/ 22 w 36"/>
                  <a:gd name="T5" fmla="*/ 90 h 92"/>
                  <a:gd name="T6" fmla="*/ 12 w 36"/>
                  <a:gd name="T7" fmla="*/ 84 h 92"/>
                  <a:gd name="T8" fmla="*/ 6 w 36"/>
                  <a:gd name="T9" fmla="*/ 80 h 92"/>
                  <a:gd name="T10" fmla="*/ 4 w 36"/>
                  <a:gd name="T11" fmla="*/ 76 h 92"/>
                  <a:gd name="T12" fmla="*/ 0 w 36"/>
                  <a:gd name="T13" fmla="*/ 70 h 92"/>
                  <a:gd name="T14" fmla="*/ 0 w 36"/>
                  <a:gd name="T15" fmla="*/ 64 h 92"/>
                  <a:gd name="T16" fmla="*/ 0 w 36"/>
                  <a:gd name="T17" fmla="*/ 64 h 92"/>
                  <a:gd name="T18" fmla="*/ 2 w 36"/>
                  <a:gd name="T19" fmla="*/ 40 h 92"/>
                  <a:gd name="T20" fmla="*/ 4 w 36"/>
                  <a:gd name="T21" fmla="*/ 30 h 92"/>
                  <a:gd name="T22" fmla="*/ 8 w 36"/>
                  <a:gd name="T23" fmla="*/ 20 h 92"/>
                  <a:gd name="T24" fmla="*/ 12 w 36"/>
                  <a:gd name="T25" fmla="*/ 12 h 92"/>
                  <a:gd name="T26" fmla="*/ 20 w 36"/>
                  <a:gd name="T27" fmla="*/ 6 h 92"/>
                  <a:gd name="T28" fmla="*/ 26 w 36"/>
                  <a:gd name="T29" fmla="*/ 2 h 92"/>
                  <a:gd name="T30" fmla="*/ 36 w 36"/>
                  <a:gd name="T31" fmla="*/ 0 h 92"/>
                  <a:gd name="T32" fmla="*/ 36 w 36"/>
                  <a:gd name="T33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92">
                    <a:moveTo>
                      <a:pt x="36" y="92"/>
                    </a:moveTo>
                    <a:lnTo>
                      <a:pt x="36" y="92"/>
                    </a:lnTo>
                    <a:lnTo>
                      <a:pt x="22" y="90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4" y="76"/>
                    </a:lnTo>
                    <a:lnTo>
                      <a:pt x="0" y="70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40"/>
                    </a:lnTo>
                    <a:lnTo>
                      <a:pt x="4" y="30"/>
                    </a:lnTo>
                    <a:lnTo>
                      <a:pt x="8" y="20"/>
                    </a:lnTo>
                    <a:lnTo>
                      <a:pt x="12" y="12"/>
                    </a:lnTo>
                    <a:lnTo>
                      <a:pt x="20" y="6"/>
                    </a:lnTo>
                    <a:lnTo>
                      <a:pt x="26" y="2"/>
                    </a:lnTo>
                    <a:lnTo>
                      <a:pt x="36" y="0"/>
                    </a:lnTo>
                    <a:lnTo>
                      <a:pt x="36" y="9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6" name="Freeform 483"/>
              <p:cNvSpPr/>
              <p:nvPr/>
            </p:nvSpPr>
            <p:spPr bwMode="auto">
              <a:xfrm>
                <a:off x="1864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7" name="Freeform 484"/>
              <p:cNvSpPr/>
              <p:nvPr/>
            </p:nvSpPr>
            <p:spPr bwMode="auto">
              <a:xfrm>
                <a:off x="1864" y="277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8" name="Freeform 485"/>
              <p:cNvSpPr/>
              <p:nvPr/>
            </p:nvSpPr>
            <p:spPr bwMode="auto">
              <a:xfrm>
                <a:off x="1896" y="2770"/>
                <a:ext cx="28" cy="14"/>
              </a:xfrm>
              <a:custGeom>
                <a:avLst/>
                <a:gdLst>
                  <a:gd name="T0" fmla="*/ 14 w 28"/>
                  <a:gd name="T1" fmla="*/ 0 h 14"/>
                  <a:gd name="T2" fmla="*/ 14 w 28"/>
                  <a:gd name="T3" fmla="*/ 0 h 14"/>
                  <a:gd name="T4" fmla="*/ 4 w 28"/>
                  <a:gd name="T5" fmla="*/ 0 h 14"/>
                  <a:gd name="T6" fmla="*/ 4 w 28"/>
                  <a:gd name="T7" fmla="*/ 0 h 14"/>
                  <a:gd name="T8" fmla="*/ 0 w 28"/>
                  <a:gd name="T9" fmla="*/ 2 h 14"/>
                  <a:gd name="T10" fmla="*/ 0 w 28"/>
                  <a:gd name="T11" fmla="*/ 2 h 14"/>
                  <a:gd name="T12" fmla="*/ 0 w 28"/>
                  <a:gd name="T13" fmla="*/ 2 h 14"/>
                  <a:gd name="T14" fmla="*/ 0 w 28"/>
                  <a:gd name="T15" fmla="*/ 2 h 14"/>
                  <a:gd name="T16" fmla="*/ 2 w 28"/>
                  <a:gd name="T17" fmla="*/ 6 h 14"/>
                  <a:gd name="T18" fmla="*/ 4 w 28"/>
                  <a:gd name="T19" fmla="*/ 10 h 14"/>
                  <a:gd name="T20" fmla="*/ 10 w 28"/>
                  <a:gd name="T21" fmla="*/ 14 h 14"/>
                  <a:gd name="T22" fmla="*/ 14 w 28"/>
                  <a:gd name="T23" fmla="*/ 14 h 14"/>
                  <a:gd name="T24" fmla="*/ 14 w 28"/>
                  <a:gd name="T25" fmla="*/ 14 h 14"/>
                  <a:gd name="T26" fmla="*/ 14 w 28"/>
                  <a:gd name="T27" fmla="*/ 14 h 14"/>
                  <a:gd name="T28" fmla="*/ 20 w 28"/>
                  <a:gd name="T29" fmla="*/ 14 h 14"/>
                  <a:gd name="T30" fmla="*/ 24 w 28"/>
                  <a:gd name="T31" fmla="*/ 10 h 14"/>
                  <a:gd name="T32" fmla="*/ 26 w 28"/>
                  <a:gd name="T33" fmla="*/ 6 h 14"/>
                  <a:gd name="T34" fmla="*/ 28 w 28"/>
                  <a:gd name="T35" fmla="*/ 2 h 14"/>
                  <a:gd name="T36" fmla="*/ 28 w 28"/>
                  <a:gd name="T37" fmla="*/ 2 h 14"/>
                  <a:gd name="T38" fmla="*/ 28 w 28"/>
                  <a:gd name="T39" fmla="*/ 2 h 14"/>
                  <a:gd name="T40" fmla="*/ 28 w 28"/>
                  <a:gd name="T41" fmla="*/ 2 h 14"/>
                  <a:gd name="T42" fmla="*/ 24 w 28"/>
                  <a:gd name="T43" fmla="*/ 0 h 14"/>
                  <a:gd name="T44" fmla="*/ 14 w 28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10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9" name="Freeform 486"/>
              <p:cNvSpPr/>
              <p:nvPr/>
            </p:nvSpPr>
            <p:spPr bwMode="auto">
              <a:xfrm>
                <a:off x="1896" y="2770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4 w 14"/>
                  <a:gd name="T3" fmla="*/ 0 h 14"/>
                  <a:gd name="T4" fmla="*/ 4 w 14"/>
                  <a:gd name="T5" fmla="*/ 0 h 14"/>
                  <a:gd name="T6" fmla="*/ 0 w 14"/>
                  <a:gd name="T7" fmla="*/ 2 h 14"/>
                  <a:gd name="T8" fmla="*/ 0 w 14"/>
                  <a:gd name="T9" fmla="*/ 2 h 14"/>
                  <a:gd name="T10" fmla="*/ 0 w 14"/>
                  <a:gd name="T11" fmla="*/ 2 h 14"/>
                  <a:gd name="T12" fmla="*/ 0 w 14"/>
                  <a:gd name="T13" fmla="*/ 2 h 14"/>
                  <a:gd name="T14" fmla="*/ 2 w 14"/>
                  <a:gd name="T15" fmla="*/ 6 h 14"/>
                  <a:gd name="T16" fmla="*/ 4 w 14"/>
                  <a:gd name="T17" fmla="*/ 10 h 14"/>
                  <a:gd name="T18" fmla="*/ 10 w 14"/>
                  <a:gd name="T19" fmla="*/ 14 h 14"/>
                  <a:gd name="T20" fmla="*/ 14 w 14"/>
                  <a:gd name="T21" fmla="*/ 14 h 14"/>
                  <a:gd name="T22" fmla="*/ 14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10" y="14"/>
                    </a:lnTo>
                    <a:lnTo>
                      <a:pt x="1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0" name="Freeform 487"/>
              <p:cNvSpPr/>
              <p:nvPr/>
            </p:nvSpPr>
            <p:spPr bwMode="auto">
              <a:xfrm>
                <a:off x="1900" y="2758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4 h 24"/>
                  <a:gd name="T12" fmla="*/ 0 w 20"/>
                  <a:gd name="T13" fmla="*/ 18 h 24"/>
                  <a:gd name="T14" fmla="*/ 2 w 20"/>
                  <a:gd name="T15" fmla="*/ 20 h 24"/>
                  <a:gd name="T16" fmla="*/ 6 w 20"/>
                  <a:gd name="T17" fmla="*/ 22 h 24"/>
                  <a:gd name="T18" fmla="*/ 10 w 20"/>
                  <a:gd name="T19" fmla="*/ 24 h 24"/>
                  <a:gd name="T20" fmla="*/ 10 w 20"/>
                  <a:gd name="T21" fmla="*/ 24 h 24"/>
                  <a:gd name="T22" fmla="*/ 14 w 20"/>
                  <a:gd name="T23" fmla="*/ 22 h 24"/>
                  <a:gd name="T24" fmla="*/ 18 w 20"/>
                  <a:gd name="T25" fmla="*/ 20 h 24"/>
                  <a:gd name="T26" fmla="*/ 20 w 20"/>
                  <a:gd name="T27" fmla="*/ 18 h 24"/>
                  <a:gd name="T28" fmla="*/ 20 w 20"/>
                  <a:gd name="T29" fmla="*/ 14 h 24"/>
                  <a:gd name="T30" fmla="*/ 20 w 20"/>
                  <a:gd name="T31" fmla="*/ 14 h 24"/>
                  <a:gd name="T32" fmla="*/ 20 w 20"/>
                  <a:gd name="T3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1" name="Freeform 488"/>
              <p:cNvSpPr/>
              <p:nvPr/>
            </p:nvSpPr>
            <p:spPr bwMode="auto">
              <a:xfrm>
                <a:off x="1900" y="2758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4 h 24"/>
                  <a:gd name="T12" fmla="*/ 0 w 10"/>
                  <a:gd name="T13" fmla="*/ 18 h 24"/>
                  <a:gd name="T14" fmla="*/ 2 w 10"/>
                  <a:gd name="T15" fmla="*/ 20 h 24"/>
                  <a:gd name="T16" fmla="*/ 6 w 10"/>
                  <a:gd name="T17" fmla="*/ 22 h 24"/>
                  <a:gd name="T18" fmla="*/ 10 w 10"/>
                  <a:gd name="T19" fmla="*/ 24 h 24"/>
                  <a:gd name="T20" fmla="*/ 10 w 10"/>
                  <a:gd name="T21" fmla="*/ 14 h 24"/>
                  <a:gd name="T22" fmla="*/ 10 w 10"/>
                  <a:gd name="T23" fmla="*/ 4 h 24"/>
                  <a:gd name="T24" fmla="*/ 10 w 10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14"/>
                    </a:lnTo>
                    <a:lnTo>
                      <a:pt x="1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2" name="Freeform 489"/>
              <p:cNvSpPr/>
              <p:nvPr/>
            </p:nvSpPr>
            <p:spPr bwMode="auto">
              <a:xfrm>
                <a:off x="1888" y="2700"/>
                <a:ext cx="46" cy="62"/>
              </a:xfrm>
              <a:custGeom>
                <a:avLst/>
                <a:gdLst>
                  <a:gd name="T0" fmla="*/ 0 w 46"/>
                  <a:gd name="T1" fmla="*/ 22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2 h 62"/>
                  <a:gd name="T30" fmla="*/ 46 w 46"/>
                  <a:gd name="T31" fmla="*/ 22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2 h 62"/>
                  <a:gd name="T50" fmla="*/ 0 w 46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3" name="Freeform 490"/>
              <p:cNvSpPr/>
              <p:nvPr/>
            </p:nvSpPr>
            <p:spPr bwMode="auto">
              <a:xfrm>
                <a:off x="1888" y="2700"/>
                <a:ext cx="22" cy="62"/>
              </a:xfrm>
              <a:custGeom>
                <a:avLst/>
                <a:gdLst>
                  <a:gd name="T0" fmla="*/ 0 w 22"/>
                  <a:gd name="T1" fmla="*/ 22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2 h 62"/>
                  <a:gd name="T30" fmla="*/ 0 w 22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4" name="Freeform 491"/>
              <p:cNvSpPr/>
              <p:nvPr/>
            </p:nvSpPr>
            <p:spPr bwMode="auto">
              <a:xfrm>
                <a:off x="1888" y="2700"/>
                <a:ext cx="46" cy="26"/>
              </a:xfrm>
              <a:custGeom>
                <a:avLst/>
                <a:gdLst>
                  <a:gd name="T0" fmla="*/ 22 w 46"/>
                  <a:gd name="T1" fmla="*/ 26 h 26"/>
                  <a:gd name="T2" fmla="*/ 22 w 46"/>
                  <a:gd name="T3" fmla="*/ 12 h 26"/>
                  <a:gd name="T4" fmla="*/ 22 w 46"/>
                  <a:gd name="T5" fmla="*/ 26 h 26"/>
                  <a:gd name="T6" fmla="*/ 22 w 46"/>
                  <a:gd name="T7" fmla="*/ 26 h 26"/>
                  <a:gd name="T8" fmla="*/ 28 w 46"/>
                  <a:gd name="T9" fmla="*/ 26 h 26"/>
                  <a:gd name="T10" fmla="*/ 28 w 46"/>
                  <a:gd name="T11" fmla="*/ 26 h 26"/>
                  <a:gd name="T12" fmla="*/ 30 w 46"/>
                  <a:gd name="T13" fmla="*/ 20 h 26"/>
                  <a:gd name="T14" fmla="*/ 30 w 46"/>
                  <a:gd name="T15" fmla="*/ 20 h 26"/>
                  <a:gd name="T16" fmla="*/ 30 w 46"/>
                  <a:gd name="T17" fmla="*/ 26 h 26"/>
                  <a:gd name="T18" fmla="*/ 30 w 46"/>
                  <a:gd name="T19" fmla="*/ 26 h 26"/>
                  <a:gd name="T20" fmla="*/ 34 w 46"/>
                  <a:gd name="T21" fmla="*/ 26 h 26"/>
                  <a:gd name="T22" fmla="*/ 34 w 46"/>
                  <a:gd name="T23" fmla="*/ 26 h 26"/>
                  <a:gd name="T24" fmla="*/ 34 w 46"/>
                  <a:gd name="T25" fmla="*/ 22 h 26"/>
                  <a:gd name="T26" fmla="*/ 34 w 46"/>
                  <a:gd name="T27" fmla="*/ 22 h 26"/>
                  <a:gd name="T28" fmla="*/ 36 w 46"/>
                  <a:gd name="T29" fmla="*/ 26 h 26"/>
                  <a:gd name="T30" fmla="*/ 36 w 46"/>
                  <a:gd name="T31" fmla="*/ 26 h 26"/>
                  <a:gd name="T32" fmla="*/ 46 w 46"/>
                  <a:gd name="T33" fmla="*/ 26 h 26"/>
                  <a:gd name="T34" fmla="*/ 46 w 46"/>
                  <a:gd name="T35" fmla="*/ 26 h 26"/>
                  <a:gd name="T36" fmla="*/ 46 w 46"/>
                  <a:gd name="T37" fmla="*/ 18 h 26"/>
                  <a:gd name="T38" fmla="*/ 44 w 46"/>
                  <a:gd name="T39" fmla="*/ 14 h 26"/>
                  <a:gd name="T40" fmla="*/ 42 w 46"/>
                  <a:gd name="T41" fmla="*/ 8 h 26"/>
                  <a:gd name="T42" fmla="*/ 40 w 46"/>
                  <a:gd name="T43" fmla="*/ 6 h 26"/>
                  <a:gd name="T44" fmla="*/ 30 w 46"/>
                  <a:gd name="T45" fmla="*/ 2 h 26"/>
                  <a:gd name="T46" fmla="*/ 22 w 46"/>
                  <a:gd name="T47" fmla="*/ 0 h 26"/>
                  <a:gd name="T48" fmla="*/ 22 w 46"/>
                  <a:gd name="T49" fmla="*/ 0 h 26"/>
                  <a:gd name="T50" fmla="*/ 22 w 46"/>
                  <a:gd name="T51" fmla="*/ 0 h 26"/>
                  <a:gd name="T52" fmla="*/ 14 w 46"/>
                  <a:gd name="T53" fmla="*/ 2 h 26"/>
                  <a:gd name="T54" fmla="*/ 6 w 46"/>
                  <a:gd name="T55" fmla="*/ 6 h 26"/>
                  <a:gd name="T56" fmla="*/ 2 w 46"/>
                  <a:gd name="T57" fmla="*/ 8 h 26"/>
                  <a:gd name="T58" fmla="*/ 0 w 46"/>
                  <a:gd name="T59" fmla="*/ 14 h 26"/>
                  <a:gd name="T60" fmla="*/ 0 w 46"/>
                  <a:gd name="T61" fmla="*/ 18 h 26"/>
                  <a:gd name="T62" fmla="*/ 0 w 46"/>
                  <a:gd name="T63" fmla="*/ 26 h 26"/>
                  <a:gd name="T64" fmla="*/ 0 w 46"/>
                  <a:gd name="T65" fmla="*/ 26 h 26"/>
                  <a:gd name="T66" fmla="*/ 22 w 46"/>
                  <a:gd name="T67" fmla="*/ 26 h 26"/>
                  <a:gd name="T68" fmla="*/ 22 w 46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2" y="26"/>
                    </a:moveTo>
                    <a:lnTo>
                      <a:pt x="22" y="1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6" y="18"/>
                    </a:lnTo>
                    <a:lnTo>
                      <a:pt x="44" y="14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2" y="26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5" name="Freeform 492"/>
              <p:cNvSpPr/>
              <p:nvPr/>
            </p:nvSpPr>
            <p:spPr bwMode="auto">
              <a:xfrm>
                <a:off x="1888" y="2700"/>
                <a:ext cx="22" cy="26"/>
              </a:xfrm>
              <a:custGeom>
                <a:avLst/>
                <a:gdLst>
                  <a:gd name="T0" fmla="*/ 22 w 22"/>
                  <a:gd name="T1" fmla="*/ 26 h 26"/>
                  <a:gd name="T2" fmla="*/ 22 w 22"/>
                  <a:gd name="T3" fmla="*/ 12 h 26"/>
                  <a:gd name="T4" fmla="*/ 22 w 22"/>
                  <a:gd name="T5" fmla="*/ 26 h 26"/>
                  <a:gd name="T6" fmla="*/ 22 w 22"/>
                  <a:gd name="T7" fmla="*/ 26 h 26"/>
                  <a:gd name="T8" fmla="*/ 22 w 22"/>
                  <a:gd name="T9" fmla="*/ 0 h 26"/>
                  <a:gd name="T10" fmla="*/ 22 w 22"/>
                  <a:gd name="T11" fmla="*/ 0 h 26"/>
                  <a:gd name="T12" fmla="*/ 22 w 22"/>
                  <a:gd name="T13" fmla="*/ 0 h 26"/>
                  <a:gd name="T14" fmla="*/ 22 w 22"/>
                  <a:gd name="T15" fmla="*/ 0 h 26"/>
                  <a:gd name="T16" fmla="*/ 14 w 22"/>
                  <a:gd name="T17" fmla="*/ 2 h 26"/>
                  <a:gd name="T18" fmla="*/ 6 w 22"/>
                  <a:gd name="T19" fmla="*/ 6 h 26"/>
                  <a:gd name="T20" fmla="*/ 2 w 22"/>
                  <a:gd name="T21" fmla="*/ 8 h 26"/>
                  <a:gd name="T22" fmla="*/ 0 w 22"/>
                  <a:gd name="T23" fmla="*/ 14 h 26"/>
                  <a:gd name="T24" fmla="*/ 0 w 22"/>
                  <a:gd name="T25" fmla="*/ 18 h 26"/>
                  <a:gd name="T26" fmla="*/ 0 w 22"/>
                  <a:gd name="T27" fmla="*/ 26 h 26"/>
                  <a:gd name="T28" fmla="*/ 0 w 22"/>
                  <a:gd name="T29" fmla="*/ 26 h 26"/>
                  <a:gd name="T30" fmla="*/ 22 w 22"/>
                  <a:gd name="T31" fmla="*/ 26 h 26"/>
                  <a:gd name="T32" fmla="*/ 22 w 22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6">
                    <a:moveTo>
                      <a:pt x="22" y="26"/>
                    </a:moveTo>
                    <a:lnTo>
                      <a:pt x="22" y="1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2" y="26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6" name="Rectangle 493"/>
              <p:cNvSpPr>
                <a:spLocks noChangeArrowheads="1"/>
              </p:cNvSpPr>
              <p:nvPr/>
            </p:nvSpPr>
            <p:spPr bwMode="auto">
              <a:xfrm>
                <a:off x="1462" y="2314"/>
                <a:ext cx="128" cy="124"/>
              </a:xfrm>
              <a:prstGeom prst="rect">
                <a:avLst/>
              </a:prstGeom>
              <a:solidFill>
                <a:srgbClr val="43B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7" name="Freeform 494"/>
              <p:cNvSpPr/>
              <p:nvPr/>
            </p:nvSpPr>
            <p:spPr bwMode="auto">
              <a:xfrm>
                <a:off x="1490" y="2324"/>
                <a:ext cx="42" cy="98"/>
              </a:xfrm>
              <a:custGeom>
                <a:avLst/>
                <a:gdLst>
                  <a:gd name="T0" fmla="*/ 28 w 42"/>
                  <a:gd name="T1" fmla="*/ 0 h 98"/>
                  <a:gd name="T2" fmla="*/ 28 w 42"/>
                  <a:gd name="T3" fmla="*/ 0 h 98"/>
                  <a:gd name="T4" fmla="*/ 34 w 42"/>
                  <a:gd name="T5" fmla="*/ 2 h 98"/>
                  <a:gd name="T6" fmla="*/ 38 w 42"/>
                  <a:gd name="T7" fmla="*/ 6 h 98"/>
                  <a:gd name="T8" fmla="*/ 40 w 42"/>
                  <a:gd name="T9" fmla="*/ 14 h 98"/>
                  <a:gd name="T10" fmla="*/ 42 w 42"/>
                  <a:gd name="T11" fmla="*/ 24 h 98"/>
                  <a:gd name="T12" fmla="*/ 42 w 42"/>
                  <a:gd name="T13" fmla="*/ 48 h 98"/>
                  <a:gd name="T14" fmla="*/ 42 w 42"/>
                  <a:gd name="T15" fmla="*/ 74 h 98"/>
                  <a:gd name="T16" fmla="*/ 42 w 42"/>
                  <a:gd name="T17" fmla="*/ 74 h 98"/>
                  <a:gd name="T18" fmla="*/ 40 w 42"/>
                  <a:gd name="T19" fmla="*/ 84 h 98"/>
                  <a:gd name="T20" fmla="*/ 34 w 42"/>
                  <a:gd name="T21" fmla="*/ 90 h 98"/>
                  <a:gd name="T22" fmla="*/ 26 w 42"/>
                  <a:gd name="T23" fmla="*/ 96 h 98"/>
                  <a:gd name="T24" fmla="*/ 18 w 42"/>
                  <a:gd name="T25" fmla="*/ 98 h 98"/>
                  <a:gd name="T26" fmla="*/ 10 w 42"/>
                  <a:gd name="T27" fmla="*/ 96 h 98"/>
                  <a:gd name="T28" fmla="*/ 4 w 42"/>
                  <a:gd name="T29" fmla="*/ 92 h 98"/>
                  <a:gd name="T30" fmla="*/ 2 w 42"/>
                  <a:gd name="T31" fmla="*/ 88 h 98"/>
                  <a:gd name="T32" fmla="*/ 0 w 42"/>
                  <a:gd name="T33" fmla="*/ 84 h 98"/>
                  <a:gd name="T34" fmla="*/ 0 w 42"/>
                  <a:gd name="T35" fmla="*/ 70 h 98"/>
                  <a:gd name="T36" fmla="*/ 0 w 42"/>
                  <a:gd name="T37" fmla="*/ 70 h 98"/>
                  <a:gd name="T38" fmla="*/ 6 w 42"/>
                  <a:gd name="T39" fmla="*/ 44 h 98"/>
                  <a:gd name="T40" fmla="*/ 12 w 42"/>
                  <a:gd name="T41" fmla="*/ 20 h 98"/>
                  <a:gd name="T42" fmla="*/ 14 w 42"/>
                  <a:gd name="T43" fmla="*/ 12 h 98"/>
                  <a:gd name="T44" fmla="*/ 18 w 42"/>
                  <a:gd name="T45" fmla="*/ 4 h 98"/>
                  <a:gd name="T46" fmla="*/ 24 w 42"/>
                  <a:gd name="T47" fmla="*/ 0 h 98"/>
                  <a:gd name="T48" fmla="*/ 28 w 42"/>
                  <a:gd name="T49" fmla="*/ 0 h 98"/>
                  <a:gd name="T50" fmla="*/ 28 w 42"/>
                  <a:gd name="T5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" h="98">
                    <a:moveTo>
                      <a:pt x="28" y="0"/>
                    </a:moveTo>
                    <a:lnTo>
                      <a:pt x="28" y="0"/>
                    </a:lnTo>
                    <a:lnTo>
                      <a:pt x="34" y="2"/>
                    </a:lnTo>
                    <a:lnTo>
                      <a:pt x="38" y="6"/>
                    </a:lnTo>
                    <a:lnTo>
                      <a:pt x="40" y="14"/>
                    </a:lnTo>
                    <a:lnTo>
                      <a:pt x="42" y="24"/>
                    </a:lnTo>
                    <a:lnTo>
                      <a:pt x="42" y="48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40" y="84"/>
                    </a:lnTo>
                    <a:lnTo>
                      <a:pt x="34" y="90"/>
                    </a:lnTo>
                    <a:lnTo>
                      <a:pt x="26" y="96"/>
                    </a:lnTo>
                    <a:lnTo>
                      <a:pt x="18" y="98"/>
                    </a:lnTo>
                    <a:lnTo>
                      <a:pt x="10" y="96"/>
                    </a:lnTo>
                    <a:lnTo>
                      <a:pt x="4" y="92"/>
                    </a:lnTo>
                    <a:lnTo>
                      <a:pt x="2" y="88"/>
                    </a:lnTo>
                    <a:lnTo>
                      <a:pt x="0" y="84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6" y="44"/>
                    </a:lnTo>
                    <a:lnTo>
                      <a:pt x="12" y="20"/>
                    </a:lnTo>
                    <a:lnTo>
                      <a:pt x="14" y="12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8" name="Freeform 495"/>
              <p:cNvSpPr/>
              <p:nvPr/>
            </p:nvSpPr>
            <p:spPr bwMode="auto">
              <a:xfrm>
                <a:off x="1502" y="2328"/>
                <a:ext cx="50" cy="62"/>
              </a:xfrm>
              <a:custGeom>
                <a:avLst/>
                <a:gdLst>
                  <a:gd name="T0" fmla="*/ 24 w 50"/>
                  <a:gd name="T1" fmla="*/ 0 h 62"/>
                  <a:gd name="T2" fmla="*/ 24 w 50"/>
                  <a:gd name="T3" fmla="*/ 0 h 62"/>
                  <a:gd name="T4" fmla="*/ 32 w 50"/>
                  <a:gd name="T5" fmla="*/ 2 h 62"/>
                  <a:gd name="T6" fmla="*/ 36 w 50"/>
                  <a:gd name="T7" fmla="*/ 4 h 62"/>
                  <a:gd name="T8" fmla="*/ 40 w 50"/>
                  <a:gd name="T9" fmla="*/ 8 h 62"/>
                  <a:gd name="T10" fmla="*/ 44 w 50"/>
                  <a:gd name="T11" fmla="*/ 14 h 62"/>
                  <a:gd name="T12" fmla="*/ 48 w 50"/>
                  <a:gd name="T13" fmla="*/ 28 h 62"/>
                  <a:gd name="T14" fmla="*/ 50 w 50"/>
                  <a:gd name="T15" fmla="*/ 44 h 62"/>
                  <a:gd name="T16" fmla="*/ 50 w 50"/>
                  <a:gd name="T17" fmla="*/ 44 h 62"/>
                  <a:gd name="T18" fmla="*/ 48 w 50"/>
                  <a:gd name="T19" fmla="*/ 52 h 62"/>
                  <a:gd name="T20" fmla="*/ 42 w 50"/>
                  <a:gd name="T21" fmla="*/ 58 h 62"/>
                  <a:gd name="T22" fmla="*/ 34 w 50"/>
                  <a:gd name="T23" fmla="*/ 60 h 62"/>
                  <a:gd name="T24" fmla="*/ 24 w 50"/>
                  <a:gd name="T25" fmla="*/ 62 h 62"/>
                  <a:gd name="T26" fmla="*/ 16 w 50"/>
                  <a:gd name="T27" fmla="*/ 60 h 62"/>
                  <a:gd name="T28" fmla="*/ 8 w 50"/>
                  <a:gd name="T29" fmla="*/ 58 h 62"/>
                  <a:gd name="T30" fmla="*/ 2 w 50"/>
                  <a:gd name="T31" fmla="*/ 52 h 62"/>
                  <a:gd name="T32" fmla="*/ 0 w 50"/>
                  <a:gd name="T33" fmla="*/ 44 h 62"/>
                  <a:gd name="T34" fmla="*/ 0 w 50"/>
                  <a:gd name="T35" fmla="*/ 44 h 62"/>
                  <a:gd name="T36" fmla="*/ 0 w 50"/>
                  <a:gd name="T37" fmla="*/ 28 h 62"/>
                  <a:gd name="T38" fmla="*/ 6 w 50"/>
                  <a:gd name="T39" fmla="*/ 14 h 62"/>
                  <a:gd name="T40" fmla="*/ 8 w 50"/>
                  <a:gd name="T41" fmla="*/ 8 h 62"/>
                  <a:gd name="T42" fmla="*/ 12 w 50"/>
                  <a:gd name="T43" fmla="*/ 4 h 62"/>
                  <a:gd name="T44" fmla="*/ 18 w 50"/>
                  <a:gd name="T45" fmla="*/ 2 h 62"/>
                  <a:gd name="T46" fmla="*/ 24 w 50"/>
                  <a:gd name="T47" fmla="*/ 0 h 62"/>
                  <a:gd name="T48" fmla="*/ 24 w 50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62">
                    <a:moveTo>
                      <a:pt x="24" y="0"/>
                    </a:moveTo>
                    <a:lnTo>
                      <a:pt x="24" y="0"/>
                    </a:lnTo>
                    <a:lnTo>
                      <a:pt x="32" y="2"/>
                    </a:lnTo>
                    <a:lnTo>
                      <a:pt x="36" y="4"/>
                    </a:lnTo>
                    <a:lnTo>
                      <a:pt x="40" y="8"/>
                    </a:lnTo>
                    <a:lnTo>
                      <a:pt x="44" y="14"/>
                    </a:lnTo>
                    <a:lnTo>
                      <a:pt x="48" y="28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52"/>
                    </a:lnTo>
                    <a:lnTo>
                      <a:pt x="42" y="58"/>
                    </a:lnTo>
                    <a:lnTo>
                      <a:pt x="34" y="60"/>
                    </a:lnTo>
                    <a:lnTo>
                      <a:pt x="24" y="62"/>
                    </a:lnTo>
                    <a:lnTo>
                      <a:pt x="16" y="60"/>
                    </a:lnTo>
                    <a:lnTo>
                      <a:pt x="8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28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9" name="Freeform 496"/>
              <p:cNvSpPr/>
              <p:nvPr/>
            </p:nvSpPr>
            <p:spPr bwMode="auto">
              <a:xfrm>
                <a:off x="1502" y="2328"/>
                <a:ext cx="24" cy="62"/>
              </a:xfrm>
              <a:custGeom>
                <a:avLst/>
                <a:gdLst>
                  <a:gd name="T0" fmla="*/ 24 w 24"/>
                  <a:gd name="T1" fmla="*/ 62 h 62"/>
                  <a:gd name="T2" fmla="*/ 24 w 24"/>
                  <a:gd name="T3" fmla="*/ 62 h 62"/>
                  <a:gd name="T4" fmla="*/ 16 w 24"/>
                  <a:gd name="T5" fmla="*/ 60 h 62"/>
                  <a:gd name="T6" fmla="*/ 8 w 24"/>
                  <a:gd name="T7" fmla="*/ 58 h 62"/>
                  <a:gd name="T8" fmla="*/ 2 w 24"/>
                  <a:gd name="T9" fmla="*/ 52 h 62"/>
                  <a:gd name="T10" fmla="*/ 0 w 24"/>
                  <a:gd name="T11" fmla="*/ 44 h 62"/>
                  <a:gd name="T12" fmla="*/ 0 w 24"/>
                  <a:gd name="T13" fmla="*/ 44 h 62"/>
                  <a:gd name="T14" fmla="*/ 0 w 24"/>
                  <a:gd name="T15" fmla="*/ 28 h 62"/>
                  <a:gd name="T16" fmla="*/ 6 w 24"/>
                  <a:gd name="T17" fmla="*/ 14 h 62"/>
                  <a:gd name="T18" fmla="*/ 8 w 24"/>
                  <a:gd name="T19" fmla="*/ 8 h 62"/>
                  <a:gd name="T20" fmla="*/ 12 w 24"/>
                  <a:gd name="T21" fmla="*/ 4 h 62"/>
                  <a:gd name="T22" fmla="*/ 18 w 24"/>
                  <a:gd name="T23" fmla="*/ 2 h 62"/>
                  <a:gd name="T24" fmla="*/ 24 w 24"/>
                  <a:gd name="T25" fmla="*/ 0 h 62"/>
                  <a:gd name="T26" fmla="*/ 24 w 24"/>
                  <a:gd name="T2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2">
                    <a:moveTo>
                      <a:pt x="24" y="62"/>
                    </a:moveTo>
                    <a:lnTo>
                      <a:pt x="24" y="62"/>
                    </a:lnTo>
                    <a:lnTo>
                      <a:pt x="16" y="60"/>
                    </a:lnTo>
                    <a:lnTo>
                      <a:pt x="8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28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24" y="6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0" name="Freeform 497"/>
              <p:cNvSpPr/>
              <p:nvPr/>
            </p:nvSpPr>
            <p:spPr bwMode="auto">
              <a:xfrm>
                <a:off x="1506" y="2336"/>
                <a:ext cx="42" cy="26"/>
              </a:xfrm>
              <a:custGeom>
                <a:avLst/>
                <a:gdLst>
                  <a:gd name="T0" fmla="*/ 12 w 42"/>
                  <a:gd name="T1" fmla="*/ 2 h 26"/>
                  <a:gd name="T2" fmla="*/ 12 w 42"/>
                  <a:gd name="T3" fmla="*/ 2 h 26"/>
                  <a:gd name="T4" fmla="*/ 6 w 42"/>
                  <a:gd name="T5" fmla="*/ 4 h 26"/>
                  <a:gd name="T6" fmla="*/ 2 w 42"/>
                  <a:gd name="T7" fmla="*/ 8 h 26"/>
                  <a:gd name="T8" fmla="*/ 0 w 42"/>
                  <a:gd name="T9" fmla="*/ 16 h 26"/>
                  <a:gd name="T10" fmla="*/ 0 w 42"/>
                  <a:gd name="T11" fmla="*/ 26 h 26"/>
                  <a:gd name="T12" fmla="*/ 0 w 42"/>
                  <a:gd name="T13" fmla="*/ 26 h 26"/>
                  <a:gd name="T14" fmla="*/ 8 w 42"/>
                  <a:gd name="T15" fmla="*/ 20 h 26"/>
                  <a:gd name="T16" fmla="*/ 12 w 42"/>
                  <a:gd name="T17" fmla="*/ 10 h 26"/>
                  <a:gd name="T18" fmla="*/ 12 w 42"/>
                  <a:gd name="T19" fmla="*/ 10 h 26"/>
                  <a:gd name="T20" fmla="*/ 18 w 42"/>
                  <a:gd name="T21" fmla="*/ 16 h 26"/>
                  <a:gd name="T22" fmla="*/ 26 w 42"/>
                  <a:gd name="T23" fmla="*/ 20 h 26"/>
                  <a:gd name="T24" fmla="*/ 42 w 42"/>
                  <a:gd name="T25" fmla="*/ 26 h 26"/>
                  <a:gd name="T26" fmla="*/ 42 w 42"/>
                  <a:gd name="T27" fmla="*/ 26 h 26"/>
                  <a:gd name="T28" fmla="*/ 42 w 42"/>
                  <a:gd name="T29" fmla="*/ 18 h 26"/>
                  <a:gd name="T30" fmla="*/ 40 w 42"/>
                  <a:gd name="T31" fmla="*/ 12 h 26"/>
                  <a:gd name="T32" fmla="*/ 38 w 42"/>
                  <a:gd name="T33" fmla="*/ 8 h 26"/>
                  <a:gd name="T34" fmla="*/ 34 w 42"/>
                  <a:gd name="T35" fmla="*/ 4 h 26"/>
                  <a:gd name="T36" fmla="*/ 28 w 42"/>
                  <a:gd name="T37" fmla="*/ 2 h 26"/>
                  <a:gd name="T38" fmla="*/ 24 w 42"/>
                  <a:gd name="T39" fmla="*/ 0 h 26"/>
                  <a:gd name="T40" fmla="*/ 12 w 42"/>
                  <a:gd name="T41" fmla="*/ 2 h 26"/>
                  <a:gd name="T42" fmla="*/ 12 w 42"/>
                  <a:gd name="T4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6">
                    <a:moveTo>
                      <a:pt x="12" y="2"/>
                    </a:moveTo>
                    <a:lnTo>
                      <a:pt x="12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6"/>
                    </a:lnTo>
                    <a:lnTo>
                      <a:pt x="26" y="20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0" y="12"/>
                    </a:lnTo>
                    <a:lnTo>
                      <a:pt x="38" y="8"/>
                    </a:lnTo>
                    <a:lnTo>
                      <a:pt x="34" y="4"/>
                    </a:lnTo>
                    <a:lnTo>
                      <a:pt x="28" y="2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1" name="Freeform 498"/>
              <p:cNvSpPr/>
              <p:nvPr/>
            </p:nvSpPr>
            <p:spPr bwMode="auto">
              <a:xfrm>
                <a:off x="1486" y="2402"/>
                <a:ext cx="82" cy="36"/>
              </a:xfrm>
              <a:custGeom>
                <a:avLst/>
                <a:gdLst>
                  <a:gd name="T0" fmla="*/ 40 w 82"/>
                  <a:gd name="T1" fmla="*/ 0 h 36"/>
                  <a:gd name="T2" fmla="*/ 40 w 82"/>
                  <a:gd name="T3" fmla="*/ 0 h 36"/>
                  <a:gd name="T4" fmla="*/ 50 w 82"/>
                  <a:gd name="T5" fmla="*/ 0 h 36"/>
                  <a:gd name="T6" fmla="*/ 50 w 82"/>
                  <a:gd name="T7" fmla="*/ 0 h 36"/>
                  <a:gd name="T8" fmla="*/ 62 w 82"/>
                  <a:gd name="T9" fmla="*/ 4 h 36"/>
                  <a:gd name="T10" fmla="*/ 72 w 82"/>
                  <a:gd name="T11" fmla="*/ 8 h 36"/>
                  <a:gd name="T12" fmla="*/ 80 w 82"/>
                  <a:gd name="T13" fmla="*/ 10 h 36"/>
                  <a:gd name="T14" fmla="*/ 82 w 82"/>
                  <a:gd name="T15" fmla="*/ 12 h 36"/>
                  <a:gd name="T16" fmla="*/ 82 w 82"/>
                  <a:gd name="T17" fmla="*/ 14 h 36"/>
                  <a:gd name="T18" fmla="*/ 82 w 82"/>
                  <a:gd name="T19" fmla="*/ 14 h 36"/>
                  <a:gd name="T20" fmla="*/ 82 w 82"/>
                  <a:gd name="T21" fmla="*/ 36 h 36"/>
                  <a:gd name="T22" fmla="*/ 82 w 82"/>
                  <a:gd name="T23" fmla="*/ 36 h 36"/>
                  <a:gd name="T24" fmla="*/ 0 w 82"/>
                  <a:gd name="T25" fmla="*/ 36 h 36"/>
                  <a:gd name="T26" fmla="*/ 0 w 82"/>
                  <a:gd name="T27" fmla="*/ 36 h 36"/>
                  <a:gd name="T28" fmla="*/ 0 w 82"/>
                  <a:gd name="T29" fmla="*/ 14 h 36"/>
                  <a:gd name="T30" fmla="*/ 0 w 82"/>
                  <a:gd name="T31" fmla="*/ 14 h 36"/>
                  <a:gd name="T32" fmla="*/ 0 w 82"/>
                  <a:gd name="T33" fmla="*/ 12 h 36"/>
                  <a:gd name="T34" fmla="*/ 2 w 82"/>
                  <a:gd name="T35" fmla="*/ 10 h 36"/>
                  <a:gd name="T36" fmla="*/ 8 w 82"/>
                  <a:gd name="T37" fmla="*/ 8 h 36"/>
                  <a:gd name="T38" fmla="*/ 18 w 82"/>
                  <a:gd name="T39" fmla="*/ 4 h 36"/>
                  <a:gd name="T40" fmla="*/ 32 w 82"/>
                  <a:gd name="T41" fmla="*/ 0 h 36"/>
                  <a:gd name="T42" fmla="*/ 40 w 82"/>
                  <a:gd name="T4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36">
                    <a:moveTo>
                      <a:pt x="40" y="0"/>
                    </a:moveTo>
                    <a:lnTo>
                      <a:pt x="40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2" y="4"/>
                    </a:lnTo>
                    <a:lnTo>
                      <a:pt x="72" y="8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36"/>
                    </a:lnTo>
                    <a:lnTo>
                      <a:pt x="82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8" y="8"/>
                    </a:lnTo>
                    <a:lnTo>
                      <a:pt x="18" y="4"/>
                    </a:lnTo>
                    <a:lnTo>
                      <a:pt x="32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2" name="Freeform 499"/>
              <p:cNvSpPr/>
              <p:nvPr/>
            </p:nvSpPr>
            <p:spPr bwMode="auto">
              <a:xfrm>
                <a:off x="1486" y="2402"/>
                <a:ext cx="40" cy="36"/>
              </a:xfrm>
              <a:custGeom>
                <a:avLst/>
                <a:gdLst>
                  <a:gd name="T0" fmla="*/ 40 w 40"/>
                  <a:gd name="T1" fmla="*/ 36 h 36"/>
                  <a:gd name="T2" fmla="*/ 0 w 40"/>
                  <a:gd name="T3" fmla="*/ 36 h 36"/>
                  <a:gd name="T4" fmla="*/ 0 w 40"/>
                  <a:gd name="T5" fmla="*/ 36 h 36"/>
                  <a:gd name="T6" fmla="*/ 0 w 40"/>
                  <a:gd name="T7" fmla="*/ 14 h 36"/>
                  <a:gd name="T8" fmla="*/ 0 w 40"/>
                  <a:gd name="T9" fmla="*/ 14 h 36"/>
                  <a:gd name="T10" fmla="*/ 0 w 40"/>
                  <a:gd name="T11" fmla="*/ 12 h 36"/>
                  <a:gd name="T12" fmla="*/ 2 w 40"/>
                  <a:gd name="T13" fmla="*/ 10 h 36"/>
                  <a:gd name="T14" fmla="*/ 8 w 40"/>
                  <a:gd name="T15" fmla="*/ 8 h 36"/>
                  <a:gd name="T16" fmla="*/ 18 w 40"/>
                  <a:gd name="T17" fmla="*/ 4 h 36"/>
                  <a:gd name="T18" fmla="*/ 32 w 40"/>
                  <a:gd name="T19" fmla="*/ 0 h 36"/>
                  <a:gd name="T20" fmla="*/ 40 w 40"/>
                  <a:gd name="T21" fmla="*/ 0 h 36"/>
                  <a:gd name="T22" fmla="*/ 40 w 40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36">
                    <a:moveTo>
                      <a:pt x="40" y="36"/>
                    </a:moveTo>
                    <a:lnTo>
                      <a:pt x="0" y="36"/>
                    </a:lnTo>
                    <a:lnTo>
                      <a:pt x="0" y="3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8" y="8"/>
                    </a:lnTo>
                    <a:lnTo>
                      <a:pt x="18" y="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3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3" name="Freeform 500"/>
              <p:cNvSpPr/>
              <p:nvPr/>
            </p:nvSpPr>
            <p:spPr bwMode="auto">
              <a:xfrm>
                <a:off x="1518" y="2390"/>
                <a:ext cx="18" cy="16"/>
              </a:xfrm>
              <a:custGeom>
                <a:avLst/>
                <a:gdLst>
                  <a:gd name="T0" fmla="*/ 18 w 18"/>
                  <a:gd name="T1" fmla="*/ 0 h 16"/>
                  <a:gd name="T2" fmla="*/ 0 w 18"/>
                  <a:gd name="T3" fmla="*/ 0 h 16"/>
                  <a:gd name="T4" fmla="*/ 0 w 18"/>
                  <a:gd name="T5" fmla="*/ 12 h 16"/>
                  <a:gd name="T6" fmla="*/ 8 w 18"/>
                  <a:gd name="T7" fmla="*/ 16 h 16"/>
                  <a:gd name="T8" fmla="*/ 18 w 18"/>
                  <a:gd name="T9" fmla="*/ 12 h 16"/>
                  <a:gd name="T10" fmla="*/ 18 w 18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8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16"/>
                    </a:lnTo>
                    <a:lnTo>
                      <a:pt x="18" y="1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4" name="Freeform 501"/>
              <p:cNvSpPr/>
              <p:nvPr/>
            </p:nvSpPr>
            <p:spPr bwMode="auto">
              <a:xfrm>
                <a:off x="1518" y="2390"/>
                <a:ext cx="8" cy="16"/>
              </a:xfrm>
              <a:custGeom>
                <a:avLst/>
                <a:gdLst>
                  <a:gd name="T0" fmla="*/ 8 w 8"/>
                  <a:gd name="T1" fmla="*/ 0 h 16"/>
                  <a:gd name="T2" fmla="*/ 0 w 8"/>
                  <a:gd name="T3" fmla="*/ 0 h 16"/>
                  <a:gd name="T4" fmla="*/ 0 w 8"/>
                  <a:gd name="T5" fmla="*/ 12 h 16"/>
                  <a:gd name="T6" fmla="*/ 8 w 8"/>
                  <a:gd name="T7" fmla="*/ 16 h 16"/>
                  <a:gd name="T8" fmla="*/ 8 w 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16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5" name="Freeform 502"/>
              <p:cNvSpPr/>
              <p:nvPr/>
            </p:nvSpPr>
            <p:spPr bwMode="auto">
              <a:xfrm>
                <a:off x="1548" y="2362"/>
                <a:ext cx="2" cy="12"/>
              </a:xfrm>
              <a:custGeom>
                <a:avLst/>
                <a:gdLst>
                  <a:gd name="T0" fmla="*/ 0 w 2"/>
                  <a:gd name="T1" fmla="*/ 12 h 12"/>
                  <a:gd name="T2" fmla="*/ 0 w 2"/>
                  <a:gd name="T3" fmla="*/ 12 h 12"/>
                  <a:gd name="T4" fmla="*/ 0 w 2"/>
                  <a:gd name="T5" fmla="*/ 0 h 12"/>
                  <a:gd name="T6" fmla="*/ 0 w 2"/>
                  <a:gd name="T7" fmla="*/ 0 h 12"/>
                  <a:gd name="T8" fmla="*/ 0 w 2"/>
                  <a:gd name="T9" fmla="*/ 2 h 12"/>
                  <a:gd name="T10" fmla="*/ 2 w 2"/>
                  <a:gd name="T11" fmla="*/ 4 h 12"/>
                  <a:gd name="T12" fmla="*/ 2 w 2"/>
                  <a:gd name="T13" fmla="*/ 4 h 12"/>
                  <a:gd name="T14" fmla="*/ 2 w 2"/>
                  <a:gd name="T15" fmla="*/ 8 h 12"/>
                  <a:gd name="T16" fmla="*/ 0 w 2"/>
                  <a:gd name="T17" fmla="*/ 12 h 12"/>
                  <a:gd name="T18" fmla="*/ 0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6" name="Freeform 503"/>
              <p:cNvSpPr/>
              <p:nvPr/>
            </p:nvSpPr>
            <p:spPr bwMode="auto">
              <a:xfrm>
                <a:off x="1504" y="2362"/>
                <a:ext cx="2" cy="12"/>
              </a:xfrm>
              <a:custGeom>
                <a:avLst/>
                <a:gdLst>
                  <a:gd name="T0" fmla="*/ 2 w 2"/>
                  <a:gd name="T1" fmla="*/ 12 h 12"/>
                  <a:gd name="T2" fmla="*/ 2 w 2"/>
                  <a:gd name="T3" fmla="*/ 12 h 12"/>
                  <a:gd name="T4" fmla="*/ 2 w 2"/>
                  <a:gd name="T5" fmla="*/ 0 h 12"/>
                  <a:gd name="T6" fmla="*/ 2 w 2"/>
                  <a:gd name="T7" fmla="*/ 0 h 12"/>
                  <a:gd name="T8" fmla="*/ 0 w 2"/>
                  <a:gd name="T9" fmla="*/ 2 h 12"/>
                  <a:gd name="T10" fmla="*/ 0 w 2"/>
                  <a:gd name="T11" fmla="*/ 4 h 12"/>
                  <a:gd name="T12" fmla="*/ 0 w 2"/>
                  <a:gd name="T13" fmla="*/ 4 h 12"/>
                  <a:gd name="T14" fmla="*/ 0 w 2"/>
                  <a:gd name="T15" fmla="*/ 8 h 12"/>
                  <a:gd name="T16" fmla="*/ 2 w 2"/>
                  <a:gd name="T17" fmla="*/ 12 h 12"/>
                  <a:gd name="T18" fmla="*/ 2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2" y="1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7" name="Freeform 504"/>
              <p:cNvSpPr/>
              <p:nvPr/>
            </p:nvSpPr>
            <p:spPr bwMode="auto">
              <a:xfrm>
                <a:off x="1506" y="2340"/>
                <a:ext cx="42" cy="56"/>
              </a:xfrm>
              <a:custGeom>
                <a:avLst/>
                <a:gdLst>
                  <a:gd name="T0" fmla="*/ 0 w 42"/>
                  <a:gd name="T1" fmla="*/ 18 h 56"/>
                  <a:gd name="T2" fmla="*/ 0 w 42"/>
                  <a:gd name="T3" fmla="*/ 34 h 56"/>
                  <a:gd name="T4" fmla="*/ 0 w 42"/>
                  <a:gd name="T5" fmla="*/ 34 h 56"/>
                  <a:gd name="T6" fmla="*/ 2 w 42"/>
                  <a:gd name="T7" fmla="*/ 38 h 56"/>
                  <a:gd name="T8" fmla="*/ 8 w 42"/>
                  <a:gd name="T9" fmla="*/ 46 h 56"/>
                  <a:gd name="T10" fmla="*/ 14 w 42"/>
                  <a:gd name="T11" fmla="*/ 52 h 56"/>
                  <a:gd name="T12" fmla="*/ 20 w 42"/>
                  <a:gd name="T13" fmla="*/ 56 h 56"/>
                  <a:gd name="T14" fmla="*/ 20 w 42"/>
                  <a:gd name="T15" fmla="*/ 56 h 56"/>
                  <a:gd name="T16" fmla="*/ 28 w 42"/>
                  <a:gd name="T17" fmla="*/ 52 h 56"/>
                  <a:gd name="T18" fmla="*/ 34 w 42"/>
                  <a:gd name="T19" fmla="*/ 46 h 56"/>
                  <a:gd name="T20" fmla="*/ 40 w 42"/>
                  <a:gd name="T21" fmla="*/ 38 h 56"/>
                  <a:gd name="T22" fmla="*/ 42 w 42"/>
                  <a:gd name="T23" fmla="*/ 34 h 56"/>
                  <a:gd name="T24" fmla="*/ 42 w 42"/>
                  <a:gd name="T25" fmla="*/ 18 h 56"/>
                  <a:gd name="T26" fmla="*/ 42 w 42"/>
                  <a:gd name="T27" fmla="*/ 18 h 56"/>
                  <a:gd name="T28" fmla="*/ 40 w 42"/>
                  <a:gd name="T29" fmla="*/ 10 h 56"/>
                  <a:gd name="T30" fmla="*/ 34 w 42"/>
                  <a:gd name="T31" fmla="*/ 4 h 56"/>
                  <a:gd name="T32" fmla="*/ 28 w 42"/>
                  <a:gd name="T33" fmla="*/ 0 h 56"/>
                  <a:gd name="T34" fmla="*/ 20 w 42"/>
                  <a:gd name="T35" fmla="*/ 0 h 56"/>
                  <a:gd name="T36" fmla="*/ 20 w 42"/>
                  <a:gd name="T37" fmla="*/ 0 h 56"/>
                  <a:gd name="T38" fmla="*/ 14 w 42"/>
                  <a:gd name="T39" fmla="*/ 0 h 56"/>
                  <a:gd name="T40" fmla="*/ 6 w 42"/>
                  <a:gd name="T41" fmla="*/ 4 h 56"/>
                  <a:gd name="T42" fmla="*/ 2 w 42"/>
                  <a:gd name="T43" fmla="*/ 10 h 56"/>
                  <a:gd name="T44" fmla="*/ 0 w 42"/>
                  <a:gd name="T45" fmla="*/ 18 h 56"/>
                  <a:gd name="T46" fmla="*/ 0 w 42"/>
                  <a:gd name="T47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56"/>
                    </a:lnTo>
                    <a:lnTo>
                      <a:pt x="20" y="56"/>
                    </a:lnTo>
                    <a:lnTo>
                      <a:pt x="28" y="52"/>
                    </a:lnTo>
                    <a:lnTo>
                      <a:pt x="34" y="46"/>
                    </a:lnTo>
                    <a:lnTo>
                      <a:pt x="40" y="38"/>
                    </a:lnTo>
                    <a:lnTo>
                      <a:pt x="42" y="34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0" y="10"/>
                    </a:lnTo>
                    <a:lnTo>
                      <a:pt x="34" y="4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8" name="Freeform 505"/>
              <p:cNvSpPr/>
              <p:nvPr/>
            </p:nvSpPr>
            <p:spPr bwMode="auto">
              <a:xfrm>
                <a:off x="1506" y="2340"/>
                <a:ext cx="20" cy="56"/>
              </a:xfrm>
              <a:custGeom>
                <a:avLst/>
                <a:gdLst>
                  <a:gd name="T0" fmla="*/ 0 w 20"/>
                  <a:gd name="T1" fmla="*/ 18 h 56"/>
                  <a:gd name="T2" fmla="*/ 0 w 20"/>
                  <a:gd name="T3" fmla="*/ 34 h 56"/>
                  <a:gd name="T4" fmla="*/ 0 w 20"/>
                  <a:gd name="T5" fmla="*/ 34 h 56"/>
                  <a:gd name="T6" fmla="*/ 2 w 20"/>
                  <a:gd name="T7" fmla="*/ 38 h 56"/>
                  <a:gd name="T8" fmla="*/ 8 w 20"/>
                  <a:gd name="T9" fmla="*/ 46 h 56"/>
                  <a:gd name="T10" fmla="*/ 14 w 20"/>
                  <a:gd name="T11" fmla="*/ 52 h 56"/>
                  <a:gd name="T12" fmla="*/ 20 w 20"/>
                  <a:gd name="T13" fmla="*/ 56 h 56"/>
                  <a:gd name="T14" fmla="*/ 20 w 20"/>
                  <a:gd name="T15" fmla="*/ 0 h 56"/>
                  <a:gd name="T16" fmla="*/ 20 w 20"/>
                  <a:gd name="T17" fmla="*/ 0 h 56"/>
                  <a:gd name="T18" fmla="*/ 20 w 20"/>
                  <a:gd name="T19" fmla="*/ 0 h 56"/>
                  <a:gd name="T20" fmla="*/ 14 w 20"/>
                  <a:gd name="T21" fmla="*/ 0 h 56"/>
                  <a:gd name="T22" fmla="*/ 6 w 20"/>
                  <a:gd name="T23" fmla="*/ 4 h 56"/>
                  <a:gd name="T24" fmla="*/ 2 w 20"/>
                  <a:gd name="T25" fmla="*/ 10 h 56"/>
                  <a:gd name="T26" fmla="*/ 0 w 20"/>
                  <a:gd name="T27" fmla="*/ 18 h 56"/>
                  <a:gd name="T28" fmla="*/ 0 w 20"/>
                  <a:gd name="T29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5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9" name="Freeform 506"/>
              <p:cNvSpPr/>
              <p:nvPr/>
            </p:nvSpPr>
            <p:spPr bwMode="auto">
              <a:xfrm>
                <a:off x="1522" y="2382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0" name="Freeform 507"/>
              <p:cNvSpPr/>
              <p:nvPr/>
            </p:nvSpPr>
            <p:spPr bwMode="auto">
              <a:xfrm>
                <a:off x="1506" y="2336"/>
                <a:ext cx="42" cy="26"/>
              </a:xfrm>
              <a:custGeom>
                <a:avLst/>
                <a:gdLst>
                  <a:gd name="T0" fmla="*/ 12 w 42"/>
                  <a:gd name="T1" fmla="*/ 2 h 26"/>
                  <a:gd name="T2" fmla="*/ 12 w 42"/>
                  <a:gd name="T3" fmla="*/ 2 h 26"/>
                  <a:gd name="T4" fmla="*/ 6 w 42"/>
                  <a:gd name="T5" fmla="*/ 4 h 26"/>
                  <a:gd name="T6" fmla="*/ 2 w 42"/>
                  <a:gd name="T7" fmla="*/ 8 h 26"/>
                  <a:gd name="T8" fmla="*/ 0 w 42"/>
                  <a:gd name="T9" fmla="*/ 16 h 26"/>
                  <a:gd name="T10" fmla="*/ 0 w 42"/>
                  <a:gd name="T11" fmla="*/ 26 h 26"/>
                  <a:gd name="T12" fmla="*/ 0 w 42"/>
                  <a:gd name="T13" fmla="*/ 26 h 26"/>
                  <a:gd name="T14" fmla="*/ 8 w 42"/>
                  <a:gd name="T15" fmla="*/ 20 h 26"/>
                  <a:gd name="T16" fmla="*/ 12 w 42"/>
                  <a:gd name="T17" fmla="*/ 10 h 26"/>
                  <a:gd name="T18" fmla="*/ 12 w 42"/>
                  <a:gd name="T19" fmla="*/ 10 h 26"/>
                  <a:gd name="T20" fmla="*/ 18 w 42"/>
                  <a:gd name="T21" fmla="*/ 16 h 26"/>
                  <a:gd name="T22" fmla="*/ 26 w 42"/>
                  <a:gd name="T23" fmla="*/ 20 h 26"/>
                  <a:gd name="T24" fmla="*/ 42 w 42"/>
                  <a:gd name="T25" fmla="*/ 26 h 26"/>
                  <a:gd name="T26" fmla="*/ 42 w 42"/>
                  <a:gd name="T27" fmla="*/ 26 h 26"/>
                  <a:gd name="T28" fmla="*/ 42 w 42"/>
                  <a:gd name="T29" fmla="*/ 18 h 26"/>
                  <a:gd name="T30" fmla="*/ 40 w 42"/>
                  <a:gd name="T31" fmla="*/ 12 h 26"/>
                  <a:gd name="T32" fmla="*/ 38 w 42"/>
                  <a:gd name="T33" fmla="*/ 8 h 26"/>
                  <a:gd name="T34" fmla="*/ 34 w 42"/>
                  <a:gd name="T35" fmla="*/ 4 h 26"/>
                  <a:gd name="T36" fmla="*/ 28 w 42"/>
                  <a:gd name="T37" fmla="*/ 2 h 26"/>
                  <a:gd name="T38" fmla="*/ 24 w 42"/>
                  <a:gd name="T39" fmla="*/ 0 h 26"/>
                  <a:gd name="T40" fmla="*/ 12 w 42"/>
                  <a:gd name="T41" fmla="*/ 2 h 26"/>
                  <a:gd name="T42" fmla="*/ 12 w 42"/>
                  <a:gd name="T4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6">
                    <a:moveTo>
                      <a:pt x="12" y="2"/>
                    </a:moveTo>
                    <a:lnTo>
                      <a:pt x="12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6"/>
                    </a:lnTo>
                    <a:lnTo>
                      <a:pt x="26" y="20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0" y="12"/>
                    </a:lnTo>
                    <a:lnTo>
                      <a:pt x="38" y="8"/>
                    </a:lnTo>
                    <a:lnTo>
                      <a:pt x="34" y="4"/>
                    </a:lnTo>
                    <a:lnTo>
                      <a:pt x="28" y="2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1" name="Freeform 508"/>
              <p:cNvSpPr/>
              <p:nvPr/>
            </p:nvSpPr>
            <p:spPr bwMode="auto">
              <a:xfrm>
                <a:off x="1506" y="2336"/>
                <a:ext cx="20" cy="26"/>
              </a:xfrm>
              <a:custGeom>
                <a:avLst/>
                <a:gdLst>
                  <a:gd name="T0" fmla="*/ 12 w 20"/>
                  <a:gd name="T1" fmla="*/ 2 h 26"/>
                  <a:gd name="T2" fmla="*/ 12 w 20"/>
                  <a:gd name="T3" fmla="*/ 2 h 26"/>
                  <a:gd name="T4" fmla="*/ 6 w 20"/>
                  <a:gd name="T5" fmla="*/ 4 h 26"/>
                  <a:gd name="T6" fmla="*/ 2 w 20"/>
                  <a:gd name="T7" fmla="*/ 8 h 26"/>
                  <a:gd name="T8" fmla="*/ 0 w 20"/>
                  <a:gd name="T9" fmla="*/ 16 h 26"/>
                  <a:gd name="T10" fmla="*/ 0 w 20"/>
                  <a:gd name="T11" fmla="*/ 26 h 26"/>
                  <a:gd name="T12" fmla="*/ 0 w 20"/>
                  <a:gd name="T13" fmla="*/ 26 h 26"/>
                  <a:gd name="T14" fmla="*/ 8 w 20"/>
                  <a:gd name="T15" fmla="*/ 20 h 26"/>
                  <a:gd name="T16" fmla="*/ 12 w 20"/>
                  <a:gd name="T17" fmla="*/ 10 h 26"/>
                  <a:gd name="T18" fmla="*/ 12 w 20"/>
                  <a:gd name="T19" fmla="*/ 10 h 26"/>
                  <a:gd name="T20" fmla="*/ 16 w 20"/>
                  <a:gd name="T21" fmla="*/ 14 h 26"/>
                  <a:gd name="T22" fmla="*/ 20 w 20"/>
                  <a:gd name="T23" fmla="*/ 18 h 26"/>
                  <a:gd name="T24" fmla="*/ 20 w 20"/>
                  <a:gd name="T25" fmla="*/ 0 h 26"/>
                  <a:gd name="T26" fmla="*/ 20 w 20"/>
                  <a:gd name="T27" fmla="*/ 0 h 26"/>
                  <a:gd name="T28" fmla="*/ 12 w 20"/>
                  <a:gd name="T29" fmla="*/ 2 h 26"/>
                  <a:gd name="T30" fmla="*/ 12 w 20"/>
                  <a:gd name="T31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6">
                    <a:moveTo>
                      <a:pt x="12" y="2"/>
                    </a:moveTo>
                    <a:lnTo>
                      <a:pt x="12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14"/>
                    </a:lnTo>
                    <a:lnTo>
                      <a:pt x="20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2" name="Freeform 509"/>
              <p:cNvSpPr/>
              <p:nvPr/>
            </p:nvSpPr>
            <p:spPr bwMode="auto">
              <a:xfrm>
                <a:off x="1506" y="2336"/>
                <a:ext cx="20" cy="26"/>
              </a:xfrm>
              <a:custGeom>
                <a:avLst/>
                <a:gdLst>
                  <a:gd name="T0" fmla="*/ 12 w 20"/>
                  <a:gd name="T1" fmla="*/ 2 h 26"/>
                  <a:gd name="T2" fmla="*/ 12 w 20"/>
                  <a:gd name="T3" fmla="*/ 2 h 26"/>
                  <a:gd name="T4" fmla="*/ 6 w 20"/>
                  <a:gd name="T5" fmla="*/ 4 h 26"/>
                  <a:gd name="T6" fmla="*/ 2 w 20"/>
                  <a:gd name="T7" fmla="*/ 8 h 26"/>
                  <a:gd name="T8" fmla="*/ 0 w 20"/>
                  <a:gd name="T9" fmla="*/ 16 h 26"/>
                  <a:gd name="T10" fmla="*/ 0 w 20"/>
                  <a:gd name="T11" fmla="*/ 26 h 26"/>
                  <a:gd name="T12" fmla="*/ 0 w 20"/>
                  <a:gd name="T13" fmla="*/ 26 h 26"/>
                  <a:gd name="T14" fmla="*/ 8 w 20"/>
                  <a:gd name="T15" fmla="*/ 20 h 26"/>
                  <a:gd name="T16" fmla="*/ 12 w 20"/>
                  <a:gd name="T17" fmla="*/ 10 h 26"/>
                  <a:gd name="T18" fmla="*/ 12 w 20"/>
                  <a:gd name="T19" fmla="*/ 10 h 26"/>
                  <a:gd name="T20" fmla="*/ 16 w 20"/>
                  <a:gd name="T21" fmla="*/ 14 h 26"/>
                  <a:gd name="T22" fmla="*/ 20 w 20"/>
                  <a:gd name="T23" fmla="*/ 18 h 26"/>
                  <a:gd name="T24" fmla="*/ 20 w 20"/>
                  <a:gd name="T25" fmla="*/ 0 h 26"/>
                  <a:gd name="T26" fmla="*/ 20 w 20"/>
                  <a:gd name="T27" fmla="*/ 0 h 26"/>
                  <a:gd name="T28" fmla="*/ 12 w 20"/>
                  <a:gd name="T29" fmla="*/ 2 h 26"/>
                  <a:gd name="T30" fmla="*/ 12 w 20"/>
                  <a:gd name="T31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6">
                    <a:moveTo>
                      <a:pt x="12" y="2"/>
                    </a:moveTo>
                    <a:lnTo>
                      <a:pt x="12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14"/>
                    </a:lnTo>
                    <a:lnTo>
                      <a:pt x="20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3" name="Freeform 510"/>
              <p:cNvSpPr/>
              <p:nvPr/>
            </p:nvSpPr>
            <p:spPr bwMode="auto">
              <a:xfrm>
                <a:off x="1514" y="2402"/>
                <a:ext cx="26" cy="36"/>
              </a:xfrm>
              <a:custGeom>
                <a:avLst/>
                <a:gdLst>
                  <a:gd name="T0" fmla="*/ 18 w 26"/>
                  <a:gd name="T1" fmla="*/ 36 h 36"/>
                  <a:gd name="T2" fmla="*/ 26 w 26"/>
                  <a:gd name="T3" fmla="*/ 2 h 36"/>
                  <a:gd name="T4" fmla="*/ 22 w 26"/>
                  <a:gd name="T5" fmla="*/ 0 h 36"/>
                  <a:gd name="T6" fmla="*/ 12 w 26"/>
                  <a:gd name="T7" fmla="*/ 4 h 36"/>
                  <a:gd name="T8" fmla="*/ 4 w 26"/>
                  <a:gd name="T9" fmla="*/ 0 h 36"/>
                  <a:gd name="T10" fmla="*/ 0 w 26"/>
                  <a:gd name="T11" fmla="*/ 2 h 36"/>
                  <a:gd name="T12" fmla="*/ 6 w 26"/>
                  <a:gd name="T13" fmla="*/ 36 h 36"/>
                  <a:gd name="T14" fmla="*/ 18 w 2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6">
                    <a:moveTo>
                      <a:pt x="18" y="36"/>
                    </a:moveTo>
                    <a:lnTo>
                      <a:pt x="26" y="2"/>
                    </a:lnTo>
                    <a:lnTo>
                      <a:pt x="22" y="0"/>
                    </a:lnTo>
                    <a:lnTo>
                      <a:pt x="12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6" y="36"/>
                    </a:lnTo>
                    <a:lnTo>
                      <a:pt x="18" y="3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4" name="Freeform 511"/>
              <p:cNvSpPr/>
              <p:nvPr/>
            </p:nvSpPr>
            <p:spPr bwMode="auto">
              <a:xfrm>
                <a:off x="1514" y="2402"/>
                <a:ext cx="12" cy="36"/>
              </a:xfrm>
              <a:custGeom>
                <a:avLst/>
                <a:gdLst>
                  <a:gd name="T0" fmla="*/ 12 w 12"/>
                  <a:gd name="T1" fmla="*/ 4 h 36"/>
                  <a:gd name="T2" fmla="*/ 4 w 12"/>
                  <a:gd name="T3" fmla="*/ 0 h 36"/>
                  <a:gd name="T4" fmla="*/ 0 w 12"/>
                  <a:gd name="T5" fmla="*/ 2 h 36"/>
                  <a:gd name="T6" fmla="*/ 6 w 12"/>
                  <a:gd name="T7" fmla="*/ 36 h 36"/>
                  <a:gd name="T8" fmla="*/ 12 w 12"/>
                  <a:gd name="T9" fmla="*/ 36 h 36"/>
                  <a:gd name="T10" fmla="*/ 12 w 12"/>
                  <a:gd name="T11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6">
                    <a:moveTo>
                      <a:pt x="12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6" y="36"/>
                    </a:lnTo>
                    <a:lnTo>
                      <a:pt x="12" y="36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5" name="Freeform 512"/>
              <p:cNvSpPr/>
              <p:nvPr/>
            </p:nvSpPr>
            <p:spPr bwMode="auto">
              <a:xfrm>
                <a:off x="1532" y="2404"/>
                <a:ext cx="18" cy="34"/>
              </a:xfrm>
              <a:custGeom>
                <a:avLst/>
                <a:gdLst>
                  <a:gd name="T0" fmla="*/ 0 w 18"/>
                  <a:gd name="T1" fmla="*/ 34 h 34"/>
                  <a:gd name="T2" fmla="*/ 0 w 18"/>
                  <a:gd name="T3" fmla="*/ 34 h 34"/>
                  <a:gd name="T4" fmla="*/ 10 w 18"/>
                  <a:gd name="T5" fmla="*/ 34 h 34"/>
                  <a:gd name="T6" fmla="*/ 10 w 18"/>
                  <a:gd name="T7" fmla="*/ 34 h 34"/>
                  <a:gd name="T8" fmla="*/ 14 w 18"/>
                  <a:gd name="T9" fmla="*/ 22 h 34"/>
                  <a:gd name="T10" fmla="*/ 14 w 18"/>
                  <a:gd name="T11" fmla="*/ 22 h 34"/>
                  <a:gd name="T12" fmla="*/ 10 w 18"/>
                  <a:gd name="T13" fmla="*/ 18 h 34"/>
                  <a:gd name="T14" fmla="*/ 10 w 18"/>
                  <a:gd name="T15" fmla="*/ 18 h 34"/>
                  <a:gd name="T16" fmla="*/ 14 w 18"/>
                  <a:gd name="T17" fmla="*/ 18 h 34"/>
                  <a:gd name="T18" fmla="*/ 14 w 18"/>
                  <a:gd name="T19" fmla="*/ 18 h 34"/>
                  <a:gd name="T20" fmla="*/ 18 w 18"/>
                  <a:gd name="T21" fmla="*/ 2 h 34"/>
                  <a:gd name="T22" fmla="*/ 18 w 18"/>
                  <a:gd name="T23" fmla="*/ 2 h 34"/>
                  <a:gd name="T24" fmla="*/ 18 w 18"/>
                  <a:gd name="T25" fmla="*/ 2 h 34"/>
                  <a:gd name="T26" fmla="*/ 8 w 18"/>
                  <a:gd name="T27" fmla="*/ 0 h 34"/>
                  <a:gd name="T28" fmla="*/ 8 w 18"/>
                  <a:gd name="T29" fmla="*/ 0 h 34"/>
                  <a:gd name="T30" fmla="*/ 8 w 18"/>
                  <a:gd name="T31" fmla="*/ 0 h 34"/>
                  <a:gd name="T32" fmla="*/ 0 w 18"/>
                  <a:gd name="T33" fmla="*/ 34 h 34"/>
                  <a:gd name="T34" fmla="*/ 0 w 18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34">
                    <a:moveTo>
                      <a:pt x="0" y="34"/>
                    </a:moveTo>
                    <a:lnTo>
                      <a:pt x="0" y="34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6" name="Freeform 513"/>
              <p:cNvSpPr/>
              <p:nvPr/>
            </p:nvSpPr>
            <p:spPr bwMode="auto">
              <a:xfrm>
                <a:off x="1526" y="2402"/>
                <a:ext cx="14" cy="14"/>
              </a:xfrm>
              <a:custGeom>
                <a:avLst/>
                <a:gdLst>
                  <a:gd name="T0" fmla="*/ 10 w 14"/>
                  <a:gd name="T1" fmla="*/ 0 h 14"/>
                  <a:gd name="T2" fmla="*/ 10 w 14"/>
                  <a:gd name="T3" fmla="*/ 0 h 14"/>
                  <a:gd name="T4" fmla="*/ 0 w 14"/>
                  <a:gd name="T5" fmla="*/ 4 h 14"/>
                  <a:gd name="T6" fmla="*/ 0 w 14"/>
                  <a:gd name="T7" fmla="*/ 4 h 14"/>
                  <a:gd name="T8" fmla="*/ 6 w 14"/>
                  <a:gd name="T9" fmla="*/ 10 h 14"/>
                  <a:gd name="T10" fmla="*/ 8 w 14"/>
                  <a:gd name="T11" fmla="*/ 14 h 14"/>
                  <a:gd name="T12" fmla="*/ 8 w 14"/>
                  <a:gd name="T13" fmla="*/ 14 h 14"/>
                  <a:gd name="T14" fmla="*/ 12 w 14"/>
                  <a:gd name="T15" fmla="*/ 10 h 14"/>
                  <a:gd name="T16" fmla="*/ 14 w 14"/>
                  <a:gd name="T17" fmla="*/ 2 h 14"/>
                  <a:gd name="T18" fmla="*/ 14 w 14"/>
                  <a:gd name="T19" fmla="*/ 2 h 14"/>
                  <a:gd name="T20" fmla="*/ 10 w 14"/>
                  <a:gd name="T21" fmla="*/ 0 h 14"/>
                  <a:gd name="T22" fmla="*/ 10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7" name="Freeform 514"/>
              <p:cNvSpPr/>
              <p:nvPr/>
            </p:nvSpPr>
            <p:spPr bwMode="auto">
              <a:xfrm>
                <a:off x="1514" y="2402"/>
                <a:ext cx="12" cy="14"/>
              </a:xfrm>
              <a:custGeom>
                <a:avLst/>
                <a:gdLst>
                  <a:gd name="T0" fmla="*/ 4 w 12"/>
                  <a:gd name="T1" fmla="*/ 0 h 14"/>
                  <a:gd name="T2" fmla="*/ 4 w 12"/>
                  <a:gd name="T3" fmla="*/ 0 h 14"/>
                  <a:gd name="T4" fmla="*/ 12 w 12"/>
                  <a:gd name="T5" fmla="*/ 4 h 14"/>
                  <a:gd name="T6" fmla="*/ 12 w 12"/>
                  <a:gd name="T7" fmla="*/ 4 h 14"/>
                  <a:gd name="T8" fmla="*/ 8 w 12"/>
                  <a:gd name="T9" fmla="*/ 10 h 14"/>
                  <a:gd name="T10" fmla="*/ 4 w 12"/>
                  <a:gd name="T11" fmla="*/ 14 h 14"/>
                  <a:gd name="T12" fmla="*/ 4 w 12"/>
                  <a:gd name="T13" fmla="*/ 14 h 14"/>
                  <a:gd name="T14" fmla="*/ 2 w 12"/>
                  <a:gd name="T15" fmla="*/ 10 h 14"/>
                  <a:gd name="T16" fmla="*/ 0 w 12"/>
                  <a:gd name="T17" fmla="*/ 2 h 14"/>
                  <a:gd name="T18" fmla="*/ 0 w 12"/>
                  <a:gd name="T19" fmla="*/ 2 h 14"/>
                  <a:gd name="T20" fmla="*/ 4 w 12"/>
                  <a:gd name="T21" fmla="*/ 0 h 14"/>
                  <a:gd name="T22" fmla="*/ 4 w 1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4">
                    <a:moveTo>
                      <a:pt x="4" y="0"/>
                    </a:moveTo>
                    <a:lnTo>
                      <a:pt x="4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8" name="Freeform 515"/>
              <p:cNvSpPr/>
              <p:nvPr/>
            </p:nvSpPr>
            <p:spPr bwMode="auto">
              <a:xfrm>
                <a:off x="1504" y="2404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16 w 16"/>
                  <a:gd name="T3" fmla="*/ 34 h 34"/>
                  <a:gd name="T4" fmla="*/ 6 w 16"/>
                  <a:gd name="T5" fmla="*/ 34 h 34"/>
                  <a:gd name="T6" fmla="*/ 6 w 16"/>
                  <a:gd name="T7" fmla="*/ 34 h 34"/>
                  <a:gd name="T8" fmla="*/ 6 w 16"/>
                  <a:gd name="T9" fmla="*/ 34 h 34"/>
                  <a:gd name="T10" fmla="*/ 6 w 16"/>
                  <a:gd name="T11" fmla="*/ 34 h 34"/>
                  <a:gd name="T12" fmla="*/ 4 w 16"/>
                  <a:gd name="T13" fmla="*/ 22 h 34"/>
                  <a:gd name="T14" fmla="*/ 4 w 16"/>
                  <a:gd name="T15" fmla="*/ 22 h 34"/>
                  <a:gd name="T16" fmla="*/ 6 w 16"/>
                  <a:gd name="T17" fmla="*/ 18 h 34"/>
                  <a:gd name="T18" fmla="*/ 6 w 16"/>
                  <a:gd name="T19" fmla="*/ 18 h 34"/>
                  <a:gd name="T20" fmla="*/ 4 w 16"/>
                  <a:gd name="T21" fmla="*/ 18 h 34"/>
                  <a:gd name="T22" fmla="*/ 4 w 16"/>
                  <a:gd name="T23" fmla="*/ 18 h 34"/>
                  <a:gd name="T24" fmla="*/ 0 w 16"/>
                  <a:gd name="T25" fmla="*/ 2 h 34"/>
                  <a:gd name="T26" fmla="*/ 0 w 16"/>
                  <a:gd name="T27" fmla="*/ 2 h 34"/>
                  <a:gd name="T28" fmla="*/ 0 w 16"/>
                  <a:gd name="T29" fmla="*/ 2 h 34"/>
                  <a:gd name="T30" fmla="*/ 10 w 16"/>
                  <a:gd name="T31" fmla="*/ 0 h 34"/>
                  <a:gd name="T32" fmla="*/ 10 w 16"/>
                  <a:gd name="T33" fmla="*/ 0 h 34"/>
                  <a:gd name="T34" fmla="*/ 10 w 16"/>
                  <a:gd name="T35" fmla="*/ 0 h 34"/>
                  <a:gd name="T36" fmla="*/ 16 w 16"/>
                  <a:gd name="T37" fmla="*/ 34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1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6" y="34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9" name="Freeform 516"/>
              <p:cNvSpPr/>
              <p:nvPr/>
            </p:nvSpPr>
            <p:spPr bwMode="auto">
              <a:xfrm>
                <a:off x="1532" y="2358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10 w 12"/>
                  <a:gd name="T3" fmla="*/ 0 h 2"/>
                  <a:gd name="T4" fmla="*/ 12 w 12"/>
                  <a:gd name="T5" fmla="*/ 2 h 2"/>
                  <a:gd name="T6" fmla="*/ 12 w 12"/>
                  <a:gd name="T7" fmla="*/ 2 h 2"/>
                  <a:gd name="T8" fmla="*/ 12 w 12"/>
                  <a:gd name="T9" fmla="*/ 2 h 2"/>
                  <a:gd name="T10" fmla="*/ 12 w 12"/>
                  <a:gd name="T11" fmla="*/ 2 h 2"/>
                  <a:gd name="T12" fmla="*/ 8 w 12"/>
                  <a:gd name="T13" fmla="*/ 2 h 2"/>
                  <a:gd name="T14" fmla="*/ 2 w 12"/>
                  <a:gd name="T15" fmla="*/ 2 h 2"/>
                  <a:gd name="T16" fmla="*/ 2 w 12"/>
                  <a:gd name="T17" fmla="*/ 2 h 2"/>
                  <a:gd name="T18" fmla="*/ 0 w 12"/>
                  <a:gd name="T19" fmla="*/ 2 h 2"/>
                  <a:gd name="T20" fmla="*/ 0 w 12"/>
                  <a:gd name="T21" fmla="*/ 2 h 2"/>
                  <a:gd name="T22" fmla="*/ 0 w 12"/>
                  <a:gd name="T23" fmla="*/ 2 h 2"/>
                  <a:gd name="T24" fmla="*/ 2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0" name="Freeform 517"/>
              <p:cNvSpPr/>
              <p:nvPr/>
            </p:nvSpPr>
            <p:spPr bwMode="auto">
              <a:xfrm>
                <a:off x="1508" y="2358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2 w 12"/>
                  <a:gd name="T5" fmla="*/ 2 h 2"/>
                  <a:gd name="T6" fmla="*/ 2 w 12"/>
                  <a:gd name="T7" fmla="*/ 2 h 2"/>
                  <a:gd name="T8" fmla="*/ 0 w 12"/>
                  <a:gd name="T9" fmla="*/ 2 h 2"/>
                  <a:gd name="T10" fmla="*/ 2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1" name="Freeform 518"/>
              <p:cNvSpPr/>
              <p:nvPr/>
            </p:nvSpPr>
            <p:spPr bwMode="auto">
              <a:xfrm>
                <a:off x="1518" y="2404"/>
                <a:ext cx="16" cy="8"/>
              </a:xfrm>
              <a:custGeom>
                <a:avLst/>
                <a:gdLst>
                  <a:gd name="T0" fmla="*/ 8 w 16"/>
                  <a:gd name="T1" fmla="*/ 4 h 8"/>
                  <a:gd name="T2" fmla="*/ 8 w 16"/>
                  <a:gd name="T3" fmla="*/ 4 h 8"/>
                  <a:gd name="T4" fmla="*/ 16 w 16"/>
                  <a:gd name="T5" fmla="*/ 0 h 8"/>
                  <a:gd name="T6" fmla="*/ 16 w 16"/>
                  <a:gd name="T7" fmla="*/ 0 h 8"/>
                  <a:gd name="T8" fmla="*/ 16 w 16"/>
                  <a:gd name="T9" fmla="*/ 4 h 8"/>
                  <a:gd name="T10" fmla="*/ 16 w 16"/>
                  <a:gd name="T11" fmla="*/ 8 h 8"/>
                  <a:gd name="T12" fmla="*/ 16 w 16"/>
                  <a:gd name="T13" fmla="*/ 8 h 8"/>
                  <a:gd name="T14" fmla="*/ 8 w 16"/>
                  <a:gd name="T15" fmla="*/ 4 h 8"/>
                  <a:gd name="T16" fmla="*/ 8 w 16"/>
                  <a:gd name="T17" fmla="*/ 4 h 8"/>
                  <a:gd name="T18" fmla="*/ 2 w 16"/>
                  <a:gd name="T19" fmla="*/ 0 h 8"/>
                  <a:gd name="T20" fmla="*/ 2 w 16"/>
                  <a:gd name="T21" fmla="*/ 0 h 8"/>
                  <a:gd name="T22" fmla="*/ 0 w 16"/>
                  <a:gd name="T23" fmla="*/ 4 h 8"/>
                  <a:gd name="T24" fmla="*/ 2 w 16"/>
                  <a:gd name="T25" fmla="*/ 8 h 8"/>
                  <a:gd name="T26" fmla="*/ 2 w 16"/>
                  <a:gd name="T27" fmla="*/ 8 h 8"/>
                  <a:gd name="T28" fmla="*/ 8 w 16"/>
                  <a:gd name="T29" fmla="*/ 4 h 8"/>
                  <a:gd name="T30" fmla="*/ 8 w 16"/>
                  <a:gd name="T3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8">
                    <a:moveTo>
                      <a:pt x="8" y="4"/>
                    </a:moveTo>
                    <a:lnTo>
                      <a:pt x="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D62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2" name="Freeform 519"/>
              <p:cNvSpPr/>
              <p:nvPr/>
            </p:nvSpPr>
            <p:spPr bwMode="auto">
              <a:xfrm>
                <a:off x="1524" y="2406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0 w 6"/>
                  <a:gd name="T3" fmla="*/ 0 h 4"/>
                  <a:gd name="T4" fmla="*/ 0 w 6"/>
                  <a:gd name="T5" fmla="*/ 0 h 4"/>
                  <a:gd name="T6" fmla="*/ 0 w 6"/>
                  <a:gd name="T7" fmla="*/ 2 h 4"/>
                  <a:gd name="T8" fmla="*/ 0 w 6"/>
                  <a:gd name="T9" fmla="*/ 4 h 4"/>
                  <a:gd name="T10" fmla="*/ 0 w 6"/>
                  <a:gd name="T11" fmla="*/ 4 h 4"/>
                  <a:gd name="T12" fmla="*/ 0 w 6"/>
                  <a:gd name="T13" fmla="*/ 4 h 4"/>
                  <a:gd name="T14" fmla="*/ 4 w 6"/>
                  <a:gd name="T15" fmla="*/ 4 h 4"/>
                  <a:gd name="T16" fmla="*/ 4 w 6"/>
                  <a:gd name="T17" fmla="*/ 4 h 4"/>
                  <a:gd name="T18" fmla="*/ 6 w 6"/>
                  <a:gd name="T19" fmla="*/ 4 h 4"/>
                  <a:gd name="T20" fmla="*/ 6 w 6"/>
                  <a:gd name="T21" fmla="*/ 2 h 4"/>
                  <a:gd name="T22" fmla="*/ 6 w 6"/>
                  <a:gd name="T23" fmla="*/ 2 h 4"/>
                  <a:gd name="T24" fmla="*/ 4 w 6"/>
                  <a:gd name="T25" fmla="*/ 0 h 4"/>
                  <a:gd name="T26" fmla="*/ 4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3" name="Rectangle 520"/>
              <p:cNvSpPr>
                <a:spLocks noChangeArrowheads="1"/>
              </p:cNvSpPr>
              <p:nvPr/>
            </p:nvSpPr>
            <p:spPr bwMode="auto">
              <a:xfrm>
                <a:off x="1590" y="2438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4" name="Freeform 521"/>
              <p:cNvSpPr/>
              <p:nvPr/>
            </p:nvSpPr>
            <p:spPr bwMode="auto">
              <a:xfrm>
                <a:off x="1622" y="2458"/>
                <a:ext cx="64" cy="74"/>
              </a:xfrm>
              <a:custGeom>
                <a:avLst/>
                <a:gdLst>
                  <a:gd name="T0" fmla="*/ 32 w 64"/>
                  <a:gd name="T1" fmla="*/ 0 h 74"/>
                  <a:gd name="T2" fmla="*/ 32 w 64"/>
                  <a:gd name="T3" fmla="*/ 0 h 74"/>
                  <a:gd name="T4" fmla="*/ 40 w 64"/>
                  <a:gd name="T5" fmla="*/ 2 h 74"/>
                  <a:gd name="T6" fmla="*/ 48 w 64"/>
                  <a:gd name="T7" fmla="*/ 4 h 74"/>
                  <a:gd name="T8" fmla="*/ 54 w 64"/>
                  <a:gd name="T9" fmla="*/ 10 h 74"/>
                  <a:gd name="T10" fmla="*/ 58 w 64"/>
                  <a:gd name="T11" fmla="*/ 16 h 74"/>
                  <a:gd name="T12" fmla="*/ 60 w 64"/>
                  <a:gd name="T13" fmla="*/ 24 h 74"/>
                  <a:gd name="T14" fmla="*/ 64 w 64"/>
                  <a:gd name="T15" fmla="*/ 32 h 74"/>
                  <a:gd name="T16" fmla="*/ 64 w 64"/>
                  <a:gd name="T17" fmla="*/ 52 h 74"/>
                  <a:gd name="T18" fmla="*/ 64 w 64"/>
                  <a:gd name="T19" fmla="*/ 52 h 74"/>
                  <a:gd name="T20" fmla="*/ 64 w 64"/>
                  <a:gd name="T21" fmla="*/ 56 h 74"/>
                  <a:gd name="T22" fmla="*/ 62 w 64"/>
                  <a:gd name="T23" fmla="*/ 60 h 74"/>
                  <a:gd name="T24" fmla="*/ 56 w 64"/>
                  <a:gd name="T25" fmla="*/ 66 h 74"/>
                  <a:gd name="T26" fmla="*/ 48 w 64"/>
                  <a:gd name="T27" fmla="*/ 72 h 74"/>
                  <a:gd name="T28" fmla="*/ 42 w 64"/>
                  <a:gd name="T29" fmla="*/ 74 h 74"/>
                  <a:gd name="T30" fmla="*/ 24 w 64"/>
                  <a:gd name="T31" fmla="*/ 74 h 74"/>
                  <a:gd name="T32" fmla="*/ 24 w 64"/>
                  <a:gd name="T33" fmla="*/ 74 h 74"/>
                  <a:gd name="T34" fmla="*/ 16 w 64"/>
                  <a:gd name="T35" fmla="*/ 72 h 74"/>
                  <a:gd name="T36" fmla="*/ 8 w 64"/>
                  <a:gd name="T37" fmla="*/ 66 h 74"/>
                  <a:gd name="T38" fmla="*/ 2 w 64"/>
                  <a:gd name="T39" fmla="*/ 60 h 74"/>
                  <a:gd name="T40" fmla="*/ 2 w 64"/>
                  <a:gd name="T41" fmla="*/ 56 h 74"/>
                  <a:gd name="T42" fmla="*/ 0 w 64"/>
                  <a:gd name="T43" fmla="*/ 52 h 74"/>
                  <a:gd name="T44" fmla="*/ 0 w 64"/>
                  <a:gd name="T45" fmla="*/ 52 h 74"/>
                  <a:gd name="T46" fmla="*/ 2 w 64"/>
                  <a:gd name="T47" fmla="*/ 32 h 74"/>
                  <a:gd name="T48" fmla="*/ 4 w 64"/>
                  <a:gd name="T49" fmla="*/ 24 h 74"/>
                  <a:gd name="T50" fmla="*/ 8 w 64"/>
                  <a:gd name="T51" fmla="*/ 16 h 74"/>
                  <a:gd name="T52" fmla="*/ 12 w 64"/>
                  <a:gd name="T53" fmla="*/ 10 h 74"/>
                  <a:gd name="T54" fmla="*/ 18 w 64"/>
                  <a:gd name="T55" fmla="*/ 4 h 74"/>
                  <a:gd name="T56" fmla="*/ 24 w 64"/>
                  <a:gd name="T57" fmla="*/ 2 h 74"/>
                  <a:gd name="T58" fmla="*/ 32 w 64"/>
                  <a:gd name="T59" fmla="*/ 0 h 74"/>
                  <a:gd name="T60" fmla="*/ 32 w 64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4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54" y="10"/>
                    </a:lnTo>
                    <a:lnTo>
                      <a:pt x="58" y="16"/>
                    </a:lnTo>
                    <a:lnTo>
                      <a:pt x="60" y="24"/>
                    </a:lnTo>
                    <a:lnTo>
                      <a:pt x="64" y="3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2" y="60"/>
                    </a:lnTo>
                    <a:lnTo>
                      <a:pt x="56" y="66"/>
                    </a:lnTo>
                    <a:lnTo>
                      <a:pt x="48" y="72"/>
                    </a:lnTo>
                    <a:lnTo>
                      <a:pt x="42" y="74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16" y="72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5" name="Freeform 522"/>
              <p:cNvSpPr/>
              <p:nvPr/>
            </p:nvSpPr>
            <p:spPr bwMode="auto">
              <a:xfrm>
                <a:off x="1622" y="2458"/>
                <a:ext cx="32" cy="74"/>
              </a:xfrm>
              <a:custGeom>
                <a:avLst/>
                <a:gdLst>
                  <a:gd name="T0" fmla="*/ 32 w 32"/>
                  <a:gd name="T1" fmla="*/ 74 h 74"/>
                  <a:gd name="T2" fmla="*/ 24 w 32"/>
                  <a:gd name="T3" fmla="*/ 74 h 74"/>
                  <a:gd name="T4" fmla="*/ 24 w 32"/>
                  <a:gd name="T5" fmla="*/ 74 h 74"/>
                  <a:gd name="T6" fmla="*/ 16 w 32"/>
                  <a:gd name="T7" fmla="*/ 72 h 74"/>
                  <a:gd name="T8" fmla="*/ 8 w 32"/>
                  <a:gd name="T9" fmla="*/ 66 h 74"/>
                  <a:gd name="T10" fmla="*/ 2 w 32"/>
                  <a:gd name="T11" fmla="*/ 60 h 74"/>
                  <a:gd name="T12" fmla="*/ 2 w 32"/>
                  <a:gd name="T13" fmla="*/ 56 h 74"/>
                  <a:gd name="T14" fmla="*/ 0 w 32"/>
                  <a:gd name="T15" fmla="*/ 52 h 74"/>
                  <a:gd name="T16" fmla="*/ 0 w 32"/>
                  <a:gd name="T17" fmla="*/ 52 h 74"/>
                  <a:gd name="T18" fmla="*/ 2 w 32"/>
                  <a:gd name="T19" fmla="*/ 32 h 74"/>
                  <a:gd name="T20" fmla="*/ 4 w 32"/>
                  <a:gd name="T21" fmla="*/ 24 h 74"/>
                  <a:gd name="T22" fmla="*/ 8 w 32"/>
                  <a:gd name="T23" fmla="*/ 16 h 74"/>
                  <a:gd name="T24" fmla="*/ 12 w 32"/>
                  <a:gd name="T25" fmla="*/ 10 h 74"/>
                  <a:gd name="T26" fmla="*/ 18 w 32"/>
                  <a:gd name="T27" fmla="*/ 4 h 74"/>
                  <a:gd name="T28" fmla="*/ 24 w 32"/>
                  <a:gd name="T29" fmla="*/ 2 h 74"/>
                  <a:gd name="T30" fmla="*/ 32 w 32"/>
                  <a:gd name="T31" fmla="*/ 0 h 74"/>
                  <a:gd name="T32" fmla="*/ 32 w 32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4">
                    <a:moveTo>
                      <a:pt x="32" y="74"/>
                    </a:moveTo>
                    <a:lnTo>
                      <a:pt x="24" y="74"/>
                    </a:lnTo>
                    <a:lnTo>
                      <a:pt x="24" y="74"/>
                    </a:lnTo>
                    <a:lnTo>
                      <a:pt x="16" y="72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6" name="Freeform 523"/>
              <p:cNvSpPr/>
              <p:nvPr/>
            </p:nvSpPr>
            <p:spPr bwMode="auto">
              <a:xfrm>
                <a:off x="1608" y="252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2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7" name="Freeform 524"/>
              <p:cNvSpPr/>
              <p:nvPr/>
            </p:nvSpPr>
            <p:spPr bwMode="auto">
              <a:xfrm>
                <a:off x="1608" y="252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8" name="Rectangle 525"/>
              <p:cNvSpPr>
                <a:spLocks noChangeArrowheads="1"/>
              </p:cNvSpPr>
              <p:nvPr/>
            </p:nvSpPr>
            <p:spPr bwMode="auto">
              <a:xfrm>
                <a:off x="1644" y="2508"/>
                <a:ext cx="20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9" name="Rectangle 526"/>
              <p:cNvSpPr>
                <a:spLocks noChangeArrowheads="1"/>
              </p:cNvSpPr>
              <p:nvPr/>
            </p:nvSpPr>
            <p:spPr bwMode="auto">
              <a:xfrm>
                <a:off x="1644" y="2508"/>
                <a:ext cx="10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0" name="Freeform 527"/>
              <p:cNvSpPr/>
              <p:nvPr/>
            </p:nvSpPr>
            <p:spPr bwMode="auto">
              <a:xfrm>
                <a:off x="1678" y="2476"/>
                <a:ext cx="2" cy="16"/>
              </a:xfrm>
              <a:custGeom>
                <a:avLst/>
                <a:gdLst>
                  <a:gd name="T0" fmla="*/ 0 w 2"/>
                  <a:gd name="T1" fmla="*/ 16 h 16"/>
                  <a:gd name="T2" fmla="*/ 0 w 2"/>
                  <a:gd name="T3" fmla="*/ 16 h 16"/>
                  <a:gd name="T4" fmla="*/ 0 w 2"/>
                  <a:gd name="T5" fmla="*/ 0 h 16"/>
                  <a:gd name="T6" fmla="*/ 0 w 2"/>
                  <a:gd name="T7" fmla="*/ 0 h 16"/>
                  <a:gd name="T8" fmla="*/ 2 w 2"/>
                  <a:gd name="T9" fmla="*/ 2 h 16"/>
                  <a:gd name="T10" fmla="*/ 2 w 2"/>
                  <a:gd name="T11" fmla="*/ 6 h 16"/>
                  <a:gd name="T12" fmla="*/ 2 w 2"/>
                  <a:gd name="T13" fmla="*/ 6 h 16"/>
                  <a:gd name="T14" fmla="*/ 2 w 2"/>
                  <a:gd name="T15" fmla="*/ 10 h 16"/>
                  <a:gd name="T16" fmla="*/ 0 w 2"/>
                  <a:gd name="T17" fmla="*/ 16 h 16"/>
                  <a:gd name="T18" fmla="*/ 0 w 2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1" name="Freeform 528"/>
              <p:cNvSpPr/>
              <p:nvPr/>
            </p:nvSpPr>
            <p:spPr bwMode="auto">
              <a:xfrm>
                <a:off x="1628" y="2476"/>
                <a:ext cx="4" cy="16"/>
              </a:xfrm>
              <a:custGeom>
                <a:avLst/>
                <a:gdLst>
                  <a:gd name="T0" fmla="*/ 4 w 4"/>
                  <a:gd name="T1" fmla="*/ 16 h 16"/>
                  <a:gd name="T2" fmla="*/ 4 w 4"/>
                  <a:gd name="T3" fmla="*/ 16 h 16"/>
                  <a:gd name="T4" fmla="*/ 4 w 4"/>
                  <a:gd name="T5" fmla="*/ 0 h 16"/>
                  <a:gd name="T6" fmla="*/ 4 w 4"/>
                  <a:gd name="T7" fmla="*/ 0 h 16"/>
                  <a:gd name="T8" fmla="*/ 2 w 4"/>
                  <a:gd name="T9" fmla="*/ 2 h 16"/>
                  <a:gd name="T10" fmla="*/ 0 w 4"/>
                  <a:gd name="T11" fmla="*/ 6 h 16"/>
                  <a:gd name="T12" fmla="*/ 0 w 4"/>
                  <a:gd name="T13" fmla="*/ 6 h 16"/>
                  <a:gd name="T14" fmla="*/ 2 w 4"/>
                  <a:gd name="T15" fmla="*/ 10 h 16"/>
                  <a:gd name="T16" fmla="*/ 4 w 4"/>
                  <a:gd name="T17" fmla="*/ 16 h 16"/>
                  <a:gd name="T18" fmla="*/ 4 w 4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6">
                    <a:moveTo>
                      <a:pt x="4" y="16"/>
                    </a:moveTo>
                    <a:lnTo>
                      <a:pt x="4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2" name="Freeform 529"/>
              <p:cNvSpPr/>
              <p:nvPr/>
            </p:nvSpPr>
            <p:spPr bwMode="auto">
              <a:xfrm>
                <a:off x="1632" y="245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3" name="Freeform 530"/>
              <p:cNvSpPr/>
              <p:nvPr/>
            </p:nvSpPr>
            <p:spPr bwMode="auto">
              <a:xfrm>
                <a:off x="1632" y="2452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4" name="Freeform 531"/>
              <p:cNvSpPr/>
              <p:nvPr/>
            </p:nvSpPr>
            <p:spPr bwMode="auto">
              <a:xfrm>
                <a:off x="1650" y="2500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5" name="Freeform 532"/>
              <p:cNvSpPr/>
              <p:nvPr/>
            </p:nvSpPr>
            <p:spPr bwMode="auto">
              <a:xfrm>
                <a:off x="1630" y="2448"/>
                <a:ext cx="48" cy="30"/>
              </a:xfrm>
              <a:custGeom>
                <a:avLst/>
                <a:gdLst>
                  <a:gd name="T0" fmla="*/ 16 w 48"/>
                  <a:gd name="T1" fmla="*/ 2 h 30"/>
                  <a:gd name="T2" fmla="*/ 16 w 48"/>
                  <a:gd name="T3" fmla="*/ 2 h 30"/>
                  <a:gd name="T4" fmla="*/ 8 w 48"/>
                  <a:gd name="T5" fmla="*/ 4 h 30"/>
                  <a:gd name="T6" fmla="*/ 2 w 48"/>
                  <a:gd name="T7" fmla="*/ 10 h 30"/>
                  <a:gd name="T8" fmla="*/ 0 w 48"/>
                  <a:gd name="T9" fmla="*/ 18 h 30"/>
                  <a:gd name="T10" fmla="*/ 0 w 48"/>
                  <a:gd name="T11" fmla="*/ 30 h 30"/>
                  <a:gd name="T12" fmla="*/ 0 w 48"/>
                  <a:gd name="T13" fmla="*/ 30 h 30"/>
                  <a:gd name="T14" fmla="*/ 10 w 48"/>
                  <a:gd name="T15" fmla="*/ 22 h 30"/>
                  <a:gd name="T16" fmla="*/ 16 w 48"/>
                  <a:gd name="T17" fmla="*/ 12 h 30"/>
                  <a:gd name="T18" fmla="*/ 16 w 48"/>
                  <a:gd name="T19" fmla="*/ 12 h 30"/>
                  <a:gd name="T20" fmla="*/ 22 w 48"/>
                  <a:gd name="T21" fmla="*/ 18 h 30"/>
                  <a:gd name="T22" fmla="*/ 30 w 48"/>
                  <a:gd name="T23" fmla="*/ 24 h 30"/>
                  <a:gd name="T24" fmla="*/ 40 w 48"/>
                  <a:gd name="T25" fmla="*/ 28 h 30"/>
                  <a:gd name="T26" fmla="*/ 48 w 48"/>
                  <a:gd name="T27" fmla="*/ 30 h 30"/>
                  <a:gd name="T28" fmla="*/ 48 w 48"/>
                  <a:gd name="T29" fmla="*/ 30 h 30"/>
                  <a:gd name="T30" fmla="*/ 48 w 48"/>
                  <a:gd name="T31" fmla="*/ 20 h 30"/>
                  <a:gd name="T32" fmla="*/ 46 w 48"/>
                  <a:gd name="T33" fmla="*/ 14 h 30"/>
                  <a:gd name="T34" fmla="*/ 44 w 48"/>
                  <a:gd name="T35" fmla="*/ 8 h 30"/>
                  <a:gd name="T36" fmla="*/ 40 w 48"/>
                  <a:gd name="T37" fmla="*/ 4 h 30"/>
                  <a:gd name="T38" fmla="*/ 34 w 48"/>
                  <a:gd name="T39" fmla="*/ 2 h 30"/>
                  <a:gd name="T40" fmla="*/ 28 w 48"/>
                  <a:gd name="T41" fmla="*/ 0 h 30"/>
                  <a:gd name="T42" fmla="*/ 22 w 48"/>
                  <a:gd name="T43" fmla="*/ 0 h 30"/>
                  <a:gd name="T44" fmla="*/ 16 w 48"/>
                  <a:gd name="T45" fmla="*/ 2 h 30"/>
                  <a:gd name="T46" fmla="*/ 16 w 48"/>
                  <a:gd name="T47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40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6" name="Freeform 533"/>
              <p:cNvSpPr/>
              <p:nvPr/>
            </p:nvSpPr>
            <p:spPr bwMode="auto">
              <a:xfrm>
                <a:off x="1630" y="2448"/>
                <a:ext cx="24" cy="30"/>
              </a:xfrm>
              <a:custGeom>
                <a:avLst/>
                <a:gdLst>
                  <a:gd name="T0" fmla="*/ 16 w 24"/>
                  <a:gd name="T1" fmla="*/ 2 h 30"/>
                  <a:gd name="T2" fmla="*/ 16 w 24"/>
                  <a:gd name="T3" fmla="*/ 2 h 30"/>
                  <a:gd name="T4" fmla="*/ 8 w 24"/>
                  <a:gd name="T5" fmla="*/ 4 h 30"/>
                  <a:gd name="T6" fmla="*/ 2 w 24"/>
                  <a:gd name="T7" fmla="*/ 10 h 30"/>
                  <a:gd name="T8" fmla="*/ 0 w 24"/>
                  <a:gd name="T9" fmla="*/ 18 h 30"/>
                  <a:gd name="T10" fmla="*/ 0 w 24"/>
                  <a:gd name="T11" fmla="*/ 30 h 30"/>
                  <a:gd name="T12" fmla="*/ 0 w 24"/>
                  <a:gd name="T13" fmla="*/ 30 h 30"/>
                  <a:gd name="T14" fmla="*/ 10 w 24"/>
                  <a:gd name="T15" fmla="*/ 22 h 30"/>
                  <a:gd name="T16" fmla="*/ 16 w 24"/>
                  <a:gd name="T17" fmla="*/ 12 h 30"/>
                  <a:gd name="T18" fmla="*/ 16 w 24"/>
                  <a:gd name="T19" fmla="*/ 12 h 30"/>
                  <a:gd name="T20" fmla="*/ 18 w 24"/>
                  <a:gd name="T21" fmla="*/ 16 h 30"/>
                  <a:gd name="T22" fmla="*/ 24 w 24"/>
                  <a:gd name="T23" fmla="*/ 20 h 30"/>
                  <a:gd name="T24" fmla="*/ 24 w 24"/>
                  <a:gd name="T25" fmla="*/ 0 h 30"/>
                  <a:gd name="T26" fmla="*/ 24 w 24"/>
                  <a:gd name="T27" fmla="*/ 0 h 30"/>
                  <a:gd name="T28" fmla="*/ 16 w 24"/>
                  <a:gd name="T29" fmla="*/ 2 h 30"/>
                  <a:gd name="T30" fmla="*/ 16 w 24"/>
                  <a:gd name="T3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7" name="Rectangle 534"/>
              <p:cNvSpPr>
                <a:spLocks noChangeArrowheads="1"/>
              </p:cNvSpPr>
              <p:nvPr/>
            </p:nvSpPr>
            <p:spPr bwMode="auto">
              <a:xfrm>
                <a:off x="1644" y="2518"/>
                <a:ext cx="20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8" name="Rectangle 535"/>
              <p:cNvSpPr>
                <a:spLocks noChangeArrowheads="1"/>
              </p:cNvSpPr>
              <p:nvPr/>
            </p:nvSpPr>
            <p:spPr bwMode="auto">
              <a:xfrm>
                <a:off x="1644" y="2518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9" name="Rectangle 536"/>
              <p:cNvSpPr>
                <a:spLocks noChangeArrowheads="1"/>
              </p:cNvSpPr>
              <p:nvPr/>
            </p:nvSpPr>
            <p:spPr bwMode="auto">
              <a:xfrm>
                <a:off x="1590" y="3430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0" name="Freeform 537"/>
              <p:cNvSpPr/>
              <p:nvPr/>
            </p:nvSpPr>
            <p:spPr bwMode="auto">
              <a:xfrm>
                <a:off x="1622" y="3452"/>
                <a:ext cx="64" cy="74"/>
              </a:xfrm>
              <a:custGeom>
                <a:avLst/>
                <a:gdLst>
                  <a:gd name="T0" fmla="*/ 32 w 64"/>
                  <a:gd name="T1" fmla="*/ 0 h 74"/>
                  <a:gd name="T2" fmla="*/ 32 w 64"/>
                  <a:gd name="T3" fmla="*/ 0 h 74"/>
                  <a:gd name="T4" fmla="*/ 40 w 64"/>
                  <a:gd name="T5" fmla="*/ 2 h 74"/>
                  <a:gd name="T6" fmla="*/ 48 w 64"/>
                  <a:gd name="T7" fmla="*/ 4 h 74"/>
                  <a:gd name="T8" fmla="*/ 54 w 64"/>
                  <a:gd name="T9" fmla="*/ 10 h 74"/>
                  <a:gd name="T10" fmla="*/ 58 w 64"/>
                  <a:gd name="T11" fmla="*/ 16 h 74"/>
                  <a:gd name="T12" fmla="*/ 60 w 64"/>
                  <a:gd name="T13" fmla="*/ 24 h 74"/>
                  <a:gd name="T14" fmla="*/ 64 w 64"/>
                  <a:gd name="T15" fmla="*/ 32 h 74"/>
                  <a:gd name="T16" fmla="*/ 64 w 64"/>
                  <a:gd name="T17" fmla="*/ 50 h 74"/>
                  <a:gd name="T18" fmla="*/ 64 w 64"/>
                  <a:gd name="T19" fmla="*/ 50 h 74"/>
                  <a:gd name="T20" fmla="*/ 64 w 64"/>
                  <a:gd name="T21" fmla="*/ 56 h 74"/>
                  <a:gd name="T22" fmla="*/ 62 w 64"/>
                  <a:gd name="T23" fmla="*/ 58 h 74"/>
                  <a:gd name="T24" fmla="*/ 56 w 64"/>
                  <a:gd name="T25" fmla="*/ 66 h 74"/>
                  <a:gd name="T26" fmla="*/ 48 w 64"/>
                  <a:gd name="T27" fmla="*/ 70 h 74"/>
                  <a:gd name="T28" fmla="*/ 42 w 64"/>
                  <a:gd name="T29" fmla="*/ 74 h 74"/>
                  <a:gd name="T30" fmla="*/ 24 w 64"/>
                  <a:gd name="T31" fmla="*/ 74 h 74"/>
                  <a:gd name="T32" fmla="*/ 24 w 64"/>
                  <a:gd name="T33" fmla="*/ 74 h 74"/>
                  <a:gd name="T34" fmla="*/ 16 w 64"/>
                  <a:gd name="T35" fmla="*/ 70 h 74"/>
                  <a:gd name="T36" fmla="*/ 8 w 64"/>
                  <a:gd name="T37" fmla="*/ 66 h 74"/>
                  <a:gd name="T38" fmla="*/ 2 w 64"/>
                  <a:gd name="T39" fmla="*/ 58 h 74"/>
                  <a:gd name="T40" fmla="*/ 2 w 64"/>
                  <a:gd name="T41" fmla="*/ 56 h 74"/>
                  <a:gd name="T42" fmla="*/ 0 w 64"/>
                  <a:gd name="T43" fmla="*/ 50 h 74"/>
                  <a:gd name="T44" fmla="*/ 0 w 64"/>
                  <a:gd name="T45" fmla="*/ 50 h 74"/>
                  <a:gd name="T46" fmla="*/ 2 w 64"/>
                  <a:gd name="T47" fmla="*/ 32 h 74"/>
                  <a:gd name="T48" fmla="*/ 4 w 64"/>
                  <a:gd name="T49" fmla="*/ 24 h 74"/>
                  <a:gd name="T50" fmla="*/ 8 w 64"/>
                  <a:gd name="T51" fmla="*/ 16 h 74"/>
                  <a:gd name="T52" fmla="*/ 12 w 64"/>
                  <a:gd name="T53" fmla="*/ 10 h 74"/>
                  <a:gd name="T54" fmla="*/ 18 w 64"/>
                  <a:gd name="T55" fmla="*/ 4 h 74"/>
                  <a:gd name="T56" fmla="*/ 24 w 64"/>
                  <a:gd name="T57" fmla="*/ 2 h 74"/>
                  <a:gd name="T58" fmla="*/ 32 w 64"/>
                  <a:gd name="T59" fmla="*/ 0 h 74"/>
                  <a:gd name="T60" fmla="*/ 32 w 64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4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54" y="10"/>
                    </a:lnTo>
                    <a:lnTo>
                      <a:pt x="58" y="16"/>
                    </a:lnTo>
                    <a:lnTo>
                      <a:pt x="60" y="24"/>
                    </a:lnTo>
                    <a:lnTo>
                      <a:pt x="64" y="32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6"/>
                    </a:lnTo>
                    <a:lnTo>
                      <a:pt x="62" y="58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2" y="74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2" y="56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1" name="Freeform 538"/>
              <p:cNvSpPr/>
              <p:nvPr/>
            </p:nvSpPr>
            <p:spPr bwMode="auto">
              <a:xfrm>
                <a:off x="1622" y="3452"/>
                <a:ext cx="32" cy="74"/>
              </a:xfrm>
              <a:custGeom>
                <a:avLst/>
                <a:gdLst>
                  <a:gd name="T0" fmla="*/ 32 w 32"/>
                  <a:gd name="T1" fmla="*/ 74 h 74"/>
                  <a:gd name="T2" fmla="*/ 24 w 32"/>
                  <a:gd name="T3" fmla="*/ 74 h 74"/>
                  <a:gd name="T4" fmla="*/ 24 w 32"/>
                  <a:gd name="T5" fmla="*/ 74 h 74"/>
                  <a:gd name="T6" fmla="*/ 16 w 32"/>
                  <a:gd name="T7" fmla="*/ 70 h 74"/>
                  <a:gd name="T8" fmla="*/ 8 w 32"/>
                  <a:gd name="T9" fmla="*/ 66 h 74"/>
                  <a:gd name="T10" fmla="*/ 2 w 32"/>
                  <a:gd name="T11" fmla="*/ 58 h 74"/>
                  <a:gd name="T12" fmla="*/ 2 w 32"/>
                  <a:gd name="T13" fmla="*/ 56 h 74"/>
                  <a:gd name="T14" fmla="*/ 0 w 32"/>
                  <a:gd name="T15" fmla="*/ 50 h 74"/>
                  <a:gd name="T16" fmla="*/ 0 w 32"/>
                  <a:gd name="T17" fmla="*/ 50 h 74"/>
                  <a:gd name="T18" fmla="*/ 2 w 32"/>
                  <a:gd name="T19" fmla="*/ 32 h 74"/>
                  <a:gd name="T20" fmla="*/ 4 w 32"/>
                  <a:gd name="T21" fmla="*/ 24 h 74"/>
                  <a:gd name="T22" fmla="*/ 8 w 32"/>
                  <a:gd name="T23" fmla="*/ 16 h 74"/>
                  <a:gd name="T24" fmla="*/ 12 w 32"/>
                  <a:gd name="T25" fmla="*/ 10 h 74"/>
                  <a:gd name="T26" fmla="*/ 18 w 32"/>
                  <a:gd name="T27" fmla="*/ 4 h 74"/>
                  <a:gd name="T28" fmla="*/ 24 w 32"/>
                  <a:gd name="T29" fmla="*/ 2 h 74"/>
                  <a:gd name="T30" fmla="*/ 32 w 32"/>
                  <a:gd name="T31" fmla="*/ 0 h 74"/>
                  <a:gd name="T32" fmla="*/ 32 w 32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4">
                    <a:moveTo>
                      <a:pt x="32" y="74"/>
                    </a:moveTo>
                    <a:lnTo>
                      <a:pt x="24" y="74"/>
                    </a:lnTo>
                    <a:lnTo>
                      <a:pt x="24" y="74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2" y="56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2" name="Freeform 539"/>
              <p:cNvSpPr/>
              <p:nvPr/>
            </p:nvSpPr>
            <p:spPr bwMode="auto">
              <a:xfrm>
                <a:off x="1608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56 w 92"/>
                  <a:gd name="T5" fmla="*/ 0 h 38"/>
                  <a:gd name="T6" fmla="*/ 56 w 92"/>
                  <a:gd name="T7" fmla="*/ 0 h 38"/>
                  <a:gd name="T8" fmla="*/ 72 w 92"/>
                  <a:gd name="T9" fmla="*/ 4 h 38"/>
                  <a:gd name="T10" fmla="*/ 82 w 92"/>
                  <a:gd name="T11" fmla="*/ 8 h 38"/>
                  <a:gd name="T12" fmla="*/ 90 w 92"/>
                  <a:gd name="T13" fmla="*/ 10 h 38"/>
                  <a:gd name="T14" fmla="*/ 92 w 92"/>
                  <a:gd name="T15" fmla="*/ 12 h 38"/>
                  <a:gd name="T16" fmla="*/ 92 w 92"/>
                  <a:gd name="T17" fmla="*/ 16 h 38"/>
                  <a:gd name="T18" fmla="*/ 92 w 92"/>
                  <a:gd name="T19" fmla="*/ 16 h 38"/>
                  <a:gd name="T20" fmla="*/ 92 w 92"/>
                  <a:gd name="T21" fmla="*/ 38 h 38"/>
                  <a:gd name="T22" fmla="*/ 92 w 92"/>
                  <a:gd name="T23" fmla="*/ 38 h 38"/>
                  <a:gd name="T24" fmla="*/ 0 w 92"/>
                  <a:gd name="T25" fmla="*/ 38 h 38"/>
                  <a:gd name="T26" fmla="*/ 0 w 92"/>
                  <a:gd name="T27" fmla="*/ 38 h 38"/>
                  <a:gd name="T28" fmla="*/ 0 w 92"/>
                  <a:gd name="T29" fmla="*/ 16 h 38"/>
                  <a:gd name="T30" fmla="*/ 0 w 92"/>
                  <a:gd name="T31" fmla="*/ 16 h 38"/>
                  <a:gd name="T32" fmla="*/ 2 w 92"/>
                  <a:gd name="T33" fmla="*/ 12 h 38"/>
                  <a:gd name="T34" fmla="*/ 4 w 92"/>
                  <a:gd name="T35" fmla="*/ 10 h 38"/>
                  <a:gd name="T36" fmla="*/ 10 w 92"/>
                  <a:gd name="T37" fmla="*/ 8 h 38"/>
                  <a:gd name="T38" fmla="*/ 22 w 92"/>
                  <a:gd name="T39" fmla="*/ 4 h 38"/>
                  <a:gd name="T40" fmla="*/ 3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2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3" name="Freeform 540"/>
              <p:cNvSpPr/>
              <p:nvPr/>
            </p:nvSpPr>
            <p:spPr bwMode="auto">
              <a:xfrm>
                <a:off x="1608" y="3516"/>
                <a:ext cx="46" cy="38"/>
              </a:xfrm>
              <a:custGeom>
                <a:avLst/>
                <a:gdLst>
                  <a:gd name="T0" fmla="*/ 46 w 46"/>
                  <a:gd name="T1" fmla="*/ 38 h 38"/>
                  <a:gd name="T2" fmla="*/ 0 w 46"/>
                  <a:gd name="T3" fmla="*/ 38 h 38"/>
                  <a:gd name="T4" fmla="*/ 0 w 46"/>
                  <a:gd name="T5" fmla="*/ 38 h 38"/>
                  <a:gd name="T6" fmla="*/ 0 w 46"/>
                  <a:gd name="T7" fmla="*/ 16 h 38"/>
                  <a:gd name="T8" fmla="*/ 0 w 46"/>
                  <a:gd name="T9" fmla="*/ 16 h 38"/>
                  <a:gd name="T10" fmla="*/ 2 w 46"/>
                  <a:gd name="T11" fmla="*/ 12 h 38"/>
                  <a:gd name="T12" fmla="*/ 4 w 46"/>
                  <a:gd name="T13" fmla="*/ 10 h 38"/>
                  <a:gd name="T14" fmla="*/ 10 w 46"/>
                  <a:gd name="T15" fmla="*/ 8 h 38"/>
                  <a:gd name="T16" fmla="*/ 22 w 46"/>
                  <a:gd name="T17" fmla="*/ 4 h 38"/>
                  <a:gd name="T18" fmla="*/ 36 w 46"/>
                  <a:gd name="T19" fmla="*/ 0 h 38"/>
                  <a:gd name="T20" fmla="*/ 46 w 46"/>
                  <a:gd name="T21" fmla="*/ 0 h 38"/>
                  <a:gd name="T22" fmla="*/ 46 w 46"/>
                  <a:gd name="T2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38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4" name="Rectangle 541"/>
              <p:cNvSpPr>
                <a:spLocks noChangeArrowheads="1"/>
              </p:cNvSpPr>
              <p:nvPr/>
            </p:nvSpPr>
            <p:spPr bwMode="auto">
              <a:xfrm>
                <a:off x="1644" y="3502"/>
                <a:ext cx="20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5" name="Rectangle 542"/>
              <p:cNvSpPr>
                <a:spLocks noChangeArrowheads="1"/>
              </p:cNvSpPr>
              <p:nvPr/>
            </p:nvSpPr>
            <p:spPr bwMode="auto">
              <a:xfrm>
                <a:off x="1644" y="3502"/>
                <a:ext cx="10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6" name="Freeform 543"/>
              <p:cNvSpPr/>
              <p:nvPr/>
            </p:nvSpPr>
            <p:spPr bwMode="auto">
              <a:xfrm>
                <a:off x="1678" y="347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7" name="Freeform 544"/>
              <p:cNvSpPr/>
              <p:nvPr/>
            </p:nvSpPr>
            <p:spPr bwMode="auto">
              <a:xfrm>
                <a:off x="1628" y="3470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8" name="Freeform 545"/>
              <p:cNvSpPr/>
              <p:nvPr/>
            </p:nvSpPr>
            <p:spPr bwMode="auto">
              <a:xfrm>
                <a:off x="1632" y="3446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18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4 h 62"/>
                  <a:gd name="T36" fmla="*/ 30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9" name="Freeform 546"/>
              <p:cNvSpPr/>
              <p:nvPr/>
            </p:nvSpPr>
            <p:spPr bwMode="auto">
              <a:xfrm>
                <a:off x="1632" y="3446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6 w 22"/>
                  <a:gd name="T25" fmla="*/ 4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0" name="Freeform 547"/>
              <p:cNvSpPr/>
              <p:nvPr/>
            </p:nvSpPr>
            <p:spPr bwMode="auto">
              <a:xfrm>
                <a:off x="1650" y="3494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1" name="Freeform 548"/>
              <p:cNvSpPr/>
              <p:nvPr/>
            </p:nvSpPr>
            <p:spPr bwMode="auto">
              <a:xfrm>
                <a:off x="1630" y="3442"/>
                <a:ext cx="48" cy="28"/>
              </a:xfrm>
              <a:custGeom>
                <a:avLst/>
                <a:gdLst>
                  <a:gd name="T0" fmla="*/ 16 w 48"/>
                  <a:gd name="T1" fmla="*/ 2 h 28"/>
                  <a:gd name="T2" fmla="*/ 16 w 48"/>
                  <a:gd name="T3" fmla="*/ 2 h 28"/>
                  <a:gd name="T4" fmla="*/ 8 w 48"/>
                  <a:gd name="T5" fmla="*/ 4 h 28"/>
                  <a:gd name="T6" fmla="*/ 2 w 48"/>
                  <a:gd name="T7" fmla="*/ 10 h 28"/>
                  <a:gd name="T8" fmla="*/ 0 w 48"/>
                  <a:gd name="T9" fmla="*/ 18 h 28"/>
                  <a:gd name="T10" fmla="*/ 0 w 48"/>
                  <a:gd name="T11" fmla="*/ 28 h 28"/>
                  <a:gd name="T12" fmla="*/ 0 w 48"/>
                  <a:gd name="T13" fmla="*/ 28 h 28"/>
                  <a:gd name="T14" fmla="*/ 10 w 48"/>
                  <a:gd name="T15" fmla="*/ 22 h 28"/>
                  <a:gd name="T16" fmla="*/ 16 w 48"/>
                  <a:gd name="T17" fmla="*/ 10 h 28"/>
                  <a:gd name="T18" fmla="*/ 16 w 48"/>
                  <a:gd name="T19" fmla="*/ 10 h 28"/>
                  <a:gd name="T20" fmla="*/ 22 w 48"/>
                  <a:gd name="T21" fmla="*/ 18 h 28"/>
                  <a:gd name="T22" fmla="*/ 30 w 48"/>
                  <a:gd name="T23" fmla="*/ 24 h 28"/>
                  <a:gd name="T24" fmla="*/ 40 w 48"/>
                  <a:gd name="T25" fmla="*/ 28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6 w 48"/>
                  <a:gd name="T33" fmla="*/ 14 h 28"/>
                  <a:gd name="T34" fmla="*/ 44 w 48"/>
                  <a:gd name="T35" fmla="*/ 8 h 28"/>
                  <a:gd name="T36" fmla="*/ 40 w 48"/>
                  <a:gd name="T37" fmla="*/ 4 h 28"/>
                  <a:gd name="T38" fmla="*/ 34 w 48"/>
                  <a:gd name="T39" fmla="*/ 2 h 28"/>
                  <a:gd name="T40" fmla="*/ 28 w 48"/>
                  <a:gd name="T41" fmla="*/ 0 h 28"/>
                  <a:gd name="T42" fmla="*/ 22 w 48"/>
                  <a:gd name="T43" fmla="*/ 0 h 28"/>
                  <a:gd name="T44" fmla="*/ 16 w 48"/>
                  <a:gd name="T45" fmla="*/ 2 h 28"/>
                  <a:gd name="T46" fmla="*/ 16 w 48"/>
                  <a:gd name="T4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40" y="28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2" name="Freeform 549"/>
              <p:cNvSpPr/>
              <p:nvPr/>
            </p:nvSpPr>
            <p:spPr bwMode="auto">
              <a:xfrm>
                <a:off x="1630" y="3442"/>
                <a:ext cx="24" cy="28"/>
              </a:xfrm>
              <a:custGeom>
                <a:avLst/>
                <a:gdLst>
                  <a:gd name="T0" fmla="*/ 16 w 24"/>
                  <a:gd name="T1" fmla="*/ 2 h 28"/>
                  <a:gd name="T2" fmla="*/ 16 w 24"/>
                  <a:gd name="T3" fmla="*/ 2 h 28"/>
                  <a:gd name="T4" fmla="*/ 8 w 24"/>
                  <a:gd name="T5" fmla="*/ 4 h 28"/>
                  <a:gd name="T6" fmla="*/ 2 w 24"/>
                  <a:gd name="T7" fmla="*/ 10 h 28"/>
                  <a:gd name="T8" fmla="*/ 0 w 24"/>
                  <a:gd name="T9" fmla="*/ 18 h 28"/>
                  <a:gd name="T10" fmla="*/ 0 w 24"/>
                  <a:gd name="T11" fmla="*/ 28 h 28"/>
                  <a:gd name="T12" fmla="*/ 0 w 24"/>
                  <a:gd name="T13" fmla="*/ 28 h 28"/>
                  <a:gd name="T14" fmla="*/ 10 w 24"/>
                  <a:gd name="T15" fmla="*/ 22 h 28"/>
                  <a:gd name="T16" fmla="*/ 16 w 24"/>
                  <a:gd name="T17" fmla="*/ 10 h 28"/>
                  <a:gd name="T18" fmla="*/ 16 w 24"/>
                  <a:gd name="T19" fmla="*/ 10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2 h 28"/>
                  <a:gd name="T30" fmla="*/ 16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3" name="Rectangle 550"/>
              <p:cNvSpPr>
                <a:spLocks noChangeArrowheads="1"/>
              </p:cNvSpPr>
              <p:nvPr/>
            </p:nvSpPr>
            <p:spPr bwMode="auto">
              <a:xfrm>
                <a:off x="1644" y="3512"/>
                <a:ext cx="20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4" name="Rectangle 551"/>
              <p:cNvSpPr>
                <a:spLocks noChangeArrowheads="1"/>
              </p:cNvSpPr>
              <p:nvPr/>
            </p:nvSpPr>
            <p:spPr bwMode="auto">
              <a:xfrm>
                <a:off x="1644" y="3512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5" name="Rectangle 552"/>
              <p:cNvSpPr>
                <a:spLocks noChangeArrowheads="1"/>
              </p:cNvSpPr>
              <p:nvPr/>
            </p:nvSpPr>
            <p:spPr bwMode="auto">
              <a:xfrm>
                <a:off x="1718" y="2438"/>
                <a:ext cx="128" cy="124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6" name="Freeform 553"/>
              <p:cNvSpPr/>
              <p:nvPr/>
            </p:nvSpPr>
            <p:spPr bwMode="auto">
              <a:xfrm>
                <a:off x="1804" y="2478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7" name="Freeform 554"/>
              <p:cNvSpPr/>
              <p:nvPr/>
            </p:nvSpPr>
            <p:spPr bwMode="auto">
              <a:xfrm>
                <a:off x="1758" y="247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8" name="Freeform 555"/>
              <p:cNvSpPr/>
              <p:nvPr/>
            </p:nvSpPr>
            <p:spPr bwMode="auto">
              <a:xfrm>
                <a:off x="1738" y="2522"/>
                <a:ext cx="90" cy="40"/>
              </a:xfrm>
              <a:custGeom>
                <a:avLst/>
                <a:gdLst>
                  <a:gd name="T0" fmla="*/ 44 w 90"/>
                  <a:gd name="T1" fmla="*/ 0 h 40"/>
                  <a:gd name="T2" fmla="*/ 44 w 90"/>
                  <a:gd name="T3" fmla="*/ 0 h 40"/>
                  <a:gd name="T4" fmla="*/ 34 w 90"/>
                  <a:gd name="T5" fmla="*/ 0 h 40"/>
                  <a:gd name="T6" fmla="*/ 34 w 90"/>
                  <a:gd name="T7" fmla="*/ 0 h 40"/>
                  <a:gd name="T8" fmla="*/ 20 w 90"/>
                  <a:gd name="T9" fmla="*/ 6 h 40"/>
                  <a:gd name="T10" fmla="*/ 10 w 90"/>
                  <a:gd name="T11" fmla="*/ 10 h 40"/>
                  <a:gd name="T12" fmla="*/ 2 w 90"/>
                  <a:gd name="T13" fmla="*/ 12 h 40"/>
                  <a:gd name="T14" fmla="*/ 0 w 90"/>
                  <a:gd name="T15" fmla="*/ 14 h 40"/>
                  <a:gd name="T16" fmla="*/ 0 w 90"/>
                  <a:gd name="T17" fmla="*/ 16 h 40"/>
                  <a:gd name="T18" fmla="*/ 0 w 90"/>
                  <a:gd name="T19" fmla="*/ 16 h 40"/>
                  <a:gd name="T20" fmla="*/ 0 w 90"/>
                  <a:gd name="T21" fmla="*/ 40 h 40"/>
                  <a:gd name="T22" fmla="*/ 0 w 90"/>
                  <a:gd name="T23" fmla="*/ 40 h 40"/>
                  <a:gd name="T24" fmla="*/ 90 w 90"/>
                  <a:gd name="T25" fmla="*/ 40 h 40"/>
                  <a:gd name="T26" fmla="*/ 90 w 90"/>
                  <a:gd name="T27" fmla="*/ 40 h 40"/>
                  <a:gd name="T28" fmla="*/ 90 w 90"/>
                  <a:gd name="T29" fmla="*/ 16 h 40"/>
                  <a:gd name="T30" fmla="*/ 90 w 90"/>
                  <a:gd name="T31" fmla="*/ 16 h 40"/>
                  <a:gd name="T32" fmla="*/ 88 w 90"/>
                  <a:gd name="T33" fmla="*/ 14 h 40"/>
                  <a:gd name="T34" fmla="*/ 86 w 90"/>
                  <a:gd name="T35" fmla="*/ 12 h 40"/>
                  <a:gd name="T36" fmla="*/ 80 w 90"/>
                  <a:gd name="T37" fmla="*/ 10 h 40"/>
                  <a:gd name="T38" fmla="*/ 68 w 90"/>
                  <a:gd name="T39" fmla="*/ 6 h 40"/>
                  <a:gd name="T40" fmla="*/ 54 w 90"/>
                  <a:gd name="T41" fmla="*/ 0 h 40"/>
                  <a:gd name="T42" fmla="*/ 44 w 9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40">
                    <a:moveTo>
                      <a:pt x="44" y="0"/>
                    </a:moveTo>
                    <a:lnTo>
                      <a:pt x="4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88" y="14"/>
                    </a:lnTo>
                    <a:lnTo>
                      <a:pt x="86" y="12"/>
                    </a:lnTo>
                    <a:lnTo>
                      <a:pt x="80" y="10"/>
                    </a:lnTo>
                    <a:lnTo>
                      <a:pt x="68" y="6"/>
                    </a:lnTo>
                    <a:lnTo>
                      <a:pt x="5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9" name="Freeform 556"/>
              <p:cNvSpPr/>
              <p:nvPr/>
            </p:nvSpPr>
            <p:spPr bwMode="auto">
              <a:xfrm>
                <a:off x="1738" y="2522"/>
                <a:ext cx="44" cy="40"/>
              </a:xfrm>
              <a:custGeom>
                <a:avLst/>
                <a:gdLst>
                  <a:gd name="T0" fmla="*/ 44 w 44"/>
                  <a:gd name="T1" fmla="*/ 0 h 40"/>
                  <a:gd name="T2" fmla="*/ 34 w 44"/>
                  <a:gd name="T3" fmla="*/ 0 h 40"/>
                  <a:gd name="T4" fmla="*/ 34 w 44"/>
                  <a:gd name="T5" fmla="*/ 0 h 40"/>
                  <a:gd name="T6" fmla="*/ 20 w 44"/>
                  <a:gd name="T7" fmla="*/ 6 h 40"/>
                  <a:gd name="T8" fmla="*/ 10 w 44"/>
                  <a:gd name="T9" fmla="*/ 10 h 40"/>
                  <a:gd name="T10" fmla="*/ 2 w 44"/>
                  <a:gd name="T11" fmla="*/ 12 h 40"/>
                  <a:gd name="T12" fmla="*/ 0 w 44"/>
                  <a:gd name="T13" fmla="*/ 14 h 40"/>
                  <a:gd name="T14" fmla="*/ 0 w 44"/>
                  <a:gd name="T15" fmla="*/ 16 h 40"/>
                  <a:gd name="T16" fmla="*/ 0 w 44"/>
                  <a:gd name="T17" fmla="*/ 16 h 40"/>
                  <a:gd name="T18" fmla="*/ 0 w 44"/>
                  <a:gd name="T19" fmla="*/ 40 h 40"/>
                  <a:gd name="T20" fmla="*/ 44 w 44"/>
                  <a:gd name="T21" fmla="*/ 40 h 40"/>
                  <a:gd name="T22" fmla="*/ 44 w 44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0">
                    <a:moveTo>
                      <a:pt x="44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4" y="4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0" name="Freeform 557"/>
              <p:cNvSpPr/>
              <p:nvPr/>
            </p:nvSpPr>
            <p:spPr bwMode="auto">
              <a:xfrm>
                <a:off x="1764" y="2522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4 h 20"/>
                  <a:gd name="T16" fmla="*/ 12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4 w 36"/>
                  <a:gd name="T23" fmla="*/ 18 h 20"/>
                  <a:gd name="T24" fmla="*/ 30 w 36"/>
                  <a:gd name="T25" fmla="*/ 14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1" name="Freeform 558"/>
              <p:cNvSpPr/>
              <p:nvPr/>
            </p:nvSpPr>
            <p:spPr bwMode="auto">
              <a:xfrm>
                <a:off x="1764" y="2522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2" name="Freeform 559"/>
              <p:cNvSpPr/>
              <p:nvPr/>
            </p:nvSpPr>
            <p:spPr bwMode="auto">
              <a:xfrm>
                <a:off x="1768" y="2522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8 w 30"/>
                  <a:gd name="T17" fmla="*/ 16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6 h 16"/>
                  <a:gd name="T24" fmla="*/ 24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4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6"/>
                    </a:lnTo>
                    <a:lnTo>
                      <a:pt x="24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3" name="Freeform 560"/>
              <p:cNvSpPr/>
              <p:nvPr/>
            </p:nvSpPr>
            <p:spPr bwMode="auto">
              <a:xfrm>
                <a:off x="1768" y="2522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8 w 14"/>
                  <a:gd name="T15" fmla="*/ 16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4" name="Freeform 561"/>
              <p:cNvSpPr/>
              <p:nvPr/>
            </p:nvSpPr>
            <p:spPr bwMode="auto">
              <a:xfrm>
                <a:off x="1772" y="2510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5" name="Freeform 562"/>
              <p:cNvSpPr/>
              <p:nvPr/>
            </p:nvSpPr>
            <p:spPr bwMode="auto">
              <a:xfrm>
                <a:off x="1772" y="2510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6" name="Freeform 563"/>
              <p:cNvSpPr/>
              <p:nvPr/>
            </p:nvSpPr>
            <p:spPr bwMode="auto">
              <a:xfrm>
                <a:off x="1760" y="2452"/>
                <a:ext cx="44" cy="62"/>
              </a:xfrm>
              <a:custGeom>
                <a:avLst/>
                <a:gdLst>
                  <a:gd name="T0" fmla="*/ 24 w 44"/>
                  <a:gd name="T1" fmla="*/ 0 h 62"/>
                  <a:gd name="T2" fmla="*/ 20 w 44"/>
                  <a:gd name="T3" fmla="*/ 0 h 62"/>
                  <a:gd name="T4" fmla="*/ 20 w 44"/>
                  <a:gd name="T5" fmla="*/ 0 h 62"/>
                  <a:gd name="T6" fmla="*/ 12 w 44"/>
                  <a:gd name="T7" fmla="*/ 0 h 62"/>
                  <a:gd name="T8" fmla="*/ 6 w 44"/>
                  <a:gd name="T9" fmla="*/ 6 h 62"/>
                  <a:gd name="T10" fmla="*/ 2 w 44"/>
                  <a:gd name="T11" fmla="*/ 12 h 62"/>
                  <a:gd name="T12" fmla="*/ 0 w 44"/>
                  <a:gd name="T13" fmla="*/ 20 h 62"/>
                  <a:gd name="T14" fmla="*/ 0 w 44"/>
                  <a:gd name="T15" fmla="*/ 38 h 62"/>
                  <a:gd name="T16" fmla="*/ 0 w 44"/>
                  <a:gd name="T17" fmla="*/ 38 h 62"/>
                  <a:gd name="T18" fmla="*/ 2 w 44"/>
                  <a:gd name="T19" fmla="*/ 46 h 62"/>
                  <a:gd name="T20" fmla="*/ 8 w 44"/>
                  <a:gd name="T21" fmla="*/ 54 h 62"/>
                  <a:gd name="T22" fmla="*/ 16 w 44"/>
                  <a:gd name="T23" fmla="*/ 60 h 62"/>
                  <a:gd name="T24" fmla="*/ 22 w 44"/>
                  <a:gd name="T25" fmla="*/ 62 h 62"/>
                  <a:gd name="T26" fmla="*/ 22 w 44"/>
                  <a:gd name="T27" fmla="*/ 62 h 62"/>
                  <a:gd name="T28" fmla="*/ 30 w 44"/>
                  <a:gd name="T29" fmla="*/ 60 h 62"/>
                  <a:gd name="T30" fmla="*/ 36 w 44"/>
                  <a:gd name="T31" fmla="*/ 54 h 62"/>
                  <a:gd name="T32" fmla="*/ 42 w 44"/>
                  <a:gd name="T33" fmla="*/ 46 h 62"/>
                  <a:gd name="T34" fmla="*/ 44 w 44"/>
                  <a:gd name="T35" fmla="*/ 38 h 62"/>
                  <a:gd name="T36" fmla="*/ 44 w 44"/>
                  <a:gd name="T37" fmla="*/ 20 h 62"/>
                  <a:gd name="T38" fmla="*/ 44 w 44"/>
                  <a:gd name="T39" fmla="*/ 20 h 62"/>
                  <a:gd name="T40" fmla="*/ 44 w 44"/>
                  <a:gd name="T41" fmla="*/ 12 h 62"/>
                  <a:gd name="T42" fmla="*/ 38 w 44"/>
                  <a:gd name="T43" fmla="*/ 6 h 62"/>
                  <a:gd name="T44" fmla="*/ 32 w 44"/>
                  <a:gd name="T45" fmla="*/ 0 h 62"/>
                  <a:gd name="T46" fmla="*/ 24 w 44"/>
                  <a:gd name="T47" fmla="*/ 0 h 62"/>
                  <a:gd name="T48" fmla="*/ 24 w 44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2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30" y="60"/>
                    </a:lnTo>
                    <a:lnTo>
                      <a:pt x="36" y="54"/>
                    </a:lnTo>
                    <a:lnTo>
                      <a:pt x="42" y="46"/>
                    </a:lnTo>
                    <a:lnTo>
                      <a:pt x="44" y="3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7" name="Freeform 564"/>
              <p:cNvSpPr/>
              <p:nvPr/>
            </p:nvSpPr>
            <p:spPr bwMode="auto">
              <a:xfrm>
                <a:off x="1760" y="2452"/>
                <a:ext cx="22" cy="62"/>
              </a:xfrm>
              <a:custGeom>
                <a:avLst/>
                <a:gdLst>
                  <a:gd name="T0" fmla="*/ 22 w 22"/>
                  <a:gd name="T1" fmla="*/ 0 h 62"/>
                  <a:gd name="T2" fmla="*/ 20 w 22"/>
                  <a:gd name="T3" fmla="*/ 0 h 62"/>
                  <a:gd name="T4" fmla="*/ 20 w 22"/>
                  <a:gd name="T5" fmla="*/ 0 h 62"/>
                  <a:gd name="T6" fmla="*/ 12 w 22"/>
                  <a:gd name="T7" fmla="*/ 0 h 62"/>
                  <a:gd name="T8" fmla="*/ 6 w 22"/>
                  <a:gd name="T9" fmla="*/ 6 h 62"/>
                  <a:gd name="T10" fmla="*/ 2 w 22"/>
                  <a:gd name="T11" fmla="*/ 12 h 62"/>
                  <a:gd name="T12" fmla="*/ 0 w 22"/>
                  <a:gd name="T13" fmla="*/ 20 h 62"/>
                  <a:gd name="T14" fmla="*/ 0 w 22"/>
                  <a:gd name="T15" fmla="*/ 38 h 62"/>
                  <a:gd name="T16" fmla="*/ 0 w 22"/>
                  <a:gd name="T17" fmla="*/ 38 h 62"/>
                  <a:gd name="T18" fmla="*/ 2 w 22"/>
                  <a:gd name="T19" fmla="*/ 46 h 62"/>
                  <a:gd name="T20" fmla="*/ 8 w 22"/>
                  <a:gd name="T21" fmla="*/ 54 h 62"/>
                  <a:gd name="T22" fmla="*/ 16 w 22"/>
                  <a:gd name="T23" fmla="*/ 60 h 62"/>
                  <a:gd name="T24" fmla="*/ 22 w 22"/>
                  <a:gd name="T25" fmla="*/ 62 h 62"/>
                  <a:gd name="T26" fmla="*/ 22 w 22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8" name="Freeform 565"/>
              <p:cNvSpPr/>
              <p:nvPr/>
            </p:nvSpPr>
            <p:spPr bwMode="auto">
              <a:xfrm>
                <a:off x="1782" y="2522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9" name="Freeform 566"/>
              <p:cNvSpPr/>
              <p:nvPr/>
            </p:nvSpPr>
            <p:spPr bwMode="auto">
              <a:xfrm>
                <a:off x="1768" y="2522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0" name="Freeform 567"/>
              <p:cNvSpPr/>
              <p:nvPr/>
            </p:nvSpPr>
            <p:spPr bwMode="auto">
              <a:xfrm>
                <a:off x="1760" y="2438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24 w 48"/>
                  <a:gd name="T3" fmla="*/ 8 h 40"/>
                  <a:gd name="T4" fmla="*/ 34 w 48"/>
                  <a:gd name="T5" fmla="*/ 6 h 40"/>
                  <a:gd name="T6" fmla="*/ 42 w 48"/>
                  <a:gd name="T7" fmla="*/ 0 h 40"/>
                  <a:gd name="T8" fmla="*/ 42 w 48"/>
                  <a:gd name="T9" fmla="*/ 0 h 40"/>
                  <a:gd name="T10" fmla="*/ 42 w 48"/>
                  <a:gd name="T11" fmla="*/ 8 h 40"/>
                  <a:gd name="T12" fmla="*/ 42 w 48"/>
                  <a:gd name="T13" fmla="*/ 10 h 40"/>
                  <a:gd name="T14" fmla="*/ 38 w 48"/>
                  <a:gd name="T15" fmla="*/ 14 h 40"/>
                  <a:gd name="T16" fmla="*/ 38 w 48"/>
                  <a:gd name="T17" fmla="*/ 14 h 40"/>
                  <a:gd name="T18" fmla="*/ 42 w 48"/>
                  <a:gd name="T19" fmla="*/ 16 h 40"/>
                  <a:gd name="T20" fmla="*/ 48 w 48"/>
                  <a:gd name="T21" fmla="*/ 14 h 40"/>
                  <a:gd name="T22" fmla="*/ 48 w 48"/>
                  <a:gd name="T23" fmla="*/ 14 h 40"/>
                  <a:gd name="T24" fmla="*/ 46 w 48"/>
                  <a:gd name="T25" fmla="*/ 18 h 40"/>
                  <a:gd name="T26" fmla="*/ 44 w 48"/>
                  <a:gd name="T27" fmla="*/ 20 h 40"/>
                  <a:gd name="T28" fmla="*/ 44 w 48"/>
                  <a:gd name="T29" fmla="*/ 20 h 40"/>
                  <a:gd name="T30" fmla="*/ 46 w 48"/>
                  <a:gd name="T31" fmla="*/ 28 h 40"/>
                  <a:gd name="T32" fmla="*/ 44 w 48"/>
                  <a:gd name="T33" fmla="*/ 40 h 40"/>
                  <a:gd name="T34" fmla="*/ 44 w 48"/>
                  <a:gd name="T35" fmla="*/ 40 h 40"/>
                  <a:gd name="T36" fmla="*/ 42 w 48"/>
                  <a:gd name="T37" fmla="*/ 36 h 40"/>
                  <a:gd name="T38" fmla="*/ 38 w 48"/>
                  <a:gd name="T39" fmla="*/ 30 h 40"/>
                  <a:gd name="T40" fmla="*/ 32 w 48"/>
                  <a:gd name="T41" fmla="*/ 24 h 40"/>
                  <a:gd name="T42" fmla="*/ 28 w 48"/>
                  <a:gd name="T43" fmla="*/ 22 h 40"/>
                  <a:gd name="T44" fmla="*/ 22 w 48"/>
                  <a:gd name="T45" fmla="*/ 22 h 40"/>
                  <a:gd name="T46" fmla="*/ 22 w 48"/>
                  <a:gd name="T47" fmla="*/ 22 h 40"/>
                  <a:gd name="T48" fmla="*/ 16 w 48"/>
                  <a:gd name="T49" fmla="*/ 22 h 40"/>
                  <a:gd name="T50" fmla="*/ 12 w 48"/>
                  <a:gd name="T51" fmla="*/ 24 h 40"/>
                  <a:gd name="T52" fmla="*/ 6 w 48"/>
                  <a:gd name="T53" fmla="*/ 30 h 40"/>
                  <a:gd name="T54" fmla="*/ 2 w 48"/>
                  <a:gd name="T55" fmla="*/ 36 h 40"/>
                  <a:gd name="T56" fmla="*/ 0 w 48"/>
                  <a:gd name="T57" fmla="*/ 40 h 40"/>
                  <a:gd name="T58" fmla="*/ 0 w 48"/>
                  <a:gd name="T59" fmla="*/ 40 h 40"/>
                  <a:gd name="T60" fmla="*/ 0 w 48"/>
                  <a:gd name="T61" fmla="*/ 32 h 40"/>
                  <a:gd name="T62" fmla="*/ 0 w 48"/>
                  <a:gd name="T63" fmla="*/ 26 h 40"/>
                  <a:gd name="T64" fmla="*/ 2 w 48"/>
                  <a:gd name="T65" fmla="*/ 20 h 40"/>
                  <a:gd name="T66" fmla="*/ 4 w 48"/>
                  <a:gd name="T67" fmla="*/ 16 h 40"/>
                  <a:gd name="T68" fmla="*/ 8 w 48"/>
                  <a:gd name="T69" fmla="*/ 12 h 40"/>
                  <a:gd name="T70" fmla="*/ 12 w 48"/>
                  <a:gd name="T71" fmla="*/ 10 h 40"/>
                  <a:gd name="T72" fmla="*/ 22 w 48"/>
                  <a:gd name="T73" fmla="*/ 8 h 40"/>
                  <a:gd name="T74" fmla="*/ 22 w 48"/>
                  <a:gd name="T75" fmla="*/ 8 h 40"/>
                  <a:gd name="T76" fmla="*/ 24 w 48"/>
                  <a:gd name="T77" fmla="*/ 8 h 40"/>
                  <a:gd name="T78" fmla="*/ 24 w 48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24" y="8"/>
                    </a:lnTo>
                    <a:lnTo>
                      <a:pt x="34" y="6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8"/>
                    </a:lnTo>
                    <a:lnTo>
                      <a:pt x="42" y="10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42" y="16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6" y="28"/>
                    </a:lnTo>
                    <a:lnTo>
                      <a:pt x="44" y="40"/>
                    </a:lnTo>
                    <a:lnTo>
                      <a:pt x="44" y="40"/>
                    </a:lnTo>
                    <a:lnTo>
                      <a:pt x="42" y="36"/>
                    </a:lnTo>
                    <a:lnTo>
                      <a:pt x="38" y="30"/>
                    </a:lnTo>
                    <a:lnTo>
                      <a:pt x="32" y="24"/>
                    </a:lnTo>
                    <a:lnTo>
                      <a:pt x="28" y="2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6" y="30"/>
                    </a:lnTo>
                    <a:lnTo>
                      <a:pt x="2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1" name="Freeform 568"/>
              <p:cNvSpPr/>
              <p:nvPr/>
            </p:nvSpPr>
            <p:spPr bwMode="auto">
              <a:xfrm>
                <a:off x="1760" y="2446"/>
                <a:ext cx="22" cy="32"/>
              </a:xfrm>
              <a:custGeom>
                <a:avLst/>
                <a:gdLst>
                  <a:gd name="T0" fmla="*/ 22 w 22"/>
                  <a:gd name="T1" fmla="*/ 14 h 32"/>
                  <a:gd name="T2" fmla="*/ 22 w 22"/>
                  <a:gd name="T3" fmla="*/ 14 h 32"/>
                  <a:gd name="T4" fmla="*/ 16 w 22"/>
                  <a:gd name="T5" fmla="*/ 14 h 32"/>
                  <a:gd name="T6" fmla="*/ 12 w 22"/>
                  <a:gd name="T7" fmla="*/ 16 h 32"/>
                  <a:gd name="T8" fmla="*/ 6 w 22"/>
                  <a:gd name="T9" fmla="*/ 22 h 32"/>
                  <a:gd name="T10" fmla="*/ 2 w 22"/>
                  <a:gd name="T11" fmla="*/ 28 h 32"/>
                  <a:gd name="T12" fmla="*/ 0 w 22"/>
                  <a:gd name="T13" fmla="*/ 32 h 32"/>
                  <a:gd name="T14" fmla="*/ 0 w 22"/>
                  <a:gd name="T15" fmla="*/ 32 h 32"/>
                  <a:gd name="T16" fmla="*/ 0 w 22"/>
                  <a:gd name="T17" fmla="*/ 24 h 32"/>
                  <a:gd name="T18" fmla="*/ 0 w 22"/>
                  <a:gd name="T19" fmla="*/ 18 h 32"/>
                  <a:gd name="T20" fmla="*/ 2 w 22"/>
                  <a:gd name="T21" fmla="*/ 12 h 32"/>
                  <a:gd name="T22" fmla="*/ 4 w 22"/>
                  <a:gd name="T23" fmla="*/ 8 h 32"/>
                  <a:gd name="T24" fmla="*/ 8 w 22"/>
                  <a:gd name="T25" fmla="*/ 4 h 32"/>
                  <a:gd name="T26" fmla="*/ 12 w 22"/>
                  <a:gd name="T27" fmla="*/ 2 h 32"/>
                  <a:gd name="T28" fmla="*/ 22 w 22"/>
                  <a:gd name="T29" fmla="*/ 0 h 32"/>
                  <a:gd name="T30" fmla="*/ 22 w 22"/>
                  <a:gd name="T31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32">
                    <a:moveTo>
                      <a:pt x="22" y="14"/>
                    </a:moveTo>
                    <a:lnTo>
                      <a:pt x="22" y="14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6" y="22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2" y="0"/>
                    </a:lnTo>
                    <a:lnTo>
                      <a:pt x="22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2" name="Rectangle 569"/>
              <p:cNvSpPr>
                <a:spLocks noChangeArrowheads="1"/>
              </p:cNvSpPr>
              <p:nvPr/>
            </p:nvSpPr>
            <p:spPr bwMode="auto">
              <a:xfrm>
                <a:off x="1718" y="3306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3" name="Freeform 570"/>
              <p:cNvSpPr/>
              <p:nvPr/>
            </p:nvSpPr>
            <p:spPr bwMode="auto">
              <a:xfrm>
                <a:off x="1746" y="3316"/>
                <a:ext cx="72" cy="90"/>
              </a:xfrm>
              <a:custGeom>
                <a:avLst/>
                <a:gdLst>
                  <a:gd name="T0" fmla="*/ 36 w 72"/>
                  <a:gd name="T1" fmla="*/ 0 h 90"/>
                  <a:gd name="T2" fmla="*/ 36 w 72"/>
                  <a:gd name="T3" fmla="*/ 0 h 90"/>
                  <a:gd name="T4" fmla="*/ 46 w 72"/>
                  <a:gd name="T5" fmla="*/ 0 h 90"/>
                  <a:gd name="T6" fmla="*/ 54 w 72"/>
                  <a:gd name="T7" fmla="*/ 4 h 90"/>
                  <a:gd name="T8" fmla="*/ 60 w 72"/>
                  <a:gd name="T9" fmla="*/ 10 h 90"/>
                  <a:gd name="T10" fmla="*/ 64 w 72"/>
                  <a:gd name="T11" fmla="*/ 18 h 90"/>
                  <a:gd name="T12" fmla="*/ 68 w 72"/>
                  <a:gd name="T13" fmla="*/ 28 h 90"/>
                  <a:gd name="T14" fmla="*/ 72 w 72"/>
                  <a:gd name="T15" fmla="*/ 38 h 90"/>
                  <a:gd name="T16" fmla="*/ 72 w 72"/>
                  <a:gd name="T17" fmla="*/ 62 h 90"/>
                  <a:gd name="T18" fmla="*/ 72 w 72"/>
                  <a:gd name="T19" fmla="*/ 62 h 90"/>
                  <a:gd name="T20" fmla="*/ 72 w 72"/>
                  <a:gd name="T21" fmla="*/ 68 h 90"/>
                  <a:gd name="T22" fmla="*/ 70 w 72"/>
                  <a:gd name="T23" fmla="*/ 74 h 90"/>
                  <a:gd name="T24" fmla="*/ 66 w 72"/>
                  <a:gd name="T25" fmla="*/ 80 h 90"/>
                  <a:gd name="T26" fmla="*/ 62 w 72"/>
                  <a:gd name="T27" fmla="*/ 84 h 90"/>
                  <a:gd name="T28" fmla="*/ 50 w 72"/>
                  <a:gd name="T29" fmla="*/ 88 h 90"/>
                  <a:gd name="T30" fmla="*/ 36 w 72"/>
                  <a:gd name="T31" fmla="*/ 90 h 90"/>
                  <a:gd name="T32" fmla="*/ 24 w 72"/>
                  <a:gd name="T33" fmla="*/ 88 h 90"/>
                  <a:gd name="T34" fmla="*/ 12 w 72"/>
                  <a:gd name="T35" fmla="*/ 84 h 90"/>
                  <a:gd name="T36" fmla="*/ 6 w 72"/>
                  <a:gd name="T37" fmla="*/ 80 h 90"/>
                  <a:gd name="T38" fmla="*/ 4 w 72"/>
                  <a:gd name="T39" fmla="*/ 74 h 90"/>
                  <a:gd name="T40" fmla="*/ 0 w 72"/>
                  <a:gd name="T41" fmla="*/ 68 h 90"/>
                  <a:gd name="T42" fmla="*/ 0 w 72"/>
                  <a:gd name="T43" fmla="*/ 62 h 90"/>
                  <a:gd name="T44" fmla="*/ 0 w 72"/>
                  <a:gd name="T45" fmla="*/ 62 h 90"/>
                  <a:gd name="T46" fmla="*/ 2 w 72"/>
                  <a:gd name="T47" fmla="*/ 38 h 90"/>
                  <a:gd name="T48" fmla="*/ 4 w 72"/>
                  <a:gd name="T49" fmla="*/ 28 h 90"/>
                  <a:gd name="T50" fmla="*/ 8 w 72"/>
                  <a:gd name="T51" fmla="*/ 18 h 90"/>
                  <a:gd name="T52" fmla="*/ 12 w 72"/>
                  <a:gd name="T53" fmla="*/ 10 h 90"/>
                  <a:gd name="T54" fmla="*/ 20 w 72"/>
                  <a:gd name="T55" fmla="*/ 4 h 90"/>
                  <a:gd name="T56" fmla="*/ 28 w 72"/>
                  <a:gd name="T57" fmla="*/ 0 h 90"/>
                  <a:gd name="T58" fmla="*/ 36 w 72"/>
                  <a:gd name="T59" fmla="*/ 0 h 90"/>
                  <a:gd name="T60" fmla="*/ 36 w 72"/>
                  <a:gd name="T6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90">
                    <a:moveTo>
                      <a:pt x="36" y="0"/>
                    </a:moveTo>
                    <a:lnTo>
                      <a:pt x="36" y="0"/>
                    </a:lnTo>
                    <a:lnTo>
                      <a:pt x="46" y="0"/>
                    </a:lnTo>
                    <a:lnTo>
                      <a:pt x="54" y="4"/>
                    </a:lnTo>
                    <a:lnTo>
                      <a:pt x="60" y="10"/>
                    </a:lnTo>
                    <a:lnTo>
                      <a:pt x="64" y="18"/>
                    </a:lnTo>
                    <a:lnTo>
                      <a:pt x="68" y="28"/>
                    </a:lnTo>
                    <a:lnTo>
                      <a:pt x="72" y="38"/>
                    </a:lnTo>
                    <a:lnTo>
                      <a:pt x="72" y="62"/>
                    </a:lnTo>
                    <a:lnTo>
                      <a:pt x="72" y="62"/>
                    </a:lnTo>
                    <a:lnTo>
                      <a:pt x="72" y="68"/>
                    </a:lnTo>
                    <a:lnTo>
                      <a:pt x="70" y="74"/>
                    </a:lnTo>
                    <a:lnTo>
                      <a:pt x="66" y="80"/>
                    </a:lnTo>
                    <a:lnTo>
                      <a:pt x="62" y="84"/>
                    </a:lnTo>
                    <a:lnTo>
                      <a:pt x="50" y="88"/>
                    </a:lnTo>
                    <a:lnTo>
                      <a:pt x="36" y="90"/>
                    </a:lnTo>
                    <a:lnTo>
                      <a:pt x="24" y="88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38"/>
                    </a:lnTo>
                    <a:lnTo>
                      <a:pt x="4" y="2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4" name="Freeform 571"/>
              <p:cNvSpPr/>
              <p:nvPr/>
            </p:nvSpPr>
            <p:spPr bwMode="auto">
              <a:xfrm>
                <a:off x="1746" y="3316"/>
                <a:ext cx="36" cy="90"/>
              </a:xfrm>
              <a:custGeom>
                <a:avLst/>
                <a:gdLst>
                  <a:gd name="T0" fmla="*/ 36 w 36"/>
                  <a:gd name="T1" fmla="*/ 90 h 90"/>
                  <a:gd name="T2" fmla="*/ 36 w 36"/>
                  <a:gd name="T3" fmla="*/ 90 h 90"/>
                  <a:gd name="T4" fmla="*/ 24 w 36"/>
                  <a:gd name="T5" fmla="*/ 88 h 90"/>
                  <a:gd name="T6" fmla="*/ 12 w 36"/>
                  <a:gd name="T7" fmla="*/ 84 h 90"/>
                  <a:gd name="T8" fmla="*/ 6 w 36"/>
                  <a:gd name="T9" fmla="*/ 80 h 90"/>
                  <a:gd name="T10" fmla="*/ 4 w 36"/>
                  <a:gd name="T11" fmla="*/ 74 h 90"/>
                  <a:gd name="T12" fmla="*/ 0 w 36"/>
                  <a:gd name="T13" fmla="*/ 68 h 90"/>
                  <a:gd name="T14" fmla="*/ 0 w 36"/>
                  <a:gd name="T15" fmla="*/ 62 h 90"/>
                  <a:gd name="T16" fmla="*/ 0 w 36"/>
                  <a:gd name="T17" fmla="*/ 62 h 90"/>
                  <a:gd name="T18" fmla="*/ 2 w 36"/>
                  <a:gd name="T19" fmla="*/ 38 h 90"/>
                  <a:gd name="T20" fmla="*/ 4 w 36"/>
                  <a:gd name="T21" fmla="*/ 28 h 90"/>
                  <a:gd name="T22" fmla="*/ 8 w 36"/>
                  <a:gd name="T23" fmla="*/ 18 h 90"/>
                  <a:gd name="T24" fmla="*/ 12 w 36"/>
                  <a:gd name="T25" fmla="*/ 10 h 90"/>
                  <a:gd name="T26" fmla="*/ 20 w 36"/>
                  <a:gd name="T27" fmla="*/ 4 h 90"/>
                  <a:gd name="T28" fmla="*/ 28 w 36"/>
                  <a:gd name="T29" fmla="*/ 0 h 90"/>
                  <a:gd name="T30" fmla="*/ 36 w 36"/>
                  <a:gd name="T31" fmla="*/ 0 h 90"/>
                  <a:gd name="T32" fmla="*/ 36 w 36"/>
                  <a:gd name="T3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90">
                    <a:moveTo>
                      <a:pt x="36" y="90"/>
                    </a:moveTo>
                    <a:lnTo>
                      <a:pt x="36" y="90"/>
                    </a:lnTo>
                    <a:lnTo>
                      <a:pt x="24" y="88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38"/>
                    </a:lnTo>
                    <a:lnTo>
                      <a:pt x="4" y="2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36" y="9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5" name="Freeform 572"/>
              <p:cNvSpPr/>
              <p:nvPr/>
            </p:nvSpPr>
            <p:spPr bwMode="auto">
              <a:xfrm>
                <a:off x="1736" y="339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4 w 92"/>
                  <a:gd name="T13" fmla="*/ 12 h 40"/>
                  <a:gd name="T14" fmla="*/ 0 w 92"/>
                  <a:gd name="T15" fmla="*/ 14 h 40"/>
                  <a:gd name="T16" fmla="*/ 0 w 92"/>
                  <a:gd name="T17" fmla="*/ 18 h 40"/>
                  <a:gd name="T18" fmla="*/ 0 w 92"/>
                  <a:gd name="T19" fmla="*/ 18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8 h 40"/>
                  <a:gd name="T30" fmla="*/ 92 w 92"/>
                  <a:gd name="T31" fmla="*/ 18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6" name="Freeform 573"/>
              <p:cNvSpPr/>
              <p:nvPr/>
            </p:nvSpPr>
            <p:spPr bwMode="auto">
              <a:xfrm>
                <a:off x="1736" y="339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10 h 40"/>
                  <a:gd name="T10" fmla="*/ 4 w 46"/>
                  <a:gd name="T11" fmla="*/ 12 h 40"/>
                  <a:gd name="T12" fmla="*/ 0 w 46"/>
                  <a:gd name="T13" fmla="*/ 14 h 40"/>
                  <a:gd name="T14" fmla="*/ 0 w 46"/>
                  <a:gd name="T15" fmla="*/ 18 h 40"/>
                  <a:gd name="T16" fmla="*/ 0 w 46"/>
                  <a:gd name="T17" fmla="*/ 18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7" name="Freeform 574"/>
              <p:cNvSpPr/>
              <p:nvPr/>
            </p:nvSpPr>
            <p:spPr bwMode="auto">
              <a:xfrm>
                <a:off x="1770" y="3390"/>
                <a:ext cx="26" cy="16"/>
              </a:xfrm>
              <a:custGeom>
                <a:avLst/>
                <a:gdLst>
                  <a:gd name="T0" fmla="*/ 12 w 26"/>
                  <a:gd name="T1" fmla="*/ 0 h 16"/>
                  <a:gd name="T2" fmla="*/ 12 w 26"/>
                  <a:gd name="T3" fmla="*/ 0 h 16"/>
                  <a:gd name="T4" fmla="*/ 2 w 26"/>
                  <a:gd name="T5" fmla="*/ 0 h 16"/>
                  <a:gd name="T6" fmla="*/ 2 w 26"/>
                  <a:gd name="T7" fmla="*/ 0 h 16"/>
                  <a:gd name="T8" fmla="*/ 0 w 26"/>
                  <a:gd name="T9" fmla="*/ 2 h 16"/>
                  <a:gd name="T10" fmla="*/ 0 w 26"/>
                  <a:gd name="T11" fmla="*/ 2 h 16"/>
                  <a:gd name="T12" fmla="*/ 0 w 26"/>
                  <a:gd name="T13" fmla="*/ 2 h 16"/>
                  <a:gd name="T14" fmla="*/ 0 w 26"/>
                  <a:gd name="T15" fmla="*/ 2 h 16"/>
                  <a:gd name="T16" fmla="*/ 0 w 26"/>
                  <a:gd name="T17" fmla="*/ 8 h 16"/>
                  <a:gd name="T18" fmla="*/ 4 w 26"/>
                  <a:gd name="T19" fmla="*/ 12 h 16"/>
                  <a:gd name="T20" fmla="*/ 8 w 26"/>
                  <a:gd name="T21" fmla="*/ 14 h 16"/>
                  <a:gd name="T22" fmla="*/ 12 w 26"/>
                  <a:gd name="T23" fmla="*/ 16 h 16"/>
                  <a:gd name="T24" fmla="*/ 12 w 26"/>
                  <a:gd name="T25" fmla="*/ 16 h 16"/>
                  <a:gd name="T26" fmla="*/ 12 w 26"/>
                  <a:gd name="T27" fmla="*/ 16 h 16"/>
                  <a:gd name="T28" fmla="*/ 18 w 26"/>
                  <a:gd name="T29" fmla="*/ 14 h 16"/>
                  <a:gd name="T30" fmla="*/ 22 w 26"/>
                  <a:gd name="T31" fmla="*/ 12 h 16"/>
                  <a:gd name="T32" fmla="*/ 24 w 26"/>
                  <a:gd name="T33" fmla="*/ 8 h 16"/>
                  <a:gd name="T34" fmla="*/ 26 w 26"/>
                  <a:gd name="T35" fmla="*/ 2 h 16"/>
                  <a:gd name="T36" fmla="*/ 26 w 26"/>
                  <a:gd name="T37" fmla="*/ 2 h 16"/>
                  <a:gd name="T38" fmla="*/ 26 w 26"/>
                  <a:gd name="T39" fmla="*/ 2 h 16"/>
                  <a:gd name="T40" fmla="*/ 26 w 26"/>
                  <a:gd name="T41" fmla="*/ 2 h 16"/>
                  <a:gd name="T42" fmla="*/ 22 w 26"/>
                  <a:gd name="T43" fmla="*/ 0 h 16"/>
                  <a:gd name="T44" fmla="*/ 12 w 26"/>
                  <a:gd name="T4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6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8" y="14"/>
                    </a:lnTo>
                    <a:lnTo>
                      <a:pt x="22" y="12"/>
                    </a:lnTo>
                    <a:lnTo>
                      <a:pt x="24" y="8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8" name="Freeform 575"/>
              <p:cNvSpPr/>
              <p:nvPr/>
            </p:nvSpPr>
            <p:spPr bwMode="auto">
              <a:xfrm>
                <a:off x="1770" y="3390"/>
                <a:ext cx="12" cy="16"/>
              </a:xfrm>
              <a:custGeom>
                <a:avLst/>
                <a:gdLst>
                  <a:gd name="T0" fmla="*/ 12 w 12"/>
                  <a:gd name="T1" fmla="*/ 0 h 16"/>
                  <a:gd name="T2" fmla="*/ 2 w 12"/>
                  <a:gd name="T3" fmla="*/ 0 h 16"/>
                  <a:gd name="T4" fmla="*/ 2 w 12"/>
                  <a:gd name="T5" fmla="*/ 0 h 16"/>
                  <a:gd name="T6" fmla="*/ 0 w 12"/>
                  <a:gd name="T7" fmla="*/ 2 h 16"/>
                  <a:gd name="T8" fmla="*/ 0 w 12"/>
                  <a:gd name="T9" fmla="*/ 2 h 16"/>
                  <a:gd name="T10" fmla="*/ 0 w 12"/>
                  <a:gd name="T11" fmla="*/ 2 h 16"/>
                  <a:gd name="T12" fmla="*/ 0 w 12"/>
                  <a:gd name="T13" fmla="*/ 2 h 16"/>
                  <a:gd name="T14" fmla="*/ 0 w 12"/>
                  <a:gd name="T15" fmla="*/ 8 h 16"/>
                  <a:gd name="T16" fmla="*/ 4 w 12"/>
                  <a:gd name="T17" fmla="*/ 12 h 16"/>
                  <a:gd name="T18" fmla="*/ 8 w 12"/>
                  <a:gd name="T19" fmla="*/ 14 h 16"/>
                  <a:gd name="T20" fmla="*/ 12 w 12"/>
                  <a:gd name="T21" fmla="*/ 16 h 16"/>
                  <a:gd name="T22" fmla="*/ 12 w 12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6">
                    <a:moveTo>
                      <a:pt x="1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9" name="Freeform 576"/>
              <p:cNvSpPr/>
              <p:nvPr/>
            </p:nvSpPr>
            <p:spPr bwMode="auto">
              <a:xfrm>
                <a:off x="1772" y="3378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4 h 24"/>
                  <a:gd name="T12" fmla="*/ 0 w 20"/>
                  <a:gd name="T13" fmla="*/ 18 h 24"/>
                  <a:gd name="T14" fmla="*/ 4 w 20"/>
                  <a:gd name="T15" fmla="*/ 22 h 24"/>
                  <a:gd name="T16" fmla="*/ 6 w 20"/>
                  <a:gd name="T17" fmla="*/ 24 h 24"/>
                  <a:gd name="T18" fmla="*/ 10 w 20"/>
                  <a:gd name="T19" fmla="*/ 24 h 24"/>
                  <a:gd name="T20" fmla="*/ 10 w 20"/>
                  <a:gd name="T21" fmla="*/ 24 h 24"/>
                  <a:gd name="T22" fmla="*/ 14 w 20"/>
                  <a:gd name="T23" fmla="*/ 24 h 24"/>
                  <a:gd name="T24" fmla="*/ 18 w 20"/>
                  <a:gd name="T25" fmla="*/ 22 h 24"/>
                  <a:gd name="T26" fmla="*/ 20 w 20"/>
                  <a:gd name="T27" fmla="*/ 18 h 24"/>
                  <a:gd name="T28" fmla="*/ 20 w 20"/>
                  <a:gd name="T29" fmla="*/ 14 h 24"/>
                  <a:gd name="T30" fmla="*/ 20 w 20"/>
                  <a:gd name="T31" fmla="*/ 14 h 24"/>
                  <a:gd name="T32" fmla="*/ 20 w 20"/>
                  <a:gd name="T3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0" name="Freeform 577"/>
              <p:cNvSpPr/>
              <p:nvPr/>
            </p:nvSpPr>
            <p:spPr bwMode="auto">
              <a:xfrm>
                <a:off x="1772" y="3378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4 h 24"/>
                  <a:gd name="T12" fmla="*/ 0 w 10"/>
                  <a:gd name="T13" fmla="*/ 18 h 24"/>
                  <a:gd name="T14" fmla="*/ 4 w 10"/>
                  <a:gd name="T15" fmla="*/ 22 h 24"/>
                  <a:gd name="T16" fmla="*/ 6 w 10"/>
                  <a:gd name="T17" fmla="*/ 24 h 24"/>
                  <a:gd name="T18" fmla="*/ 10 w 10"/>
                  <a:gd name="T19" fmla="*/ 24 h 24"/>
                  <a:gd name="T20" fmla="*/ 10 w 10"/>
                  <a:gd name="T21" fmla="*/ 14 h 24"/>
                  <a:gd name="T22" fmla="*/ 10 w 10"/>
                  <a:gd name="T23" fmla="*/ 4 h 24"/>
                  <a:gd name="T24" fmla="*/ 10 w 10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14"/>
                    </a:lnTo>
                    <a:lnTo>
                      <a:pt x="1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1" name="Freeform 578"/>
              <p:cNvSpPr/>
              <p:nvPr/>
            </p:nvSpPr>
            <p:spPr bwMode="auto">
              <a:xfrm>
                <a:off x="1760" y="332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18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4 h 62"/>
                  <a:gd name="T36" fmla="*/ 30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2" name="Freeform 579"/>
              <p:cNvSpPr/>
              <p:nvPr/>
            </p:nvSpPr>
            <p:spPr bwMode="auto">
              <a:xfrm>
                <a:off x="1760" y="3322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6 w 22"/>
                  <a:gd name="T25" fmla="*/ 4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3" name="Freeform 580"/>
              <p:cNvSpPr/>
              <p:nvPr/>
            </p:nvSpPr>
            <p:spPr bwMode="auto">
              <a:xfrm>
                <a:off x="1760" y="3320"/>
                <a:ext cx="46" cy="26"/>
              </a:xfrm>
              <a:custGeom>
                <a:avLst/>
                <a:gdLst>
                  <a:gd name="T0" fmla="*/ 22 w 46"/>
                  <a:gd name="T1" fmla="*/ 26 h 26"/>
                  <a:gd name="T2" fmla="*/ 22 w 46"/>
                  <a:gd name="T3" fmla="*/ 14 h 26"/>
                  <a:gd name="T4" fmla="*/ 22 w 46"/>
                  <a:gd name="T5" fmla="*/ 26 h 26"/>
                  <a:gd name="T6" fmla="*/ 22 w 46"/>
                  <a:gd name="T7" fmla="*/ 26 h 26"/>
                  <a:gd name="T8" fmla="*/ 28 w 46"/>
                  <a:gd name="T9" fmla="*/ 26 h 26"/>
                  <a:gd name="T10" fmla="*/ 28 w 46"/>
                  <a:gd name="T11" fmla="*/ 26 h 26"/>
                  <a:gd name="T12" fmla="*/ 30 w 46"/>
                  <a:gd name="T13" fmla="*/ 20 h 26"/>
                  <a:gd name="T14" fmla="*/ 30 w 46"/>
                  <a:gd name="T15" fmla="*/ 20 h 26"/>
                  <a:gd name="T16" fmla="*/ 30 w 46"/>
                  <a:gd name="T17" fmla="*/ 26 h 26"/>
                  <a:gd name="T18" fmla="*/ 30 w 46"/>
                  <a:gd name="T19" fmla="*/ 26 h 26"/>
                  <a:gd name="T20" fmla="*/ 34 w 46"/>
                  <a:gd name="T21" fmla="*/ 26 h 26"/>
                  <a:gd name="T22" fmla="*/ 34 w 46"/>
                  <a:gd name="T23" fmla="*/ 26 h 26"/>
                  <a:gd name="T24" fmla="*/ 34 w 46"/>
                  <a:gd name="T25" fmla="*/ 22 h 26"/>
                  <a:gd name="T26" fmla="*/ 34 w 46"/>
                  <a:gd name="T27" fmla="*/ 22 h 26"/>
                  <a:gd name="T28" fmla="*/ 36 w 46"/>
                  <a:gd name="T29" fmla="*/ 26 h 26"/>
                  <a:gd name="T30" fmla="*/ 36 w 46"/>
                  <a:gd name="T31" fmla="*/ 26 h 26"/>
                  <a:gd name="T32" fmla="*/ 46 w 46"/>
                  <a:gd name="T33" fmla="*/ 26 h 26"/>
                  <a:gd name="T34" fmla="*/ 46 w 46"/>
                  <a:gd name="T35" fmla="*/ 26 h 26"/>
                  <a:gd name="T36" fmla="*/ 46 w 46"/>
                  <a:gd name="T37" fmla="*/ 20 h 26"/>
                  <a:gd name="T38" fmla="*/ 44 w 46"/>
                  <a:gd name="T39" fmla="*/ 14 h 26"/>
                  <a:gd name="T40" fmla="*/ 42 w 46"/>
                  <a:gd name="T41" fmla="*/ 10 h 26"/>
                  <a:gd name="T42" fmla="*/ 40 w 46"/>
                  <a:gd name="T43" fmla="*/ 6 h 26"/>
                  <a:gd name="T44" fmla="*/ 32 w 46"/>
                  <a:gd name="T45" fmla="*/ 2 h 26"/>
                  <a:gd name="T46" fmla="*/ 22 w 46"/>
                  <a:gd name="T47" fmla="*/ 0 h 26"/>
                  <a:gd name="T48" fmla="*/ 22 w 46"/>
                  <a:gd name="T49" fmla="*/ 0 h 26"/>
                  <a:gd name="T50" fmla="*/ 22 w 46"/>
                  <a:gd name="T51" fmla="*/ 0 h 26"/>
                  <a:gd name="T52" fmla="*/ 14 w 46"/>
                  <a:gd name="T53" fmla="*/ 2 h 26"/>
                  <a:gd name="T54" fmla="*/ 6 w 46"/>
                  <a:gd name="T55" fmla="*/ 6 h 26"/>
                  <a:gd name="T56" fmla="*/ 2 w 46"/>
                  <a:gd name="T57" fmla="*/ 10 h 26"/>
                  <a:gd name="T58" fmla="*/ 0 w 46"/>
                  <a:gd name="T59" fmla="*/ 14 h 26"/>
                  <a:gd name="T60" fmla="*/ 0 w 46"/>
                  <a:gd name="T61" fmla="*/ 20 h 26"/>
                  <a:gd name="T62" fmla="*/ 0 w 46"/>
                  <a:gd name="T63" fmla="*/ 26 h 26"/>
                  <a:gd name="T64" fmla="*/ 0 w 46"/>
                  <a:gd name="T65" fmla="*/ 26 h 26"/>
                  <a:gd name="T66" fmla="*/ 22 w 46"/>
                  <a:gd name="T67" fmla="*/ 26 h 26"/>
                  <a:gd name="T68" fmla="*/ 22 w 46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2" y="26"/>
                    </a:moveTo>
                    <a:lnTo>
                      <a:pt x="22" y="1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6" y="20"/>
                    </a:lnTo>
                    <a:lnTo>
                      <a:pt x="44" y="14"/>
                    </a:lnTo>
                    <a:lnTo>
                      <a:pt x="42" y="10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2" y="26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4" name="Freeform 581"/>
              <p:cNvSpPr/>
              <p:nvPr/>
            </p:nvSpPr>
            <p:spPr bwMode="auto">
              <a:xfrm>
                <a:off x="1760" y="3320"/>
                <a:ext cx="22" cy="26"/>
              </a:xfrm>
              <a:custGeom>
                <a:avLst/>
                <a:gdLst>
                  <a:gd name="T0" fmla="*/ 22 w 22"/>
                  <a:gd name="T1" fmla="*/ 26 h 26"/>
                  <a:gd name="T2" fmla="*/ 22 w 22"/>
                  <a:gd name="T3" fmla="*/ 14 h 26"/>
                  <a:gd name="T4" fmla="*/ 22 w 22"/>
                  <a:gd name="T5" fmla="*/ 26 h 26"/>
                  <a:gd name="T6" fmla="*/ 22 w 22"/>
                  <a:gd name="T7" fmla="*/ 26 h 26"/>
                  <a:gd name="T8" fmla="*/ 22 w 22"/>
                  <a:gd name="T9" fmla="*/ 0 h 26"/>
                  <a:gd name="T10" fmla="*/ 22 w 22"/>
                  <a:gd name="T11" fmla="*/ 0 h 26"/>
                  <a:gd name="T12" fmla="*/ 22 w 22"/>
                  <a:gd name="T13" fmla="*/ 0 h 26"/>
                  <a:gd name="T14" fmla="*/ 22 w 22"/>
                  <a:gd name="T15" fmla="*/ 0 h 26"/>
                  <a:gd name="T16" fmla="*/ 14 w 22"/>
                  <a:gd name="T17" fmla="*/ 2 h 26"/>
                  <a:gd name="T18" fmla="*/ 6 w 22"/>
                  <a:gd name="T19" fmla="*/ 6 h 26"/>
                  <a:gd name="T20" fmla="*/ 2 w 22"/>
                  <a:gd name="T21" fmla="*/ 10 h 26"/>
                  <a:gd name="T22" fmla="*/ 0 w 22"/>
                  <a:gd name="T23" fmla="*/ 14 h 26"/>
                  <a:gd name="T24" fmla="*/ 0 w 22"/>
                  <a:gd name="T25" fmla="*/ 20 h 26"/>
                  <a:gd name="T26" fmla="*/ 0 w 22"/>
                  <a:gd name="T27" fmla="*/ 26 h 26"/>
                  <a:gd name="T28" fmla="*/ 0 w 22"/>
                  <a:gd name="T29" fmla="*/ 26 h 26"/>
                  <a:gd name="T30" fmla="*/ 22 w 22"/>
                  <a:gd name="T31" fmla="*/ 26 h 26"/>
                  <a:gd name="T32" fmla="*/ 22 w 22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6">
                    <a:moveTo>
                      <a:pt x="22" y="26"/>
                    </a:moveTo>
                    <a:lnTo>
                      <a:pt x="22" y="1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2" y="26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5" name="Rectangle 582"/>
              <p:cNvSpPr>
                <a:spLocks noChangeArrowheads="1"/>
              </p:cNvSpPr>
              <p:nvPr/>
            </p:nvSpPr>
            <p:spPr bwMode="auto">
              <a:xfrm>
                <a:off x="1718" y="2314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6" name="Freeform 583"/>
              <p:cNvSpPr/>
              <p:nvPr/>
            </p:nvSpPr>
            <p:spPr bwMode="auto">
              <a:xfrm>
                <a:off x="1746" y="2322"/>
                <a:ext cx="72" cy="90"/>
              </a:xfrm>
              <a:custGeom>
                <a:avLst/>
                <a:gdLst>
                  <a:gd name="T0" fmla="*/ 36 w 72"/>
                  <a:gd name="T1" fmla="*/ 0 h 90"/>
                  <a:gd name="T2" fmla="*/ 36 w 72"/>
                  <a:gd name="T3" fmla="*/ 0 h 90"/>
                  <a:gd name="T4" fmla="*/ 46 w 72"/>
                  <a:gd name="T5" fmla="*/ 2 h 90"/>
                  <a:gd name="T6" fmla="*/ 54 w 72"/>
                  <a:gd name="T7" fmla="*/ 6 h 90"/>
                  <a:gd name="T8" fmla="*/ 60 w 72"/>
                  <a:gd name="T9" fmla="*/ 12 h 90"/>
                  <a:gd name="T10" fmla="*/ 64 w 72"/>
                  <a:gd name="T11" fmla="*/ 20 h 90"/>
                  <a:gd name="T12" fmla="*/ 68 w 72"/>
                  <a:gd name="T13" fmla="*/ 28 h 90"/>
                  <a:gd name="T14" fmla="*/ 72 w 72"/>
                  <a:gd name="T15" fmla="*/ 40 h 90"/>
                  <a:gd name="T16" fmla="*/ 72 w 72"/>
                  <a:gd name="T17" fmla="*/ 62 h 90"/>
                  <a:gd name="T18" fmla="*/ 72 w 72"/>
                  <a:gd name="T19" fmla="*/ 62 h 90"/>
                  <a:gd name="T20" fmla="*/ 72 w 72"/>
                  <a:gd name="T21" fmla="*/ 70 h 90"/>
                  <a:gd name="T22" fmla="*/ 70 w 72"/>
                  <a:gd name="T23" fmla="*/ 76 h 90"/>
                  <a:gd name="T24" fmla="*/ 66 w 72"/>
                  <a:gd name="T25" fmla="*/ 80 h 90"/>
                  <a:gd name="T26" fmla="*/ 62 w 72"/>
                  <a:gd name="T27" fmla="*/ 84 h 90"/>
                  <a:gd name="T28" fmla="*/ 50 w 72"/>
                  <a:gd name="T29" fmla="*/ 90 h 90"/>
                  <a:gd name="T30" fmla="*/ 36 w 72"/>
                  <a:gd name="T31" fmla="*/ 90 h 90"/>
                  <a:gd name="T32" fmla="*/ 24 w 72"/>
                  <a:gd name="T33" fmla="*/ 90 h 90"/>
                  <a:gd name="T34" fmla="*/ 12 w 72"/>
                  <a:gd name="T35" fmla="*/ 84 h 90"/>
                  <a:gd name="T36" fmla="*/ 6 w 72"/>
                  <a:gd name="T37" fmla="*/ 80 h 90"/>
                  <a:gd name="T38" fmla="*/ 4 w 72"/>
                  <a:gd name="T39" fmla="*/ 76 h 90"/>
                  <a:gd name="T40" fmla="*/ 0 w 72"/>
                  <a:gd name="T41" fmla="*/ 70 h 90"/>
                  <a:gd name="T42" fmla="*/ 0 w 72"/>
                  <a:gd name="T43" fmla="*/ 62 h 90"/>
                  <a:gd name="T44" fmla="*/ 0 w 72"/>
                  <a:gd name="T45" fmla="*/ 62 h 90"/>
                  <a:gd name="T46" fmla="*/ 2 w 72"/>
                  <a:gd name="T47" fmla="*/ 40 h 90"/>
                  <a:gd name="T48" fmla="*/ 4 w 72"/>
                  <a:gd name="T49" fmla="*/ 28 h 90"/>
                  <a:gd name="T50" fmla="*/ 8 w 72"/>
                  <a:gd name="T51" fmla="*/ 20 h 90"/>
                  <a:gd name="T52" fmla="*/ 12 w 72"/>
                  <a:gd name="T53" fmla="*/ 12 h 90"/>
                  <a:gd name="T54" fmla="*/ 20 w 72"/>
                  <a:gd name="T55" fmla="*/ 6 h 90"/>
                  <a:gd name="T56" fmla="*/ 28 w 72"/>
                  <a:gd name="T57" fmla="*/ 2 h 90"/>
                  <a:gd name="T58" fmla="*/ 36 w 72"/>
                  <a:gd name="T59" fmla="*/ 0 h 90"/>
                  <a:gd name="T60" fmla="*/ 36 w 72"/>
                  <a:gd name="T6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90">
                    <a:moveTo>
                      <a:pt x="36" y="0"/>
                    </a:moveTo>
                    <a:lnTo>
                      <a:pt x="36" y="0"/>
                    </a:lnTo>
                    <a:lnTo>
                      <a:pt x="46" y="2"/>
                    </a:lnTo>
                    <a:lnTo>
                      <a:pt x="54" y="6"/>
                    </a:lnTo>
                    <a:lnTo>
                      <a:pt x="60" y="12"/>
                    </a:lnTo>
                    <a:lnTo>
                      <a:pt x="64" y="20"/>
                    </a:lnTo>
                    <a:lnTo>
                      <a:pt x="68" y="28"/>
                    </a:lnTo>
                    <a:lnTo>
                      <a:pt x="72" y="40"/>
                    </a:lnTo>
                    <a:lnTo>
                      <a:pt x="72" y="62"/>
                    </a:lnTo>
                    <a:lnTo>
                      <a:pt x="72" y="62"/>
                    </a:lnTo>
                    <a:lnTo>
                      <a:pt x="72" y="70"/>
                    </a:lnTo>
                    <a:lnTo>
                      <a:pt x="70" y="76"/>
                    </a:lnTo>
                    <a:lnTo>
                      <a:pt x="66" y="80"/>
                    </a:lnTo>
                    <a:lnTo>
                      <a:pt x="62" y="84"/>
                    </a:lnTo>
                    <a:lnTo>
                      <a:pt x="50" y="90"/>
                    </a:lnTo>
                    <a:lnTo>
                      <a:pt x="36" y="90"/>
                    </a:lnTo>
                    <a:lnTo>
                      <a:pt x="24" y="90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4" y="76"/>
                    </a:lnTo>
                    <a:lnTo>
                      <a:pt x="0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2" y="12"/>
                    </a:lnTo>
                    <a:lnTo>
                      <a:pt x="20" y="6"/>
                    </a:lnTo>
                    <a:lnTo>
                      <a:pt x="28" y="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7" name="Freeform 584"/>
              <p:cNvSpPr/>
              <p:nvPr/>
            </p:nvSpPr>
            <p:spPr bwMode="auto">
              <a:xfrm>
                <a:off x="1746" y="2322"/>
                <a:ext cx="36" cy="90"/>
              </a:xfrm>
              <a:custGeom>
                <a:avLst/>
                <a:gdLst>
                  <a:gd name="T0" fmla="*/ 36 w 36"/>
                  <a:gd name="T1" fmla="*/ 90 h 90"/>
                  <a:gd name="T2" fmla="*/ 36 w 36"/>
                  <a:gd name="T3" fmla="*/ 90 h 90"/>
                  <a:gd name="T4" fmla="*/ 24 w 36"/>
                  <a:gd name="T5" fmla="*/ 90 h 90"/>
                  <a:gd name="T6" fmla="*/ 12 w 36"/>
                  <a:gd name="T7" fmla="*/ 84 h 90"/>
                  <a:gd name="T8" fmla="*/ 6 w 36"/>
                  <a:gd name="T9" fmla="*/ 80 h 90"/>
                  <a:gd name="T10" fmla="*/ 4 w 36"/>
                  <a:gd name="T11" fmla="*/ 76 h 90"/>
                  <a:gd name="T12" fmla="*/ 0 w 36"/>
                  <a:gd name="T13" fmla="*/ 70 h 90"/>
                  <a:gd name="T14" fmla="*/ 0 w 36"/>
                  <a:gd name="T15" fmla="*/ 62 h 90"/>
                  <a:gd name="T16" fmla="*/ 0 w 36"/>
                  <a:gd name="T17" fmla="*/ 62 h 90"/>
                  <a:gd name="T18" fmla="*/ 2 w 36"/>
                  <a:gd name="T19" fmla="*/ 40 h 90"/>
                  <a:gd name="T20" fmla="*/ 4 w 36"/>
                  <a:gd name="T21" fmla="*/ 28 h 90"/>
                  <a:gd name="T22" fmla="*/ 8 w 36"/>
                  <a:gd name="T23" fmla="*/ 20 h 90"/>
                  <a:gd name="T24" fmla="*/ 12 w 36"/>
                  <a:gd name="T25" fmla="*/ 12 h 90"/>
                  <a:gd name="T26" fmla="*/ 20 w 36"/>
                  <a:gd name="T27" fmla="*/ 6 h 90"/>
                  <a:gd name="T28" fmla="*/ 28 w 36"/>
                  <a:gd name="T29" fmla="*/ 2 h 90"/>
                  <a:gd name="T30" fmla="*/ 36 w 36"/>
                  <a:gd name="T31" fmla="*/ 0 h 90"/>
                  <a:gd name="T32" fmla="*/ 36 w 36"/>
                  <a:gd name="T3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90">
                    <a:moveTo>
                      <a:pt x="36" y="90"/>
                    </a:moveTo>
                    <a:lnTo>
                      <a:pt x="36" y="90"/>
                    </a:lnTo>
                    <a:lnTo>
                      <a:pt x="24" y="90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4" y="76"/>
                    </a:lnTo>
                    <a:lnTo>
                      <a:pt x="0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2" y="12"/>
                    </a:lnTo>
                    <a:lnTo>
                      <a:pt x="20" y="6"/>
                    </a:lnTo>
                    <a:lnTo>
                      <a:pt x="28" y="2"/>
                    </a:lnTo>
                    <a:lnTo>
                      <a:pt x="36" y="0"/>
                    </a:lnTo>
                    <a:lnTo>
                      <a:pt x="36" y="9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8" name="Freeform 585"/>
              <p:cNvSpPr/>
              <p:nvPr/>
            </p:nvSpPr>
            <p:spPr bwMode="auto">
              <a:xfrm>
                <a:off x="1736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4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2 h 40"/>
                  <a:gd name="T34" fmla="*/ 90 w 92"/>
                  <a:gd name="T35" fmla="*/ 10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9" name="Freeform 586"/>
              <p:cNvSpPr/>
              <p:nvPr/>
            </p:nvSpPr>
            <p:spPr bwMode="auto">
              <a:xfrm>
                <a:off x="1736" y="239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4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0" name="Freeform 587"/>
              <p:cNvSpPr/>
              <p:nvPr/>
            </p:nvSpPr>
            <p:spPr bwMode="auto">
              <a:xfrm>
                <a:off x="1770" y="2398"/>
                <a:ext cx="26" cy="14"/>
              </a:xfrm>
              <a:custGeom>
                <a:avLst/>
                <a:gdLst>
                  <a:gd name="T0" fmla="*/ 12 w 26"/>
                  <a:gd name="T1" fmla="*/ 0 h 14"/>
                  <a:gd name="T2" fmla="*/ 12 w 26"/>
                  <a:gd name="T3" fmla="*/ 0 h 14"/>
                  <a:gd name="T4" fmla="*/ 2 w 26"/>
                  <a:gd name="T5" fmla="*/ 0 h 14"/>
                  <a:gd name="T6" fmla="*/ 2 w 26"/>
                  <a:gd name="T7" fmla="*/ 0 h 14"/>
                  <a:gd name="T8" fmla="*/ 0 w 26"/>
                  <a:gd name="T9" fmla="*/ 0 h 14"/>
                  <a:gd name="T10" fmla="*/ 0 w 26"/>
                  <a:gd name="T11" fmla="*/ 0 h 14"/>
                  <a:gd name="T12" fmla="*/ 0 w 26"/>
                  <a:gd name="T13" fmla="*/ 2 h 14"/>
                  <a:gd name="T14" fmla="*/ 0 w 26"/>
                  <a:gd name="T15" fmla="*/ 2 h 14"/>
                  <a:gd name="T16" fmla="*/ 0 w 26"/>
                  <a:gd name="T17" fmla="*/ 6 h 14"/>
                  <a:gd name="T18" fmla="*/ 4 w 26"/>
                  <a:gd name="T19" fmla="*/ 10 h 14"/>
                  <a:gd name="T20" fmla="*/ 8 w 26"/>
                  <a:gd name="T21" fmla="*/ 12 h 14"/>
                  <a:gd name="T22" fmla="*/ 12 w 26"/>
                  <a:gd name="T23" fmla="*/ 14 h 14"/>
                  <a:gd name="T24" fmla="*/ 12 w 26"/>
                  <a:gd name="T25" fmla="*/ 14 h 14"/>
                  <a:gd name="T26" fmla="*/ 12 w 26"/>
                  <a:gd name="T27" fmla="*/ 14 h 14"/>
                  <a:gd name="T28" fmla="*/ 18 w 26"/>
                  <a:gd name="T29" fmla="*/ 12 h 14"/>
                  <a:gd name="T30" fmla="*/ 22 w 26"/>
                  <a:gd name="T31" fmla="*/ 10 h 14"/>
                  <a:gd name="T32" fmla="*/ 24 w 26"/>
                  <a:gd name="T33" fmla="*/ 6 h 14"/>
                  <a:gd name="T34" fmla="*/ 26 w 26"/>
                  <a:gd name="T35" fmla="*/ 2 h 14"/>
                  <a:gd name="T36" fmla="*/ 26 w 26"/>
                  <a:gd name="T37" fmla="*/ 2 h 14"/>
                  <a:gd name="T38" fmla="*/ 26 w 26"/>
                  <a:gd name="T39" fmla="*/ 0 h 14"/>
                  <a:gd name="T40" fmla="*/ 26 w 26"/>
                  <a:gd name="T41" fmla="*/ 0 h 14"/>
                  <a:gd name="T42" fmla="*/ 22 w 26"/>
                  <a:gd name="T43" fmla="*/ 0 h 14"/>
                  <a:gd name="T44" fmla="*/ 12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4" y="6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1" name="Freeform 588"/>
              <p:cNvSpPr/>
              <p:nvPr/>
            </p:nvSpPr>
            <p:spPr bwMode="auto">
              <a:xfrm>
                <a:off x="1770" y="2398"/>
                <a:ext cx="12" cy="14"/>
              </a:xfrm>
              <a:custGeom>
                <a:avLst/>
                <a:gdLst>
                  <a:gd name="T0" fmla="*/ 12 w 12"/>
                  <a:gd name="T1" fmla="*/ 0 h 14"/>
                  <a:gd name="T2" fmla="*/ 2 w 12"/>
                  <a:gd name="T3" fmla="*/ 0 h 14"/>
                  <a:gd name="T4" fmla="*/ 2 w 12"/>
                  <a:gd name="T5" fmla="*/ 0 h 14"/>
                  <a:gd name="T6" fmla="*/ 0 w 12"/>
                  <a:gd name="T7" fmla="*/ 0 h 14"/>
                  <a:gd name="T8" fmla="*/ 0 w 12"/>
                  <a:gd name="T9" fmla="*/ 0 h 14"/>
                  <a:gd name="T10" fmla="*/ 0 w 12"/>
                  <a:gd name="T11" fmla="*/ 2 h 14"/>
                  <a:gd name="T12" fmla="*/ 0 w 12"/>
                  <a:gd name="T13" fmla="*/ 2 h 14"/>
                  <a:gd name="T14" fmla="*/ 0 w 12"/>
                  <a:gd name="T15" fmla="*/ 6 h 14"/>
                  <a:gd name="T16" fmla="*/ 4 w 12"/>
                  <a:gd name="T17" fmla="*/ 10 h 14"/>
                  <a:gd name="T18" fmla="*/ 8 w 12"/>
                  <a:gd name="T19" fmla="*/ 12 h 14"/>
                  <a:gd name="T20" fmla="*/ 12 w 12"/>
                  <a:gd name="T21" fmla="*/ 14 h 14"/>
                  <a:gd name="T22" fmla="*/ 12 w 1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2" y="1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2" name="Freeform 589"/>
              <p:cNvSpPr/>
              <p:nvPr/>
            </p:nvSpPr>
            <p:spPr bwMode="auto">
              <a:xfrm>
                <a:off x="1772" y="2384"/>
                <a:ext cx="20" cy="26"/>
              </a:xfrm>
              <a:custGeom>
                <a:avLst/>
                <a:gdLst>
                  <a:gd name="T0" fmla="*/ 20 w 20"/>
                  <a:gd name="T1" fmla="*/ 0 h 26"/>
                  <a:gd name="T2" fmla="*/ 0 w 20"/>
                  <a:gd name="T3" fmla="*/ 0 h 26"/>
                  <a:gd name="T4" fmla="*/ 0 w 20"/>
                  <a:gd name="T5" fmla="*/ 16 h 26"/>
                  <a:gd name="T6" fmla="*/ 0 w 20"/>
                  <a:gd name="T7" fmla="*/ 16 h 26"/>
                  <a:gd name="T8" fmla="*/ 0 w 20"/>
                  <a:gd name="T9" fmla="*/ 16 h 26"/>
                  <a:gd name="T10" fmla="*/ 0 w 20"/>
                  <a:gd name="T11" fmla="*/ 16 h 26"/>
                  <a:gd name="T12" fmla="*/ 0 w 20"/>
                  <a:gd name="T13" fmla="*/ 20 h 26"/>
                  <a:gd name="T14" fmla="*/ 4 w 20"/>
                  <a:gd name="T15" fmla="*/ 22 h 26"/>
                  <a:gd name="T16" fmla="*/ 6 w 20"/>
                  <a:gd name="T17" fmla="*/ 24 h 26"/>
                  <a:gd name="T18" fmla="*/ 10 w 20"/>
                  <a:gd name="T19" fmla="*/ 26 h 26"/>
                  <a:gd name="T20" fmla="*/ 10 w 20"/>
                  <a:gd name="T21" fmla="*/ 26 h 26"/>
                  <a:gd name="T22" fmla="*/ 14 w 20"/>
                  <a:gd name="T23" fmla="*/ 24 h 26"/>
                  <a:gd name="T24" fmla="*/ 18 w 20"/>
                  <a:gd name="T25" fmla="*/ 22 h 26"/>
                  <a:gd name="T26" fmla="*/ 20 w 20"/>
                  <a:gd name="T27" fmla="*/ 20 h 26"/>
                  <a:gd name="T28" fmla="*/ 20 w 20"/>
                  <a:gd name="T29" fmla="*/ 16 h 26"/>
                  <a:gd name="T30" fmla="*/ 20 w 20"/>
                  <a:gd name="T31" fmla="*/ 16 h 26"/>
                  <a:gd name="T32" fmla="*/ 20 w 20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6">
                    <a:moveTo>
                      <a:pt x="2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3" name="Freeform 590"/>
              <p:cNvSpPr/>
              <p:nvPr/>
            </p:nvSpPr>
            <p:spPr bwMode="auto">
              <a:xfrm>
                <a:off x="1772" y="2384"/>
                <a:ext cx="10" cy="26"/>
              </a:xfrm>
              <a:custGeom>
                <a:avLst/>
                <a:gdLst>
                  <a:gd name="T0" fmla="*/ 10 w 10"/>
                  <a:gd name="T1" fmla="*/ 0 h 26"/>
                  <a:gd name="T2" fmla="*/ 0 w 10"/>
                  <a:gd name="T3" fmla="*/ 0 h 26"/>
                  <a:gd name="T4" fmla="*/ 0 w 10"/>
                  <a:gd name="T5" fmla="*/ 16 h 26"/>
                  <a:gd name="T6" fmla="*/ 0 w 10"/>
                  <a:gd name="T7" fmla="*/ 16 h 26"/>
                  <a:gd name="T8" fmla="*/ 0 w 10"/>
                  <a:gd name="T9" fmla="*/ 16 h 26"/>
                  <a:gd name="T10" fmla="*/ 0 w 10"/>
                  <a:gd name="T11" fmla="*/ 16 h 26"/>
                  <a:gd name="T12" fmla="*/ 0 w 10"/>
                  <a:gd name="T13" fmla="*/ 20 h 26"/>
                  <a:gd name="T14" fmla="*/ 4 w 10"/>
                  <a:gd name="T15" fmla="*/ 22 h 26"/>
                  <a:gd name="T16" fmla="*/ 6 w 10"/>
                  <a:gd name="T17" fmla="*/ 24 h 26"/>
                  <a:gd name="T18" fmla="*/ 10 w 10"/>
                  <a:gd name="T19" fmla="*/ 26 h 26"/>
                  <a:gd name="T20" fmla="*/ 10 w 10"/>
                  <a:gd name="T21" fmla="*/ 16 h 26"/>
                  <a:gd name="T22" fmla="*/ 10 w 10"/>
                  <a:gd name="T23" fmla="*/ 4 h 26"/>
                  <a:gd name="T24" fmla="*/ 10 w 1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6">
                    <a:moveTo>
                      <a:pt x="1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16"/>
                    </a:lnTo>
                    <a:lnTo>
                      <a:pt x="1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4" name="Freeform 591"/>
              <p:cNvSpPr/>
              <p:nvPr/>
            </p:nvSpPr>
            <p:spPr bwMode="auto">
              <a:xfrm>
                <a:off x="1760" y="232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5" name="Freeform 592"/>
              <p:cNvSpPr/>
              <p:nvPr/>
            </p:nvSpPr>
            <p:spPr bwMode="auto">
              <a:xfrm>
                <a:off x="1760" y="2328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6" name="Freeform 593"/>
              <p:cNvSpPr/>
              <p:nvPr/>
            </p:nvSpPr>
            <p:spPr bwMode="auto">
              <a:xfrm>
                <a:off x="1760" y="2328"/>
                <a:ext cx="46" cy="24"/>
              </a:xfrm>
              <a:custGeom>
                <a:avLst/>
                <a:gdLst>
                  <a:gd name="T0" fmla="*/ 22 w 46"/>
                  <a:gd name="T1" fmla="*/ 24 h 24"/>
                  <a:gd name="T2" fmla="*/ 22 w 46"/>
                  <a:gd name="T3" fmla="*/ 12 h 24"/>
                  <a:gd name="T4" fmla="*/ 22 w 46"/>
                  <a:gd name="T5" fmla="*/ 24 h 24"/>
                  <a:gd name="T6" fmla="*/ 22 w 46"/>
                  <a:gd name="T7" fmla="*/ 24 h 24"/>
                  <a:gd name="T8" fmla="*/ 28 w 46"/>
                  <a:gd name="T9" fmla="*/ 24 h 24"/>
                  <a:gd name="T10" fmla="*/ 28 w 46"/>
                  <a:gd name="T11" fmla="*/ 24 h 24"/>
                  <a:gd name="T12" fmla="*/ 30 w 46"/>
                  <a:gd name="T13" fmla="*/ 20 h 24"/>
                  <a:gd name="T14" fmla="*/ 30 w 46"/>
                  <a:gd name="T15" fmla="*/ 20 h 24"/>
                  <a:gd name="T16" fmla="*/ 30 w 46"/>
                  <a:gd name="T17" fmla="*/ 24 h 24"/>
                  <a:gd name="T18" fmla="*/ 30 w 46"/>
                  <a:gd name="T19" fmla="*/ 24 h 24"/>
                  <a:gd name="T20" fmla="*/ 34 w 46"/>
                  <a:gd name="T21" fmla="*/ 24 h 24"/>
                  <a:gd name="T22" fmla="*/ 34 w 46"/>
                  <a:gd name="T23" fmla="*/ 24 h 24"/>
                  <a:gd name="T24" fmla="*/ 34 w 46"/>
                  <a:gd name="T25" fmla="*/ 22 h 24"/>
                  <a:gd name="T26" fmla="*/ 34 w 46"/>
                  <a:gd name="T27" fmla="*/ 22 h 24"/>
                  <a:gd name="T28" fmla="*/ 36 w 46"/>
                  <a:gd name="T29" fmla="*/ 24 h 24"/>
                  <a:gd name="T30" fmla="*/ 36 w 46"/>
                  <a:gd name="T31" fmla="*/ 24 h 24"/>
                  <a:gd name="T32" fmla="*/ 46 w 46"/>
                  <a:gd name="T33" fmla="*/ 24 h 24"/>
                  <a:gd name="T34" fmla="*/ 46 w 46"/>
                  <a:gd name="T35" fmla="*/ 24 h 24"/>
                  <a:gd name="T36" fmla="*/ 46 w 46"/>
                  <a:gd name="T37" fmla="*/ 18 h 24"/>
                  <a:gd name="T38" fmla="*/ 44 w 46"/>
                  <a:gd name="T39" fmla="*/ 12 h 24"/>
                  <a:gd name="T40" fmla="*/ 42 w 46"/>
                  <a:gd name="T41" fmla="*/ 8 h 24"/>
                  <a:gd name="T42" fmla="*/ 40 w 46"/>
                  <a:gd name="T43" fmla="*/ 4 h 24"/>
                  <a:gd name="T44" fmla="*/ 32 w 46"/>
                  <a:gd name="T45" fmla="*/ 0 h 24"/>
                  <a:gd name="T46" fmla="*/ 22 w 46"/>
                  <a:gd name="T47" fmla="*/ 0 h 24"/>
                  <a:gd name="T48" fmla="*/ 22 w 46"/>
                  <a:gd name="T49" fmla="*/ 0 h 24"/>
                  <a:gd name="T50" fmla="*/ 22 w 46"/>
                  <a:gd name="T51" fmla="*/ 0 h 24"/>
                  <a:gd name="T52" fmla="*/ 14 w 46"/>
                  <a:gd name="T53" fmla="*/ 0 h 24"/>
                  <a:gd name="T54" fmla="*/ 6 w 46"/>
                  <a:gd name="T55" fmla="*/ 4 h 24"/>
                  <a:gd name="T56" fmla="*/ 2 w 46"/>
                  <a:gd name="T57" fmla="*/ 8 h 24"/>
                  <a:gd name="T58" fmla="*/ 0 w 46"/>
                  <a:gd name="T59" fmla="*/ 12 h 24"/>
                  <a:gd name="T60" fmla="*/ 0 w 46"/>
                  <a:gd name="T61" fmla="*/ 18 h 24"/>
                  <a:gd name="T62" fmla="*/ 0 w 46"/>
                  <a:gd name="T63" fmla="*/ 24 h 24"/>
                  <a:gd name="T64" fmla="*/ 0 w 46"/>
                  <a:gd name="T65" fmla="*/ 24 h 24"/>
                  <a:gd name="T66" fmla="*/ 22 w 46"/>
                  <a:gd name="T67" fmla="*/ 24 h 24"/>
                  <a:gd name="T68" fmla="*/ 22 w 46"/>
                  <a:gd name="T6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4">
                    <a:moveTo>
                      <a:pt x="22" y="24"/>
                    </a:moveTo>
                    <a:lnTo>
                      <a:pt x="22" y="1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4" y="24"/>
                    </a:lnTo>
                    <a:lnTo>
                      <a:pt x="34" y="24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18"/>
                    </a:lnTo>
                    <a:lnTo>
                      <a:pt x="44" y="12"/>
                    </a:lnTo>
                    <a:lnTo>
                      <a:pt x="42" y="8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7" name="Freeform 594"/>
              <p:cNvSpPr/>
              <p:nvPr/>
            </p:nvSpPr>
            <p:spPr bwMode="auto">
              <a:xfrm>
                <a:off x="1760" y="2328"/>
                <a:ext cx="22" cy="24"/>
              </a:xfrm>
              <a:custGeom>
                <a:avLst/>
                <a:gdLst>
                  <a:gd name="T0" fmla="*/ 22 w 22"/>
                  <a:gd name="T1" fmla="*/ 24 h 24"/>
                  <a:gd name="T2" fmla="*/ 22 w 22"/>
                  <a:gd name="T3" fmla="*/ 12 h 24"/>
                  <a:gd name="T4" fmla="*/ 22 w 22"/>
                  <a:gd name="T5" fmla="*/ 24 h 24"/>
                  <a:gd name="T6" fmla="*/ 22 w 22"/>
                  <a:gd name="T7" fmla="*/ 24 h 24"/>
                  <a:gd name="T8" fmla="*/ 22 w 22"/>
                  <a:gd name="T9" fmla="*/ 0 h 24"/>
                  <a:gd name="T10" fmla="*/ 22 w 22"/>
                  <a:gd name="T11" fmla="*/ 0 h 24"/>
                  <a:gd name="T12" fmla="*/ 22 w 22"/>
                  <a:gd name="T13" fmla="*/ 0 h 24"/>
                  <a:gd name="T14" fmla="*/ 22 w 22"/>
                  <a:gd name="T15" fmla="*/ 0 h 24"/>
                  <a:gd name="T16" fmla="*/ 14 w 22"/>
                  <a:gd name="T17" fmla="*/ 0 h 24"/>
                  <a:gd name="T18" fmla="*/ 6 w 22"/>
                  <a:gd name="T19" fmla="*/ 4 h 24"/>
                  <a:gd name="T20" fmla="*/ 2 w 22"/>
                  <a:gd name="T21" fmla="*/ 8 h 24"/>
                  <a:gd name="T22" fmla="*/ 0 w 22"/>
                  <a:gd name="T23" fmla="*/ 12 h 24"/>
                  <a:gd name="T24" fmla="*/ 0 w 22"/>
                  <a:gd name="T25" fmla="*/ 18 h 24"/>
                  <a:gd name="T26" fmla="*/ 0 w 22"/>
                  <a:gd name="T27" fmla="*/ 24 h 24"/>
                  <a:gd name="T28" fmla="*/ 0 w 22"/>
                  <a:gd name="T29" fmla="*/ 24 h 24"/>
                  <a:gd name="T30" fmla="*/ 22 w 22"/>
                  <a:gd name="T31" fmla="*/ 24 h 24"/>
                  <a:gd name="T32" fmla="*/ 22 w 22"/>
                  <a:gd name="T3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4">
                    <a:moveTo>
                      <a:pt x="22" y="24"/>
                    </a:moveTo>
                    <a:lnTo>
                      <a:pt x="22" y="1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8" name="Rectangle 595"/>
              <p:cNvSpPr>
                <a:spLocks noChangeArrowheads="1"/>
              </p:cNvSpPr>
              <p:nvPr/>
            </p:nvSpPr>
            <p:spPr bwMode="auto">
              <a:xfrm>
                <a:off x="1462" y="3182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9" name="Freeform 596"/>
              <p:cNvSpPr/>
              <p:nvPr/>
            </p:nvSpPr>
            <p:spPr bwMode="auto">
              <a:xfrm>
                <a:off x="1480" y="3266"/>
                <a:ext cx="92" cy="40"/>
              </a:xfrm>
              <a:custGeom>
                <a:avLst/>
                <a:gdLst>
                  <a:gd name="T0" fmla="*/ 58 w 92"/>
                  <a:gd name="T1" fmla="*/ 0 h 40"/>
                  <a:gd name="T2" fmla="*/ 58 w 92"/>
                  <a:gd name="T3" fmla="*/ 0 h 40"/>
                  <a:gd name="T4" fmla="*/ 72 w 92"/>
                  <a:gd name="T5" fmla="*/ 6 h 40"/>
                  <a:gd name="T6" fmla="*/ 82 w 92"/>
                  <a:gd name="T7" fmla="*/ 10 h 40"/>
                  <a:gd name="T8" fmla="*/ 90 w 92"/>
                  <a:gd name="T9" fmla="*/ 12 h 40"/>
                  <a:gd name="T10" fmla="*/ 92 w 92"/>
                  <a:gd name="T11" fmla="*/ 14 h 40"/>
                  <a:gd name="T12" fmla="*/ 92 w 92"/>
                  <a:gd name="T13" fmla="*/ 18 h 40"/>
                  <a:gd name="T14" fmla="*/ 92 w 92"/>
                  <a:gd name="T15" fmla="*/ 18 h 40"/>
                  <a:gd name="T16" fmla="*/ 92 w 92"/>
                  <a:gd name="T17" fmla="*/ 40 h 40"/>
                  <a:gd name="T18" fmla="*/ 92 w 92"/>
                  <a:gd name="T19" fmla="*/ 40 h 40"/>
                  <a:gd name="T20" fmla="*/ 0 w 92"/>
                  <a:gd name="T21" fmla="*/ 40 h 40"/>
                  <a:gd name="T22" fmla="*/ 0 w 92"/>
                  <a:gd name="T23" fmla="*/ 40 h 40"/>
                  <a:gd name="T24" fmla="*/ 0 w 92"/>
                  <a:gd name="T25" fmla="*/ 18 h 40"/>
                  <a:gd name="T26" fmla="*/ 0 w 92"/>
                  <a:gd name="T27" fmla="*/ 18 h 40"/>
                  <a:gd name="T28" fmla="*/ 2 w 92"/>
                  <a:gd name="T29" fmla="*/ 14 h 40"/>
                  <a:gd name="T30" fmla="*/ 4 w 92"/>
                  <a:gd name="T31" fmla="*/ 12 h 40"/>
                  <a:gd name="T32" fmla="*/ 10 w 92"/>
                  <a:gd name="T33" fmla="*/ 10 h 40"/>
                  <a:gd name="T34" fmla="*/ 22 w 92"/>
                  <a:gd name="T35" fmla="*/ 6 h 40"/>
                  <a:gd name="T36" fmla="*/ 36 w 92"/>
                  <a:gd name="T37" fmla="*/ 0 h 40"/>
                  <a:gd name="T38" fmla="*/ 36 w 92"/>
                  <a:gd name="T39" fmla="*/ 0 h 40"/>
                  <a:gd name="T40" fmla="*/ 46 w 92"/>
                  <a:gd name="T41" fmla="*/ 0 h 40"/>
                  <a:gd name="T42" fmla="*/ 46 w 92"/>
                  <a:gd name="T43" fmla="*/ 0 h 40"/>
                  <a:gd name="T44" fmla="*/ 58 w 92"/>
                  <a:gd name="T45" fmla="*/ 0 h 40"/>
                  <a:gd name="T46" fmla="*/ 58 w 92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0">
                    <a:moveTo>
                      <a:pt x="58" y="0"/>
                    </a:move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0" name="Freeform 597"/>
              <p:cNvSpPr/>
              <p:nvPr/>
            </p:nvSpPr>
            <p:spPr bwMode="auto">
              <a:xfrm>
                <a:off x="1480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1" name="Freeform 598"/>
              <p:cNvSpPr/>
              <p:nvPr/>
            </p:nvSpPr>
            <p:spPr bwMode="auto">
              <a:xfrm>
                <a:off x="1518" y="3272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10 h 34"/>
                  <a:gd name="T10" fmla="*/ 4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4 w 16"/>
                  <a:gd name="T17" fmla="*/ 0 h 34"/>
                  <a:gd name="T18" fmla="*/ 6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8 h 34"/>
                  <a:gd name="T32" fmla="*/ 14 w 16"/>
                  <a:gd name="T33" fmla="*/ 8 h 34"/>
                  <a:gd name="T34" fmla="*/ 14 w 16"/>
                  <a:gd name="T35" fmla="*/ 10 h 34"/>
                  <a:gd name="T36" fmla="*/ 12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4" y="10"/>
                    </a:lnTo>
                    <a:lnTo>
                      <a:pt x="12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2" name="Freeform 599"/>
              <p:cNvSpPr/>
              <p:nvPr/>
            </p:nvSpPr>
            <p:spPr bwMode="auto">
              <a:xfrm>
                <a:off x="1518" y="3272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10 h 34"/>
                  <a:gd name="T10" fmla="*/ 4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4 w 8"/>
                  <a:gd name="T17" fmla="*/ 0 h 34"/>
                  <a:gd name="T18" fmla="*/ 6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3" name="Freeform 600"/>
              <p:cNvSpPr/>
              <p:nvPr/>
            </p:nvSpPr>
            <p:spPr bwMode="auto">
              <a:xfrm>
                <a:off x="1524" y="3268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4" name="Freeform 601"/>
              <p:cNvSpPr/>
              <p:nvPr/>
            </p:nvSpPr>
            <p:spPr bwMode="auto">
              <a:xfrm>
                <a:off x="1494" y="3268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5" name="Freeform 602"/>
              <p:cNvSpPr/>
              <p:nvPr/>
            </p:nvSpPr>
            <p:spPr bwMode="auto">
              <a:xfrm>
                <a:off x="1526" y="3266"/>
                <a:ext cx="16" cy="18"/>
              </a:xfrm>
              <a:custGeom>
                <a:avLst/>
                <a:gdLst>
                  <a:gd name="T0" fmla="*/ 12 w 16"/>
                  <a:gd name="T1" fmla="*/ 0 h 18"/>
                  <a:gd name="T2" fmla="*/ 12 w 16"/>
                  <a:gd name="T3" fmla="*/ 0 h 18"/>
                  <a:gd name="T4" fmla="*/ 0 w 16"/>
                  <a:gd name="T5" fmla="*/ 6 h 18"/>
                  <a:gd name="T6" fmla="*/ 0 w 16"/>
                  <a:gd name="T7" fmla="*/ 6 h 18"/>
                  <a:gd name="T8" fmla="*/ 6 w 16"/>
                  <a:gd name="T9" fmla="*/ 14 h 18"/>
                  <a:gd name="T10" fmla="*/ 10 w 16"/>
                  <a:gd name="T11" fmla="*/ 18 h 18"/>
                  <a:gd name="T12" fmla="*/ 10 w 16"/>
                  <a:gd name="T13" fmla="*/ 18 h 18"/>
                  <a:gd name="T14" fmla="*/ 12 w 16"/>
                  <a:gd name="T15" fmla="*/ 12 h 18"/>
                  <a:gd name="T16" fmla="*/ 16 w 16"/>
                  <a:gd name="T17" fmla="*/ 2 h 18"/>
                  <a:gd name="T18" fmla="*/ 16 w 16"/>
                  <a:gd name="T19" fmla="*/ 2 h 18"/>
                  <a:gd name="T20" fmla="*/ 12 w 16"/>
                  <a:gd name="T21" fmla="*/ 0 h 18"/>
                  <a:gd name="T22" fmla="*/ 12 w 16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6" name="Freeform 603"/>
              <p:cNvSpPr/>
              <p:nvPr/>
            </p:nvSpPr>
            <p:spPr bwMode="auto">
              <a:xfrm>
                <a:off x="1512" y="3266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10 w 14"/>
                  <a:gd name="T9" fmla="*/ 14 h 18"/>
                  <a:gd name="T10" fmla="*/ 6 w 14"/>
                  <a:gd name="T11" fmla="*/ 18 h 18"/>
                  <a:gd name="T12" fmla="*/ 6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7" name="Freeform 604"/>
              <p:cNvSpPr/>
              <p:nvPr/>
            </p:nvSpPr>
            <p:spPr bwMode="auto">
              <a:xfrm>
                <a:off x="1550" y="322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0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8" name="Freeform 605"/>
              <p:cNvSpPr/>
              <p:nvPr/>
            </p:nvSpPr>
            <p:spPr bwMode="auto">
              <a:xfrm>
                <a:off x="1500" y="3220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0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9" name="Freeform 606"/>
              <p:cNvSpPr/>
              <p:nvPr/>
            </p:nvSpPr>
            <p:spPr bwMode="auto">
              <a:xfrm>
                <a:off x="1516" y="3252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0" name="Freeform 607"/>
              <p:cNvSpPr/>
              <p:nvPr/>
            </p:nvSpPr>
            <p:spPr bwMode="auto">
              <a:xfrm>
                <a:off x="1516" y="3252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1" name="Freeform 608"/>
              <p:cNvSpPr/>
              <p:nvPr/>
            </p:nvSpPr>
            <p:spPr bwMode="auto">
              <a:xfrm>
                <a:off x="1504" y="319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2" name="Freeform 609"/>
              <p:cNvSpPr/>
              <p:nvPr/>
            </p:nvSpPr>
            <p:spPr bwMode="auto">
              <a:xfrm>
                <a:off x="1504" y="319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" name="Group 811"/>
            <p:cNvGrpSpPr/>
            <p:nvPr/>
          </p:nvGrpSpPr>
          <p:grpSpPr bwMode="auto">
            <a:xfrm>
              <a:off x="1328" y="2306"/>
              <a:ext cx="1292" cy="1256"/>
              <a:chOff x="1328" y="2306"/>
              <a:chExt cx="1292" cy="1256"/>
            </a:xfrm>
          </p:grpSpPr>
          <p:sp>
            <p:nvSpPr>
              <p:cNvPr id="2373" name="Freeform 611"/>
              <p:cNvSpPr/>
              <p:nvPr/>
            </p:nvSpPr>
            <p:spPr bwMode="auto">
              <a:xfrm>
                <a:off x="1522" y="3244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4" name="Freeform 612"/>
              <p:cNvSpPr/>
              <p:nvPr/>
            </p:nvSpPr>
            <p:spPr bwMode="auto">
              <a:xfrm>
                <a:off x="1504" y="3190"/>
                <a:ext cx="46" cy="30"/>
              </a:xfrm>
              <a:custGeom>
                <a:avLst/>
                <a:gdLst>
                  <a:gd name="T0" fmla="*/ 14 w 46"/>
                  <a:gd name="T1" fmla="*/ 12 h 30"/>
                  <a:gd name="T2" fmla="*/ 14 w 46"/>
                  <a:gd name="T3" fmla="*/ 12 h 30"/>
                  <a:gd name="T4" fmla="*/ 20 w 46"/>
                  <a:gd name="T5" fmla="*/ 20 h 30"/>
                  <a:gd name="T6" fmla="*/ 28 w 46"/>
                  <a:gd name="T7" fmla="*/ 24 h 30"/>
                  <a:gd name="T8" fmla="*/ 36 w 46"/>
                  <a:gd name="T9" fmla="*/ 28 h 30"/>
                  <a:gd name="T10" fmla="*/ 46 w 46"/>
                  <a:gd name="T11" fmla="*/ 30 h 30"/>
                  <a:gd name="T12" fmla="*/ 46 w 46"/>
                  <a:gd name="T13" fmla="*/ 30 h 30"/>
                  <a:gd name="T14" fmla="*/ 46 w 46"/>
                  <a:gd name="T15" fmla="*/ 22 h 30"/>
                  <a:gd name="T16" fmla="*/ 44 w 46"/>
                  <a:gd name="T17" fmla="*/ 14 h 30"/>
                  <a:gd name="T18" fmla="*/ 42 w 46"/>
                  <a:gd name="T19" fmla="*/ 10 h 30"/>
                  <a:gd name="T20" fmla="*/ 38 w 46"/>
                  <a:gd name="T21" fmla="*/ 6 h 30"/>
                  <a:gd name="T22" fmla="*/ 34 w 46"/>
                  <a:gd name="T23" fmla="*/ 2 h 30"/>
                  <a:gd name="T24" fmla="*/ 28 w 46"/>
                  <a:gd name="T25" fmla="*/ 0 h 30"/>
                  <a:gd name="T26" fmla="*/ 22 w 46"/>
                  <a:gd name="T27" fmla="*/ 0 h 30"/>
                  <a:gd name="T28" fmla="*/ 14 w 46"/>
                  <a:gd name="T29" fmla="*/ 2 h 30"/>
                  <a:gd name="T30" fmla="*/ 14 w 46"/>
                  <a:gd name="T31" fmla="*/ 2 h 30"/>
                  <a:gd name="T32" fmla="*/ 8 w 46"/>
                  <a:gd name="T33" fmla="*/ 4 h 30"/>
                  <a:gd name="T34" fmla="*/ 2 w 46"/>
                  <a:gd name="T35" fmla="*/ 8 h 30"/>
                  <a:gd name="T36" fmla="*/ 0 w 46"/>
                  <a:gd name="T37" fmla="*/ 18 h 30"/>
                  <a:gd name="T38" fmla="*/ 0 w 46"/>
                  <a:gd name="T39" fmla="*/ 30 h 30"/>
                  <a:gd name="T40" fmla="*/ 0 w 46"/>
                  <a:gd name="T41" fmla="*/ 30 h 30"/>
                  <a:gd name="T42" fmla="*/ 8 w 46"/>
                  <a:gd name="T43" fmla="*/ 22 h 30"/>
                  <a:gd name="T44" fmla="*/ 14 w 46"/>
                  <a:gd name="T45" fmla="*/ 12 h 30"/>
                  <a:gd name="T46" fmla="*/ 14 w 46"/>
                  <a:gd name="T47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30">
                    <a:moveTo>
                      <a:pt x="14" y="12"/>
                    </a:moveTo>
                    <a:lnTo>
                      <a:pt x="14" y="12"/>
                    </a:lnTo>
                    <a:lnTo>
                      <a:pt x="20" y="20"/>
                    </a:lnTo>
                    <a:lnTo>
                      <a:pt x="28" y="24"/>
                    </a:lnTo>
                    <a:lnTo>
                      <a:pt x="36" y="28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5" name="Freeform 613"/>
              <p:cNvSpPr/>
              <p:nvPr/>
            </p:nvSpPr>
            <p:spPr bwMode="auto">
              <a:xfrm>
                <a:off x="1504" y="3190"/>
                <a:ext cx="22" cy="30"/>
              </a:xfrm>
              <a:custGeom>
                <a:avLst/>
                <a:gdLst>
                  <a:gd name="T0" fmla="*/ 14 w 22"/>
                  <a:gd name="T1" fmla="*/ 12 h 30"/>
                  <a:gd name="T2" fmla="*/ 14 w 22"/>
                  <a:gd name="T3" fmla="*/ 12 h 30"/>
                  <a:gd name="T4" fmla="*/ 22 w 22"/>
                  <a:gd name="T5" fmla="*/ 20 h 30"/>
                  <a:gd name="T6" fmla="*/ 22 w 22"/>
                  <a:gd name="T7" fmla="*/ 0 h 30"/>
                  <a:gd name="T8" fmla="*/ 22 w 22"/>
                  <a:gd name="T9" fmla="*/ 0 h 30"/>
                  <a:gd name="T10" fmla="*/ 14 w 22"/>
                  <a:gd name="T11" fmla="*/ 2 h 30"/>
                  <a:gd name="T12" fmla="*/ 14 w 22"/>
                  <a:gd name="T13" fmla="*/ 2 h 30"/>
                  <a:gd name="T14" fmla="*/ 8 w 22"/>
                  <a:gd name="T15" fmla="*/ 4 h 30"/>
                  <a:gd name="T16" fmla="*/ 2 w 22"/>
                  <a:gd name="T17" fmla="*/ 8 h 30"/>
                  <a:gd name="T18" fmla="*/ 0 w 22"/>
                  <a:gd name="T19" fmla="*/ 18 h 30"/>
                  <a:gd name="T20" fmla="*/ 0 w 22"/>
                  <a:gd name="T21" fmla="*/ 30 h 30"/>
                  <a:gd name="T22" fmla="*/ 0 w 22"/>
                  <a:gd name="T23" fmla="*/ 30 h 30"/>
                  <a:gd name="T24" fmla="*/ 8 w 22"/>
                  <a:gd name="T25" fmla="*/ 22 h 30"/>
                  <a:gd name="T26" fmla="*/ 14 w 22"/>
                  <a:gd name="T27" fmla="*/ 12 h 30"/>
                  <a:gd name="T28" fmla="*/ 14 w 22"/>
                  <a:gd name="T29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30">
                    <a:moveTo>
                      <a:pt x="14" y="12"/>
                    </a:moveTo>
                    <a:lnTo>
                      <a:pt x="14" y="12"/>
                    </a:lnTo>
                    <a:lnTo>
                      <a:pt x="22" y="2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6" name="Freeform 614"/>
              <p:cNvSpPr/>
              <p:nvPr/>
            </p:nvSpPr>
            <p:spPr bwMode="auto">
              <a:xfrm>
                <a:off x="1532" y="3220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10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0 h 2"/>
                  <a:gd name="T10" fmla="*/ 12 w 12"/>
                  <a:gd name="T11" fmla="*/ 2 h 2"/>
                  <a:gd name="T12" fmla="*/ 8 w 12"/>
                  <a:gd name="T13" fmla="*/ 0 h 2"/>
                  <a:gd name="T14" fmla="*/ 2 w 12"/>
                  <a:gd name="T15" fmla="*/ 2 h 2"/>
                  <a:gd name="T16" fmla="*/ 2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2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7" name="Freeform 615"/>
              <p:cNvSpPr/>
              <p:nvPr/>
            </p:nvSpPr>
            <p:spPr bwMode="auto">
              <a:xfrm>
                <a:off x="1508" y="3220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0 h 2"/>
                  <a:gd name="T6" fmla="*/ 2 w 14"/>
                  <a:gd name="T7" fmla="*/ 0 h 2"/>
                  <a:gd name="T8" fmla="*/ 0 w 14"/>
                  <a:gd name="T9" fmla="*/ 0 h 2"/>
                  <a:gd name="T10" fmla="*/ 2 w 14"/>
                  <a:gd name="T11" fmla="*/ 2 h 2"/>
                  <a:gd name="T12" fmla="*/ 4 w 14"/>
                  <a:gd name="T13" fmla="*/ 0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0 h 2"/>
                  <a:gd name="T20" fmla="*/ 14 w 14"/>
                  <a:gd name="T21" fmla="*/ 0 h 2"/>
                  <a:gd name="T22" fmla="*/ 14 w 14"/>
                  <a:gd name="T23" fmla="*/ 0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8" name="Freeform 616"/>
              <p:cNvSpPr/>
              <p:nvPr/>
            </p:nvSpPr>
            <p:spPr bwMode="auto">
              <a:xfrm>
                <a:off x="1544" y="3290"/>
                <a:ext cx="10" cy="12"/>
              </a:xfrm>
              <a:custGeom>
                <a:avLst/>
                <a:gdLst>
                  <a:gd name="T0" fmla="*/ 10 w 10"/>
                  <a:gd name="T1" fmla="*/ 6 h 12"/>
                  <a:gd name="T2" fmla="*/ 4 w 10"/>
                  <a:gd name="T3" fmla="*/ 0 h 12"/>
                  <a:gd name="T4" fmla="*/ 0 w 10"/>
                  <a:gd name="T5" fmla="*/ 6 h 12"/>
                  <a:gd name="T6" fmla="*/ 4 w 10"/>
                  <a:gd name="T7" fmla="*/ 12 h 12"/>
                  <a:gd name="T8" fmla="*/ 1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9" name="Freeform 617"/>
              <p:cNvSpPr/>
              <p:nvPr/>
            </p:nvSpPr>
            <p:spPr bwMode="auto">
              <a:xfrm>
                <a:off x="1532" y="3290"/>
                <a:ext cx="10" cy="12"/>
              </a:xfrm>
              <a:custGeom>
                <a:avLst/>
                <a:gdLst>
                  <a:gd name="T0" fmla="*/ 10 w 10"/>
                  <a:gd name="T1" fmla="*/ 6 h 12"/>
                  <a:gd name="T2" fmla="*/ 6 w 10"/>
                  <a:gd name="T3" fmla="*/ 0 h 12"/>
                  <a:gd name="T4" fmla="*/ 0 w 10"/>
                  <a:gd name="T5" fmla="*/ 6 h 12"/>
                  <a:gd name="T6" fmla="*/ 6 w 10"/>
                  <a:gd name="T7" fmla="*/ 12 h 12"/>
                  <a:gd name="T8" fmla="*/ 1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0" name="Freeform 618"/>
              <p:cNvSpPr/>
              <p:nvPr/>
            </p:nvSpPr>
            <p:spPr bwMode="auto">
              <a:xfrm>
                <a:off x="1544" y="3274"/>
                <a:ext cx="10" cy="14"/>
              </a:xfrm>
              <a:custGeom>
                <a:avLst/>
                <a:gdLst>
                  <a:gd name="T0" fmla="*/ 10 w 10"/>
                  <a:gd name="T1" fmla="*/ 6 h 14"/>
                  <a:gd name="T2" fmla="*/ 4 w 10"/>
                  <a:gd name="T3" fmla="*/ 0 h 14"/>
                  <a:gd name="T4" fmla="*/ 0 w 10"/>
                  <a:gd name="T5" fmla="*/ 6 h 14"/>
                  <a:gd name="T6" fmla="*/ 4 w 10"/>
                  <a:gd name="T7" fmla="*/ 14 h 14"/>
                  <a:gd name="T8" fmla="*/ 1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1" name="Freeform 619"/>
              <p:cNvSpPr/>
              <p:nvPr/>
            </p:nvSpPr>
            <p:spPr bwMode="auto">
              <a:xfrm>
                <a:off x="1500" y="3290"/>
                <a:ext cx="10" cy="12"/>
              </a:xfrm>
              <a:custGeom>
                <a:avLst/>
                <a:gdLst>
                  <a:gd name="T0" fmla="*/ 0 w 10"/>
                  <a:gd name="T1" fmla="*/ 6 h 12"/>
                  <a:gd name="T2" fmla="*/ 4 w 10"/>
                  <a:gd name="T3" fmla="*/ 0 h 12"/>
                  <a:gd name="T4" fmla="*/ 10 w 10"/>
                  <a:gd name="T5" fmla="*/ 6 h 12"/>
                  <a:gd name="T6" fmla="*/ 4 w 10"/>
                  <a:gd name="T7" fmla="*/ 12 h 12"/>
                  <a:gd name="T8" fmla="*/ 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lnTo>
                      <a:pt x="4" y="0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2" name="Freeform 620"/>
              <p:cNvSpPr/>
              <p:nvPr/>
            </p:nvSpPr>
            <p:spPr bwMode="auto">
              <a:xfrm>
                <a:off x="1512" y="3290"/>
                <a:ext cx="8" cy="12"/>
              </a:xfrm>
              <a:custGeom>
                <a:avLst/>
                <a:gdLst>
                  <a:gd name="T0" fmla="*/ 0 w 8"/>
                  <a:gd name="T1" fmla="*/ 6 h 12"/>
                  <a:gd name="T2" fmla="*/ 4 w 8"/>
                  <a:gd name="T3" fmla="*/ 0 h 12"/>
                  <a:gd name="T4" fmla="*/ 8 w 8"/>
                  <a:gd name="T5" fmla="*/ 6 h 12"/>
                  <a:gd name="T6" fmla="*/ 4 w 8"/>
                  <a:gd name="T7" fmla="*/ 12 h 12"/>
                  <a:gd name="T8" fmla="*/ 0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3" name="Freeform 621"/>
              <p:cNvSpPr/>
              <p:nvPr/>
            </p:nvSpPr>
            <p:spPr bwMode="auto">
              <a:xfrm>
                <a:off x="1500" y="3274"/>
                <a:ext cx="10" cy="14"/>
              </a:xfrm>
              <a:custGeom>
                <a:avLst/>
                <a:gdLst>
                  <a:gd name="T0" fmla="*/ 0 w 10"/>
                  <a:gd name="T1" fmla="*/ 6 h 14"/>
                  <a:gd name="T2" fmla="*/ 4 w 10"/>
                  <a:gd name="T3" fmla="*/ 0 h 14"/>
                  <a:gd name="T4" fmla="*/ 10 w 10"/>
                  <a:gd name="T5" fmla="*/ 6 h 14"/>
                  <a:gd name="T6" fmla="*/ 4 w 10"/>
                  <a:gd name="T7" fmla="*/ 14 h 14"/>
                  <a:gd name="T8" fmla="*/ 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0" y="6"/>
                    </a:moveTo>
                    <a:lnTo>
                      <a:pt x="4" y="0"/>
                    </a:lnTo>
                    <a:lnTo>
                      <a:pt x="10" y="6"/>
                    </a:lnTo>
                    <a:lnTo>
                      <a:pt x="4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384" name="Picture 62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6" y="330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85" name="Rectangle 623"/>
              <p:cNvSpPr>
                <a:spLocks noChangeArrowheads="1"/>
              </p:cNvSpPr>
              <p:nvPr/>
            </p:nvSpPr>
            <p:spPr bwMode="auto">
              <a:xfrm>
                <a:off x="1462" y="3058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6" name="Freeform 624"/>
              <p:cNvSpPr/>
              <p:nvPr/>
            </p:nvSpPr>
            <p:spPr bwMode="auto">
              <a:xfrm>
                <a:off x="1494" y="3080"/>
                <a:ext cx="64" cy="72"/>
              </a:xfrm>
              <a:custGeom>
                <a:avLst/>
                <a:gdLst>
                  <a:gd name="T0" fmla="*/ 32 w 64"/>
                  <a:gd name="T1" fmla="*/ 0 h 72"/>
                  <a:gd name="T2" fmla="*/ 32 w 64"/>
                  <a:gd name="T3" fmla="*/ 0 h 72"/>
                  <a:gd name="T4" fmla="*/ 40 w 64"/>
                  <a:gd name="T5" fmla="*/ 0 h 72"/>
                  <a:gd name="T6" fmla="*/ 48 w 64"/>
                  <a:gd name="T7" fmla="*/ 4 h 72"/>
                  <a:gd name="T8" fmla="*/ 54 w 64"/>
                  <a:gd name="T9" fmla="*/ 8 h 72"/>
                  <a:gd name="T10" fmla="*/ 58 w 64"/>
                  <a:gd name="T11" fmla="*/ 16 h 72"/>
                  <a:gd name="T12" fmla="*/ 62 w 64"/>
                  <a:gd name="T13" fmla="*/ 22 h 72"/>
                  <a:gd name="T14" fmla="*/ 64 w 64"/>
                  <a:gd name="T15" fmla="*/ 32 h 72"/>
                  <a:gd name="T16" fmla="*/ 64 w 64"/>
                  <a:gd name="T17" fmla="*/ 50 h 72"/>
                  <a:gd name="T18" fmla="*/ 64 w 64"/>
                  <a:gd name="T19" fmla="*/ 50 h 72"/>
                  <a:gd name="T20" fmla="*/ 64 w 64"/>
                  <a:gd name="T21" fmla="*/ 54 h 72"/>
                  <a:gd name="T22" fmla="*/ 62 w 64"/>
                  <a:gd name="T23" fmla="*/ 58 h 72"/>
                  <a:gd name="T24" fmla="*/ 56 w 64"/>
                  <a:gd name="T25" fmla="*/ 66 h 72"/>
                  <a:gd name="T26" fmla="*/ 48 w 64"/>
                  <a:gd name="T27" fmla="*/ 70 h 72"/>
                  <a:gd name="T28" fmla="*/ 42 w 64"/>
                  <a:gd name="T29" fmla="*/ 72 h 72"/>
                  <a:gd name="T30" fmla="*/ 24 w 64"/>
                  <a:gd name="T31" fmla="*/ 72 h 72"/>
                  <a:gd name="T32" fmla="*/ 24 w 64"/>
                  <a:gd name="T33" fmla="*/ 72 h 72"/>
                  <a:gd name="T34" fmla="*/ 16 w 64"/>
                  <a:gd name="T35" fmla="*/ 70 h 72"/>
                  <a:gd name="T36" fmla="*/ 10 w 64"/>
                  <a:gd name="T37" fmla="*/ 66 h 72"/>
                  <a:gd name="T38" fmla="*/ 4 w 64"/>
                  <a:gd name="T39" fmla="*/ 58 h 72"/>
                  <a:gd name="T40" fmla="*/ 2 w 64"/>
                  <a:gd name="T41" fmla="*/ 54 h 72"/>
                  <a:gd name="T42" fmla="*/ 0 w 64"/>
                  <a:gd name="T43" fmla="*/ 50 h 72"/>
                  <a:gd name="T44" fmla="*/ 0 w 64"/>
                  <a:gd name="T45" fmla="*/ 50 h 72"/>
                  <a:gd name="T46" fmla="*/ 2 w 64"/>
                  <a:gd name="T47" fmla="*/ 32 h 72"/>
                  <a:gd name="T48" fmla="*/ 4 w 64"/>
                  <a:gd name="T49" fmla="*/ 22 h 72"/>
                  <a:gd name="T50" fmla="*/ 8 w 64"/>
                  <a:gd name="T51" fmla="*/ 16 h 72"/>
                  <a:gd name="T52" fmla="*/ 12 w 64"/>
                  <a:gd name="T53" fmla="*/ 8 h 72"/>
                  <a:gd name="T54" fmla="*/ 18 w 64"/>
                  <a:gd name="T55" fmla="*/ 4 h 72"/>
                  <a:gd name="T56" fmla="*/ 24 w 64"/>
                  <a:gd name="T57" fmla="*/ 0 h 72"/>
                  <a:gd name="T58" fmla="*/ 32 w 64"/>
                  <a:gd name="T59" fmla="*/ 0 h 72"/>
                  <a:gd name="T60" fmla="*/ 32 w 64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2">
                    <a:moveTo>
                      <a:pt x="32" y="0"/>
                    </a:moveTo>
                    <a:lnTo>
                      <a:pt x="32" y="0"/>
                    </a:lnTo>
                    <a:lnTo>
                      <a:pt x="40" y="0"/>
                    </a:lnTo>
                    <a:lnTo>
                      <a:pt x="48" y="4"/>
                    </a:lnTo>
                    <a:lnTo>
                      <a:pt x="54" y="8"/>
                    </a:lnTo>
                    <a:lnTo>
                      <a:pt x="58" y="16"/>
                    </a:lnTo>
                    <a:lnTo>
                      <a:pt x="62" y="22"/>
                    </a:lnTo>
                    <a:lnTo>
                      <a:pt x="64" y="32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4"/>
                    </a:lnTo>
                    <a:lnTo>
                      <a:pt x="62" y="58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2" y="72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7" name="Freeform 625"/>
              <p:cNvSpPr/>
              <p:nvPr/>
            </p:nvSpPr>
            <p:spPr bwMode="auto">
              <a:xfrm>
                <a:off x="1494" y="3080"/>
                <a:ext cx="32" cy="72"/>
              </a:xfrm>
              <a:custGeom>
                <a:avLst/>
                <a:gdLst>
                  <a:gd name="T0" fmla="*/ 32 w 32"/>
                  <a:gd name="T1" fmla="*/ 72 h 72"/>
                  <a:gd name="T2" fmla="*/ 24 w 32"/>
                  <a:gd name="T3" fmla="*/ 72 h 72"/>
                  <a:gd name="T4" fmla="*/ 24 w 32"/>
                  <a:gd name="T5" fmla="*/ 72 h 72"/>
                  <a:gd name="T6" fmla="*/ 16 w 32"/>
                  <a:gd name="T7" fmla="*/ 70 h 72"/>
                  <a:gd name="T8" fmla="*/ 10 w 32"/>
                  <a:gd name="T9" fmla="*/ 66 h 72"/>
                  <a:gd name="T10" fmla="*/ 4 w 32"/>
                  <a:gd name="T11" fmla="*/ 58 h 72"/>
                  <a:gd name="T12" fmla="*/ 2 w 32"/>
                  <a:gd name="T13" fmla="*/ 54 h 72"/>
                  <a:gd name="T14" fmla="*/ 0 w 32"/>
                  <a:gd name="T15" fmla="*/ 50 h 72"/>
                  <a:gd name="T16" fmla="*/ 0 w 32"/>
                  <a:gd name="T17" fmla="*/ 50 h 72"/>
                  <a:gd name="T18" fmla="*/ 2 w 32"/>
                  <a:gd name="T19" fmla="*/ 32 h 72"/>
                  <a:gd name="T20" fmla="*/ 4 w 32"/>
                  <a:gd name="T21" fmla="*/ 22 h 72"/>
                  <a:gd name="T22" fmla="*/ 8 w 32"/>
                  <a:gd name="T23" fmla="*/ 16 h 72"/>
                  <a:gd name="T24" fmla="*/ 12 w 32"/>
                  <a:gd name="T25" fmla="*/ 8 h 72"/>
                  <a:gd name="T26" fmla="*/ 18 w 32"/>
                  <a:gd name="T27" fmla="*/ 4 h 72"/>
                  <a:gd name="T28" fmla="*/ 24 w 32"/>
                  <a:gd name="T29" fmla="*/ 0 h 72"/>
                  <a:gd name="T30" fmla="*/ 32 w 32"/>
                  <a:gd name="T31" fmla="*/ 0 h 72"/>
                  <a:gd name="T32" fmla="*/ 32 w 32"/>
                  <a:gd name="T3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2">
                    <a:moveTo>
                      <a:pt x="32" y="72"/>
                    </a:moveTo>
                    <a:lnTo>
                      <a:pt x="24" y="72"/>
                    </a:lnTo>
                    <a:lnTo>
                      <a:pt x="24" y="72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7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8" name="Freeform 626"/>
              <p:cNvSpPr/>
              <p:nvPr/>
            </p:nvSpPr>
            <p:spPr bwMode="auto">
              <a:xfrm>
                <a:off x="1480" y="314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9" name="Freeform 627"/>
              <p:cNvSpPr/>
              <p:nvPr/>
            </p:nvSpPr>
            <p:spPr bwMode="auto">
              <a:xfrm>
                <a:off x="1480" y="314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0" name="Rectangle 628"/>
              <p:cNvSpPr>
                <a:spLocks noChangeArrowheads="1"/>
              </p:cNvSpPr>
              <p:nvPr/>
            </p:nvSpPr>
            <p:spPr bwMode="auto">
              <a:xfrm>
                <a:off x="1516" y="3130"/>
                <a:ext cx="22" cy="12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1" name="Rectangle 629"/>
              <p:cNvSpPr>
                <a:spLocks noChangeArrowheads="1"/>
              </p:cNvSpPr>
              <p:nvPr/>
            </p:nvSpPr>
            <p:spPr bwMode="auto">
              <a:xfrm>
                <a:off x="1516" y="3130"/>
                <a:ext cx="10" cy="12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2" name="Freeform 630"/>
              <p:cNvSpPr/>
              <p:nvPr/>
            </p:nvSpPr>
            <p:spPr bwMode="auto">
              <a:xfrm>
                <a:off x="1550" y="309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3" name="Freeform 631"/>
              <p:cNvSpPr/>
              <p:nvPr/>
            </p:nvSpPr>
            <p:spPr bwMode="auto">
              <a:xfrm>
                <a:off x="1500" y="309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4" name="Freeform 632"/>
              <p:cNvSpPr/>
              <p:nvPr/>
            </p:nvSpPr>
            <p:spPr bwMode="auto">
              <a:xfrm>
                <a:off x="1504" y="307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38 w 46"/>
                  <a:gd name="T35" fmla="*/ 4 h 62"/>
                  <a:gd name="T36" fmla="*/ 32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38" y="4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5" name="Freeform 633"/>
              <p:cNvSpPr/>
              <p:nvPr/>
            </p:nvSpPr>
            <p:spPr bwMode="auto">
              <a:xfrm>
                <a:off x="1504" y="3074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58 h 62"/>
                  <a:gd name="T12" fmla="*/ 20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6 w 22"/>
                  <a:gd name="T25" fmla="*/ 4 h 62"/>
                  <a:gd name="T26" fmla="*/ 2 w 22"/>
                  <a:gd name="T27" fmla="*/ 10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6" name="Freeform 634"/>
              <p:cNvSpPr/>
              <p:nvPr/>
            </p:nvSpPr>
            <p:spPr bwMode="auto">
              <a:xfrm>
                <a:off x="1522" y="3120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7" name="Freeform 635"/>
              <p:cNvSpPr/>
              <p:nvPr/>
            </p:nvSpPr>
            <p:spPr bwMode="auto">
              <a:xfrm>
                <a:off x="1502" y="3070"/>
                <a:ext cx="48" cy="28"/>
              </a:xfrm>
              <a:custGeom>
                <a:avLst/>
                <a:gdLst>
                  <a:gd name="T0" fmla="*/ 16 w 48"/>
                  <a:gd name="T1" fmla="*/ 0 h 28"/>
                  <a:gd name="T2" fmla="*/ 16 w 48"/>
                  <a:gd name="T3" fmla="*/ 0 h 28"/>
                  <a:gd name="T4" fmla="*/ 8 w 48"/>
                  <a:gd name="T5" fmla="*/ 4 h 28"/>
                  <a:gd name="T6" fmla="*/ 2 w 48"/>
                  <a:gd name="T7" fmla="*/ 8 h 28"/>
                  <a:gd name="T8" fmla="*/ 0 w 48"/>
                  <a:gd name="T9" fmla="*/ 16 h 28"/>
                  <a:gd name="T10" fmla="*/ 0 w 48"/>
                  <a:gd name="T11" fmla="*/ 28 h 28"/>
                  <a:gd name="T12" fmla="*/ 0 w 48"/>
                  <a:gd name="T13" fmla="*/ 28 h 28"/>
                  <a:gd name="T14" fmla="*/ 10 w 48"/>
                  <a:gd name="T15" fmla="*/ 20 h 28"/>
                  <a:gd name="T16" fmla="*/ 16 w 48"/>
                  <a:gd name="T17" fmla="*/ 10 h 28"/>
                  <a:gd name="T18" fmla="*/ 16 w 48"/>
                  <a:gd name="T19" fmla="*/ 10 h 28"/>
                  <a:gd name="T20" fmla="*/ 22 w 48"/>
                  <a:gd name="T21" fmla="*/ 18 h 28"/>
                  <a:gd name="T22" fmla="*/ 32 w 48"/>
                  <a:gd name="T23" fmla="*/ 22 h 28"/>
                  <a:gd name="T24" fmla="*/ 40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6 w 48"/>
                  <a:gd name="T33" fmla="*/ 12 h 28"/>
                  <a:gd name="T34" fmla="*/ 44 w 48"/>
                  <a:gd name="T35" fmla="*/ 8 h 28"/>
                  <a:gd name="T36" fmla="*/ 40 w 48"/>
                  <a:gd name="T37" fmla="*/ 4 h 28"/>
                  <a:gd name="T38" fmla="*/ 34 w 48"/>
                  <a:gd name="T39" fmla="*/ 0 h 28"/>
                  <a:gd name="T40" fmla="*/ 28 w 48"/>
                  <a:gd name="T41" fmla="*/ 0 h 28"/>
                  <a:gd name="T42" fmla="*/ 22 w 48"/>
                  <a:gd name="T43" fmla="*/ 0 h 28"/>
                  <a:gd name="T44" fmla="*/ 16 w 48"/>
                  <a:gd name="T45" fmla="*/ 0 h 28"/>
                  <a:gd name="T46" fmla="*/ 16 w 48"/>
                  <a:gd name="T4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2" y="22"/>
                    </a:lnTo>
                    <a:lnTo>
                      <a:pt x="40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8" name="Freeform 636"/>
              <p:cNvSpPr/>
              <p:nvPr/>
            </p:nvSpPr>
            <p:spPr bwMode="auto">
              <a:xfrm>
                <a:off x="1502" y="3070"/>
                <a:ext cx="24" cy="28"/>
              </a:xfrm>
              <a:custGeom>
                <a:avLst/>
                <a:gdLst>
                  <a:gd name="T0" fmla="*/ 16 w 24"/>
                  <a:gd name="T1" fmla="*/ 0 h 28"/>
                  <a:gd name="T2" fmla="*/ 16 w 24"/>
                  <a:gd name="T3" fmla="*/ 0 h 28"/>
                  <a:gd name="T4" fmla="*/ 8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0 w 24"/>
                  <a:gd name="T11" fmla="*/ 28 h 28"/>
                  <a:gd name="T12" fmla="*/ 0 w 24"/>
                  <a:gd name="T13" fmla="*/ 28 h 28"/>
                  <a:gd name="T14" fmla="*/ 10 w 24"/>
                  <a:gd name="T15" fmla="*/ 20 h 28"/>
                  <a:gd name="T16" fmla="*/ 16 w 24"/>
                  <a:gd name="T17" fmla="*/ 10 h 28"/>
                  <a:gd name="T18" fmla="*/ 16 w 24"/>
                  <a:gd name="T19" fmla="*/ 10 h 28"/>
                  <a:gd name="T20" fmla="*/ 20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0 h 28"/>
                  <a:gd name="T30" fmla="*/ 16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9" name="Rectangle 637"/>
              <p:cNvSpPr>
                <a:spLocks noChangeArrowheads="1"/>
              </p:cNvSpPr>
              <p:nvPr/>
            </p:nvSpPr>
            <p:spPr bwMode="auto">
              <a:xfrm>
                <a:off x="1516" y="3138"/>
                <a:ext cx="22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0" name="Rectangle 638"/>
              <p:cNvSpPr>
                <a:spLocks noChangeArrowheads="1"/>
              </p:cNvSpPr>
              <p:nvPr/>
            </p:nvSpPr>
            <p:spPr bwMode="auto">
              <a:xfrm>
                <a:off x="1516" y="3138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1" name="Rectangle 639"/>
              <p:cNvSpPr>
                <a:spLocks noChangeArrowheads="1"/>
              </p:cNvSpPr>
              <p:nvPr/>
            </p:nvSpPr>
            <p:spPr bwMode="auto">
              <a:xfrm>
                <a:off x="1334" y="3182"/>
                <a:ext cx="128" cy="124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2" name="Freeform 640"/>
              <p:cNvSpPr/>
              <p:nvPr/>
            </p:nvSpPr>
            <p:spPr bwMode="auto">
              <a:xfrm>
                <a:off x="1422" y="322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0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3" name="Freeform 641"/>
              <p:cNvSpPr/>
              <p:nvPr/>
            </p:nvSpPr>
            <p:spPr bwMode="auto">
              <a:xfrm>
                <a:off x="1374" y="322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4" name="Freeform 642"/>
              <p:cNvSpPr/>
              <p:nvPr/>
            </p:nvSpPr>
            <p:spPr bwMode="auto">
              <a:xfrm>
                <a:off x="1354" y="3268"/>
                <a:ext cx="90" cy="38"/>
              </a:xfrm>
              <a:custGeom>
                <a:avLst/>
                <a:gdLst>
                  <a:gd name="T0" fmla="*/ 44 w 90"/>
                  <a:gd name="T1" fmla="*/ 0 h 38"/>
                  <a:gd name="T2" fmla="*/ 44 w 90"/>
                  <a:gd name="T3" fmla="*/ 0 h 38"/>
                  <a:gd name="T4" fmla="*/ 34 w 90"/>
                  <a:gd name="T5" fmla="*/ 0 h 38"/>
                  <a:gd name="T6" fmla="*/ 34 w 90"/>
                  <a:gd name="T7" fmla="*/ 0 h 38"/>
                  <a:gd name="T8" fmla="*/ 20 w 90"/>
                  <a:gd name="T9" fmla="*/ 6 h 38"/>
                  <a:gd name="T10" fmla="*/ 10 w 90"/>
                  <a:gd name="T11" fmla="*/ 8 h 38"/>
                  <a:gd name="T12" fmla="*/ 2 w 90"/>
                  <a:gd name="T13" fmla="*/ 10 h 38"/>
                  <a:gd name="T14" fmla="*/ 0 w 90"/>
                  <a:gd name="T15" fmla="*/ 12 h 38"/>
                  <a:gd name="T16" fmla="*/ 0 w 90"/>
                  <a:gd name="T17" fmla="*/ 16 h 38"/>
                  <a:gd name="T18" fmla="*/ 0 w 90"/>
                  <a:gd name="T19" fmla="*/ 16 h 38"/>
                  <a:gd name="T20" fmla="*/ 0 w 90"/>
                  <a:gd name="T21" fmla="*/ 38 h 38"/>
                  <a:gd name="T22" fmla="*/ 0 w 90"/>
                  <a:gd name="T23" fmla="*/ 38 h 38"/>
                  <a:gd name="T24" fmla="*/ 90 w 90"/>
                  <a:gd name="T25" fmla="*/ 38 h 38"/>
                  <a:gd name="T26" fmla="*/ 90 w 90"/>
                  <a:gd name="T27" fmla="*/ 38 h 38"/>
                  <a:gd name="T28" fmla="*/ 90 w 90"/>
                  <a:gd name="T29" fmla="*/ 16 h 38"/>
                  <a:gd name="T30" fmla="*/ 90 w 90"/>
                  <a:gd name="T31" fmla="*/ 16 h 38"/>
                  <a:gd name="T32" fmla="*/ 90 w 90"/>
                  <a:gd name="T33" fmla="*/ 12 h 38"/>
                  <a:gd name="T34" fmla="*/ 88 w 90"/>
                  <a:gd name="T35" fmla="*/ 10 h 38"/>
                  <a:gd name="T36" fmla="*/ 80 w 90"/>
                  <a:gd name="T37" fmla="*/ 8 h 38"/>
                  <a:gd name="T38" fmla="*/ 68 w 90"/>
                  <a:gd name="T39" fmla="*/ 6 h 38"/>
                  <a:gd name="T40" fmla="*/ 54 w 90"/>
                  <a:gd name="T41" fmla="*/ 0 h 38"/>
                  <a:gd name="T42" fmla="*/ 44 w 90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38">
                    <a:moveTo>
                      <a:pt x="44" y="0"/>
                    </a:moveTo>
                    <a:lnTo>
                      <a:pt x="4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0" y="8"/>
                    </a:lnTo>
                    <a:lnTo>
                      <a:pt x="68" y="6"/>
                    </a:lnTo>
                    <a:lnTo>
                      <a:pt x="5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5" name="Freeform 643"/>
              <p:cNvSpPr/>
              <p:nvPr/>
            </p:nvSpPr>
            <p:spPr bwMode="auto">
              <a:xfrm>
                <a:off x="1354" y="3268"/>
                <a:ext cx="44" cy="38"/>
              </a:xfrm>
              <a:custGeom>
                <a:avLst/>
                <a:gdLst>
                  <a:gd name="T0" fmla="*/ 44 w 44"/>
                  <a:gd name="T1" fmla="*/ 0 h 38"/>
                  <a:gd name="T2" fmla="*/ 34 w 44"/>
                  <a:gd name="T3" fmla="*/ 0 h 38"/>
                  <a:gd name="T4" fmla="*/ 34 w 44"/>
                  <a:gd name="T5" fmla="*/ 0 h 38"/>
                  <a:gd name="T6" fmla="*/ 20 w 44"/>
                  <a:gd name="T7" fmla="*/ 6 h 38"/>
                  <a:gd name="T8" fmla="*/ 10 w 44"/>
                  <a:gd name="T9" fmla="*/ 8 h 38"/>
                  <a:gd name="T10" fmla="*/ 2 w 44"/>
                  <a:gd name="T11" fmla="*/ 10 h 38"/>
                  <a:gd name="T12" fmla="*/ 0 w 44"/>
                  <a:gd name="T13" fmla="*/ 12 h 38"/>
                  <a:gd name="T14" fmla="*/ 0 w 44"/>
                  <a:gd name="T15" fmla="*/ 16 h 38"/>
                  <a:gd name="T16" fmla="*/ 0 w 44"/>
                  <a:gd name="T17" fmla="*/ 16 h 38"/>
                  <a:gd name="T18" fmla="*/ 0 w 44"/>
                  <a:gd name="T19" fmla="*/ 38 h 38"/>
                  <a:gd name="T20" fmla="*/ 44 w 44"/>
                  <a:gd name="T21" fmla="*/ 38 h 38"/>
                  <a:gd name="T22" fmla="*/ 44 w 44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4" y="38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6" name="Freeform 644"/>
              <p:cNvSpPr/>
              <p:nvPr/>
            </p:nvSpPr>
            <p:spPr bwMode="auto">
              <a:xfrm>
                <a:off x="1382" y="3268"/>
                <a:ext cx="34" cy="18"/>
              </a:xfrm>
              <a:custGeom>
                <a:avLst/>
                <a:gdLst>
                  <a:gd name="T0" fmla="*/ 16 w 34"/>
                  <a:gd name="T1" fmla="*/ 0 h 18"/>
                  <a:gd name="T2" fmla="*/ 16 w 34"/>
                  <a:gd name="T3" fmla="*/ 0 h 18"/>
                  <a:gd name="T4" fmla="*/ 6 w 34"/>
                  <a:gd name="T5" fmla="*/ 0 h 18"/>
                  <a:gd name="T6" fmla="*/ 6 w 34"/>
                  <a:gd name="T7" fmla="*/ 0 h 18"/>
                  <a:gd name="T8" fmla="*/ 0 w 34"/>
                  <a:gd name="T9" fmla="*/ 4 h 18"/>
                  <a:gd name="T10" fmla="*/ 0 w 34"/>
                  <a:gd name="T11" fmla="*/ 4 h 18"/>
                  <a:gd name="T12" fmla="*/ 0 w 34"/>
                  <a:gd name="T13" fmla="*/ 10 h 18"/>
                  <a:gd name="T14" fmla="*/ 4 w 34"/>
                  <a:gd name="T15" fmla="*/ 14 h 18"/>
                  <a:gd name="T16" fmla="*/ 10 w 34"/>
                  <a:gd name="T17" fmla="*/ 18 h 18"/>
                  <a:gd name="T18" fmla="*/ 16 w 34"/>
                  <a:gd name="T19" fmla="*/ 18 h 18"/>
                  <a:gd name="T20" fmla="*/ 16 w 34"/>
                  <a:gd name="T21" fmla="*/ 18 h 18"/>
                  <a:gd name="T22" fmla="*/ 24 w 34"/>
                  <a:gd name="T23" fmla="*/ 18 h 18"/>
                  <a:gd name="T24" fmla="*/ 28 w 34"/>
                  <a:gd name="T25" fmla="*/ 14 h 18"/>
                  <a:gd name="T26" fmla="*/ 32 w 34"/>
                  <a:gd name="T27" fmla="*/ 10 h 18"/>
                  <a:gd name="T28" fmla="*/ 34 w 34"/>
                  <a:gd name="T29" fmla="*/ 4 h 18"/>
                  <a:gd name="T30" fmla="*/ 34 w 34"/>
                  <a:gd name="T31" fmla="*/ 4 h 18"/>
                  <a:gd name="T32" fmla="*/ 26 w 34"/>
                  <a:gd name="T33" fmla="*/ 0 h 18"/>
                  <a:gd name="T34" fmla="*/ 16 w 34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18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4" y="18"/>
                    </a:lnTo>
                    <a:lnTo>
                      <a:pt x="28" y="14"/>
                    </a:lnTo>
                    <a:lnTo>
                      <a:pt x="32" y="10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7" name="Freeform 645"/>
              <p:cNvSpPr/>
              <p:nvPr/>
            </p:nvSpPr>
            <p:spPr bwMode="auto">
              <a:xfrm>
                <a:off x="1382" y="3268"/>
                <a:ext cx="16" cy="18"/>
              </a:xfrm>
              <a:custGeom>
                <a:avLst/>
                <a:gdLst>
                  <a:gd name="T0" fmla="*/ 16 w 16"/>
                  <a:gd name="T1" fmla="*/ 0 h 18"/>
                  <a:gd name="T2" fmla="*/ 6 w 16"/>
                  <a:gd name="T3" fmla="*/ 0 h 18"/>
                  <a:gd name="T4" fmla="*/ 6 w 16"/>
                  <a:gd name="T5" fmla="*/ 0 h 18"/>
                  <a:gd name="T6" fmla="*/ 0 w 16"/>
                  <a:gd name="T7" fmla="*/ 4 h 18"/>
                  <a:gd name="T8" fmla="*/ 0 w 16"/>
                  <a:gd name="T9" fmla="*/ 4 h 18"/>
                  <a:gd name="T10" fmla="*/ 0 w 16"/>
                  <a:gd name="T11" fmla="*/ 10 h 18"/>
                  <a:gd name="T12" fmla="*/ 4 w 16"/>
                  <a:gd name="T13" fmla="*/ 14 h 18"/>
                  <a:gd name="T14" fmla="*/ 10 w 16"/>
                  <a:gd name="T15" fmla="*/ 18 h 18"/>
                  <a:gd name="T16" fmla="*/ 16 w 16"/>
                  <a:gd name="T17" fmla="*/ 18 h 18"/>
                  <a:gd name="T18" fmla="*/ 16 w 1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8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8"/>
                    </a:lnTo>
                    <a:lnTo>
                      <a:pt x="16" y="1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8" name="Freeform 646"/>
              <p:cNvSpPr/>
              <p:nvPr/>
            </p:nvSpPr>
            <p:spPr bwMode="auto">
              <a:xfrm>
                <a:off x="1384" y="3268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4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4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9" name="Freeform 647"/>
              <p:cNvSpPr/>
              <p:nvPr/>
            </p:nvSpPr>
            <p:spPr bwMode="auto">
              <a:xfrm>
                <a:off x="1384" y="3268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2 w 14"/>
                  <a:gd name="T11" fmla="*/ 8 h 16"/>
                  <a:gd name="T12" fmla="*/ 4 w 14"/>
                  <a:gd name="T13" fmla="*/ 12 h 16"/>
                  <a:gd name="T14" fmla="*/ 10 w 14"/>
                  <a:gd name="T15" fmla="*/ 14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0" name="Freeform 648"/>
              <p:cNvSpPr/>
              <p:nvPr/>
            </p:nvSpPr>
            <p:spPr bwMode="auto">
              <a:xfrm>
                <a:off x="1388" y="3254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1" name="Freeform 649"/>
              <p:cNvSpPr/>
              <p:nvPr/>
            </p:nvSpPr>
            <p:spPr bwMode="auto">
              <a:xfrm>
                <a:off x="1388" y="3254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2" name="Freeform 650"/>
              <p:cNvSpPr/>
              <p:nvPr/>
            </p:nvSpPr>
            <p:spPr bwMode="auto">
              <a:xfrm>
                <a:off x="1376" y="3196"/>
                <a:ext cx="46" cy="62"/>
              </a:xfrm>
              <a:custGeom>
                <a:avLst/>
                <a:gdLst>
                  <a:gd name="T0" fmla="*/ 24 w 46"/>
                  <a:gd name="T1" fmla="*/ 0 h 62"/>
                  <a:gd name="T2" fmla="*/ 22 w 46"/>
                  <a:gd name="T3" fmla="*/ 0 h 62"/>
                  <a:gd name="T4" fmla="*/ 22 w 46"/>
                  <a:gd name="T5" fmla="*/ 0 h 62"/>
                  <a:gd name="T6" fmla="*/ 14 w 46"/>
                  <a:gd name="T7" fmla="*/ 2 h 62"/>
                  <a:gd name="T8" fmla="*/ 6 w 46"/>
                  <a:gd name="T9" fmla="*/ 6 h 62"/>
                  <a:gd name="T10" fmla="*/ 2 w 46"/>
                  <a:gd name="T11" fmla="*/ 12 h 62"/>
                  <a:gd name="T12" fmla="*/ 0 w 46"/>
                  <a:gd name="T13" fmla="*/ 20 h 62"/>
                  <a:gd name="T14" fmla="*/ 0 w 46"/>
                  <a:gd name="T15" fmla="*/ 40 h 62"/>
                  <a:gd name="T16" fmla="*/ 0 w 46"/>
                  <a:gd name="T17" fmla="*/ 40 h 62"/>
                  <a:gd name="T18" fmla="*/ 2 w 46"/>
                  <a:gd name="T19" fmla="*/ 48 h 62"/>
                  <a:gd name="T20" fmla="*/ 8 w 46"/>
                  <a:gd name="T21" fmla="*/ 56 h 62"/>
                  <a:gd name="T22" fmla="*/ 16 w 46"/>
                  <a:gd name="T23" fmla="*/ 60 h 62"/>
                  <a:gd name="T24" fmla="*/ 22 w 46"/>
                  <a:gd name="T25" fmla="*/ 62 h 62"/>
                  <a:gd name="T26" fmla="*/ 22 w 46"/>
                  <a:gd name="T27" fmla="*/ 62 h 62"/>
                  <a:gd name="T28" fmla="*/ 30 w 46"/>
                  <a:gd name="T29" fmla="*/ 60 h 62"/>
                  <a:gd name="T30" fmla="*/ 38 w 46"/>
                  <a:gd name="T31" fmla="*/ 56 h 62"/>
                  <a:gd name="T32" fmla="*/ 42 w 46"/>
                  <a:gd name="T33" fmla="*/ 48 h 62"/>
                  <a:gd name="T34" fmla="*/ 46 w 46"/>
                  <a:gd name="T35" fmla="*/ 40 h 62"/>
                  <a:gd name="T36" fmla="*/ 46 w 46"/>
                  <a:gd name="T37" fmla="*/ 20 h 62"/>
                  <a:gd name="T38" fmla="*/ 46 w 46"/>
                  <a:gd name="T39" fmla="*/ 20 h 62"/>
                  <a:gd name="T40" fmla="*/ 44 w 46"/>
                  <a:gd name="T41" fmla="*/ 12 h 62"/>
                  <a:gd name="T42" fmla="*/ 38 w 46"/>
                  <a:gd name="T43" fmla="*/ 6 h 62"/>
                  <a:gd name="T44" fmla="*/ 32 w 46"/>
                  <a:gd name="T45" fmla="*/ 2 h 62"/>
                  <a:gd name="T46" fmla="*/ 24 w 46"/>
                  <a:gd name="T47" fmla="*/ 0 h 62"/>
                  <a:gd name="T48" fmla="*/ 24 w 46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2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3" name="Freeform 651"/>
              <p:cNvSpPr/>
              <p:nvPr/>
            </p:nvSpPr>
            <p:spPr bwMode="auto">
              <a:xfrm>
                <a:off x="1376" y="3196"/>
                <a:ext cx="22" cy="62"/>
              </a:xfrm>
              <a:custGeom>
                <a:avLst/>
                <a:gdLst>
                  <a:gd name="T0" fmla="*/ 22 w 22"/>
                  <a:gd name="T1" fmla="*/ 0 h 62"/>
                  <a:gd name="T2" fmla="*/ 22 w 22"/>
                  <a:gd name="T3" fmla="*/ 0 h 62"/>
                  <a:gd name="T4" fmla="*/ 22 w 22"/>
                  <a:gd name="T5" fmla="*/ 0 h 62"/>
                  <a:gd name="T6" fmla="*/ 14 w 22"/>
                  <a:gd name="T7" fmla="*/ 2 h 62"/>
                  <a:gd name="T8" fmla="*/ 6 w 22"/>
                  <a:gd name="T9" fmla="*/ 6 h 62"/>
                  <a:gd name="T10" fmla="*/ 2 w 22"/>
                  <a:gd name="T11" fmla="*/ 12 h 62"/>
                  <a:gd name="T12" fmla="*/ 0 w 22"/>
                  <a:gd name="T13" fmla="*/ 20 h 62"/>
                  <a:gd name="T14" fmla="*/ 0 w 22"/>
                  <a:gd name="T15" fmla="*/ 40 h 62"/>
                  <a:gd name="T16" fmla="*/ 0 w 22"/>
                  <a:gd name="T17" fmla="*/ 40 h 62"/>
                  <a:gd name="T18" fmla="*/ 2 w 22"/>
                  <a:gd name="T19" fmla="*/ 48 h 62"/>
                  <a:gd name="T20" fmla="*/ 8 w 22"/>
                  <a:gd name="T21" fmla="*/ 56 h 62"/>
                  <a:gd name="T22" fmla="*/ 16 w 22"/>
                  <a:gd name="T23" fmla="*/ 60 h 62"/>
                  <a:gd name="T24" fmla="*/ 22 w 22"/>
                  <a:gd name="T25" fmla="*/ 62 h 62"/>
                  <a:gd name="T26" fmla="*/ 22 w 22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4" name="Freeform 652"/>
              <p:cNvSpPr/>
              <p:nvPr/>
            </p:nvSpPr>
            <p:spPr bwMode="auto">
              <a:xfrm>
                <a:off x="1398" y="326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5" name="Freeform 653"/>
              <p:cNvSpPr/>
              <p:nvPr/>
            </p:nvSpPr>
            <p:spPr bwMode="auto">
              <a:xfrm>
                <a:off x="1384" y="326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6" name="Freeform 654"/>
              <p:cNvSpPr/>
              <p:nvPr/>
            </p:nvSpPr>
            <p:spPr bwMode="auto">
              <a:xfrm>
                <a:off x="1376" y="3184"/>
                <a:ext cx="48" cy="38"/>
              </a:xfrm>
              <a:custGeom>
                <a:avLst/>
                <a:gdLst>
                  <a:gd name="T0" fmla="*/ 24 w 48"/>
                  <a:gd name="T1" fmla="*/ 8 h 38"/>
                  <a:gd name="T2" fmla="*/ 24 w 48"/>
                  <a:gd name="T3" fmla="*/ 8 h 38"/>
                  <a:gd name="T4" fmla="*/ 34 w 48"/>
                  <a:gd name="T5" fmla="*/ 6 h 38"/>
                  <a:gd name="T6" fmla="*/ 42 w 48"/>
                  <a:gd name="T7" fmla="*/ 0 h 38"/>
                  <a:gd name="T8" fmla="*/ 42 w 48"/>
                  <a:gd name="T9" fmla="*/ 0 h 38"/>
                  <a:gd name="T10" fmla="*/ 42 w 48"/>
                  <a:gd name="T11" fmla="*/ 6 h 38"/>
                  <a:gd name="T12" fmla="*/ 42 w 48"/>
                  <a:gd name="T13" fmla="*/ 10 h 38"/>
                  <a:gd name="T14" fmla="*/ 40 w 48"/>
                  <a:gd name="T15" fmla="*/ 12 h 38"/>
                  <a:gd name="T16" fmla="*/ 40 w 48"/>
                  <a:gd name="T17" fmla="*/ 12 h 38"/>
                  <a:gd name="T18" fmla="*/ 42 w 48"/>
                  <a:gd name="T19" fmla="*/ 14 h 38"/>
                  <a:gd name="T20" fmla="*/ 48 w 48"/>
                  <a:gd name="T21" fmla="*/ 14 h 38"/>
                  <a:gd name="T22" fmla="*/ 48 w 48"/>
                  <a:gd name="T23" fmla="*/ 14 h 38"/>
                  <a:gd name="T24" fmla="*/ 46 w 48"/>
                  <a:gd name="T25" fmla="*/ 16 h 38"/>
                  <a:gd name="T26" fmla="*/ 44 w 48"/>
                  <a:gd name="T27" fmla="*/ 18 h 38"/>
                  <a:gd name="T28" fmla="*/ 44 w 48"/>
                  <a:gd name="T29" fmla="*/ 18 h 38"/>
                  <a:gd name="T30" fmla="*/ 46 w 48"/>
                  <a:gd name="T31" fmla="*/ 28 h 38"/>
                  <a:gd name="T32" fmla="*/ 46 w 48"/>
                  <a:gd name="T33" fmla="*/ 38 h 38"/>
                  <a:gd name="T34" fmla="*/ 46 w 48"/>
                  <a:gd name="T35" fmla="*/ 38 h 38"/>
                  <a:gd name="T36" fmla="*/ 42 w 48"/>
                  <a:gd name="T37" fmla="*/ 36 h 38"/>
                  <a:gd name="T38" fmla="*/ 40 w 48"/>
                  <a:gd name="T39" fmla="*/ 30 h 38"/>
                  <a:gd name="T40" fmla="*/ 34 w 48"/>
                  <a:gd name="T41" fmla="*/ 24 h 38"/>
                  <a:gd name="T42" fmla="*/ 28 w 48"/>
                  <a:gd name="T43" fmla="*/ 22 h 38"/>
                  <a:gd name="T44" fmla="*/ 22 w 48"/>
                  <a:gd name="T45" fmla="*/ 22 h 38"/>
                  <a:gd name="T46" fmla="*/ 22 w 48"/>
                  <a:gd name="T47" fmla="*/ 22 h 38"/>
                  <a:gd name="T48" fmla="*/ 16 w 48"/>
                  <a:gd name="T49" fmla="*/ 22 h 38"/>
                  <a:gd name="T50" fmla="*/ 12 w 48"/>
                  <a:gd name="T51" fmla="*/ 24 h 38"/>
                  <a:gd name="T52" fmla="*/ 6 w 48"/>
                  <a:gd name="T53" fmla="*/ 30 h 38"/>
                  <a:gd name="T54" fmla="*/ 2 w 48"/>
                  <a:gd name="T55" fmla="*/ 36 h 38"/>
                  <a:gd name="T56" fmla="*/ 0 w 48"/>
                  <a:gd name="T57" fmla="*/ 38 h 38"/>
                  <a:gd name="T58" fmla="*/ 0 w 48"/>
                  <a:gd name="T59" fmla="*/ 38 h 38"/>
                  <a:gd name="T60" fmla="*/ 0 w 48"/>
                  <a:gd name="T61" fmla="*/ 32 h 38"/>
                  <a:gd name="T62" fmla="*/ 0 w 48"/>
                  <a:gd name="T63" fmla="*/ 24 h 38"/>
                  <a:gd name="T64" fmla="*/ 2 w 48"/>
                  <a:gd name="T65" fmla="*/ 20 h 38"/>
                  <a:gd name="T66" fmla="*/ 4 w 48"/>
                  <a:gd name="T67" fmla="*/ 14 h 38"/>
                  <a:gd name="T68" fmla="*/ 8 w 48"/>
                  <a:gd name="T69" fmla="*/ 12 h 38"/>
                  <a:gd name="T70" fmla="*/ 12 w 48"/>
                  <a:gd name="T71" fmla="*/ 10 h 38"/>
                  <a:gd name="T72" fmla="*/ 22 w 48"/>
                  <a:gd name="T73" fmla="*/ 8 h 38"/>
                  <a:gd name="T74" fmla="*/ 22 w 48"/>
                  <a:gd name="T75" fmla="*/ 8 h 38"/>
                  <a:gd name="T76" fmla="*/ 24 w 48"/>
                  <a:gd name="T77" fmla="*/ 8 h 38"/>
                  <a:gd name="T78" fmla="*/ 24 w 48"/>
                  <a:gd name="T7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38">
                    <a:moveTo>
                      <a:pt x="24" y="8"/>
                    </a:moveTo>
                    <a:lnTo>
                      <a:pt x="24" y="8"/>
                    </a:lnTo>
                    <a:lnTo>
                      <a:pt x="34" y="6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2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6" y="28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2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28" y="2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6" y="30"/>
                    </a:lnTo>
                    <a:lnTo>
                      <a:pt x="2" y="3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7" name="Freeform 655"/>
              <p:cNvSpPr/>
              <p:nvPr/>
            </p:nvSpPr>
            <p:spPr bwMode="auto">
              <a:xfrm>
                <a:off x="1376" y="3192"/>
                <a:ext cx="22" cy="30"/>
              </a:xfrm>
              <a:custGeom>
                <a:avLst/>
                <a:gdLst>
                  <a:gd name="T0" fmla="*/ 22 w 22"/>
                  <a:gd name="T1" fmla="*/ 14 h 30"/>
                  <a:gd name="T2" fmla="*/ 22 w 22"/>
                  <a:gd name="T3" fmla="*/ 14 h 30"/>
                  <a:gd name="T4" fmla="*/ 16 w 22"/>
                  <a:gd name="T5" fmla="*/ 14 h 30"/>
                  <a:gd name="T6" fmla="*/ 12 w 22"/>
                  <a:gd name="T7" fmla="*/ 16 h 30"/>
                  <a:gd name="T8" fmla="*/ 6 w 22"/>
                  <a:gd name="T9" fmla="*/ 22 h 30"/>
                  <a:gd name="T10" fmla="*/ 2 w 22"/>
                  <a:gd name="T11" fmla="*/ 28 h 30"/>
                  <a:gd name="T12" fmla="*/ 0 w 22"/>
                  <a:gd name="T13" fmla="*/ 30 h 30"/>
                  <a:gd name="T14" fmla="*/ 0 w 22"/>
                  <a:gd name="T15" fmla="*/ 30 h 30"/>
                  <a:gd name="T16" fmla="*/ 0 w 22"/>
                  <a:gd name="T17" fmla="*/ 24 h 30"/>
                  <a:gd name="T18" fmla="*/ 0 w 22"/>
                  <a:gd name="T19" fmla="*/ 16 h 30"/>
                  <a:gd name="T20" fmla="*/ 2 w 22"/>
                  <a:gd name="T21" fmla="*/ 12 h 30"/>
                  <a:gd name="T22" fmla="*/ 4 w 22"/>
                  <a:gd name="T23" fmla="*/ 6 h 30"/>
                  <a:gd name="T24" fmla="*/ 8 w 22"/>
                  <a:gd name="T25" fmla="*/ 4 h 30"/>
                  <a:gd name="T26" fmla="*/ 12 w 22"/>
                  <a:gd name="T27" fmla="*/ 2 h 30"/>
                  <a:gd name="T28" fmla="*/ 22 w 22"/>
                  <a:gd name="T29" fmla="*/ 0 h 30"/>
                  <a:gd name="T30" fmla="*/ 22 w 22"/>
                  <a:gd name="T31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30">
                    <a:moveTo>
                      <a:pt x="22" y="14"/>
                    </a:moveTo>
                    <a:lnTo>
                      <a:pt x="22" y="14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6" y="22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2" y="0"/>
                    </a:lnTo>
                    <a:lnTo>
                      <a:pt x="22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418" name="Picture 65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6" y="243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19" name="Picture 65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2" y="267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0" name="Picture 65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" y="280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1" name="Picture 659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8" y="330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2" name="Picture 660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80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23" name="Rectangle 661"/>
              <p:cNvSpPr>
                <a:spLocks noChangeArrowheads="1"/>
              </p:cNvSpPr>
              <p:nvPr/>
            </p:nvSpPr>
            <p:spPr bwMode="auto">
              <a:xfrm>
                <a:off x="1846" y="3058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4" name="Freeform 662"/>
              <p:cNvSpPr/>
              <p:nvPr/>
            </p:nvSpPr>
            <p:spPr bwMode="auto">
              <a:xfrm>
                <a:off x="1876" y="3064"/>
                <a:ext cx="68" cy="84"/>
              </a:xfrm>
              <a:custGeom>
                <a:avLst/>
                <a:gdLst>
                  <a:gd name="T0" fmla="*/ 34 w 68"/>
                  <a:gd name="T1" fmla="*/ 0 h 84"/>
                  <a:gd name="T2" fmla="*/ 34 w 68"/>
                  <a:gd name="T3" fmla="*/ 0 h 84"/>
                  <a:gd name="T4" fmla="*/ 24 w 68"/>
                  <a:gd name="T5" fmla="*/ 2 h 84"/>
                  <a:gd name="T6" fmla="*/ 16 w 68"/>
                  <a:gd name="T7" fmla="*/ 4 h 84"/>
                  <a:gd name="T8" fmla="*/ 10 w 68"/>
                  <a:gd name="T9" fmla="*/ 10 h 84"/>
                  <a:gd name="T10" fmla="*/ 6 w 68"/>
                  <a:gd name="T11" fmla="*/ 16 h 84"/>
                  <a:gd name="T12" fmla="*/ 2 w 68"/>
                  <a:gd name="T13" fmla="*/ 24 h 84"/>
                  <a:gd name="T14" fmla="*/ 0 w 68"/>
                  <a:gd name="T15" fmla="*/ 30 h 84"/>
                  <a:gd name="T16" fmla="*/ 0 w 68"/>
                  <a:gd name="T17" fmla="*/ 44 h 84"/>
                  <a:gd name="T18" fmla="*/ 0 w 68"/>
                  <a:gd name="T19" fmla="*/ 44 h 84"/>
                  <a:gd name="T20" fmla="*/ 4 w 68"/>
                  <a:gd name="T21" fmla="*/ 58 h 84"/>
                  <a:gd name="T22" fmla="*/ 8 w 68"/>
                  <a:gd name="T23" fmla="*/ 70 h 84"/>
                  <a:gd name="T24" fmla="*/ 14 w 68"/>
                  <a:gd name="T25" fmla="*/ 78 h 84"/>
                  <a:gd name="T26" fmla="*/ 18 w 68"/>
                  <a:gd name="T27" fmla="*/ 84 h 84"/>
                  <a:gd name="T28" fmla="*/ 18 w 68"/>
                  <a:gd name="T29" fmla="*/ 84 h 84"/>
                  <a:gd name="T30" fmla="*/ 34 w 68"/>
                  <a:gd name="T31" fmla="*/ 84 h 84"/>
                  <a:gd name="T32" fmla="*/ 34 w 68"/>
                  <a:gd name="T33" fmla="*/ 84 h 84"/>
                  <a:gd name="T34" fmla="*/ 50 w 68"/>
                  <a:gd name="T35" fmla="*/ 84 h 84"/>
                  <a:gd name="T36" fmla="*/ 50 w 68"/>
                  <a:gd name="T37" fmla="*/ 84 h 84"/>
                  <a:gd name="T38" fmla="*/ 56 w 68"/>
                  <a:gd name="T39" fmla="*/ 78 h 84"/>
                  <a:gd name="T40" fmla="*/ 60 w 68"/>
                  <a:gd name="T41" fmla="*/ 70 h 84"/>
                  <a:gd name="T42" fmla="*/ 66 w 68"/>
                  <a:gd name="T43" fmla="*/ 58 h 84"/>
                  <a:gd name="T44" fmla="*/ 68 w 68"/>
                  <a:gd name="T45" fmla="*/ 44 h 84"/>
                  <a:gd name="T46" fmla="*/ 68 w 68"/>
                  <a:gd name="T47" fmla="*/ 44 h 84"/>
                  <a:gd name="T48" fmla="*/ 68 w 68"/>
                  <a:gd name="T49" fmla="*/ 30 h 84"/>
                  <a:gd name="T50" fmla="*/ 66 w 68"/>
                  <a:gd name="T51" fmla="*/ 24 h 84"/>
                  <a:gd name="T52" fmla="*/ 64 w 68"/>
                  <a:gd name="T53" fmla="*/ 16 h 84"/>
                  <a:gd name="T54" fmla="*/ 60 w 68"/>
                  <a:gd name="T55" fmla="*/ 10 h 84"/>
                  <a:gd name="T56" fmla="*/ 52 w 68"/>
                  <a:gd name="T57" fmla="*/ 4 h 84"/>
                  <a:gd name="T58" fmla="*/ 44 w 68"/>
                  <a:gd name="T59" fmla="*/ 2 h 84"/>
                  <a:gd name="T60" fmla="*/ 34 w 68"/>
                  <a:gd name="T61" fmla="*/ 0 h 84"/>
                  <a:gd name="T62" fmla="*/ 34 w 68"/>
                  <a:gd name="T6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4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" y="58"/>
                    </a:lnTo>
                    <a:lnTo>
                      <a:pt x="8" y="70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6" y="78"/>
                    </a:lnTo>
                    <a:lnTo>
                      <a:pt x="60" y="70"/>
                    </a:lnTo>
                    <a:lnTo>
                      <a:pt x="66" y="58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6" y="24"/>
                    </a:lnTo>
                    <a:lnTo>
                      <a:pt x="64" y="16"/>
                    </a:lnTo>
                    <a:lnTo>
                      <a:pt x="60" y="10"/>
                    </a:lnTo>
                    <a:lnTo>
                      <a:pt x="52" y="4"/>
                    </a:lnTo>
                    <a:lnTo>
                      <a:pt x="4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5" name="Freeform 663"/>
              <p:cNvSpPr/>
              <p:nvPr/>
            </p:nvSpPr>
            <p:spPr bwMode="auto">
              <a:xfrm>
                <a:off x="1876" y="3064"/>
                <a:ext cx="34" cy="84"/>
              </a:xfrm>
              <a:custGeom>
                <a:avLst/>
                <a:gdLst>
                  <a:gd name="T0" fmla="*/ 34 w 34"/>
                  <a:gd name="T1" fmla="*/ 0 h 84"/>
                  <a:gd name="T2" fmla="*/ 34 w 34"/>
                  <a:gd name="T3" fmla="*/ 0 h 84"/>
                  <a:gd name="T4" fmla="*/ 24 w 34"/>
                  <a:gd name="T5" fmla="*/ 2 h 84"/>
                  <a:gd name="T6" fmla="*/ 16 w 34"/>
                  <a:gd name="T7" fmla="*/ 4 h 84"/>
                  <a:gd name="T8" fmla="*/ 10 w 34"/>
                  <a:gd name="T9" fmla="*/ 10 h 84"/>
                  <a:gd name="T10" fmla="*/ 6 w 34"/>
                  <a:gd name="T11" fmla="*/ 16 h 84"/>
                  <a:gd name="T12" fmla="*/ 2 w 34"/>
                  <a:gd name="T13" fmla="*/ 24 h 84"/>
                  <a:gd name="T14" fmla="*/ 0 w 34"/>
                  <a:gd name="T15" fmla="*/ 30 h 84"/>
                  <a:gd name="T16" fmla="*/ 0 w 34"/>
                  <a:gd name="T17" fmla="*/ 44 h 84"/>
                  <a:gd name="T18" fmla="*/ 0 w 34"/>
                  <a:gd name="T19" fmla="*/ 44 h 84"/>
                  <a:gd name="T20" fmla="*/ 4 w 34"/>
                  <a:gd name="T21" fmla="*/ 58 h 84"/>
                  <a:gd name="T22" fmla="*/ 8 w 34"/>
                  <a:gd name="T23" fmla="*/ 70 h 84"/>
                  <a:gd name="T24" fmla="*/ 14 w 34"/>
                  <a:gd name="T25" fmla="*/ 78 h 84"/>
                  <a:gd name="T26" fmla="*/ 18 w 34"/>
                  <a:gd name="T27" fmla="*/ 84 h 84"/>
                  <a:gd name="T28" fmla="*/ 34 w 34"/>
                  <a:gd name="T29" fmla="*/ 84 h 84"/>
                  <a:gd name="T30" fmla="*/ 34 w 34"/>
                  <a:gd name="T3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4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4" y="58"/>
                    </a:lnTo>
                    <a:lnTo>
                      <a:pt x="8" y="70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6" name="Freeform 664"/>
              <p:cNvSpPr/>
              <p:nvPr/>
            </p:nvSpPr>
            <p:spPr bwMode="auto">
              <a:xfrm>
                <a:off x="1864" y="314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7" name="Freeform 665"/>
              <p:cNvSpPr/>
              <p:nvPr/>
            </p:nvSpPr>
            <p:spPr bwMode="auto">
              <a:xfrm>
                <a:off x="1864" y="314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8" name="Freeform 666"/>
              <p:cNvSpPr/>
              <p:nvPr/>
            </p:nvSpPr>
            <p:spPr bwMode="auto">
              <a:xfrm>
                <a:off x="1900" y="3130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9" name="Freeform 667"/>
              <p:cNvSpPr/>
              <p:nvPr/>
            </p:nvSpPr>
            <p:spPr bwMode="auto">
              <a:xfrm>
                <a:off x="1900" y="3130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0" name="Freeform 668"/>
              <p:cNvSpPr/>
              <p:nvPr/>
            </p:nvSpPr>
            <p:spPr bwMode="auto">
              <a:xfrm>
                <a:off x="1888" y="307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58 h 62"/>
                  <a:gd name="T12" fmla="*/ 18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38 w 46"/>
                  <a:gd name="T35" fmla="*/ 4 h 62"/>
                  <a:gd name="T36" fmla="*/ 30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1" name="Freeform 669"/>
              <p:cNvSpPr/>
              <p:nvPr/>
            </p:nvSpPr>
            <p:spPr bwMode="auto">
              <a:xfrm>
                <a:off x="1888" y="3074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6 w 22"/>
                  <a:gd name="T25" fmla="*/ 4 h 62"/>
                  <a:gd name="T26" fmla="*/ 2 w 22"/>
                  <a:gd name="T27" fmla="*/ 10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2" name="Freeform 670"/>
              <p:cNvSpPr/>
              <p:nvPr/>
            </p:nvSpPr>
            <p:spPr bwMode="auto">
              <a:xfrm>
                <a:off x="1906" y="3120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3" name="Freeform 671"/>
              <p:cNvSpPr/>
              <p:nvPr/>
            </p:nvSpPr>
            <p:spPr bwMode="auto">
              <a:xfrm>
                <a:off x="1888" y="3072"/>
                <a:ext cx="46" cy="26"/>
              </a:xfrm>
              <a:custGeom>
                <a:avLst/>
                <a:gdLst>
                  <a:gd name="T0" fmla="*/ 22 w 46"/>
                  <a:gd name="T1" fmla="*/ 8 h 26"/>
                  <a:gd name="T2" fmla="*/ 22 w 46"/>
                  <a:gd name="T3" fmla="*/ 8 h 26"/>
                  <a:gd name="T4" fmla="*/ 18 w 46"/>
                  <a:gd name="T5" fmla="*/ 16 h 26"/>
                  <a:gd name="T6" fmla="*/ 12 w 46"/>
                  <a:gd name="T7" fmla="*/ 20 h 26"/>
                  <a:gd name="T8" fmla="*/ 6 w 46"/>
                  <a:gd name="T9" fmla="*/ 24 h 26"/>
                  <a:gd name="T10" fmla="*/ 0 w 46"/>
                  <a:gd name="T11" fmla="*/ 26 h 26"/>
                  <a:gd name="T12" fmla="*/ 0 w 46"/>
                  <a:gd name="T13" fmla="*/ 26 h 26"/>
                  <a:gd name="T14" fmla="*/ 0 w 46"/>
                  <a:gd name="T15" fmla="*/ 18 h 26"/>
                  <a:gd name="T16" fmla="*/ 0 w 46"/>
                  <a:gd name="T17" fmla="*/ 12 h 26"/>
                  <a:gd name="T18" fmla="*/ 2 w 46"/>
                  <a:gd name="T19" fmla="*/ 6 h 26"/>
                  <a:gd name="T20" fmla="*/ 6 w 46"/>
                  <a:gd name="T21" fmla="*/ 4 h 26"/>
                  <a:gd name="T22" fmla="*/ 14 w 46"/>
                  <a:gd name="T23" fmla="*/ 0 h 26"/>
                  <a:gd name="T24" fmla="*/ 22 w 46"/>
                  <a:gd name="T25" fmla="*/ 0 h 26"/>
                  <a:gd name="T26" fmla="*/ 22 w 46"/>
                  <a:gd name="T27" fmla="*/ 0 h 26"/>
                  <a:gd name="T28" fmla="*/ 32 w 46"/>
                  <a:gd name="T29" fmla="*/ 0 h 26"/>
                  <a:gd name="T30" fmla="*/ 40 w 46"/>
                  <a:gd name="T31" fmla="*/ 4 h 26"/>
                  <a:gd name="T32" fmla="*/ 42 w 46"/>
                  <a:gd name="T33" fmla="*/ 6 h 26"/>
                  <a:gd name="T34" fmla="*/ 44 w 46"/>
                  <a:gd name="T35" fmla="*/ 12 h 26"/>
                  <a:gd name="T36" fmla="*/ 46 w 46"/>
                  <a:gd name="T37" fmla="*/ 18 h 26"/>
                  <a:gd name="T38" fmla="*/ 46 w 46"/>
                  <a:gd name="T39" fmla="*/ 26 h 26"/>
                  <a:gd name="T40" fmla="*/ 46 w 46"/>
                  <a:gd name="T41" fmla="*/ 26 h 26"/>
                  <a:gd name="T42" fmla="*/ 40 w 46"/>
                  <a:gd name="T43" fmla="*/ 24 h 26"/>
                  <a:gd name="T44" fmla="*/ 32 w 46"/>
                  <a:gd name="T45" fmla="*/ 20 h 26"/>
                  <a:gd name="T46" fmla="*/ 26 w 46"/>
                  <a:gd name="T47" fmla="*/ 16 h 26"/>
                  <a:gd name="T48" fmla="*/ 22 w 46"/>
                  <a:gd name="T49" fmla="*/ 8 h 26"/>
                  <a:gd name="T50" fmla="*/ 22 w 46"/>
                  <a:gd name="T5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26">
                    <a:moveTo>
                      <a:pt x="22" y="8"/>
                    </a:moveTo>
                    <a:lnTo>
                      <a:pt x="22" y="8"/>
                    </a:lnTo>
                    <a:lnTo>
                      <a:pt x="18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6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0" y="24"/>
                    </a:lnTo>
                    <a:lnTo>
                      <a:pt x="32" y="20"/>
                    </a:lnTo>
                    <a:lnTo>
                      <a:pt x="26" y="16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4" name="Freeform 672"/>
              <p:cNvSpPr/>
              <p:nvPr/>
            </p:nvSpPr>
            <p:spPr bwMode="auto">
              <a:xfrm>
                <a:off x="1888" y="3072"/>
                <a:ext cx="22" cy="26"/>
              </a:xfrm>
              <a:custGeom>
                <a:avLst/>
                <a:gdLst>
                  <a:gd name="T0" fmla="*/ 22 w 22"/>
                  <a:gd name="T1" fmla="*/ 8 h 26"/>
                  <a:gd name="T2" fmla="*/ 22 w 22"/>
                  <a:gd name="T3" fmla="*/ 8 h 26"/>
                  <a:gd name="T4" fmla="*/ 18 w 22"/>
                  <a:gd name="T5" fmla="*/ 16 h 26"/>
                  <a:gd name="T6" fmla="*/ 12 w 22"/>
                  <a:gd name="T7" fmla="*/ 20 h 26"/>
                  <a:gd name="T8" fmla="*/ 6 w 22"/>
                  <a:gd name="T9" fmla="*/ 24 h 26"/>
                  <a:gd name="T10" fmla="*/ 0 w 22"/>
                  <a:gd name="T11" fmla="*/ 26 h 26"/>
                  <a:gd name="T12" fmla="*/ 0 w 22"/>
                  <a:gd name="T13" fmla="*/ 26 h 26"/>
                  <a:gd name="T14" fmla="*/ 0 w 22"/>
                  <a:gd name="T15" fmla="*/ 18 h 26"/>
                  <a:gd name="T16" fmla="*/ 0 w 22"/>
                  <a:gd name="T17" fmla="*/ 12 h 26"/>
                  <a:gd name="T18" fmla="*/ 2 w 22"/>
                  <a:gd name="T19" fmla="*/ 6 h 26"/>
                  <a:gd name="T20" fmla="*/ 6 w 22"/>
                  <a:gd name="T21" fmla="*/ 4 h 26"/>
                  <a:gd name="T22" fmla="*/ 14 w 22"/>
                  <a:gd name="T23" fmla="*/ 0 h 26"/>
                  <a:gd name="T24" fmla="*/ 22 w 22"/>
                  <a:gd name="T25" fmla="*/ 0 h 26"/>
                  <a:gd name="T26" fmla="*/ 22 w 22"/>
                  <a:gd name="T2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6">
                    <a:moveTo>
                      <a:pt x="22" y="8"/>
                    </a:moveTo>
                    <a:lnTo>
                      <a:pt x="22" y="8"/>
                    </a:lnTo>
                    <a:lnTo>
                      <a:pt x="18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8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5" name="Freeform 673"/>
              <p:cNvSpPr>
                <a:spLocks noEditPoints="1"/>
              </p:cNvSpPr>
              <p:nvPr/>
            </p:nvSpPr>
            <p:spPr bwMode="auto">
              <a:xfrm>
                <a:off x="1884" y="3096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40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2 w 52"/>
                  <a:gd name="T25" fmla="*/ 12 h 14"/>
                  <a:gd name="T26" fmla="*/ 14 w 52"/>
                  <a:gd name="T27" fmla="*/ 14 h 14"/>
                  <a:gd name="T28" fmla="*/ 10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8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6" name="Freeform 674"/>
              <p:cNvSpPr>
                <a:spLocks noEditPoints="1"/>
              </p:cNvSpPr>
              <p:nvPr/>
            </p:nvSpPr>
            <p:spPr bwMode="auto">
              <a:xfrm>
                <a:off x="1884" y="3096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2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7" name="Freeform 675"/>
              <p:cNvSpPr/>
              <p:nvPr/>
            </p:nvSpPr>
            <p:spPr bwMode="auto">
              <a:xfrm>
                <a:off x="1910" y="3142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6 w 14"/>
                  <a:gd name="T9" fmla="*/ 12 h 18"/>
                  <a:gd name="T10" fmla="*/ 10 w 14"/>
                  <a:gd name="T11" fmla="*/ 18 h 18"/>
                  <a:gd name="T12" fmla="*/ 10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8" name="Freeform 676"/>
              <p:cNvSpPr/>
              <p:nvPr/>
            </p:nvSpPr>
            <p:spPr bwMode="auto">
              <a:xfrm>
                <a:off x="1896" y="3142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10 w 14"/>
                  <a:gd name="T9" fmla="*/ 12 h 18"/>
                  <a:gd name="T10" fmla="*/ 6 w 14"/>
                  <a:gd name="T11" fmla="*/ 18 h 18"/>
                  <a:gd name="T12" fmla="*/ 6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9" name="Rectangle 677"/>
              <p:cNvSpPr>
                <a:spLocks noChangeArrowheads="1"/>
              </p:cNvSpPr>
              <p:nvPr/>
            </p:nvSpPr>
            <p:spPr bwMode="auto">
              <a:xfrm>
                <a:off x="1718" y="3058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0" name="Freeform 678"/>
              <p:cNvSpPr/>
              <p:nvPr/>
            </p:nvSpPr>
            <p:spPr bwMode="auto">
              <a:xfrm>
                <a:off x="1806" y="3096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1" name="Freeform 679"/>
              <p:cNvSpPr/>
              <p:nvPr/>
            </p:nvSpPr>
            <p:spPr bwMode="auto">
              <a:xfrm>
                <a:off x="1756" y="3096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2" name="Freeform 680"/>
              <p:cNvSpPr/>
              <p:nvPr/>
            </p:nvSpPr>
            <p:spPr bwMode="auto">
              <a:xfrm>
                <a:off x="1736" y="314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4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3" name="Freeform 681"/>
              <p:cNvSpPr/>
              <p:nvPr/>
            </p:nvSpPr>
            <p:spPr bwMode="auto">
              <a:xfrm>
                <a:off x="1736" y="3142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10 h 40"/>
                  <a:gd name="T10" fmla="*/ 4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4" name="Freeform 682"/>
              <p:cNvSpPr/>
              <p:nvPr/>
            </p:nvSpPr>
            <p:spPr bwMode="auto">
              <a:xfrm>
                <a:off x="1764" y="3142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6 h 20"/>
                  <a:gd name="T16" fmla="*/ 12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6 w 36"/>
                  <a:gd name="T23" fmla="*/ 18 h 20"/>
                  <a:gd name="T24" fmla="*/ 30 w 36"/>
                  <a:gd name="T25" fmla="*/ 16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6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6" y="18"/>
                    </a:lnTo>
                    <a:lnTo>
                      <a:pt x="30" y="16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5" name="Freeform 683"/>
              <p:cNvSpPr/>
              <p:nvPr/>
            </p:nvSpPr>
            <p:spPr bwMode="auto">
              <a:xfrm>
                <a:off x="1764" y="3142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6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6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6" name="Freeform 684"/>
              <p:cNvSpPr/>
              <p:nvPr/>
            </p:nvSpPr>
            <p:spPr bwMode="auto">
              <a:xfrm>
                <a:off x="1768" y="3142"/>
                <a:ext cx="30" cy="18"/>
              </a:xfrm>
              <a:custGeom>
                <a:avLst/>
                <a:gdLst>
                  <a:gd name="T0" fmla="*/ 14 w 30"/>
                  <a:gd name="T1" fmla="*/ 0 h 18"/>
                  <a:gd name="T2" fmla="*/ 14 w 30"/>
                  <a:gd name="T3" fmla="*/ 0 h 18"/>
                  <a:gd name="T4" fmla="*/ 4 w 30"/>
                  <a:gd name="T5" fmla="*/ 0 h 18"/>
                  <a:gd name="T6" fmla="*/ 4 w 30"/>
                  <a:gd name="T7" fmla="*/ 0 h 18"/>
                  <a:gd name="T8" fmla="*/ 0 w 30"/>
                  <a:gd name="T9" fmla="*/ 2 h 18"/>
                  <a:gd name="T10" fmla="*/ 0 w 30"/>
                  <a:gd name="T11" fmla="*/ 2 h 18"/>
                  <a:gd name="T12" fmla="*/ 0 w 30"/>
                  <a:gd name="T13" fmla="*/ 8 h 18"/>
                  <a:gd name="T14" fmla="*/ 4 w 30"/>
                  <a:gd name="T15" fmla="*/ 12 h 18"/>
                  <a:gd name="T16" fmla="*/ 8 w 30"/>
                  <a:gd name="T17" fmla="*/ 16 h 18"/>
                  <a:gd name="T18" fmla="*/ 14 w 30"/>
                  <a:gd name="T19" fmla="*/ 18 h 18"/>
                  <a:gd name="T20" fmla="*/ 14 w 30"/>
                  <a:gd name="T21" fmla="*/ 18 h 18"/>
                  <a:gd name="T22" fmla="*/ 20 w 30"/>
                  <a:gd name="T23" fmla="*/ 16 h 18"/>
                  <a:gd name="T24" fmla="*/ 26 w 30"/>
                  <a:gd name="T25" fmla="*/ 12 h 18"/>
                  <a:gd name="T26" fmla="*/ 28 w 30"/>
                  <a:gd name="T27" fmla="*/ 8 h 18"/>
                  <a:gd name="T28" fmla="*/ 30 w 30"/>
                  <a:gd name="T29" fmla="*/ 2 h 18"/>
                  <a:gd name="T30" fmla="*/ 30 w 30"/>
                  <a:gd name="T31" fmla="*/ 2 h 18"/>
                  <a:gd name="T32" fmla="*/ 24 w 30"/>
                  <a:gd name="T33" fmla="*/ 0 h 18"/>
                  <a:gd name="T34" fmla="*/ 14 w 30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8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16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7" name="Freeform 685"/>
              <p:cNvSpPr/>
              <p:nvPr/>
            </p:nvSpPr>
            <p:spPr bwMode="auto">
              <a:xfrm>
                <a:off x="1768" y="3142"/>
                <a:ext cx="14" cy="18"/>
              </a:xfrm>
              <a:custGeom>
                <a:avLst/>
                <a:gdLst>
                  <a:gd name="T0" fmla="*/ 14 w 14"/>
                  <a:gd name="T1" fmla="*/ 0 h 18"/>
                  <a:gd name="T2" fmla="*/ 4 w 14"/>
                  <a:gd name="T3" fmla="*/ 0 h 18"/>
                  <a:gd name="T4" fmla="*/ 4 w 14"/>
                  <a:gd name="T5" fmla="*/ 0 h 18"/>
                  <a:gd name="T6" fmla="*/ 0 w 14"/>
                  <a:gd name="T7" fmla="*/ 2 h 18"/>
                  <a:gd name="T8" fmla="*/ 0 w 14"/>
                  <a:gd name="T9" fmla="*/ 2 h 18"/>
                  <a:gd name="T10" fmla="*/ 0 w 14"/>
                  <a:gd name="T11" fmla="*/ 8 h 18"/>
                  <a:gd name="T12" fmla="*/ 4 w 14"/>
                  <a:gd name="T13" fmla="*/ 12 h 18"/>
                  <a:gd name="T14" fmla="*/ 8 w 14"/>
                  <a:gd name="T15" fmla="*/ 16 h 18"/>
                  <a:gd name="T16" fmla="*/ 14 w 14"/>
                  <a:gd name="T17" fmla="*/ 18 h 18"/>
                  <a:gd name="T18" fmla="*/ 14 w 14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8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8" name="Freeform 686"/>
              <p:cNvSpPr/>
              <p:nvPr/>
            </p:nvSpPr>
            <p:spPr bwMode="auto">
              <a:xfrm>
                <a:off x="1772" y="3128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9" name="Freeform 687"/>
              <p:cNvSpPr/>
              <p:nvPr/>
            </p:nvSpPr>
            <p:spPr bwMode="auto">
              <a:xfrm>
                <a:off x="1772" y="3128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0" name="Freeform 688"/>
              <p:cNvSpPr/>
              <p:nvPr/>
            </p:nvSpPr>
            <p:spPr bwMode="auto">
              <a:xfrm>
                <a:off x="1760" y="3070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1" name="Freeform 689"/>
              <p:cNvSpPr/>
              <p:nvPr/>
            </p:nvSpPr>
            <p:spPr bwMode="auto">
              <a:xfrm>
                <a:off x="1760" y="3070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2" name="Freeform 690"/>
              <p:cNvSpPr/>
              <p:nvPr/>
            </p:nvSpPr>
            <p:spPr bwMode="auto">
              <a:xfrm>
                <a:off x="1774" y="3126"/>
                <a:ext cx="16" cy="8"/>
              </a:xfrm>
              <a:custGeom>
                <a:avLst/>
                <a:gdLst>
                  <a:gd name="T0" fmla="*/ 0 w 16"/>
                  <a:gd name="T1" fmla="*/ 4 h 8"/>
                  <a:gd name="T2" fmla="*/ 0 w 16"/>
                  <a:gd name="T3" fmla="*/ 4 h 8"/>
                  <a:gd name="T4" fmla="*/ 8 w 16"/>
                  <a:gd name="T5" fmla="*/ 8 h 8"/>
                  <a:gd name="T6" fmla="*/ 8 w 16"/>
                  <a:gd name="T7" fmla="*/ 8 h 8"/>
                  <a:gd name="T8" fmla="*/ 16 w 16"/>
                  <a:gd name="T9" fmla="*/ 6 h 8"/>
                  <a:gd name="T10" fmla="*/ 16 w 16"/>
                  <a:gd name="T11" fmla="*/ 6 h 8"/>
                  <a:gd name="T12" fmla="*/ 14 w 16"/>
                  <a:gd name="T13" fmla="*/ 2 h 8"/>
                  <a:gd name="T14" fmla="*/ 8 w 16"/>
                  <a:gd name="T15" fmla="*/ 0 h 8"/>
                  <a:gd name="T16" fmla="*/ 8 w 16"/>
                  <a:gd name="T17" fmla="*/ 0 h 8"/>
                  <a:gd name="T18" fmla="*/ 4 w 16"/>
                  <a:gd name="T19" fmla="*/ 2 h 8"/>
                  <a:gd name="T20" fmla="*/ 0 w 16"/>
                  <a:gd name="T21" fmla="*/ 4 h 8"/>
                  <a:gd name="T22" fmla="*/ 0 w 16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lnTo>
                      <a:pt x="0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3" name="Freeform 691"/>
              <p:cNvSpPr/>
              <p:nvPr/>
            </p:nvSpPr>
            <p:spPr bwMode="auto">
              <a:xfrm>
                <a:off x="1774" y="3126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0 w 8"/>
                  <a:gd name="T3" fmla="*/ 4 h 8"/>
                  <a:gd name="T4" fmla="*/ 8 w 8"/>
                  <a:gd name="T5" fmla="*/ 8 h 8"/>
                  <a:gd name="T6" fmla="*/ 8 w 8"/>
                  <a:gd name="T7" fmla="*/ 0 h 8"/>
                  <a:gd name="T8" fmla="*/ 8 w 8"/>
                  <a:gd name="T9" fmla="*/ 0 h 8"/>
                  <a:gd name="T10" fmla="*/ 4 w 8"/>
                  <a:gd name="T11" fmla="*/ 2 h 8"/>
                  <a:gd name="T12" fmla="*/ 0 w 8"/>
                  <a:gd name="T13" fmla="*/ 4 h 8"/>
                  <a:gd name="T14" fmla="*/ 0 w 8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lnTo>
                      <a:pt x="0" y="4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4" name="Freeform 692"/>
              <p:cNvSpPr/>
              <p:nvPr/>
            </p:nvSpPr>
            <p:spPr bwMode="auto">
              <a:xfrm>
                <a:off x="1782" y="3142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6 w 14"/>
                  <a:gd name="T9" fmla="*/ 12 h 18"/>
                  <a:gd name="T10" fmla="*/ 10 w 14"/>
                  <a:gd name="T11" fmla="*/ 18 h 18"/>
                  <a:gd name="T12" fmla="*/ 10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5" name="Freeform 693"/>
              <p:cNvSpPr/>
              <p:nvPr/>
            </p:nvSpPr>
            <p:spPr bwMode="auto">
              <a:xfrm>
                <a:off x="1768" y="3142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10 w 14"/>
                  <a:gd name="T9" fmla="*/ 12 h 18"/>
                  <a:gd name="T10" fmla="*/ 6 w 14"/>
                  <a:gd name="T11" fmla="*/ 18 h 18"/>
                  <a:gd name="T12" fmla="*/ 6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6" name="Freeform 694"/>
              <p:cNvSpPr>
                <a:spLocks noEditPoints="1"/>
              </p:cNvSpPr>
              <p:nvPr/>
            </p:nvSpPr>
            <p:spPr bwMode="auto">
              <a:xfrm>
                <a:off x="1756" y="3094"/>
                <a:ext cx="52" cy="14"/>
              </a:xfrm>
              <a:custGeom>
                <a:avLst/>
                <a:gdLst>
                  <a:gd name="T0" fmla="*/ 26 w 52"/>
                  <a:gd name="T1" fmla="*/ 2 h 14"/>
                  <a:gd name="T2" fmla="*/ 30 w 52"/>
                  <a:gd name="T3" fmla="*/ 2 h 14"/>
                  <a:gd name="T4" fmla="*/ 46 w 52"/>
                  <a:gd name="T5" fmla="*/ 2 h 14"/>
                  <a:gd name="T6" fmla="*/ 52 w 52"/>
                  <a:gd name="T7" fmla="*/ 2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40 w 52"/>
                  <a:gd name="T15" fmla="*/ 14 h 14"/>
                  <a:gd name="T16" fmla="*/ 34 w 52"/>
                  <a:gd name="T17" fmla="*/ 14 h 14"/>
                  <a:gd name="T18" fmla="*/ 28 w 52"/>
                  <a:gd name="T19" fmla="*/ 6 h 14"/>
                  <a:gd name="T20" fmla="*/ 26 w 52"/>
                  <a:gd name="T21" fmla="*/ 6 h 14"/>
                  <a:gd name="T22" fmla="*/ 24 w 52"/>
                  <a:gd name="T23" fmla="*/ 6 h 14"/>
                  <a:gd name="T24" fmla="*/ 22 w 52"/>
                  <a:gd name="T25" fmla="*/ 12 h 14"/>
                  <a:gd name="T26" fmla="*/ 14 w 52"/>
                  <a:gd name="T27" fmla="*/ 14 h 14"/>
                  <a:gd name="T28" fmla="*/ 10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2 h 14"/>
                  <a:gd name="T36" fmla="*/ 8 w 52"/>
                  <a:gd name="T37" fmla="*/ 2 h 14"/>
                  <a:gd name="T38" fmla="*/ 14 w 52"/>
                  <a:gd name="T39" fmla="*/ 0 h 14"/>
                  <a:gd name="T40" fmla="*/ 22 w 52"/>
                  <a:gd name="T41" fmla="*/ 2 h 14"/>
                  <a:gd name="T42" fmla="*/ 26 w 52"/>
                  <a:gd name="T43" fmla="*/ 2 h 14"/>
                  <a:gd name="T44" fmla="*/ 10 w 52"/>
                  <a:gd name="T45" fmla="*/ 12 h 14"/>
                  <a:gd name="T46" fmla="*/ 6 w 52"/>
                  <a:gd name="T47" fmla="*/ 6 h 14"/>
                  <a:gd name="T48" fmla="*/ 8 w 52"/>
                  <a:gd name="T49" fmla="*/ 4 h 14"/>
                  <a:gd name="T50" fmla="*/ 16 w 52"/>
                  <a:gd name="T51" fmla="*/ 2 h 14"/>
                  <a:gd name="T52" fmla="*/ 24 w 52"/>
                  <a:gd name="T53" fmla="*/ 4 h 14"/>
                  <a:gd name="T54" fmla="*/ 22 w 52"/>
                  <a:gd name="T55" fmla="*/ 8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4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4 h 14"/>
                  <a:gd name="T72" fmla="*/ 34 w 52"/>
                  <a:gd name="T73" fmla="*/ 12 h 14"/>
                  <a:gd name="T74" fmla="*/ 38 w 52"/>
                  <a:gd name="T75" fmla="*/ 14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7" name="Freeform 695"/>
              <p:cNvSpPr>
                <a:spLocks noEditPoints="1"/>
              </p:cNvSpPr>
              <p:nvPr/>
            </p:nvSpPr>
            <p:spPr bwMode="auto">
              <a:xfrm>
                <a:off x="1756" y="3094"/>
                <a:ext cx="26" cy="14"/>
              </a:xfrm>
              <a:custGeom>
                <a:avLst/>
                <a:gdLst>
                  <a:gd name="T0" fmla="*/ 26 w 26"/>
                  <a:gd name="T1" fmla="*/ 6 h 14"/>
                  <a:gd name="T2" fmla="*/ 24 w 26"/>
                  <a:gd name="T3" fmla="*/ 6 h 14"/>
                  <a:gd name="T4" fmla="*/ 24 w 26"/>
                  <a:gd name="T5" fmla="*/ 6 h 14"/>
                  <a:gd name="T6" fmla="*/ 22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2 h 14"/>
                  <a:gd name="T28" fmla="*/ 0 w 26"/>
                  <a:gd name="T29" fmla="*/ 2 h 14"/>
                  <a:gd name="T30" fmla="*/ 8 w 26"/>
                  <a:gd name="T31" fmla="*/ 2 h 14"/>
                  <a:gd name="T32" fmla="*/ 8 w 26"/>
                  <a:gd name="T33" fmla="*/ 2 h 14"/>
                  <a:gd name="T34" fmla="*/ 14 w 26"/>
                  <a:gd name="T35" fmla="*/ 0 h 14"/>
                  <a:gd name="T36" fmla="*/ 22 w 26"/>
                  <a:gd name="T37" fmla="*/ 2 h 14"/>
                  <a:gd name="T38" fmla="*/ 26 w 26"/>
                  <a:gd name="T39" fmla="*/ 2 h 14"/>
                  <a:gd name="T40" fmla="*/ 26 w 26"/>
                  <a:gd name="T41" fmla="*/ 6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6 h 14"/>
                  <a:gd name="T50" fmla="*/ 8 w 26"/>
                  <a:gd name="T51" fmla="*/ 4 h 14"/>
                  <a:gd name="T52" fmla="*/ 8 w 26"/>
                  <a:gd name="T53" fmla="*/ 4 h 14"/>
                  <a:gd name="T54" fmla="*/ 10 w 26"/>
                  <a:gd name="T55" fmla="*/ 2 h 14"/>
                  <a:gd name="T56" fmla="*/ 16 w 26"/>
                  <a:gd name="T57" fmla="*/ 2 h 14"/>
                  <a:gd name="T58" fmla="*/ 20 w 26"/>
                  <a:gd name="T59" fmla="*/ 2 h 14"/>
                  <a:gd name="T60" fmla="*/ 24 w 26"/>
                  <a:gd name="T61" fmla="*/ 4 h 14"/>
                  <a:gd name="T62" fmla="*/ 24 w 26"/>
                  <a:gd name="T63" fmla="*/ 4 h 14"/>
                  <a:gd name="T64" fmla="*/ 22 w 26"/>
                  <a:gd name="T65" fmla="*/ 8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4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458" name="Picture 69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8" y="3176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" name="Picture 69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306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0" name="Picture 69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6" y="280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1" name="Picture 699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8" y="267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2" name="Rectangle 700"/>
              <p:cNvSpPr>
                <a:spLocks noChangeArrowheads="1"/>
              </p:cNvSpPr>
              <p:nvPr/>
            </p:nvSpPr>
            <p:spPr bwMode="auto">
              <a:xfrm>
                <a:off x="1718" y="3430"/>
                <a:ext cx="128" cy="124"/>
              </a:xfrm>
              <a:prstGeom prst="rect">
                <a:avLst/>
              </a:prstGeom>
              <a:solidFill>
                <a:srgbClr val="007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3" name="Freeform 701"/>
              <p:cNvSpPr/>
              <p:nvPr/>
            </p:nvSpPr>
            <p:spPr bwMode="auto">
              <a:xfrm>
                <a:off x="1806" y="347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4" name="Freeform 702"/>
              <p:cNvSpPr/>
              <p:nvPr/>
            </p:nvSpPr>
            <p:spPr bwMode="auto">
              <a:xfrm>
                <a:off x="1756" y="3470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5" name="Freeform 703"/>
              <p:cNvSpPr/>
              <p:nvPr/>
            </p:nvSpPr>
            <p:spPr bwMode="auto">
              <a:xfrm>
                <a:off x="1736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36 w 92"/>
                  <a:gd name="T5" fmla="*/ 0 h 38"/>
                  <a:gd name="T6" fmla="*/ 36 w 92"/>
                  <a:gd name="T7" fmla="*/ 0 h 38"/>
                  <a:gd name="T8" fmla="*/ 22 w 92"/>
                  <a:gd name="T9" fmla="*/ 4 h 38"/>
                  <a:gd name="T10" fmla="*/ 10 w 92"/>
                  <a:gd name="T11" fmla="*/ 8 h 38"/>
                  <a:gd name="T12" fmla="*/ 4 w 92"/>
                  <a:gd name="T13" fmla="*/ 10 h 38"/>
                  <a:gd name="T14" fmla="*/ 0 w 92"/>
                  <a:gd name="T15" fmla="*/ 12 h 38"/>
                  <a:gd name="T16" fmla="*/ 0 w 92"/>
                  <a:gd name="T17" fmla="*/ 16 h 38"/>
                  <a:gd name="T18" fmla="*/ 0 w 92"/>
                  <a:gd name="T19" fmla="*/ 16 h 38"/>
                  <a:gd name="T20" fmla="*/ 0 w 92"/>
                  <a:gd name="T21" fmla="*/ 38 h 38"/>
                  <a:gd name="T22" fmla="*/ 0 w 92"/>
                  <a:gd name="T23" fmla="*/ 38 h 38"/>
                  <a:gd name="T24" fmla="*/ 92 w 92"/>
                  <a:gd name="T25" fmla="*/ 38 h 38"/>
                  <a:gd name="T26" fmla="*/ 92 w 92"/>
                  <a:gd name="T27" fmla="*/ 38 h 38"/>
                  <a:gd name="T28" fmla="*/ 92 w 92"/>
                  <a:gd name="T29" fmla="*/ 16 h 38"/>
                  <a:gd name="T30" fmla="*/ 92 w 92"/>
                  <a:gd name="T31" fmla="*/ 16 h 38"/>
                  <a:gd name="T32" fmla="*/ 92 w 92"/>
                  <a:gd name="T33" fmla="*/ 12 h 38"/>
                  <a:gd name="T34" fmla="*/ 90 w 92"/>
                  <a:gd name="T35" fmla="*/ 10 h 38"/>
                  <a:gd name="T36" fmla="*/ 82 w 92"/>
                  <a:gd name="T37" fmla="*/ 8 h 38"/>
                  <a:gd name="T38" fmla="*/ 70 w 92"/>
                  <a:gd name="T39" fmla="*/ 4 h 38"/>
                  <a:gd name="T40" fmla="*/ 5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6" name="Freeform 704"/>
              <p:cNvSpPr/>
              <p:nvPr/>
            </p:nvSpPr>
            <p:spPr bwMode="auto">
              <a:xfrm>
                <a:off x="1736" y="3516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36 w 46"/>
                  <a:gd name="T3" fmla="*/ 0 h 38"/>
                  <a:gd name="T4" fmla="*/ 36 w 46"/>
                  <a:gd name="T5" fmla="*/ 0 h 38"/>
                  <a:gd name="T6" fmla="*/ 22 w 46"/>
                  <a:gd name="T7" fmla="*/ 4 h 38"/>
                  <a:gd name="T8" fmla="*/ 10 w 46"/>
                  <a:gd name="T9" fmla="*/ 8 h 38"/>
                  <a:gd name="T10" fmla="*/ 4 w 46"/>
                  <a:gd name="T11" fmla="*/ 10 h 38"/>
                  <a:gd name="T12" fmla="*/ 0 w 46"/>
                  <a:gd name="T13" fmla="*/ 12 h 38"/>
                  <a:gd name="T14" fmla="*/ 0 w 46"/>
                  <a:gd name="T15" fmla="*/ 16 h 38"/>
                  <a:gd name="T16" fmla="*/ 0 w 46"/>
                  <a:gd name="T17" fmla="*/ 16 h 38"/>
                  <a:gd name="T18" fmla="*/ 0 w 46"/>
                  <a:gd name="T19" fmla="*/ 38 h 38"/>
                  <a:gd name="T20" fmla="*/ 46 w 46"/>
                  <a:gd name="T21" fmla="*/ 38 h 38"/>
                  <a:gd name="T22" fmla="*/ 46 w 46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7" name="Freeform 705"/>
              <p:cNvSpPr/>
              <p:nvPr/>
            </p:nvSpPr>
            <p:spPr bwMode="auto">
              <a:xfrm>
                <a:off x="1768" y="3516"/>
                <a:ext cx="28" cy="38"/>
              </a:xfrm>
              <a:custGeom>
                <a:avLst/>
                <a:gdLst>
                  <a:gd name="T0" fmla="*/ 22 w 28"/>
                  <a:gd name="T1" fmla="*/ 38 h 38"/>
                  <a:gd name="T2" fmla="*/ 28 w 28"/>
                  <a:gd name="T3" fmla="*/ 2 h 38"/>
                  <a:gd name="T4" fmla="*/ 24 w 28"/>
                  <a:gd name="T5" fmla="*/ 0 h 38"/>
                  <a:gd name="T6" fmla="*/ 14 w 28"/>
                  <a:gd name="T7" fmla="*/ 4 h 38"/>
                  <a:gd name="T8" fmla="*/ 4 w 28"/>
                  <a:gd name="T9" fmla="*/ 0 h 38"/>
                  <a:gd name="T10" fmla="*/ 0 w 28"/>
                  <a:gd name="T11" fmla="*/ 2 h 38"/>
                  <a:gd name="T12" fmla="*/ 8 w 28"/>
                  <a:gd name="T13" fmla="*/ 38 h 38"/>
                  <a:gd name="T14" fmla="*/ 22 w 2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8">
                    <a:moveTo>
                      <a:pt x="22" y="38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1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38"/>
                    </a:lnTo>
                    <a:lnTo>
                      <a:pt x="22" y="38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8" name="Freeform 706"/>
              <p:cNvSpPr/>
              <p:nvPr/>
            </p:nvSpPr>
            <p:spPr bwMode="auto">
              <a:xfrm>
                <a:off x="1768" y="3516"/>
                <a:ext cx="14" cy="38"/>
              </a:xfrm>
              <a:custGeom>
                <a:avLst/>
                <a:gdLst>
                  <a:gd name="T0" fmla="*/ 14 w 14"/>
                  <a:gd name="T1" fmla="*/ 4 h 38"/>
                  <a:gd name="T2" fmla="*/ 4 w 14"/>
                  <a:gd name="T3" fmla="*/ 0 h 38"/>
                  <a:gd name="T4" fmla="*/ 0 w 14"/>
                  <a:gd name="T5" fmla="*/ 2 h 38"/>
                  <a:gd name="T6" fmla="*/ 8 w 14"/>
                  <a:gd name="T7" fmla="*/ 38 h 38"/>
                  <a:gd name="T8" fmla="*/ 14 w 14"/>
                  <a:gd name="T9" fmla="*/ 38 h 38"/>
                  <a:gd name="T10" fmla="*/ 14 w 14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8">
                    <a:moveTo>
                      <a:pt x="14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38"/>
                    </a:lnTo>
                    <a:lnTo>
                      <a:pt x="14" y="38"/>
                    </a:ln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9" name="Freeform 707"/>
              <p:cNvSpPr/>
              <p:nvPr/>
            </p:nvSpPr>
            <p:spPr bwMode="auto">
              <a:xfrm>
                <a:off x="1790" y="3518"/>
                <a:ext cx="18" cy="36"/>
              </a:xfrm>
              <a:custGeom>
                <a:avLst/>
                <a:gdLst>
                  <a:gd name="T0" fmla="*/ 0 w 18"/>
                  <a:gd name="T1" fmla="*/ 36 h 36"/>
                  <a:gd name="T2" fmla="*/ 0 w 18"/>
                  <a:gd name="T3" fmla="*/ 36 h 36"/>
                  <a:gd name="T4" fmla="*/ 10 w 18"/>
                  <a:gd name="T5" fmla="*/ 36 h 36"/>
                  <a:gd name="T6" fmla="*/ 10 w 18"/>
                  <a:gd name="T7" fmla="*/ 36 h 36"/>
                  <a:gd name="T8" fmla="*/ 10 w 18"/>
                  <a:gd name="T9" fmla="*/ 36 h 36"/>
                  <a:gd name="T10" fmla="*/ 10 w 18"/>
                  <a:gd name="T11" fmla="*/ 36 h 36"/>
                  <a:gd name="T12" fmla="*/ 12 w 18"/>
                  <a:gd name="T13" fmla="*/ 24 h 36"/>
                  <a:gd name="T14" fmla="*/ 12 w 18"/>
                  <a:gd name="T15" fmla="*/ 24 h 36"/>
                  <a:gd name="T16" fmla="*/ 10 w 18"/>
                  <a:gd name="T17" fmla="*/ 20 h 36"/>
                  <a:gd name="T18" fmla="*/ 10 w 18"/>
                  <a:gd name="T19" fmla="*/ 20 h 36"/>
                  <a:gd name="T20" fmla="*/ 14 w 18"/>
                  <a:gd name="T21" fmla="*/ 18 h 36"/>
                  <a:gd name="T22" fmla="*/ 14 w 18"/>
                  <a:gd name="T23" fmla="*/ 18 h 36"/>
                  <a:gd name="T24" fmla="*/ 18 w 18"/>
                  <a:gd name="T25" fmla="*/ 2 h 36"/>
                  <a:gd name="T26" fmla="*/ 18 w 18"/>
                  <a:gd name="T27" fmla="*/ 2 h 36"/>
                  <a:gd name="T28" fmla="*/ 18 w 18"/>
                  <a:gd name="T29" fmla="*/ 2 h 36"/>
                  <a:gd name="T30" fmla="*/ 6 w 18"/>
                  <a:gd name="T31" fmla="*/ 0 h 36"/>
                  <a:gd name="T32" fmla="*/ 6 w 18"/>
                  <a:gd name="T33" fmla="*/ 0 h 36"/>
                  <a:gd name="T34" fmla="*/ 6 w 18"/>
                  <a:gd name="T35" fmla="*/ 0 h 36"/>
                  <a:gd name="T36" fmla="*/ 0 w 18"/>
                  <a:gd name="T37" fmla="*/ 36 h 36"/>
                  <a:gd name="T38" fmla="*/ 0 w 18"/>
                  <a:gd name="T3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6">
                    <a:moveTo>
                      <a:pt x="0" y="36"/>
                    </a:moveTo>
                    <a:lnTo>
                      <a:pt x="0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0" name="Freeform 708"/>
              <p:cNvSpPr/>
              <p:nvPr/>
            </p:nvSpPr>
            <p:spPr bwMode="auto">
              <a:xfrm>
                <a:off x="1772" y="3502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1" name="Freeform 709"/>
              <p:cNvSpPr/>
              <p:nvPr/>
            </p:nvSpPr>
            <p:spPr bwMode="auto">
              <a:xfrm>
                <a:off x="1772" y="3502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2" name="Freeform 710"/>
              <p:cNvSpPr/>
              <p:nvPr/>
            </p:nvSpPr>
            <p:spPr bwMode="auto">
              <a:xfrm>
                <a:off x="1760" y="344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3" name="Freeform 711"/>
              <p:cNvSpPr/>
              <p:nvPr/>
            </p:nvSpPr>
            <p:spPr bwMode="auto">
              <a:xfrm>
                <a:off x="1760" y="344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4" name="Freeform 712"/>
              <p:cNvSpPr/>
              <p:nvPr/>
            </p:nvSpPr>
            <p:spPr bwMode="auto">
              <a:xfrm>
                <a:off x="1778" y="3494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5" name="Freeform 713"/>
              <p:cNvSpPr/>
              <p:nvPr/>
            </p:nvSpPr>
            <p:spPr bwMode="auto">
              <a:xfrm>
                <a:off x="1782" y="351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6" name="Freeform 714"/>
              <p:cNvSpPr/>
              <p:nvPr/>
            </p:nvSpPr>
            <p:spPr bwMode="auto">
              <a:xfrm>
                <a:off x="1768" y="3516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7" name="Freeform 715"/>
              <p:cNvSpPr/>
              <p:nvPr/>
            </p:nvSpPr>
            <p:spPr bwMode="auto">
              <a:xfrm>
                <a:off x="1758" y="3518"/>
                <a:ext cx="18" cy="36"/>
              </a:xfrm>
              <a:custGeom>
                <a:avLst/>
                <a:gdLst>
                  <a:gd name="T0" fmla="*/ 18 w 18"/>
                  <a:gd name="T1" fmla="*/ 36 h 36"/>
                  <a:gd name="T2" fmla="*/ 18 w 18"/>
                  <a:gd name="T3" fmla="*/ 36 h 36"/>
                  <a:gd name="T4" fmla="*/ 6 w 18"/>
                  <a:gd name="T5" fmla="*/ 36 h 36"/>
                  <a:gd name="T6" fmla="*/ 6 w 18"/>
                  <a:gd name="T7" fmla="*/ 36 h 36"/>
                  <a:gd name="T8" fmla="*/ 6 w 18"/>
                  <a:gd name="T9" fmla="*/ 36 h 36"/>
                  <a:gd name="T10" fmla="*/ 6 w 18"/>
                  <a:gd name="T11" fmla="*/ 36 h 36"/>
                  <a:gd name="T12" fmla="*/ 4 w 18"/>
                  <a:gd name="T13" fmla="*/ 24 h 36"/>
                  <a:gd name="T14" fmla="*/ 4 w 18"/>
                  <a:gd name="T15" fmla="*/ 24 h 36"/>
                  <a:gd name="T16" fmla="*/ 6 w 18"/>
                  <a:gd name="T17" fmla="*/ 20 h 36"/>
                  <a:gd name="T18" fmla="*/ 6 w 18"/>
                  <a:gd name="T19" fmla="*/ 20 h 36"/>
                  <a:gd name="T20" fmla="*/ 2 w 18"/>
                  <a:gd name="T21" fmla="*/ 18 h 36"/>
                  <a:gd name="T22" fmla="*/ 2 w 18"/>
                  <a:gd name="T23" fmla="*/ 18 h 36"/>
                  <a:gd name="T24" fmla="*/ 0 w 18"/>
                  <a:gd name="T25" fmla="*/ 2 h 36"/>
                  <a:gd name="T26" fmla="*/ 0 w 18"/>
                  <a:gd name="T27" fmla="*/ 2 h 36"/>
                  <a:gd name="T28" fmla="*/ 0 w 18"/>
                  <a:gd name="T29" fmla="*/ 2 h 36"/>
                  <a:gd name="T30" fmla="*/ 10 w 18"/>
                  <a:gd name="T31" fmla="*/ 0 h 36"/>
                  <a:gd name="T32" fmla="*/ 10 w 18"/>
                  <a:gd name="T33" fmla="*/ 0 h 36"/>
                  <a:gd name="T34" fmla="*/ 10 w 18"/>
                  <a:gd name="T35" fmla="*/ 0 h 36"/>
                  <a:gd name="T36" fmla="*/ 18 w 18"/>
                  <a:gd name="T37" fmla="*/ 36 h 36"/>
                  <a:gd name="T38" fmla="*/ 18 w 18"/>
                  <a:gd name="T3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6">
                    <a:moveTo>
                      <a:pt x="18" y="36"/>
                    </a:moveTo>
                    <a:lnTo>
                      <a:pt x="18" y="36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8" name="Freeform 716"/>
              <p:cNvSpPr/>
              <p:nvPr/>
            </p:nvSpPr>
            <p:spPr bwMode="auto">
              <a:xfrm>
                <a:off x="1758" y="3436"/>
                <a:ext cx="50" cy="34"/>
              </a:xfrm>
              <a:custGeom>
                <a:avLst/>
                <a:gdLst>
                  <a:gd name="T0" fmla="*/ 24 w 50"/>
                  <a:gd name="T1" fmla="*/ 0 h 34"/>
                  <a:gd name="T2" fmla="*/ 24 w 50"/>
                  <a:gd name="T3" fmla="*/ 0 h 34"/>
                  <a:gd name="T4" fmla="*/ 36 w 50"/>
                  <a:gd name="T5" fmla="*/ 2 h 34"/>
                  <a:gd name="T6" fmla="*/ 42 w 50"/>
                  <a:gd name="T7" fmla="*/ 4 h 34"/>
                  <a:gd name="T8" fmla="*/ 46 w 50"/>
                  <a:gd name="T9" fmla="*/ 6 h 34"/>
                  <a:gd name="T10" fmla="*/ 48 w 50"/>
                  <a:gd name="T11" fmla="*/ 10 h 34"/>
                  <a:gd name="T12" fmla="*/ 50 w 50"/>
                  <a:gd name="T13" fmla="*/ 16 h 34"/>
                  <a:gd name="T14" fmla="*/ 50 w 50"/>
                  <a:gd name="T15" fmla="*/ 24 h 34"/>
                  <a:gd name="T16" fmla="*/ 48 w 50"/>
                  <a:gd name="T17" fmla="*/ 34 h 34"/>
                  <a:gd name="T18" fmla="*/ 48 w 50"/>
                  <a:gd name="T19" fmla="*/ 34 h 34"/>
                  <a:gd name="T20" fmla="*/ 44 w 50"/>
                  <a:gd name="T21" fmla="*/ 26 h 34"/>
                  <a:gd name="T22" fmla="*/ 40 w 50"/>
                  <a:gd name="T23" fmla="*/ 18 h 34"/>
                  <a:gd name="T24" fmla="*/ 40 w 50"/>
                  <a:gd name="T25" fmla="*/ 18 h 34"/>
                  <a:gd name="T26" fmla="*/ 24 w 50"/>
                  <a:gd name="T27" fmla="*/ 18 h 34"/>
                  <a:gd name="T28" fmla="*/ 24 w 50"/>
                  <a:gd name="T29" fmla="*/ 18 h 34"/>
                  <a:gd name="T30" fmla="*/ 8 w 50"/>
                  <a:gd name="T31" fmla="*/ 18 h 34"/>
                  <a:gd name="T32" fmla="*/ 8 w 50"/>
                  <a:gd name="T33" fmla="*/ 18 h 34"/>
                  <a:gd name="T34" fmla="*/ 6 w 50"/>
                  <a:gd name="T35" fmla="*/ 26 h 34"/>
                  <a:gd name="T36" fmla="*/ 2 w 50"/>
                  <a:gd name="T37" fmla="*/ 34 h 34"/>
                  <a:gd name="T38" fmla="*/ 2 w 50"/>
                  <a:gd name="T39" fmla="*/ 34 h 34"/>
                  <a:gd name="T40" fmla="*/ 0 w 50"/>
                  <a:gd name="T41" fmla="*/ 24 h 34"/>
                  <a:gd name="T42" fmla="*/ 0 w 50"/>
                  <a:gd name="T43" fmla="*/ 16 h 34"/>
                  <a:gd name="T44" fmla="*/ 0 w 50"/>
                  <a:gd name="T45" fmla="*/ 10 h 34"/>
                  <a:gd name="T46" fmla="*/ 4 w 50"/>
                  <a:gd name="T47" fmla="*/ 6 h 34"/>
                  <a:gd name="T48" fmla="*/ 8 w 50"/>
                  <a:gd name="T49" fmla="*/ 4 h 34"/>
                  <a:gd name="T50" fmla="*/ 12 w 50"/>
                  <a:gd name="T51" fmla="*/ 2 h 34"/>
                  <a:gd name="T52" fmla="*/ 24 w 50"/>
                  <a:gd name="T53" fmla="*/ 0 h 34"/>
                  <a:gd name="T54" fmla="*/ 24 w 50"/>
                  <a:gd name="T5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" h="34">
                    <a:moveTo>
                      <a:pt x="24" y="0"/>
                    </a:moveTo>
                    <a:lnTo>
                      <a:pt x="24" y="0"/>
                    </a:lnTo>
                    <a:lnTo>
                      <a:pt x="36" y="2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50" y="24"/>
                    </a:lnTo>
                    <a:lnTo>
                      <a:pt x="48" y="34"/>
                    </a:lnTo>
                    <a:lnTo>
                      <a:pt x="48" y="34"/>
                    </a:lnTo>
                    <a:lnTo>
                      <a:pt x="44" y="26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6" y="2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9" name="Freeform 717"/>
              <p:cNvSpPr/>
              <p:nvPr/>
            </p:nvSpPr>
            <p:spPr bwMode="auto">
              <a:xfrm>
                <a:off x="1758" y="3436"/>
                <a:ext cx="24" cy="34"/>
              </a:xfrm>
              <a:custGeom>
                <a:avLst/>
                <a:gdLst>
                  <a:gd name="T0" fmla="*/ 24 w 24"/>
                  <a:gd name="T1" fmla="*/ 18 h 34"/>
                  <a:gd name="T2" fmla="*/ 24 w 24"/>
                  <a:gd name="T3" fmla="*/ 18 h 34"/>
                  <a:gd name="T4" fmla="*/ 8 w 24"/>
                  <a:gd name="T5" fmla="*/ 18 h 34"/>
                  <a:gd name="T6" fmla="*/ 8 w 24"/>
                  <a:gd name="T7" fmla="*/ 18 h 34"/>
                  <a:gd name="T8" fmla="*/ 6 w 24"/>
                  <a:gd name="T9" fmla="*/ 26 h 34"/>
                  <a:gd name="T10" fmla="*/ 2 w 24"/>
                  <a:gd name="T11" fmla="*/ 34 h 34"/>
                  <a:gd name="T12" fmla="*/ 2 w 24"/>
                  <a:gd name="T13" fmla="*/ 34 h 34"/>
                  <a:gd name="T14" fmla="*/ 0 w 24"/>
                  <a:gd name="T15" fmla="*/ 24 h 34"/>
                  <a:gd name="T16" fmla="*/ 0 w 24"/>
                  <a:gd name="T17" fmla="*/ 16 h 34"/>
                  <a:gd name="T18" fmla="*/ 0 w 24"/>
                  <a:gd name="T19" fmla="*/ 10 h 34"/>
                  <a:gd name="T20" fmla="*/ 4 w 24"/>
                  <a:gd name="T21" fmla="*/ 6 h 34"/>
                  <a:gd name="T22" fmla="*/ 8 w 24"/>
                  <a:gd name="T23" fmla="*/ 4 h 34"/>
                  <a:gd name="T24" fmla="*/ 12 w 24"/>
                  <a:gd name="T25" fmla="*/ 2 h 34"/>
                  <a:gd name="T26" fmla="*/ 24 w 24"/>
                  <a:gd name="T27" fmla="*/ 0 h 34"/>
                  <a:gd name="T28" fmla="*/ 24 w 24"/>
                  <a:gd name="T29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4">
                    <a:moveTo>
                      <a:pt x="24" y="18"/>
                    </a:moveTo>
                    <a:lnTo>
                      <a:pt x="24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6" y="2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4" y="0"/>
                    </a:lnTo>
                    <a:lnTo>
                      <a:pt x="24" y="18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0" name="Freeform 718"/>
              <p:cNvSpPr/>
              <p:nvPr/>
            </p:nvSpPr>
            <p:spPr bwMode="auto">
              <a:xfrm>
                <a:off x="1788" y="3464"/>
                <a:ext cx="12" cy="4"/>
              </a:xfrm>
              <a:custGeom>
                <a:avLst/>
                <a:gdLst>
                  <a:gd name="T0" fmla="*/ 8 w 12"/>
                  <a:gd name="T1" fmla="*/ 0 h 4"/>
                  <a:gd name="T2" fmla="*/ 8 w 12"/>
                  <a:gd name="T3" fmla="*/ 0 h 4"/>
                  <a:gd name="T4" fmla="*/ 12 w 12"/>
                  <a:gd name="T5" fmla="*/ 2 h 4"/>
                  <a:gd name="T6" fmla="*/ 12 w 12"/>
                  <a:gd name="T7" fmla="*/ 2 h 4"/>
                  <a:gd name="T8" fmla="*/ 12 w 12"/>
                  <a:gd name="T9" fmla="*/ 2 h 4"/>
                  <a:gd name="T10" fmla="*/ 12 w 12"/>
                  <a:gd name="T11" fmla="*/ 2 h 4"/>
                  <a:gd name="T12" fmla="*/ 8 w 12"/>
                  <a:gd name="T13" fmla="*/ 2 h 4"/>
                  <a:gd name="T14" fmla="*/ 2 w 12"/>
                  <a:gd name="T15" fmla="*/ 4 h 4"/>
                  <a:gd name="T16" fmla="*/ 2 w 12"/>
                  <a:gd name="T17" fmla="*/ 4 h 4"/>
                  <a:gd name="T18" fmla="*/ 0 w 12"/>
                  <a:gd name="T19" fmla="*/ 2 h 4"/>
                  <a:gd name="T20" fmla="*/ 0 w 12"/>
                  <a:gd name="T21" fmla="*/ 2 h 4"/>
                  <a:gd name="T22" fmla="*/ 0 w 12"/>
                  <a:gd name="T23" fmla="*/ 2 h 4"/>
                  <a:gd name="T24" fmla="*/ 2 w 12"/>
                  <a:gd name="T25" fmla="*/ 0 h 4"/>
                  <a:gd name="T26" fmla="*/ 8 w 12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4">
                    <a:moveTo>
                      <a:pt x="8" y="0"/>
                    </a:moveTo>
                    <a:lnTo>
                      <a:pt x="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1" name="Freeform 719"/>
              <p:cNvSpPr/>
              <p:nvPr/>
            </p:nvSpPr>
            <p:spPr bwMode="auto">
              <a:xfrm>
                <a:off x="1764" y="3464"/>
                <a:ext cx="12" cy="4"/>
              </a:xfrm>
              <a:custGeom>
                <a:avLst/>
                <a:gdLst>
                  <a:gd name="T0" fmla="*/ 4 w 12"/>
                  <a:gd name="T1" fmla="*/ 0 h 4"/>
                  <a:gd name="T2" fmla="*/ 4 w 12"/>
                  <a:gd name="T3" fmla="*/ 0 h 4"/>
                  <a:gd name="T4" fmla="*/ 2 w 12"/>
                  <a:gd name="T5" fmla="*/ 2 h 4"/>
                  <a:gd name="T6" fmla="*/ 2 w 12"/>
                  <a:gd name="T7" fmla="*/ 2 h 4"/>
                  <a:gd name="T8" fmla="*/ 0 w 12"/>
                  <a:gd name="T9" fmla="*/ 2 h 4"/>
                  <a:gd name="T10" fmla="*/ 2 w 12"/>
                  <a:gd name="T11" fmla="*/ 2 h 4"/>
                  <a:gd name="T12" fmla="*/ 4 w 12"/>
                  <a:gd name="T13" fmla="*/ 2 h 4"/>
                  <a:gd name="T14" fmla="*/ 12 w 12"/>
                  <a:gd name="T15" fmla="*/ 4 h 4"/>
                  <a:gd name="T16" fmla="*/ 12 w 12"/>
                  <a:gd name="T17" fmla="*/ 4 h 4"/>
                  <a:gd name="T18" fmla="*/ 12 w 12"/>
                  <a:gd name="T19" fmla="*/ 2 h 4"/>
                  <a:gd name="T20" fmla="*/ 12 w 12"/>
                  <a:gd name="T21" fmla="*/ 2 h 4"/>
                  <a:gd name="T22" fmla="*/ 12 w 12"/>
                  <a:gd name="T23" fmla="*/ 2 h 4"/>
                  <a:gd name="T24" fmla="*/ 12 w 12"/>
                  <a:gd name="T25" fmla="*/ 0 h 4"/>
                  <a:gd name="T26" fmla="*/ 4 w 12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4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2" name="Freeform 720"/>
              <p:cNvSpPr/>
              <p:nvPr/>
            </p:nvSpPr>
            <p:spPr bwMode="auto">
              <a:xfrm>
                <a:off x="1774" y="3490"/>
                <a:ext cx="18" cy="4"/>
              </a:xfrm>
              <a:custGeom>
                <a:avLst/>
                <a:gdLst>
                  <a:gd name="T0" fmla="*/ 8 w 18"/>
                  <a:gd name="T1" fmla="*/ 0 h 4"/>
                  <a:gd name="T2" fmla="*/ 14 w 18"/>
                  <a:gd name="T3" fmla="*/ 0 h 4"/>
                  <a:gd name="T4" fmla="*/ 14 w 18"/>
                  <a:gd name="T5" fmla="*/ 0 h 4"/>
                  <a:gd name="T6" fmla="*/ 16 w 18"/>
                  <a:gd name="T7" fmla="*/ 0 h 4"/>
                  <a:gd name="T8" fmla="*/ 18 w 18"/>
                  <a:gd name="T9" fmla="*/ 2 h 4"/>
                  <a:gd name="T10" fmla="*/ 18 w 18"/>
                  <a:gd name="T11" fmla="*/ 4 h 4"/>
                  <a:gd name="T12" fmla="*/ 8 w 18"/>
                  <a:gd name="T13" fmla="*/ 4 h 4"/>
                  <a:gd name="T14" fmla="*/ 0 w 18"/>
                  <a:gd name="T15" fmla="*/ 4 h 4"/>
                  <a:gd name="T16" fmla="*/ 0 w 18"/>
                  <a:gd name="T17" fmla="*/ 2 h 4"/>
                  <a:gd name="T18" fmla="*/ 0 w 18"/>
                  <a:gd name="T19" fmla="*/ 2 h 4"/>
                  <a:gd name="T20" fmla="*/ 0 w 18"/>
                  <a:gd name="T21" fmla="*/ 0 h 4"/>
                  <a:gd name="T22" fmla="*/ 2 w 18"/>
                  <a:gd name="T23" fmla="*/ 0 h 4"/>
                  <a:gd name="T24" fmla="*/ 8 w 18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4">
                    <a:moveTo>
                      <a:pt x="8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3" name="Freeform 721"/>
              <p:cNvSpPr/>
              <p:nvPr/>
            </p:nvSpPr>
            <p:spPr bwMode="auto">
              <a:xfrm>
                <a:off x="1774" y="3490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4 h 4"/>
                  <a:gd name="T4" fmla="*/ 0 w 8"/>
                  <a:gd name="T5" fmla="*/ 2 h 4"/>
                  <a:gd name="T6" fmla="*/ 0 w 8"/>
                  <a:gd name="T7" fmla="*/ 2 h 4"/>
                  <a:gd name="T8" fmla="*/ 0 w 8"/>
                  <a:gd name="T9" fmla="*/ 0 h 4"/>
                  <a:gd name="T10" fmla="*/ 2 w 8"/>
                  <a:gd name="T11" fmla="*/ 0 h 4"/>
                  <a:gd name="T12" fmla="*/ 8 w 8"/>
                  <a:gd name="T13" fmla="*/ 0 h 4"/>
                  <a:gd name="T14" fmla="*/ 8 w 8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4" name="Freeform 722"/>
              <p:cNvSpPr/>
              <p:nvPr/>
            </p:nvSpPr>
            <p:spPr bwMode="auto">
              <a:xfrm>
                <a:off x="1774" y="3518"/>
                <a:ext cx="18" cy="10"/>
              </a:xfrm>
              <a:custGeom>
                <a:avLst/>
                <a:gdLst>
                  <a:gd name="T0" fmla="*/ 8 w 18"/>
                  <a:gd name="T1" fmla="*/ 4 h 10"/>
                  <a:gd name="T2" fmla="*/ 8 w 18"/>
                  <a:gd name="T3" fmla="*/ 4 h 10"/>
                  <a:gd name="T4" fmla="*/ 16 w 18"/>
                  <a:gd name="T5" fmla="*/ 0 h 10"/>
                  <a:gd name="T6" fmla="*/ 16 w 18"/>
                  <a:gd name="T7" fmla="*/ 0 h 10"/>
                  <a:gd name="T8" fmla="*/ 18 w 18"/>
                  <a:gd name="T9" fmla="*/ 4 h 10"/>
                  <a:gd name="T10" fmla="*/ 16 w 18"/>
                  <a:gd name="T11" fmla="*/ 10 h 10"/>
                  <a:gd name="T12" fmla="*/ 16 w 18"/>
                  <a:gd name="T13" fmla="*/ 10 h 10"/>
                  <a:gd name="T14" fmla="*/ 8 w 18"/>
                  <a:gd name="T15" fmla="*/ 4 h 10"/>
                  <a:gd name="T16" fmla="*/ 8 w 18"/>
                  <a:gd name="T17" fmla="*/ 4 h 10"/>
                  <a:gd name="T18" fmla="*/ 0 w 18"/>
                  <a:gd name="T19" fmla="*/ 0 h 10"/>
                  <a:gd name="T20" fmla="*/ 0 w 18"/>
                  <a:gd name="T21" fmla="*/ 0 h 10"/>
                  <a:gd name="T22" fmla="*/ 0 w 18"/>
                  <a:gd name="T23" fmla="*/ 4 h 10"/>
                  <a:gd name="T24" fmla="*/ 0 w 18"/>
                  <a:gd name="T25" fmla="*/ 10 h 10"/>
                  <a:gd name="T26" fmla="*/ 0 w 18"/>
                  <a:gd name="T27" fmla="*/ 10 h 10"/>
                  <a:gd name="T28" fmla="*/ 8 w 18"/>
                  <a:gd name="T29" fmla="*/ 4 h 10"/>
                  <a:gd name="T30" fmla="*/ 8 w 18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0">
                    <a:moveTo>
                      <a:pt x="8" y="4"/>
                    </a:moveTo>
                    <a:lnTo>
                      <a:pt x="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5" name="Freeform 723"/>
              <p:cNvSpPr/>
              <p:nvPr/>
            </p:nvSpPr>
            <p:spPr bwMode="auto">
              <a:xfrm>
                <a:off x="1774" y="3518"/>
                <a:ext cx="8" cy="10"/>
              </a:xfrm>
              <a:custGeom>
                <a:avLst/>
                <a:gdLst>
                  <a:gd name="T0" fmla="*/ 8 w 8"/>
                  <a:gd name="T1" fmla="*/ 4 h 10"/>
                  <a:gd name="T2" fmla="*/ 8 w 8"/>
                  <a:gd name="T3" fmla="*/ 4 h 10"/>
                  <a:gd name="T4" fmla="*/ 0 w 8"/>
                  <a:gd name="T5" fmla="*/ 0 h 10"/>
                  <a:gd name="T6" fmla="*/ 0 w 8"/>
                  <a:gd name="T7" fmla="*/ 0 h 10"/>
                  <a:gd name="T8" fmla="*/ 0 w 8"/>
                  <a:gd name="T9" fmla="*/ 4 h 10"/>
                  <a:gd name="T10" fmla="*/ 0 w 8"/>
                  <a:gd name="T11" fmla="*/ 10 h 10"/>
                  <a:gd name="T12" fmla="*/ 0 w 8"/>
                  <a:gd name="T13" fmla="*/ 10 h 10"/>
                  <a:gd name="T14" fmla="*/ 8 w 8"/>
                  <a:gd name="T15" fmla="*/ 4 h 10"/>
                  <a:gd name="T16" fmla="*/ 8 w 8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6" name="Freeform 724"/>
              <p:cNvSpPr/>
              <p:nvPr/>
            </p:nvSpPr>
            <p:spPr bwMode="auto">
              <a:xfrm>
                <a:off x="1780" y="3520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0 w 6"/>
                  <a:gd name="T3" fmla="*/ 0 h 4"/>
                  <a:gd name="T4" fmla="*/ 0 w 6"/>
                  <a:gd name="T5" fmla="*/ 0 h 4"/>
                  <a:gd name="T6" fmla="*/ 0 w 6"/>
                  <a:gd name="T7" fmla="*/ 2 h 4"/>
                  <a:gd name="T8" fmla="*/ 0 w 6"/>
                  <a:gd name="T9" fmla="*/ 4 h 4"/>
                  <a:gd name="T10" fmla="*/ 0 w 6"/>
                  <a:gd name="T11" fmla="*/ 4 h 4"/>
                  <a:gd name="T12" fmla="*/ 0 w 6"/>
                  <a:gd name="T13" fmla="*/ 4 h 4"/>
                  <a:gd name="T14" fmla="*/ 4 w 6"/>
                  <a:gd name="T15" fmla="*/ 4 h 4"/>
                  <a:gd name="T16" fmla="*/ 4 w 6"/>
                  <a:gd name="T17" fmla="*/ 4 h 4"/>
                  <a:gd name="T18" fmla="*/ 6 w 6"/>
                  <a:gd name="T19" fmla="*/ 4 h 4"/>
                  <a:gd name="T20" fmla="*/ 6 w 6"/>
                  <a:gd name="T21" fmla="*/ 2 h 4"/>
                  <a:gd name="T22" fmla="*/ 6 w 6"/>
                  <a:gd name="T23" fmla="*/ 2 h 4"/>
                  <a:gd name="T24" fmla="*/ 4 w 6"/>
                  <a:gd name="T25" fmla="*/ 0 h 4"/>
                  <a:gd name="T26" fmla="*/ 4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7" name="Freeform 725"/>
              <p:cNvSpPr/>
              <p:nvPr/>
            </p:nvSpPr>
            <p:spPr bwMode="auto">
              <a:xfrm>
                <a:off x="1780" y="3520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0 h 4"/>
                  <a:gd name="T6" fmla="*/ 0 w 2"/>
                  <a:gd name="T7" fmla="*/ 2 h 4"/>
                  <a:gd name="T8" fmla="*/ 0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2 w 2"/>
                  <a:gd name="T15" fmla="*/ 4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8" name="Rectangle 726"/>
              <p:cNvSpPr>
                <a:spLocks noChangeArrowheads="1"/>
              </p:cNvSpPr>
              <p:nvPr/>
            </p:nvSpPr>
            <p:spPr bwMode="auto">
              <a:xfrm>
                <a:off x="1334" y="3058"/>
                <a:ext cx="128" cy="124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9" name="Freeform 727"/>
              <p:cNvSpPr/>
              <p:nvPr/>
            </p:nvSpPr>
            <p:spPr bwMode="auto">
              <a:xfrm>
                <a:off x="1422" y="309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0" name="Freeform 728"/>
              <p:cNvSpPr/>
              <p:nvPr/>
            </p:nvSpPr>
            <p:spPr bwMode="auto">
              <a:xfrm>
                <a:off x="1374" y="309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1" name="Freeform 729"/>
              <p:cNvSpPr/>
              <p:nvPr/>
            </p:nvSpPr>
            <p:spPr bwMode="auto">
              <a:xfrm>
                <a:off x="1352" y="314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4 w 92"/>
                  <a:gd name="T13" fmla="*/ 12 h 40"/>
                  <a:gd name="T14" fmla="*/ 2 w 92"/>
                  <a:gd name="T15" fmla="*/ 14 h 40"/>
                  <a:gd name="T16" fmla="*/ 0 w 92"/>
                  <a:gd name="T17" fmla="*/ 18 h 40"/>
                  <a:gd name="T18" fmla="*/ 0 w 92"/>
                  <a:gd name="T19" fmla="*/ 18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8 h 40"/>
                  <a:gd name="T30" fmla="*/ 92 w 92"/>
                  <a:gd name="T31" fmla="*/ 18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2 w 92"/>
                  <a:gd name="T39" fmla="*/ 6 h 40"/>
                  <a:gd name="T40" fmla="*/ 58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2" y="6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2" name="Freeform 730"/>
              <p:cNvSpPr/>
              <p:nvPr/>
            </p:nvSpPr>
            <p:spPr bwMode="auto">
              <a:xfrm>
                <a:off x="1352" y="3142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46 w 46"/>
                  <a:gd name="T3" fmla="*/ 0 h 40"/>
                  <a:gd name="T4" fmla="*/ 36 w 46"/>
                  <a:gd name="T5" fmla="*/ 0 h 40"/>
                  <a:gd name="T6" fmla="*/ 36 w 46"/>
                  <a:gd name="T7" fmla="*/ 0 h 40"/>
                  <a:gd name="T8" fmla="*/ 22 w 46"/>
                  <a:gd name="T9" fmla="*/ 6 h 40"/>
                  <a:gd name="T10" fmla="*/ 10 w 46"/>
                  <a:gd name="T11" fmla="*/ 10 h 40"/>
                  <a:gd name="T12" fmla="*/ 4 w 46"/>
                  <a:gd name="T13" fmla="*/ 12 h 40"/>
                  <a:gd name="T14" fmla="*/ 2 w 46"/>
                  <a:gd name="T15" fmla="*/ 14 h 40"/>
                  <a:gd name="T16" fmla="*/ 0 w 46"/>
                  <a:gd name="T17" fmla="*/ 18 h 40"/>
                  <a:gd name="T18" fmla="*/ 0 w 46"/>
                  <a:gd name="T19" fmla="*/ 18 h 40"/>
                  <a:gd name="T20" fmla="*/ 0 w 46"/>
                  <a:gd name="T21" fmla="*/ 40 h 40"/>
                  <a:gd name="T22" fmla="*/ 0 w 46"/>
                  <a:gd name="T23" fmla="*/ 40 h 40"/>
                  <a:gd name="T24" fmla="*/ 46 w 46"/>
                  <a:gd name="T25" fmla="*/ 40 h 40"/>
                  <a:gd name="T26" fmla="*/ 46 w 46"/>
                  <a:gd name="T27" fmla="*/ 0 h 40"/>
                  <a:gd name="T28" fmla="*/ 46 w 46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3" name="Freeform 731"/>
              <p:cNvSpPr/>
              <p:nvPr/>
            </p:nvSpPr>
            <p:spPr bwMode="auto">
              <a:xfrm>
                <a:off x="1386" y="3142"/>
                <a:ext cx="26" cy="16"/>
              </a:xfrm>
              <a:custGeom>
                <a:avLst/>
                <a:gdLst>
                  <a:gd name="T0" fmla="*/ 12 w 26"/>
                  <a:gd name="T1" fmla="*/ 0 h 16"/>
                  <a:gd name="T2" fmla="*/ 12 w 26"/>
                  <a:gd name="T3" fmla="*/ 0 h 16"/>
                  <a:gd name="T4" fmla="*/ 2 w 26"/>
                  <a:gd name="T5" fmla="*/ 0 h 16"/>
                  <a:gd name="T6" fmla="*/ 2 w 26"/>
                  <a:gd name="T7" fmla="*/ 0 h 16"/>
                  <a:gd name="T8" fmla="*/ 0 w 26"/>
                  <a:gd name="T9" fmla="*/ 2 h 16"/>
                  <a:gd name="T10" fmla="*/ 0 w 26"/>
                  <a:gd name="T11" fmla="*/ 2 h 16"/>
                  <a:gd name="T12" fmla="*/ 0 w 26"/>
                  <a:gd name="T13" fmla="*/ 2 h 16"/>
                  <a:gd name="T14" fmla="*/ 0 w 26"/>
                  <a:gd name="T15" fmla="*/ 2 h 16"/>
                  <a:gd name="T16" fmla="*/ 0 w 26"/>
                  <a:gd name="T17" fmla="*/ 8 h 16"/>
                  <a:gd name="T18" fmla="*/ 4 w 26"/>
                  <a:gd name="T19" fmla="*/ 12 h 16"/>
                  <a:gd name="T20" fmla="*/ 8 w 26"/>
                  <a:gd name="T21" fmla="*/ 14 h 16"/>
                  <a:gd name="T22" fmla="*/ 12 w 26"/>
                  <a:gd name="T23" fmla="*/ 16 h 16"/>
                  <a:gd name="T24" fmla="*/ 12 w 26"/>
                  <a:gd name="T25" fmla="*/ 16 h 16"/>
                  <a:gd name="T26" fmla="*/ 12 w 26"/>
                  <a:gd name="T27" fmla="*/ 16 h 16"/>
                  <a:gd name="T28" fmla="*/ 18 w 26"/>
                  <a:gd name="T29" fmla="*/ 14 h 16"/>
                  <a:gd name="T30" fmla="*/ 22 w 26"/>
                  <a:gd name="T31" fmla="*/ 12 h 16"/>
                  <a:gd name="T32" fmla="*/ 26 w 26"/>
                  <a:gd name="T33" fmla="*/ 8 h 16"/>
                  <a:gd name="T34" fmla="*/ 26 w 26"/>
                  <a:gd name="T35" fmla="*/ 2 h 16"/>
                  <a:gd name="T36" fmla="*/ 26 w 26"/>
                  <a:gd name="T37" fmla="*/ 2 h 16"/>
                  <a:gd name="T38" fmla="*/ 26 w 26"/>
                  <a:gd name="T39" fmla="*/ 2 h 16"/>
                  <a:gd name="T40" fmla="*/ 26 w 26"/>
                  <a:gd name="T41" fmla="*/ 2 h 16"/>
                  <a:gd name="T42" fmla="*/ 24 w 26"/>
                  <a:gd name="T43" fmla="*/ 0 h 16"/>
                  <a:gd name="T44" fmla="*/ 12 w 26"/>
                  <a:gd name="T4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6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8" y="14"/>
                    </a:lnTo>
                    <a:lnTo>
                      <a:pt x="22" y="12"/>
                    </a:lnTo>
                    <a:lnTo>
                      <a:pt x="26" y="8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4" name="Freeform 732"/>
              <p:cNvSpPr/>
              <p:nvPr/>
            </p:nvSpPr>
            <p:spPr bwMode="auto">
              <a:xfrm>
                <a:off x="1386" y="3142"/>
                <a:ext cx="12" cy="16"/>
              </a:xfrm>
              <a:custGeom>
                <a:avLst/>
                <a:gdLst>
                  <a:gd name="T0" fmla="*/ 12 w 12"/>
                  <a:gd name="T1" fmla="*/ 0 h 16"/>
                  <a:gd name="T2" fmla="*/ 12 w 12"/>
                  <a:gd name="T3" fmla="*/ 0 h 16"/>
                  <a:gd name="T4" fmla="*/ 2 w 12"/>
                  <a:gd name="T5" fmla="*/ 0 h 16"/>
                  <a:gd name="T6" fmla="*/ 2 w 12"/>
                  <a:gd name="T7" fmla="*/ 0 h 16"/>
                  <a:gd name="T8" fmla="*/ 0 w 12"/>
                  <a:gd name="T9" fmla="*/ 2 h 16"/>
                  <a:gd name="T10" fmla="*/ 0 w 12"/>
                  <a:gd name="T11" fmla="*/ 2 h 16"/>
                  <a:gd name="T12" fmla="*/ 0 w 12"/>
                  <a:gd name="T13" fmla="*/ 2 h 16"/>
                  <a:gd name="T14" fmla="*/ 0 w 12"/>
                  <a:gd name="T15" fmla="*/ 2 h 16"/>
                  <a:gd name="T16" fmla="*/ 0 w 12"/>
                  <a:gd name="T17" fmla="*/ 8 h 16"/>
                  <a:gd name="T18" fmla="*/ 4 w 12"/>
                  <a:gd name="T19" fmla="*/ 12 h 16"/>
                  <a:gd name="T20" fmla="*/ 8 w 12"/>
                  <a:gd name="T21" fmla="*/ 14 h 16"/>
                  <a:gd name="T22" fmla="*/ 12 w 12"/>
                  <a:gd name="T23" fmla="*/ 16 h 16"/>
                  <a:gd name="T24" fmla="*/ 12 w 12"/>
                  <a:gd name="T25" fmla="*/ 16 h 16"/>
                  <a:gd name="T26" fmla="*/ 12 w 12"/>
                  <a:gd name="T27" fmla="*/ 16 h 16"/>
                  <a:gd name="T28" fmla="*/ 12 w 12"/>
                  <a:gd name="T29" fmla="*/ 0 h 16"/>
                  <a:gd name="T30" fmla="*/ 12 w 12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16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5" name="Freeform 733"/>
              <p:cNvSpPr/>
              <p:nvPr/>
            </p:nvSpPr>
            <p:spPr bwMode="auto">
              <a:xfrm>
                <a:off x="1388" y="3130"/>
                <a:ext cx="22" cy="24"/>
              </a:xfrm>
              <a:custGeom>
                <a:avLst/>
                <a:gdLst>
                  <a:gd name="T0" fmla="*/ 10 w 22"/>
                  <a:gd name="T1" fmla="*/ 24 h 24"/>
                  <a:gd name="T2" fmla="*/ 10 w 22"/>
                  <a:gd name="T3" fmla="*/ 24 h 24"/>
                  <a:gd name="T4" fmla="*/ 6 w 22"/>
                  <a:gd name="T5" fmla="*/ 24 h 24"/>
                  <a:gd name="T6" fmla="*/ 4 w 22"/>
                  <a:gd name="T7" fmla="*/ 22 h 24"/>
                  <a:gd name="T8" fmla="*/ 2 w 22"/>
                  <a:gd name="T9" fmla="*/ 18 h 24"/>
                  <a:gd name="T10" fmla="*/ 0 w 22"/>
                  <a:gd name="T11" fmla="*/ 14 h 24"/>
                  <a:gd name="T12" fmla="*/ 0 w 22"/>
                  <a:gd name="T13" fmla="*/ 14 h 24"/>
                  <a:gd name="T14" fmla="*/ 0 w 22"/>
                  <a:gd name="T15" fmla="*/ 14 h 24"/>
                  <a:gd name="T16" fmla="*/ 0 w 22"/>
                  <a:gd name="T17" fmla="*/ 0 h 24"/>
                  <a:gd name="T18" fmla="*/ 22 w 22"/>
                  <a:gd name="T19" fmla="*/ 0 h 24"/>
                  <a:gd name="T20" fmla="*/ 22 w 22"/>
                  <a:gd name="T21" fmla="*/ 14 h 24"/>
                  <a:gd name="T22" fmla="*/ 22 w 22"/>
                  <a:gd name="T23" fmla="*/ 14 h 24"/>
                  <a:gd name="T24" fmla="*/ 22 w 22"/>
                  <a:gd name="T25" fmla="*/ 14 h 24"/>
                  <a:gd name="T26" fmla="*/ 20 w 22"/>
                  <a:gd name="T27" fmla="*/ 18 h 24"/>
                  <a:gd name="T28" fmla="*/ 18 w 22"/>
                  <a:gd name="T29" fmla="*/ 22 h 24"/>
                  <a:gd name="T30" fmla="*/ 14 w 22"/>
                  <a:gd name="T31" fmla="*/ 24 h 24"/>
                  <a:gd name="T32" fmla="*/ 10 w 22"/>
                  <a:gd name="T33" fmla="*/ 24 h 24"/>
                  <a:gd name="T34" fmla="*/ 10 w 22"/>
                  <a:gd name="T3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0" y="18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6" name="Freeform 734"/>
              <p:cNvSpPr/>
              <p:nvPr/>
            </p:nvSpPr>
            <p:spPr bwMode="auto">
              <a:xfrm>
                <a:off x="1388" y="3130"/>
                <a:ext cx="10" cy="24"/>
              </a:xfrm>
              <a:custGeom>
                <a:avLst/>
                <a:gdLst>
                  <a:gd name="T0" fmla="*/ 10 w 10"/>
                  <a:gd name="T1" fmla="*/ 24 h 24"/>
                  <a:gd name="T2" fmla="*/ 10 w 10"/>
                  <a:gd name="T3" fmla="*/ 24 h 24"/>
                  <a:gd name="T4" fmla="*/ 6 w 10"/>
                  <a:gd name="T5" fmla="*/ 24 h 24"/>
                  <a:gd name="T6" fmla="*/ 4 w 10"/>
                  <a:gd name="T7" fmla="*/ 22 h 24"/>
                  <a:gd name="T8" fmla="*/ 2 w 10"/>
                  <a:gd name="T9" fmla="*/ 18 h 24"/>
                  <a:gd name="T10" fmla="*/ 0 w 10"/>
                  <a:gd name="T11" fmla="*/ 14 h 24"/>
                  <a:gd name="T12" fmla="*/ 0 w 10"/>
                  <a:gd name="T13" fmla="*/ 14 h 24"/>
                  <a:gd name="T14" fmla="*/ 0 w 10"/>
                  <a:gd name="T15" fmla="*/ 14 h 24"/>
                  <a:gd name="T16" fmla="*/ 0 w 10"/>
                  <a:gd name="T17" fmla="*/ 0 h 24"/>
                  <a:gd name="T18" fmla="*/ 10 w 10"/>
                  <a:gd name="T19" fmla="*/ 0 h 24"/>
                  <a:gd name="T20" fmla="*/ 10 w 10"/>
                  <a:gd name="T21" fmla="*/ 24 h 24"/>
                  <a:gd name="T22" fmla="*/ 10 w 10"/>
                  <a:gd name="T2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7" name="Freeform 735"/>
              <p:cNvSpPr/>
              <p:nvPr/>
            </p:nvSpPr>
            <p:spPr bwMode="auto">
              <a:xfrm>
                <a:off x="1376" y="3070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8" name="Freeform 736"/>
              <p:cNvSpPr/>
              <p:nvPr/>
            </p:nvSpPr>
            <p:spPr bwMode="auto">
              <a:xfrm>
                <a:off x="1376" y="3070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4 h 64"/>
                  <a:gd name="T12" fmla="*/ 0 w 22"/>
                  <a:gd name="T13" fmla="*/ 22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9" name="Freeform 737"/>
              <p:cNvSpPr/>
              <p:nvPr/>
            </p:nvSpPr>
            <p:spPr bwMode="auto">
              <a:xfrm>
                <a:off x="1394" y="3122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0" name="Freeform 738"/>
              <p:cNvSpPr/>
              <p:nvPr/>
            </p:nvSpPr>
            <p:spPr bwMode="auto">
              <a:xfrm>
                <a:off x="1404" y="3098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10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2 h 2"/>
                  <a:gd name="T10" fmla="*/ 12 w 12"/>
                  <a:gd name="T11" fmla="*/ 2 h 2"/>
                  <a:gd name="T12" fmla="*/ 8 w 12"/>
                  <a:gd name="T13" fmla="*/ 2 h 2"/>
                  <a:gd name="T14" fmla="*/ 2 w 12"/>
                  <a:gd name="T15" fmla="*/ 2 h 2"/>
                  <a:gd name="T16" fmla="*/ 2 w 12"/>
                  <a:gd name="T17" fmla="*/ 2 h 2"/>
                  <a:gd name="T18" fmla="*/ 0 w 12"/>
                  <a:gd name="T19" fmla="*/ 2 h 2"/>
                  <a:gd name="T20" fmla="*/ 0 w 12"/>
                  <a:gd name="T21" fmla="*/ 2 h 2"/>
                  <a:gd name="T22" fmla="*/ 0 w 12"/>
                  <a:gd name="T23" fmla="*/ 2 h 2"/>
                  <a:gd name="T24" fmla="*/ 2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1" name="Freeform 739"/>
              <p:cNvSpPr/>
              <p:nvPr/>
            </p:nvSpPr>
            <p:spPr bwMode="auto">
              <a:xfrm>
                <a:off x="1380" y="3098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0 h 2"/>
                  <a:gd name="T6" fmla="*/ 2 w 14"/>
                  <a:gd name="T7" fmla="*/ 0 h 2"/>
                  <a:gd name="T8" fmla="*/ 0 w 14"/>
                  <a:gd name="T9" fmla="*/ 2 h 2"/>
                  <a:gd name="T10" fmla="*/ 2 w 14"/>
                  <a:gd name="T11" fmla="*/ 2 h 2"/>
                  <a:gd name="T12" fmla="*/ 4 w 14"/>
                  <a:gd name="T13" fmla="*/ 2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2 h 2"/>
                  <a:gd name="T20" fmla="*/ 14 w 14"/>
                  <a:gd name="T21" fmla="*/ 2 h 2"/>
                  <a:gd name="T22" fmla="*/ 14 w 14"/>
                  <a:gd name="T23" fmla="*/ 2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2" name="Freeform 740"/>
              <p:cNvSpPr/>
              <p:nvPr/>
            </p:nvSpPr>
            <p:spPr bwMode="auto">
              <a:xfrm>
                <a:off x="1374" y="3058"/>
                <a:ext cx="50" cy="40"/>
              </a:xfrm>
              <a:custGeom>
                <a:avLst/>
                <a:gdLst>
                  <a:gd name="T0" fmla="*/ 26 w 50"/>
                  <a:gd name="T1" fmla="*/ 8 h 40"/>
                  <a:gd name="T2" fmla="*/ 26 w 50"/>
                  <a:gd name="T3" fmla="*/ 8 h 40"/>
                  <a:gd name="T4" fmla="*/ 36 w 50"/>
                  <a:gd name="T5" fmla="*/ 6 h 40"/>
                  <a:gd name="T6" fmla="*/ 44 w 50"/>
                  <a:gd name="T7" fmla="*/ 0 h 40"/>
                  <a:gd name="T8" fmla="*/ 44 w 50"/>
                  <a:gd name="T9" fmla="*/ 0 h 40"/>
                  <a:gd name="T10" fmla="*/ 46 w 50"/>
                  <a:gd name="T11" fmla="*/ 6 h 40"/>
                  <a:gd name="T12" fmla="*/ 44 w 50"/>
                  <a:gd name="T13" fmla="*/ 10 h 40"/>
                  <a:gd name="T14" fmla="*/ 42 w 50"/>
                  <a:gd name="T15" fmla="*/ 14 h 40"/>
                  <a:gd name="T16" fmla="*/ 42 w 50"/>
                  <a:gd name="T17" fmla="*/ 14 h 40"/>
                  <a:gd name="T18" fmla="*/ 46 w 50"/>
                  <a:gd name="T19" fmla="*/ 14 h 40"/>
                  <a:gd name="T20" fmla="*/ 50 w 50"/>
                  <a:gd name="T21" fmla="*/ 14 h 40"/>
                  <a:gd name="T22" fmla="*/ 50 w 50"/>
                  <a:gd name="T23" fmla="*/ 14 h 40"/>
                  <a:gd name="T24" fmla="*/ 50 w 50"/>
                  <a:gd name="T25" fmla="*/ 18 h 40"/>
                  <a:gd name="T26" fmla="*/ 46 w 50"/>
                  <a:gd name="T27" fmla="*/ 20 h 40"/>
                  <a:gd name="T28" fmla="*/ 46 w 50"/>
                  <a:gd name="T29" fmla="*/ 20 h 40"/>
                  <a:gd name="T30" fmla="*/ 48 w 50"/>
                  <a:gd name="T31" fmla="*/ 28 h 40"/>
                  <a:gd name="T32" fmla="*/ 48 w 50"/>
                  <a:gd name="T33" fmla="*/ 40 h 40"/>
                  <a:gd name="T34" fmla="*/ 48 w 50"/>
                  <a:gd name="T35" fmla="*/ 40 h 40"/>
                  <a:gd name="T36" fmla="*/ 46 w 50"/>
                  <a:gd name="T37" fmla="*/ 36 h 40"/>
                  <a:gd name="T38" fmla="*/ 42 w 50"/>
                  <a:gd name="T39" fmla="*/ 30 h 40"/>
                  <a:gd name="T40" fmla="*/ 36 w 50"/>
                  <a:gd name="T41" fmla="*/ 24 h 40"/>
                  <a:gd name="T42" fmla="*/ 30 w 50"/>
                  <a:gd name="T43" fmla="*/ 22 h 40"/>
                  <a:gd name="T44" fmla="*/ 24 w 50"/>
                  <a:gd name="T45" fmla="*/ 22 h 40"/>
                  <a:gd name="T46" fmla="*/ 24 w 50"/>
                  <a:gd name="T47" fmla="*/ 22 h 40"/>
                  <a:gd name="T48" fmla="*/ 18 w 50"/>
                  <a:gd name="T49" fmla="*/ 22 h 40"/>
                  <a:gd name="T50" fmla="*/ 14 w 50"/>
                  <a:gd name="T51" fmla="*/ 24 h 40"/>
                  <a:gd name="T52" fmla="*/ 8 w 50"/>
                  <a:gd name="T53" fmla="*/ 30 h 40"/>
                  <a:gd name="T54" fmla="*/ 4 w 50"/>
                  <a:gd name="T55" fmla="*/ 36 h 40"/>
                  <a:gd name="T56" fmla="*/ 2 w 50"/>
                  <a:gd name="T57" fmla="*/ 40 h 40"/>
                  <a:gd name="T58" fmla="*/ 2 w 50"/>
                  <a:gd name="T59" fmla="*/ 40 h 40"/>
                  <a:gd name="T60" fmla="*/ 0 w 50"/>
                  <a:gd name="T61" fmla="*/ 32 h 40"/>
                  <a:gd name="T62" fmla="*/ 2 w 50"/>
                  <a:gd name="T63" fmla="*/ 26 h 40"/>
                  <a:gd name="T64" fmla="*/ 4 w 50"/>
                  <a:gd name="T65" fmla="*/ 20 h 40"/>
                  <a:gd name="T66" fmla="*/ 6 w 50"/>
                  <a:gd name="T67" fmla="*/ 16 h 40"/>
                  <a:gd name="T68" fmla="*/ 10 w 50"/>
                  <a:gd name="T69" fmla="*/ 12 h 40"/>
                  <a:gd name="T70" fmla="*/ 14 w 50"/>
                  <a:gd name="T71" fmla="*/ 10 h 40"/>
                  <a:gd name="T72" fmla="*/ 24 w 50"/>
                  <a:gd name="T73" fmla="*/ 8 h 40"/>
                  <a:gd name="T74" fmla="*/ 24 w 50"/>
                  <a:gd name="T75" fmla="*/ 8 h 40"/>
                  <a:gd name="T76" fmla="*/ 26 w 50"/>
                  <a:gd name="T77" fmla="*/ 8 h 40"/>
                  <a:gd name="T78" fmla="*/ 26 w 50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40">
                    <a:moveTo>
                      <a:pt x="26" y="8"/>
                    </a:moveTo>
                    <a:lnTo>
                      <a:pt x="26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6" y="6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2" y="14"/>
                    </a:lnTo>
                    <a:lnTo>
                      <a:pt x="46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6" y="36"/>
                    </a:lnTo>
                    <a:lnTo>
                      <a:pt x="42" y="30"/>
                    </a:lnTo>
                    <a:lnTo>
                      <a:pt x="36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8" y="30"/>
                    </a:lnTo>
                    <a:lnTo>
                      <a:pt x="4" y="36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3" name="Freeform 741"/>
              <p:cNvSpPr/>
              <p:nvPr/>
            </p:nvSpPr>
            <p:spPr bwMode="auto">
              <a:xfrm>
                <a:off x="1374" y="3066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4 h 32"/>
                  <a:gd name="T8" fmla="*/ 14 w 24"/>
                  <a:gd name="T9" fmla="*/ 16 h 32"/>
                  <a:gd name="T10" fmla="*/ 8 w 24"/>
                  <a:gd name="T11" fmla="*/ 22 h 32"/>
                  <a:gd name="T12" fmla="*/ 4 w 24"/>
                  <a:gd name="T13" fmla="*/ 28 h 32"/>
                  <a:gd name="T14" fmla="*/ 2 w 24"/>
                  <a:gd name="T15" fmla="*/ 32 h 32"/>
                  <a:gd name="T16" fmla="*/ 2 w 24"/>
                  <a:gd name="T17" fmla="*/ 32 h 32"/>
                  <a:gd name="T18" fmla="*/ 0 w 24"/>
                  <a:gd name="T19" fmla="*/ 24 h 32"/>
                  <a:gd name="T20" fmla="*/ 2 w 24"/>
                  <a:gd name="T21" fmla="*/ 18 h 32"/>
                  <a:gd name="T22" fmla="*/ 4 w 24"/>
                  <a:gd name="T23" fmla="*/ 12 h 32"/>
                  <a:gd name="T24" fmla="*/ 6 w 24"/>
                  <a:gd name="T25" fmla="*/ 8 h 32"/>
                  <a:gd name="T26" fmla="*/ 10 w 24"/>
                  <a:gd name="T27" fmla="*/ 4 h 32"/>
                  <a:gd name="T28" fmla="*/ 14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4" name="Rectangle 742"/>
              <p:cNvSpPr>
                <a:spLocks noChangeArrowheads="1"/>
              </p:cNvSpPr>
              <p:nvPr/>
            </p:nvSpPr>
            <p:spPr bwMode="auto">
              <a:xfrm>
                <a:off x="1396" y="3156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5" name="Rectangle 743"/>
              <p:cNvSpPr>
                <a:spLocks noChangeArrowheads="1"/>
              </p:cNvSpPr>
              <p:nvPr/>
            </p:nvSpPr>
            <p:spPr bwMode="auto">
              <a:xfrm>
                <a:off x="1396" y="3156"/>
                <a:ext cx="2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6" name="Freeform 744"/>
              <p:cNvSpPr>
                <a:spLocks noEditPoints="1"/>
              </p:cNvSpPr>
              <p:nvPr/>
            </p:nvSpPr>
            <p:spPr bwMode="auto">
              <a:xfrm>
                <a:off x="1398" y="3160"/>
                <a:ext cx="2" cy="20"/>
              </a:xfrm>
              <a:custGeom>
                <a:avLst/>
                <a:gdLst>
                  <a:gd name="T0" fmla="*/ 0 w 2"/>
                  <a:gd name="T1" fmla="*/ 18 h 20"/>
                  <a:gd name="T2" fmla="*/ 0 w 2"/>
                  <a:gd name="T3" fmla="*/ 18 h 20"/>
                  <a:gd name="T4" fmla="*/ 0 w 2"/>
                  <a:gd name="T5" fmla="*/ 18 h 20"/>
                  <a:gd name="T6" fmla="*/ 0 w 2"/>
                  <a:gd name="T7" fmla="*/ 18 h 20"/>
                  <a:gd name="T8" fmla="*/ 0 w 2"/>
                  <a:gd name="T9" fmla="*/ 20 h 20"/>
                  <a:gd name="T10" fmla="*/ 0 w 2"/>
                  <a:gd name="T11" fmla="*/ 20 h 20"/>
                  <a:gd name="T12" fmla="*/ 2 w 2"/>
                  <a:gd name="T13" fmla="*/ 18 h 20"/>
                  <a:gd name="T14" fmla="*/ 2 w 2"/>
                  <a:gd name="T15" fmla="*/ 18 h 20"/>
                  <a:gd name="T16" fmla="*/ 0 w 2"/>
                  <a:gd name="T17" fmla="*/ 18 h 20"/>
                  <a:gd name="T18" fmla="*/ 0 w 2"/>
                  <a:gd name="T19" fmla="*/ 18 h 20"/>
                  <a:gd name="T20" fmla="*/ 0 w 2"/>
                  <a:gd name="T21" fmla="*/ 0 h 20"/>
                  <a:gd name="T22" fmla="*/ 0 w 2"/>
                  <a:gd name="T23" fmla="*/ 0 h 20"/>
                  <a:gd name="T24" fmla="*/ 0 w 2"/>
                  <a:gd name="T25" fmla="*/ 2 h 20"/>
                  <a:gd name="T26" fmla="*/ 0 w 2"/>
                  <a:gd name="T27" fmla="*/ 2 h 20"/>
                  <a:gd name="T28" fmla="*/ 0 w 2"/>
                  <a:gd name="T29" fmla="*/ 2 h 20"/>
                  <a:gd name="T30" fmla="*/ 0 w 2"/>
                  <a:gd name="T31" fmla="*/ 2 h 20"/>
                  <a:gd name="T32" fmla="*/ 2 w 2"/>
                  <a:gd name="T33" fmla="*/ 2 h 20"/>
                  <a:gd name="T34" fmla="*/ 2 w 2"/>
                  <a:gd name="T35" fmla="*/ 2 h 20"/>
                  <a:gd name="T36" fmla="*/ 0 w 2"/>
                  <a:gd name="T37" fmla="*/ 0 h 20"/>
                  <a:gd name="T38" fmla="*/ 0 w 2"/>
                  <a:gd name="T39" fmla="*/ 0 h 20"/>
                  <a:gd name="T40" fmla="*/ 0 w 2"/>
                  <a:gd name="T41" fmla="*/ 8 h 20"/>
                  <a:gd name="T42" fmla="*/ 0 w 2"/>
                  <a:gd name="T43" fmla="*/ 8 h 20"/>
                  <a:gd name="T44" fmla="*/ 0 w 2"/>
                  <a:gd name="T45" fmla="*/ 10 h 20"/>
                  <a:gd name="T46" fmla="*/ 0 w 2"/>
                  <a:gd name="T47" fmla="*/ 10 h 20"/>
                  <a:gd name="T48" fmla="*/ 0 w 2"/>
                  <a:gd name="T49" fmla="*/ 12 h 20"/>
                  <a:gd name="T50" fmla="*/ 0 w 2"/>
                  <a:gd name="T51" fmla="*/ 12 h 20"/>
                  <a:gd name="T52" fmla="*/ 2 w 2"/>
                  <a:gd name="T53" fmla="*/ 10 h 20"/>
                  <a:gd name="T54" fmla="*/ 2 w 2"/>
                  <a:gd name="T55" fmla="*/ 10 h 20"/>
                  <a:gd name="T56" fmla="*/ 0 w 2"/>
                  <a:gd name="T57" fmla="*/ 8 h 20"/>
                  <a:gd name="T58" fmla="*/ 0 w 2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" h="20">
                    <a:moveTo>
                      <a:pt x="0" y="18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8"/>
                    </a:move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7" name="Freeform 745"/>
              <p:cNvSpPr>
                <a:spLocks noEditPoints="1"/>
              </p:cNvSpPr>
              <p:nvPr/>
            </p:nvSpPr>
            <p:spPr bwMode="auto">
              <a:xfrm>
                <a:off x="1398" y="3160"/>
                <a:ext cx="0" cy="20"/>
              </a:xfrm>
              <a:custGeom>
                <a:avLst/>
                <a:gdLst>
                  <a:gd name="T0" fmla="*/ 18 h 20"/>
                  <a:gd name="T1" fmla="*/ 18 h 20"/>
                  <a:gd name="T2" fmla="*/ 18 h 20"/>
                  <a:gd name="T3" fmla="*/ 18 h 20"/>
                  <a:gd name="T4" fmla="*/ 20 h 20"/>
                  <a:gd name="T5" fmla="*/ 20 h 20"/>
                  <a:gd name="T6" fmla="*/ 18 h 20"/>
                  <a:gd name="T7" fmla="*/ 18 h 20"/>
                  <a:gd name="T8" fmla="*/ 12 h 20"/>
                  <a:gd name="T9" fmla="*/ 8 h 20"/>
                  <a:gd name="T10" fmla="*/ 8 h 20"/>
                  <a:gd name="T11" fmla="*/ 8 h 20"/>
                  <a:gd name="T12" fmla="*/ 10 h 20"/>
                  <a:gd name="T13" fmla="*/ 10 h 20"/>
                  <a:gd name="T14" fmla="*/ 12 h 20"/>
                  <a:gd name="T15" fmla="*/ 12 h 20"/>
                  <a:gd name="T16" fmla="*/ 2 h 20"/>
                  <a:gd name="T17" fmla="*/ 0 h 20"/>
                  <a:gd name="T18" fmla="*/ 0 h 20"/>
                  <a:gd name="T19" fmla="*/ 0 h 20"/>
                  <a:gd name="T20" fmla="*/ 2 h 20"/>
                  <a:gd name="T21" fmla="*/ 2 h 20"/>
                  <a:gd name="T22" fmla="*/ 2 h 20"/>
                  <a:gd name="T23" fmla="*/ 2 h 2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</a:cxnLst>
                <a:rect l="0" t="0" r="r" b="b"/>
                <a:pathLst>
                  <a:path h="20">
                    <a:moveTo>
                      <a:pt x="0" y="18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0" y="12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508" name="Picture 746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305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09" name="Picture 747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6" y="342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10" name="Picture 748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8" y="280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11" name="Rectangle 749"/>
              <p:cNvSpPr>
                <a:spLocks noChangeArrowheads="1"/>
              </p:cNvSpPr>
              <p:nvPr/>
            </p:nvSpPr>
            <p:spPr bwMode="auto">
              <a:xfrm>
                <a:off x="1718" y="2686"/>
                <a:ext cx="128" cy="124"/>
              </a:xfrm>
              <a:prstGeom prst="rect">
                <a:avLst/>
              </a:prstGeom>
              <a:solidFill>
                <a:srgbClr val="007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2" name="Freeform 750"/>
              <p:cNvSpPr/>
              <p:nvPr/>
            </p:nvSpPr>
            <p:spPr bwMode="auto">
              <a:xfrm>
                <a:off x="1806" y="272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3" name="Freeform 751"/>
              <p:cNvSpPr/>
              <p:nvPr/>
            </p:nvSpPr>
            <p:spPr bwMode="auto">
              <a:xfrm>
                <a:off x="1756" y="2724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4" name="Freeform 752"/>
              <p:cNvSpPr/>
              <p:nvPr/>
            </p:nvSpPr>
            <p:spPr bwMode="auto">
              <a:xfrm>
                <a:off x="1736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4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5" name="Freeform 753"/>
              <p:cNvSpPr/>
              <p:nvPr/>
            </p:nvSpPr>
            <p:spPr bwMode="auto">
              <a:xfrm>
                <a:off x="1736" y="277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4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6" name="Freeform 754"/>
              <p:cNvSpPr/>
              <p:nvPr/>
            </p:nvSpPr>
            <p:spPr bwMode="auto">
              <a:xfrm>
                <a:off x="1768" y="2770"/>
                <a:ext cx="28" cy="40"/>
              </a:xfrm>
              <a:custGeom>
                <a:avLst/>
                <a:gdLst>
                  <a:gd name="T0" fmla="*/ 22 w 28"/>
                  <a:gd name="T1" fmla="*/ 40 h 40"/>
                  <a:gd name="T2" fmla="*/ 28 w 28"/>
                  <a:gd name="T3" fmla="*/ 2 h 40"/>
                  <a:gd name="T4" fmla="*/ 24 w 28"/>
                  <a:gd name="T5" fmla="*/ 0 h 40"/>
                  <a:gd name="T6" fmla="*/ 14 w 28"/>
                  <a:gd name="T7" fmla="*/ 6 h 40"/>
                  <a:gd name="T8" fmla="*/ 4 w 28"/>
                  <a:gd name="T9" fmla="*/ 0 h 40"/>
                  <a:gd name="T10" fmla="*/ 0 w 28"/>
                  <a:gd name="T11" fmla="*/ 2 h 40"/>
                  <a:gd name="T12" fmla="*/ 8 w 28"/>
                  <a:gd name="T13" fmla="*/ 40 h 40"/>
                  <a:gd name="T14" fmla="*/ 22 w 28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40">
                    <a:moveTo>
                      <a:pt x="22" y="40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7" name="Freeform 755"/>
              <p:cNvSpPr/>
              <p:nvPr/>
            </p:nvSpPr>
            <p:spPr bwMode="auto">
              <a:xfrm>
                <a:off x="1768" y="2770"/>
                <a:ext cx="14" cy="40"/>
              </a:xfrm>
              <a:custGeom>
                <a:avLst/>
                <a:gdLst>
                  <a:gd name="T0" fmla="*/ 14 w 14"/>
                  <a:gd name="T1" fmla="*/ 6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6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8" name="Freeform 756"/>
              <p:cNvSpPr/>
              <p:nvPr/>
            </p:nvSpPr>
            <p:spPr bwMode="auto">
              <a:xfrm>
                <a:off x="1790" y="2772"/>
                <a:ext cx="18" cy="38"/>
              </a:xfrm>
              <a:custGeom>
                <a:avLst/>
                <a:gdLst>
                  <a:gd name="T0" fmla="*/ 0 w 18"/>
                  <a:gd name="T1" fmla="*/ 38 h 38"/>
                  <a:gd name="T2" fmla="*/ 0 w 18"/>
                  <a:gd name="T3" fmla="*/ 38 h 38"/>
                  <a:gd name="T4" fmla="*/ 10 w 18"/>
                  <a:gd name="T5" fmla="*/ 38 h 38"/>
                  <a:gd name="T6" fmla="*/ 10 w 18"/>
                  <a:gd name="T7" fmla="*/ 38 h 38"/>
                  <a:gd name="T8" fmla="*/ 10 w 18"/>
                  <a:gd name="T9" fmla="*/ 38 h 38"/>
                  <a:gd name="T10" fmla="*/ 10 w 18"/>
                  <a:gd name="T11" fmla="*/ 38 h 38"/>
                  <a:gd name="T12" fmla="*/ 12 w 18"/>
                  <a:gd name="T13" fmla="*/ 26 h 38"/>
                  <a:gd name="T14" fmla="*/ 12 w 18"/>
                  <a:gd name="T15" fmla="*/ 26 h 38"/>
                  <a:gd name="T16" fmla="*/ 10 w 18"/>
                  <a:gd name="T17" fmla="*/ 20 h 38"/>
                  <a:gd name="T18" fmla="*/ 10 w 18"/>
                  <a:gd name="T19" fmla="*/ 20 h 38"/>
                  <a:gd name="T20" fmla="*/ 14 w 18"/>
                  <a:gd name="T21" fmla="*/ 20 h 38"/>
                  <a:gd name="T22" fmla="*/ 14 w 18"/>
                  <a:gd name="T23" fmla="*/ 20 h 38"/>
                  <a:gd name="T24" fmla="*/ 18 w 18"/>
                  <a:gd name="T25" fmla="*/ 4 h 38"/>
                  <a:gd name="T26" fmla="*/ 18 w 18"/>
                  <a:gd name="T27" fmla="*/ 4 h 38"/>
                  <a:gd name="T28" fmla="*/ 18 w 18"/>
                  <a:gd name="T29" fmla="*/ 4 h 38"/>
                  <a:gd name="T30" fmla="*/ 6 w 18"/>
                  <a:gd name="T31" fmla="*/ 0 h 38"/>
                  <a:gd name="T32" fmla="*/ 6 w 18"/>
                  <a:gd name="T33" fmla="*/ 0 h 38"/>
                  <a:gd name="T34" fmla="*/ 6 w 18"/>
                  <a:gd name="T35" fmla="*/ 0 h 38"/>
                  <a:gd name="T36" fmla="*/ 0 w 18"/>
                  <a:gd name="T37" fmla="*/ 38 h 38"/>
                  <a:gd name="T38" fmla="*/ 0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0" y="38"/>
                    </a:moveTo>
                    <a:lnTo>
                      <a:pt x="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9" name="Freeform 757"/>
              <p:cNvSpPr/>
              <p:nvPr/>
            </p:nvSpPr>
            <p:spPr bwMode="auto">
              <a:xfrm>
                <a:off x="1772" y="2756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0" name="Freeform 758"/>
              <p:cNvSpPr/>
              <p:nvPr/>
            </p:nvSpPr>
            <p:spPr bwMode="auto">
              <a:xfrm>
                <a:off x="1772" y="2756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1" name="Freeform 759"/>
              <p:cNvSpPr/>
              <p:nvPr/>
            </p:nvSpPr>
            <p:spPr bwMode="auto">
              <a:xfrm>
                <a:off x="1760" y="269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8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2" name="Freeform 760"/>
              <p:cNvSpPr/>
              <p:nvPr/>
            </p:nvSpPr>
            <p:spPr bwMode="auto">
              <a:xfrm>
                <a:off x="1760" y="269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4 h 64"/>
                  <a:gd name="T12" fmla="*/ 0 w 22"/>
                  <a:gd name="T13" fmla="*/ 22 h 64"/>
                  <a:gd name="T14" fmla="*/ 0 w 22"/>
                  <a:gd name="T15" fmla="*/ 42 h 64"/>
                  <a:gd name="T16" fmla="*/ 0 w 22"/>
                  <a:gd name="T17" fmla="*/ 42 h 64"/>
                  <a:gd name="T18" fmla="*/ 2 w 22"/>
                  <a:gd name="T19" fmla="*/ 50 h 64"/>
                  <a:gd name="T20" fmla="*/ 8 w 22"/>
                  <a:gd name="T21" fmla="*/ 58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3" name="Freeform 761"/>
              <p:cNvSpPr/>
              <p:nvPr/>
            </p:nvSpPr>
            <p:spPr bwMode="auto">
              <a:xfrm>
                <a:off x="1778" y="274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4" name="Freeform 762"/>
              <p:cNvSpPr/>
              <p:nvPr/>
            </p:nvSpPr>
            <p:spPr bwMode="auto">
              <a:xfrm>
                <a:off x="1782" y="277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5" name="Freeform 763"/>
              <p:cNvSpPr/>
              <p:nvPr/>
            </p:nvSpPr>
            <p:spPr bwMode="auto">
              <a:xfrm>
                <a:off x="1768" y="277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6" name="Freeform 764"/>
              <p:cNvSpPr/>
              <p:nvPr/>
            </p:nvSpPr>
            <p:spPr bwMode="auto">
              <a:xfrm>
                <a:off x="1758" y="2772"/>
                <a:ext cx="18" cy="38"/>
              </a:xfrm>
              <a:custGeom>
                <a:avLst/>
                <a:gdLst>
                  <a:gd name="T0" fmla="*/ 18 w 18"/>
                  <a:gd name="T1" fmla="*/ 38 h 38"/>
                  <a:gd name="T2" fmla="*/ 18 w 18"/>
                  <a:gd name="T3" fmla="*/ 38 h 38"/>
                  <a:gd name="T4" fmla="*/ 6 w 18"/>
                  <a:gd name="T5" fmla="*/ 38 h 38"/>
                  <a:gd name="T6" fmla="*/ 6 w 18"/>
                  <a:gd name="T7" fmla="*/ 38 h 38"/>
                  <a:gd name="T8" fmla="*/ 6 w 18"/>
                  <a:gd name="T9" fmla="*/ 38 h 38"/>
                  <a:gd name="T10" fmla="*/ 6 w 18"/>
                  <a:gd name="T11" fmla="*/ 38 h 38"/>
                  <a:gd name="T12" fmla="*/ 4 w 18"/>
                  <a:gd name="T13" fmla="*/ 26 h 38"/>
                  <a:gd name="T14" fmla="*/ 4 w 18"/>
                  <a:gd name="T15" fmla="*/ 26 h 38"/>
                  <a:gd name="T16" fmla="*/ 6 w 18"/>
                  <a:gd name="T17" fmla="*/ 20 h 38"/>
                  <a:gd name="T18" fmla="*/ 6 w 18"/>
                  <a:gd name="T19" fmla="*/ 20 h 38"/>
                  <a:gd name="T20" fmla="*/ 2 w 18"/>
                  <a:gd name="T21" fmla="*/ 20 h 38"/>
                  <a:gd name="T22" fmla="*/ 2 w 18"/>
                  <a:gd name="T23" fmla="*/ 20 h 38"/>
                  <a:gd name="T24" fmla="*/ 0 w 18"/>
                  <a:gd name="T25" fmla="*/ 4 h 38"/>
                  <a:gd name="T26" fmla="*/ 0 w 18"/>
                  <a:gd name="T27" fmla="*/ 4 h 38"/>
                  <a:gd name="T28" fmla="*/ 0 w 18"/>
                  <a:gd name="T29" fmla="*/ 4 h 38"/>
                  <a:gd name="T30" fmla="*/ 10 w 18"/>
                  <a:gd name="T31" fmla="*/ 0 h 38"/>
                  <a:gd name="T32" fmla="*/ 10 w 18"/>
                  <a:gd name="T33" fmla="*/ 0 h 38"/>
                  <a:gd name="T34" fmla="*/ 10 w 18"/>
                  <a:gd name="T35" fmla="*/ 0 h 38"/>
                  <a:gd name="T36" fmla="*/ 18 w 18"/>
                  <a:gd name="T37" fmla="*/ 38 h 38"/>
                  <a:gd name="T38" fmla="*/ 18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18" y="38"/>
                    </a:moveTo>
                    <a:lnTo>
                      <a:pt x="18" y="3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7" name="Freeform 765"/>
              <p:cNvSpPr/>
              <p:nvPr/>
            </p:nvSpPr>
            <p:spPr bwMode="auto">
              <a:xfrm>
                <a:off x="1758" y="2692"/>
                <a:ext cx="50" cy="32"/>
              </a:xfrm>
              <a:custGeom>
                <a:avLst/>
                <a:gdLst>
                  <a:gd name="T0" fmla="*/ 24 w 50"/>
                  <a:gd name="T1" fmla="*/ 0 h 32"/>
                  <a:gd name="T2" fmla="*/ 24 w 50"/>
                  <a:gd name="T3" fmla="*/ 0 h 32"/>
                  <a:gd name="T4" fmla="*/ 36 w 50"/>
                  <a:gd name="T5" fmla="*/ 0 h 32"/>
                  <a:gd name="T6" fmla="*/ 42 w 50"/>
                  <a:gd name="T7" fmla="*/ 2 h 32"/>
                  <a:gd name="T8" fmla="*/ 46 w 50"/>
                  <a:gd name="T9" fmla="*/ 4 h 32"/>
                  <a:gd name="T10" fmla="*/ 48 w 50"/>
                  <a:gd name="T11" fmla="*/ 10 h 32"/>
                  <a:gd name="T12" fmla="*/ 50 w 50"/>
                  <a:gd name="T13" fmla="*/ 16 h 32"/>
                  <a:gd name="T14" fmla="*/ 50 w 50"/>
                  <a:gd name="T15" fmla="*/ 22 h 32"/>
                  <a:gd name="T16" fmla="*/ 48 w 50"/>
                  <a:gd name="T17" fmla="*/ 32 h 32"/>
                  <a:gd name="T18" fmla="*/ 48 w 50"/>
                  <a:gd name="T19" fmla="*/ 32 h 32"/>
                  <a:gd name="T20" fmla="*/ 44 w 50"/>
                  <a:gd name="T21" fmla="*/ 24 h 32"/>
                  <a:gd name="T22" fmla="*/ 40 w 50"/>
                  <a:gd name="T23" fmla="*/ 16 h 32"/>
                  <a:gd name="T24" fmla="*/ 40 w 50"/>
                  <a:gd name="T25" fmla="*/ 16 h 32"/>
                  <a:gd name="T26" fmla="*/ 24 w 50"/>
                  <a:gd name="T27" fmla="*/ 18 h 32"/>
                  <a:gd name="T28" fmla="*/ 24 w 50"/>
                  <a:gd name="T29" fmla="*/ 18 h 32"/>
                  <a:gd name="T30" fmla="*/ 8 w 50"/>
                  <a:gd name="T31" fmla="*/ 16 h 32"/>
                  <a:gd name="T32" fmla="*/ 8 w 50"/>
                  <a:gd name="T33" fmla="*/ 16 h 32"/>
                  <a:gd name="T34" fmla="*/ 6 w 50"/>
                  <a:gd name="T35" fmla="*/ 24 h 32"/>
                  <a:gd name="T36" fmla="*/ 2 w 50"/>
                  <a:gd name="T37" fmla="*/ 32 h 32"/>
                  <a:gd name="T38" fmla="*/ 2 w 50"/>
                  <a:gd name="T39" fmla="*/ 32 h 32"/>
                  <a:gd name="T40" fmla="*/ 0 w 50"/>
                  <a:gd name="T41" fmla="*/ 22 h 32"/>
                  <a:gd name="T42" fmla="*/ 0 w 50"/>
                  <a:gd name="T43" fmla="*/ 16 h 32"/>
                  <a:gd name="T44" fmla="*/ 0 w 50"/>
                  <a:gd name="T45" fmla="*/ 10 h 32"/>
                  <a:gd name="T46" fmla="*/ 4 w 50"/>
                  <a:gd name="T47" fmla="*/ 4 h 32"/>
                  <a:gd name="T48" fmla="*/ 8 w 50"/>
                  <a:gd name="T49" fmla="*/ 2 h 32"/>
                  <a:gd name="T50" fmla="*/ 12 w 50"/>
                  <a:gd name="T51" fmla="*/ 0 h 32"/>
                  <a:gd name="T52" fmla="*/ 24 w 50"/>
                  <a:gd name="T53" fmla="*/ 0 h 32"/>
                  <a:gd name="T54" fmla="*/ 24 w 50"/>
                  <a:gd name="T5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" h="32">
                    <a:moveTo>
                      <a:pt x="24" y="0"/>
                    </a:moveTo>
                    <a:lnTo>
                      <a:pt x="24" y="0"/>
                    </a:lnTo>
                    <a:lnTo>
                      <a:pt x="36" y="0"/>
                    </a:lnTo>
                    <a:lnTo>
                      <a:pt x="42" y="2"/>
                    </a:lnTo>
                    <a:lnTo>
                      <a:pt x="46" y="4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50" y="2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4" y="2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8" name="Freeform 766"/>
              <p:cNvSpPr/>
              <p:nvPr/>
            </p:nvSpPr>
            <p:spPr bwMode="auto">
              <a:xfrm>
                <a:off x="1758" y="2692"/>
                <a:ext cx="24" cy="32"/>
              </a:xfrm>
              <a:custGeom>
                <a:avLst/>
                <a:gdLst>
                  <a:gd name="T0" fmla="*/ 24 w 24"/>
                  <a:gd name="T1" fmla="*/ 18 h 32"/>
                  <a:gd name="T2" fmla="*/ 24 w 24"/>
                  <a:gd name="T3" fmla="*/ 18 h 32"/>
                  <a:gd name="T4" fmla="*/ 8 w 24"/>
                  <a:gd name="T5" fmla="*/ 16 h 32"/>
                  <a:gd name="T6" fmla="*/ 8 w 24"/>
                  <a:gd name="T7" fmla="*/ 16 h 32"/>
                  <a:gd name="T8" fmla="*/ 6 w 24"/>
                  <a:gd name="T9" fmla="*/ 24 h 32"/>
                  <a:gd name="T10" fmla="*/ 2 w 24"/>
                  <a:gd name="T11" fmla="*/ 32 h 32"/>
                  <a:gd name="T12" fmla="*/ 2 w 24"/>
                  <a:gd name="T13" fmla="*/ 32 h 32"/>
                  <a:gd name="T14" fmla="*/ 0 w 24"/>
                  <a:gd name="T15" fmla="*/ 22 h 32"/>
                  <a:gd name="T16" fmla="*/ 0 w 24"/>
                  <a:gd name="T17" fmla="*/ 16 h 32"/>
                  <a:gd name="T18" fmla="*/ 0 w 24"/>
                  <a:gd name="T19" fmla="*/ 10 h 32"/>
                  <a:gd name="T20" fmla="*/ 4 w 24"/>
                  <a:gd name="T21" fmla="*/ 4 h 32"/>
                  <a:gd name="T22" fmla="*/ 8 w 24"/>
                  <a:gd name="T23" fmla="*/ 2 h 32"/>
                  <a:gd name="T24" fmla="*/ 12 w 24"/>
                  <a:gd name="T25" fmla="*/ 0 h 32"/>
                  <a:gd name="T26" fmla="*/ 24 w 24"/>
                  <a:gd name="T27" fmla="*/ 0 h 32"/>
                  <a:gd name="T28" fmla="*/ 24 w 24"/>
                  <a:gd name="T29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2">
                    <a:moveTo>
                      <a:pt x="24" y="18"/>
                    </a:moveTo>
                    <a:lnTo>
                      <a:pt x="24" y="18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24" y="18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9" name="Freeform 767"/>
              <p:cNvSpPr/>
              <p:nvPr/>
            </p:nvSpPr>
            <p:spPr bwMode="auto">
              <a:xfrm>
                <a:off x="1788" y="2720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2 h 2"/>
                  <a:gd name="T10" fmla="*/ 12 w 12"/>
                  <a:gd name="T11" fmla="*/ 2 h 2"/>
                  <a:gd name="T12" fmla="*/ 8 w 12"/>
                  <a:gd name="T13" fmla="*/ 2 h 2"/>
                  <a:gd name="T14" fmla="*/ 2 w 12"/>
                  <a:gd name="T15" fmla="*/ 2 h 2"/>
                  <a:gd name="T16" fmla="*/ 2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2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0" name="Freeform 768"/>
              <p:cNvSpPr/>
              <p:nvPr/>
            </p:nvSpPr>
            <p:spPr bwMode="auto">
              <a:xfrm>
                <a:off x="1764" y="2720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2 w 12"/>
                  <a:gd name="T5" fmla="*/ 0 h 2"/>
                  <a:gd name="T6" fmla="*/ 2 w 12"/>
                  <a:gd name="T7" fmla="*/ 0 h 2"/>
                  <a:gd name="T8" fmla="*/ 0 w 12"/>
                  <a:gd name="T9" fmla="*/ 2 h 2"/>
                  <a:gd name="T10" fmla="*/ 2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1" name="Freeform 769"/>
              <p:cNvSpPr/>
              <p:nvPr/>
            </p:nvSpPr>
            <p:spPr bwMode="auto">
              <a:xfrm>
                <a:off x="1774" y="2744"/>
                <a:ext cx="18" cy="4"/>
              </a:xfrm>
              <a:custGeom>
                <a:avLst/>
                <a:gdLst>
                  <a:gd name="T0" fmla="*/ 8 w 18"/>
                  <a:gd name="T1" fmla="*/ 0 h 4"/>
                  <a:gd name="T2" fmla="*/ 14 w 18"/>
                  <a:gd name="T3" fmla="*/ 0 h 4"/>
                  <a:gd name="T4" fmla="*/ 14 w 18"/>
                  <a:gd name="T5" fmla="*/ 0 h 4"/>
                  <a:gd name="T6" fmla="*/ 16 w 18"/>
                  <a:gd name="T7" fmla="*/ 2 h 4"/>
                  <a:gd name="T8" fmla="*/ 18 w 18"/>
                  <a:gd name="T9" fmla="*/ 4 h 4"/>
                  <a:gd name="T10" fmla="*/ 18 w 18"/>
                  <a:gd name="T11" fmla="*/ 4 h 4"/>
                  <a:gd name="T12" fmla="*/ 8 w 18"/>
                  <a:gd name="T13" fmla="*/ 4 h 4"/>
                  <a:gd name="T14" fmla="*/ 0 w 18"/>
                  <a:gd name="T15" fmla="*/ 4 h 4"/>
                  <a:gd name="T16" fmla="*/ 0 w 18"/>
                  <a:gd name="T17" fmla="*/ 4 h 4"/>
                  <a:gd name="T18" fmla="*/ 0 w 18"/>
                  <a:gd name="T19" fmla="*/ 4 h 4"/>
                  <a:gd name="T20" fmla="*/ 0 w 18"/>
                  <a:gd name="T21" fmla="*/ 2 h 4"/>
                  <a:gd name="T22" fmla="*/ 2 w 18"/>
                  <a:gd name="T23" fmla="*/ 0 h 4"/>
                  <a:gd name="T24" fmla="*/ 8 w 18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4">
                    <a:moveTo>
                      <a:pt x="8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2" name="Freeform 770"/>
              <p:cNvSpPr/>
              <p:nvPr/>
            </p:nvSpPr>
            <p:spPr bwMode="auto">
              <a:xfrm>
                <a:off x="1774" y="2744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4 h 4"/>
                  <a:gd name="T4" fmla="*/ 0 w 8"/>
                  <a:gd name="T5" fmla="*/ 4 h 4"/>
                  <a:gd name="T6" fmla="*/ 0 w 8"/>
                  <a:gd name="T7" fmla="*/ 4 h 4"/>
                  <a:gd name="T8" fmla="*/ 0 w 8"/>
                  <a:gd name="T9" fmla="*/ 2 h 4"/>
                  <a:gd name="T10" fmla="*/ 2 w 8"/>
                  <a:gd name="T11" fmla="*/ 0 h 4"/>
                  <a:gd name="T12" fmla="*/ 8 w 8"/>
                  <a:gd name="T13" fmla="*/ 0 h 4"/>
                  <a:gd name="T14" fmla="*/ 8 w 8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3" name="Freeform 771"/>
              <p:cNvSpPr/>
              <p:nvPr/>
            </p:nvSpPr>
            <p:spPr bwMode="auto">
              <a:xfrm>
                <a:off x="1774" y="2772"/>
                <a:ext cx="18" cy="10"/>
              </a:xfrm>
              <a:custGeom>
                <a:avLst/>
                <a:gdLst>
                  <a:gd name="T0" fmla="*/ 8 w 18"/>
                  <a:gd name="T1" fmla="*/ 6 h 10"/>
                  <a:gd name="T2" fmla="*/ 8 w 18"/>
                  <a:gd name="T3" fmla="*/ 6 h 10"/>
                  <a:gd name="T4" fmla="*/ 16 w 18"/>
                  <a:gd name="T5" fmla="*/ 0 h 10"/>
                  <a:gd name="T6" fmla="*/ 16 w 18"/>
                  <a:gd name="T7" fmla="*/ 0 h 10"/>
                  <a:gd name="T8" fmla="*/ 18 w 18"/>
                  <a:gd name="T9" fmla="*/ 6 h 10"/>
                  <a:gd name="T10" fmla="*/ 16 w 18"/>
                  <a:gd name="T11" fmla="*/ 10 h 10"/>
                  <a:gd name="T12" fmla="*/ 16 w 18"/>
                  <a:gd name="T13" fmla="*/ 10 h 10"/>
                  <a:gd name="T14" fmla="*/ 8 w 18"/>
                  <a:gd name="T15" fmla="*/ 6 h 10"/>
                  <a:gd name="T16" fmla="*/ 8 w 18"/>
                  <a:gd name="T17" fmla="*/ 6 h 10"/>
                  <a:gd name="T18" fmla="*/ 0 w 18"/>
                  <a:gd name="T19" fmla="*/ 0 h 10"/>
                  <a:gd name="T20" fmla="*/ 0 w 18"/>
                  <a:gd name="T21" fmla="*/ 0 h 10"/>
                  <a:gd name="T22" fmla="*/ 0 w 18"/>
                  <a:gd name="T23" fmla="*/ 6 h 10"/>
                  <a:gd name="T24" fmla="*/ 0 w 18"/>
                  <a:gd name="T25" fmla="*/ 10 h 10"/>
                  <a:gd name="T26" fmla="*/ 0 w 18"/>
                  <a:gd name="T27" fmla="*/ 10 h 10"/>
                  <a:gd name="T28" fmla="*/ 8 w 18"/>
                  <a:gd name="T29" fmla="*/ 6 h 10"/>
                  <a:gd name="T30" fmla="*/ 8 w 18"/>
                  <a:gd name="T3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0">
                    <a:moveTo>
                      <a:pt x="8" y="6"/>
                    </a:moveTo>
                    <a:lnTo>
                      <a:pt x="8" y="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6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4" name="Freeform 772"/>
              <p:cNvSpPr/>
              <p:nvPr/>
            </p:nvSpPr>
            <p:spPr bwMode="auto">
              <a:xfrm>
                <a:off x="1774" y="2772"/>
                <a:ext cx="8" cy="10"/>
              </a:xfrm>
              <a:custGeom>
                <a:avLst/>
                <a:gdLst>
                  <a:gd name="T0" fmla="*/ 8 w 8"/>
                  <a:gd name="T1" fmla="*/ 6 h 10"/>
                  <a:gd name="T2" fmla="*/ 8 w 8"/>
                  <a:gd name="T3" fmla="*/ 6 h 10"/>
                  <a:gd name="T4" fmla="*/ 0 w 8"/>
                  <a:gd name="T5" fmla="*/ 0 h 10"/>
                  <a:gd name="T6" fmla="*/ 0 w 8"/>
                  <a:gd name="T7" fmla="*/ 0 h 10"/>
                  <a:gd name="T8" fmla="*/ 0 w 8"/>
                  <a:gd name="T9" fmla="*/ 6 h 10"/>
                  <a:gd name="T10" fmla="*/ 0 w 8"/>
                  <a:gd name="T11" fmla="*/ 10 h 10"/>
                  <a:gd name="T12" fmla="*/ 0 w 8"/>
                  <a:gd name="T13" fmla="*/ 10 h 10"/>
                  <a:gd name="T14" fmla="*/ 8 w 8"/>
                  <a:gd name="T15" fmla="*/ 6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5" name="Freeform 773"/>
              <p:cNvSpPr/>
              <p:nvPr/>
            </p:nvSpPr>
            <p:spPr bwMode="auto">
              <a:xfrm>
                <a:off x="1780" y="2776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0 w 6"/>
                  <a:gd name="T3" fmla="*/ 0 h 4"/>
                  <a:gd name="T4" fmla="*/ 0 w 6"/>
                  <a:gd name="T5" fmla="*/ 0 h 4"/>
                  <a:gd name="T6" fmla="*/ 0 w 6"/>
                  <a:gd name="T7" fmla="*/ 0 h 4"/>
                  <a:gd name="T8" fmla="*/ 0 w 6"/>
                  <a:gd name="T9" fmla="*/ 2 h 4"/>
                  <a:gd name="T10" fmla="*/ 0 w 6"/>
                  <a:gd name="T11" fmla="*/ 2 h 4"/>
                  <a:gd name="T12" fmla="*/ 0 w 6"/>
                  <a:gd name="T13" fmla="*/ 4 h 4"/>
                  <a:gd name="T14" fmla="*/ 4 w 6"/>
                  <a:gd name="T15" fmla="*/ 4 h 4"/>
                  <a:gd name="T16" fmla="*/ 4 w 6"/>
                  <a:gd name="T17" fmla="*/ 4 h 4"/>
                  <a:gd name="T18" fmla="*/ 6 w 6"/>
                  <a:gd name="T19" fmla="*/ 2 h 4"/>
                  <a:gd name="T20" fmla="*/ 6 w 6"/>
                  <a:gd name="T21" fmla="*/ 0 h 4"/>
                  <a:gd name="T22" fmla="*/ 6 w 6"/>
                  <a:gd name="T23" fmla="*/ 0 h 4"/>
                  <a:gd name="T24" fmla="*/ 4 w 6"/>
                  <a:gd name="T25" fmla="*/ 0 h 4"/>
                  <a:gd name="T26" fmla="*/ 4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6" name="Freeform 774"/>
              <p:cNvSpPr/>
              <p:nvPr/>
            </p:nvSpPr>
            <p:spPr bwMode="auto">
              <a:xfrm>
                <a:off x="1780" y="2776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0 h 4"/>
                  <a:gd name="T6" fmla="*/ 0 w 2"/>
                  <a:gd name="T7" fmla="*/ 0 h 4"/>
                  <a:gd name="T8" fmla="*/ 0 w 2"/>
                  <a:gd name="T9" fmla="*/ 2 h 4"/>
                  <a:gd name="T10" fmla="*/ 0 w 2"/>
                  <a:gd name="T11" fmla="*/ 2 h 4"/>
                  <a:gd name="T12" fmla="*/ 0 w 2"/>
                  <a:gd name="T13" fmla="*/ 4 h 4"/>
                  <a:gd name="T14" fmla="*/ 2 w 2"/>
                  <a:gd name="T15" fmla="*/ 4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7" name="Rectangle 775"/>
              <p:cNvSpPr>
                <a:spLocks noChangeArrowheads="1"/>
              </p:cNvSpPr>
              <p:nvPr/>
            </p:nvSpPr>
            <p:spPr bwMode="auto">
              <a:xfrm>
                <a:off x="1590" y="2686"/>
                <a:ext cx="128" cy="124"/>
              </a:xfrm>
              <a:prstGeom prst="rect">
                <a:avLst/>
              </a:pr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8" name="Freeform 776"/>
              <p:cNvSpPr/>
              <p:nvPr/>
            </p:nvSpPr>
            <p:spPr bwMode="auto">
              <a:xfrm>
                <a:off x="1678" y="2726"/>
                <a:ext cx="2" cy="12"/>
              </a:xfrm>
              <a:custGeom>
                <a:avLst/>
                <a:gdLst>
                  <a:gd name="T0" fmla="*/ 0 w 2"/>
                  <a:gd name="T1" fmla="*/ 12 h 12"/>
                  <a:gd name="T2" fmla="*/ 0 w 2"/>
                  <a:gd name="T3" fmla="*/ 12 h 12"/>
                  <a:gd name="T4" fmla="*/ 0 w 2"/>
                  <a:gd name="T5" fmla="*/ 0 h 12"/>
                  <a:gd name="T6" fmla="*/ 0 w 2"/>
                  <a:gd name="T7" fmla="*/ 0 h 12"/>
                  <a:gd name="T8" fmla="*/ 2 w 2"/>
                  <a:gd name="T9" fmla="*/ 0 h 12"/>
                  <a:gd name="T10" fmla="*/ 2 w 2"/>
                  <a:gd name="T11" fmla="*/ 4 h 12"/>
                  <a:gd name="T12" fmla="*/ 2 w 2"/>
                  <a:gd name="T13" fmla="*/ 4 h 12"/>
                  <a:gd name="T14" fmla="*/ 2 w 2"/>
                  <a:gd name="T15" fmla="*/ 8 h 12"/>
                  <a:gd name="T16" fmla="*/ 0 w 2"/>
                  <a:gd name="T17" fmla="*/ 12 h 12"/>
                  <a:gd name="T18" fmla="*/ 0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9" name="Freeform 777"/>
              <p:cNvSpPr/>
              <p:nvPr/>
            </p:nvSpPr>
            <p:spPr bwMode="auto">
              <a:xfrm>
                <a:off x="1628" y="2726"/>
                <a:ext cx="4" cy="12"/>
              </a:xfrm>
              <a:custGeom>
                <a:avLst/>
                <a:gdLst>
                  <a:gd name="T0" fmla="*/ 4 w 4"/>
                  <a:gd name="T1" fmla="*/ 12 h 12"/>
                  <a:gd name="T2" fmla="*/ 4 w 4"/>
                  <a:gd name="T3" fmla="*/ 12 h 12"/>
                  <a:gd name="T4" fmla="*/ 4 w 4"/>
                  <a:gd name="T5" fmla="*/ 0 h 12"/>
                  <a:gd name="T6" fmla="*/ 4 w 4"/>
                  <a:gd name="T7" fmla="*/ 0 h 12"/>
                  <a:gd name="T8" fmla="*/ 2 w 4"/>
                  <a:gd name="T9" fmla="*/ 0 h 12"/>
                  <a:gd name="T10" fmla="*/ 0 w 4"/>
                  <a:gd name="T11" fmla="*/ 4 h 12"/>
                  <a:gd name="T12" fmla="*/ 0 w 4"/>
                  <a:gd name="T13" fmla="*/ 4 h 12"/>
                  <a:gd name="T14" fmla="*/ 2 w 4"/>
                  <a:gd name="T15" fmla="*/ 8 h 12"/>
                  <a:gd name="T16" fmla="*/ 4 w 4"/>
                  <a:gd name="T17" fmla="*/ 12 h 12"/>
                  <a:gd name="T18" fmla="*/ 4 w 4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2">
                    <a:moveTo>
                      <a:pt x="4" y="12"/>
                    </a:moveTo>
                    <a:lnTo>
                      <a:pt x="4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0" name="Freeform 778"/>
              <p:cNvSpPr/>
              <p:nvPr/>
            </p:nvSpPr>
            <p:spPr bwMode="auto">
              <a:xfrm>
                <a:off x="1608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4 w 92"/>
                  <a:gd name="T13" fmla="*/ 12 h 40"/>
                  <a:gd name="T14" fmla="*/ 2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2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2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1" name="Freeform 779"/>
              <p:cNvSpPr/>
              <p:nvPr/>
            </p:nvSpPr>
            <p:spPr bwMode="auto">
              <a:xfrm>
                <a:off x="1608" y="277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46 w 46"/>
                  <a:gd name="T3" fmla="*/ 0 h 40"/>
                  <a:gd name="T4" fmla="*/ 36 w 46"/>
                  <a:gd name="T5" fmla="*/ 0 h 40"/>
                  <a:gd name="T6" fmla="*/ 36 w 46"/>
                  <a:gd name="T7" fmla="*/ 0 h 40"/>
                  <a:gd name="T8" fmla="*/ 22 w 46"/>
                  <a:gd name="T9" fmla="*/ 6 h 40"/>
                  <a:gd name="T10" fmla="*/ 10 w 46"/>
                  <a:gd name="T11" fmla="*/ 10 h 40"/>
                  <a:gd name="T12" fmla="*/ 4 w 46"/>
                  <a:gd name="T13" fmla="*/ 12 h 40"/>
                  <a:gd name="T14" fmla="*/ 2 w 46"/>
                  <a:gd name="T15" fmla="*/ 14 h 40"/>
                  <a:gd name="T16" fmla="*/ 0 w 46"/>
                  <a:gd name="T17" fmla="*/ 16 h 40"/>
                  <a:gd name="T18" fmla="*/ 0 w 46"/>
                  <a:gd name="T19" fmla="*/ 16 h 40"/>
                  <a:gd name="T20" fmla="*/ 0 w 46"/>
                  <a:gd name="T21" fmla="*/ 40 h 40"/>
                  <a:gd name="T22" fmla="*/ 0 w 46"/>
                  <a:gd name="T23" fmla="*/ 40 h 40"/>
                  <a:gd name="T24" fmla="*/ 46 w 46"/>
                  <a:gd name="T25" fmla="*/ 40 h 40"/>
                  <a:gd name="T26" fmla="*/ 46 w 46"/>
                  <a:gd name="T27" fmla="*/ 0 h 40"/>
                  <a:gd name="T28" fmla="*/ 46 w 46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2" name="Freeform 780"/>
              <p:cNvSpPr/>
              <p:nvPr/>
            </p:nvSpPr>
            <p:spPr bwMode="auto">
              <a:xfrm>
                <a:off x="1642" y="2770"/>
                <a:ext cx="26" cy="14"/>
              </a:xfrm>
              <a:custGeom>
                <a:avLst/>
                <a:gdLst>
                  <a:gd name="T0" fmla="*/ 12 w 26"/>
                  <a:gd name="T1" fmla="*/ 0 h 14"/>
                  <a:gd name="T2" fmla="*/ 12 w 26"/>
                  <a:gd name="T3" fmla="*/ 0 h 14"/>
                  <a:gd name="T4" fmla="*/ 2 w 26"/>
                  <a:gd name="T5" fmla="*/ 0 h 14"/>
                  <a:gd name="T6" fmla="*/ 2 w 26"/>
                  <a:gd name="T7" fmla="*/ 0 h 14"/>
                  <a:gd name="T8" fmla="*/ 0 w 26"/>
                  <a:gd name="T9" fmla="*/ 2 h 14"/>
                  <a:gd name="T10" fmla="*/ 0 w 26"/>
                  <a:gd name="T11" fmla="*/ 2 h 14"/>
                  <a:gd name="T12" fmla="*/ 0 w 26"/>
                  <a:gd name="T13" fmla="*/ 2 h 14"/>
                  <a:gd name="T14" fmla="*/ 0 w 26"/>
                  <a:gd name="T15" fmla="*/ 2 h 14"/>
                  <a:gd name="T16" fmla="*/ 0 w 26"/>
                  <a:gd name="T17" fmla="*/ 8 h 14"/>
                  <a:gd name="T18" fmla="*/ 4 w 26"/>
                  <a:gd name="T19" fmla="*/ 12 h 14"/>
                  <a:gd name="T20" fmla="*/ 8 w 26"/>
                  <a:gd name="T21" fmla="*/ 14 h 14"/>
                  <a:gd name="T22" fmla="*/ 12 w 26"/>
                  <a:gd name="T23" fmla="*/ 14 h 14"/>
                  <a:gd name="T24" fmla="*/ 12 w 26"/>
                  <a:gd name="T25" fmla="*/ 14 h 14"/>
                  <a:gd name="T26" fmla="*/ 12 w 26"/>
                  <a:gd name="T27" fmla="*/ 14 h 14"/>
                  <a:gd name="T28" fmla="*/ 18 w 26"/>
                  <a:gd name="T29" fmla="*/ 14 h 14"/>
                  <a:gd name="T30" fmla="*/ 22 w 26"/>
                  <a:gd name="T31" fmla="*/ 12 h 14"/>
                  <a:gd name="T32" fmla="*/ 24 w 26"/>
                  <a:gd name="T33" fmla="*/ 8 h 14"/>
                  <a:gd name="T34" fmla="*/ 26 w 26"/>
                  <a:gd name="T35" fmla="*/ 2 h 14"/>
                  <a:gd name="T36" fmla="*/ 26 w 26"/>
                  <a:gd name="T37" fmla="*/ 2 h 14"/>
                  <a:gd name="T38" fmla="*/ 26 w 26"/>
                  <a:gd name="T39" fmla="*/ 2 h 14"/>
                  <a:gd name="T40" fmla="*/ 26 w 26"/>
                  <a:gd name="T41" fmla="*/ 2 h 14"/>
                  <a:gd name="T42" fmla="*/ 22 w 26"/>
                  <a:gd name="T43" fmla="*/ 0 h 14"/>
                  <a:gd name="T44" fmla="*/ 12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2"/>
                    </a:lnTo>
                    <a:lnTo>
                      <a:pt x="24" y="8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3" name="Freeform 781"/>
              <p:cNvSpPr/>
              <p:nvPr/>
            </p:nvSpPr>
            <p:spPr bwMode="auto">
              <a:xfrm>
                <a:off x="1642" y="2770"/>
                <a:ext cx="12" cy="14"/>
              </a:xfrm>
              <a:custGeom>
                <a:avLst/>
                <a:gdLst>
                  <a:gd name="T0" fmla="*/ 12 w 12"/>
                  <a:gd name="T1" fmla="*/ 0 h 14"/>
                  <a:gd name="T2" fmla="*/ 12 w 12"/>
                  <a:gd name="T3" fmla="*/ 0 h 14"/>
                  <a:gd name="T4" fmla="*/ 2 w 12"/>
                  <a:gd name="T5" fmla="*/ 0 h 14"/>
                  <a:gd name="T6" fmla="*/ 2 w 12"/>
                  <a:gd name="T7" fmla="*/ 0 h 14"/>
                  <a:gd name="T8" fmla="*/ 0 w 12"/>
                  <a:gd name="T9" fmla="*/ 2 h 14"/>
                  <a:gd name="T10" fmla="*/ 0 w 12"/>
                  <a:gd name="T11" fmla="*/ 2 h 14"/>
                  <a:gd name="T12" fmla="*/ 0 w 12"/>
                  <a:gd name="T13" fmla="*/ 2 h 14"/>
                  <a:gd name="T14" fmla="*/ 0 w 12"/>
                  <a:gd name="T15" fmla="*/ 2 h 14"/>
                  <a:gd name="T16" fmla="*/ 0 w 12"/>
                  <a:gd name="T17" fmla="*/ 8 h 14"/>
                  <a:gd name="T18" fmla="*/ 4 w 12"/>
                  <a:gd name="T19" fmla="*/ 12 h 14"/>
                  <a:gd name="T20" fmla="*/ 8 w 12"/>
                  <a:gd name="T21" fmla="*/ 14 h 14"/>
                  <a:gd name="T22" fmla="*/ 12 w 12"/>
                  <a:gd name="T23" fmla="*/ 14 h 14"/>
                  <a:gd name="T24" fmla="*/ 12 w 12"/>
                  <a:gd name="T25" fmla="*/ 14 h 14"/>
                  <a:gd name="T26" fmla="*/ 12 w 12"/>
                  <a:gd name="T27" fmla="*/ 14 h 14"/>
                  <a:gd name="T28" fmla="*/ 12 w 12"/>
                  <a:gd name="T29" fmla="*/ 0 h 14"/>
                  <a:gd name="T30" fmla="*/ 12 w 12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4" name="Freeform 782"/>
              <p:cNvSpPr/>
              <p:nvPr/>
            </p:nvSpPr>
            <p:spPr bwMode="auto">
              <a:xfrm>
                <a:off x="1644" y="2756"/>
                <a:ext cx="20" cy="26"/>
              </a:xfrm>
              <a:custGeom>
                <a:avLst/>
                <a:gdLst>
                  <a:gd name="T0" fmla="*/ 10 w 20"/>
                  <a:gd name="T1" fmla="*/ 26 h 26"/>
                  <a:gd name="T2" fmla="*/ 10 w 20"/>
                  <a:gd name="T3" fmla="*/ 26 h 26"/>
                  <a:gd name="T4" fmla="*/ 6 w 20"/>
                  <a:gd name="T5" fmla="*/ 26 h 26"/>
                  <a:gd name="T6" fmla="*/ 4 w 20"/>
                  <a:gd name="T7" fmla="*/ 24 h 26"/>
                  <a:gd name="T8" fmla="*/ 0 w 20"/>
                  <a:gd name="T9" fmla="*/ 20 h 26"/>
                  <a:gd name="T10" fmla="*/ 0 w 20"/>
                  <a:gd name="T11" fmla="*/ 16 h 26"/>
                  <a:gd name="T12" fmla="*/ 0 w 20"/>
                  <a:gd name="T13" fmla="*/ 16 h 26"/>
                  <a:gd name="T14" fmla="*/ 0 w 20"/>
                  <a:gd name="T15" fmla="*/ 16 h 26"/>
                  <a:gd name="T16" fmla="*/ 0 w 20"/>
                  <a:gd name="T17" fmla="*/ 0 h 26"/>
                  <a:gd name="T18" fmla="*/ 20 w 20"/>
                  <a:gd name="T19" fmla="*/ 0 h 26"/>
                  <a:gd name="T20" fmla="*/ 20 w 20"/>
                  <a:gd name="T21" fmla="*/ 16 h 26"/>
                  <a:gd name="T22" fmla="*/ 20 w 20"/>
                  <a:gd name="T23" fmla="*/ 16 h 26"/>
                  <a:gd name="T24" fmla="*/ 20 w 20"/>
                  <a:gd name="T25" fmla="*/ 16 h 26"/>
                  <a:gd name="T26" fmla="*/ 20 w 20"/>
                  <a:gd name="T27" fmla="*/ 20 h 26"/>
                  <a:gd name="T28" fmla="*/ 18 w 20"/>
                  <a:gd name="T29" fmla="*/ 24 h 26"/>
                  <a:gd name="T30" fmla="*/ 14 w 20"/>
                  <a:gd name="T31" fmla="*/ 26 h 26"/>
                  <a:gd name="T32" fmla="*/ 10 w 20"/>
                  <a:gd name="T33" fmla="*/ 26 h 26"/>
                  <a:gd name="T34" fmla="*/ 10 w 20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20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5" name="Freeform 783"/>
              <p:cNvSpPr/>
              <p:nvPr/>
            </p:nvSpPr>
            <p:spPr bwMode="auto">
              <a:xfrm>
                <a:off x="1644" y="2756"/>
                <a:ext cx="10" cy="26"/>
              </a:xfrm>
              <a:custGeom>
                <a:avLst/>
                <a:gdLst>
                  <a:gd name="T0" fmla="*/ 10 w 10"/>
                  <a:gd name="T1" fmla="*/ 26 h 26"/>
                  <a:gd name="T2" fmla="*/ 10 w 10"/>
                  <a:gd name="T3" fmla="*/ 26 h 26"/>
                  <a:gd name="T4" fmla="*/ 6 w 10"/>
                  <a:gd name="T5" fmla="*/ 26 h 26"/>
                  <a:gd name="T6" fmla="*/ 4 w 10"/>
                  <a:gd name="T7" fmla="*/ 24 h 26"/>
                  <a:gd name="T8" fmla="*/ 0 w 10"/>
                  <a:gd name="T9" fmla="*/ 20 h 26"/>
                  <a:gd name="T10" fmla="*/ 0 w 10"/>
                  <a:gd name="T11" fmla="*/ 16 h 26"/>
                  <a:gd name="T12" fmla="*/ 0 w 10"/>
                  <a:gd name="T13" fmla="*/ 16 h 26"/>
                  <a:gd name="T14" fmla="*/ 0 w 10"/>
                  <a:gd name="T15" fmla="*/ 16 h 26"/>
                  <a:gd name="T16" fmla="*/ 0 w 10"/>
                  <a:gd name="T17" fmla="*/ 0 h 26"/>
                  <a:gd name="T18" fmla="*/ 10 w 10"/>
                  <a:gd name="T19" fmla="*/ 0 h 26"/>
                  <a:gd name="T20" fmla="*/ 10 w 10"/>
                  <a:gd name="T21" fmla="*/ 26 h 26"/>
                  <a:gd name="T22" fmla="*/ 10 w 10"/>
                  <a:gd name="T2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6" name="Freeform 784"/>
              <p:cNvSpPr/>
              <p:nvPr/>
            </p:nvSpPr>
            <p:spPr bwMode="auto">
              <a:xfrm>
                <a:off x="1632" y="2698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7" name="Freeform 785"/>
              <p:cNvSpPr/>
              <p:nvPr/>
            </p:nvSpPr>
            <p:spPr bwMode="auto">
              <a:xfrm>
                <a:off x="1632" y="2698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8" name="Freeform 786"/>
              <p:cNvSpPr/>
              <p:nvPr/>
            </p:nvSpPr>
            <p:spPr bwMode="auto">
              <a:xfrm>
                <a:off x="1650" y="2750"/>
                <a:ext cx="10" cy="0"/>
              </a:xfrm>
              <a:custGeom>
                <a:avLst/>
                <a:gdLst>
                  <a:gd name="T0" fmla="*/ 8 w 10"/>
                  <a:gd name="T1" fmla="*/ 0 w 10"/>
                  <a:gd name="T2" fmla="*/ 0 w 10"/>
                  <a:gd name="T3" fmla="*/ 0 w 10"/>
                  <a:gd name="T4" fmla="*/ 0 w 10"/>
                  <a:gd name="T5" fmla="*/ 0 w 10"/>
                  <a:gd name="T6" fmla="*/ 0 w 10"/>
                  <a:gd name="T7" fmla="*/ 8 w 10"/>
                  <a:gd name="T8" fmla="*/ 8 w 10"/>
                  <a:gd name="T9" fmla="*/ 10 w 10"/>
                  <a:gd name="T10" fmla="*/ 10 w 10"/>
                  <a:gd name="T11" fmla="*/ 10 w 10"/>
                  <a:gd name="T12" fmla="*/ 8 w 10"/>
                  <a:gd name="T13" fmla="*/ 8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9" name="Freeform 787"/>
              <p:cNvSpPr/>
              <p:nvPr/>
            </p:nvSpPr>
            <p:spPr bwMode="auto">
              <a:xfrm>
                <a:off x="1660" y="2726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10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0 h 2"/>
                  <a:gd name="T10" fmla="*/ 12 w 12"/>
                  <a:gd name="T11" fmla="*/ 2 h 2"/>
                  <a:gd name="T12" fmla="*/ 8 w 12"/>
                  <a:gd name="T13" fmla="*/ 0 h 2"/>
                  <a:gd name="T14" fmla="*/ 2 w 12"/>
                  <a:gd name="T15" fmla="*/ 2 h 2"/>
                  <a:gd name="T16" fmla="*/ 2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2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0" name="Freeform 788"/>
              <p:cNvSpPr/>
              <p:nvPr/>
            </p:nvSpPr>
            <p:spPr bwMode="auto">
              <a:xfrm>
                <a:off x="1636" y="2726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0 h 2"/>
                  <a:gd name="T6" fmla="*/ 2 w 14"/>
                  <a:gd name="T7" fmla="*/ 0 h 2"/>
                  <a:gd name="T8" fmla="*/ 0 w 14"/>
                  <a:gd name="T9" fmla="*/ 0 h 2"/>
                  <a:gd name="T10" fmla="*/ 2 w 14"/>
                  <a:gd name="T11" fmla="*/ 2 h 2"/>
                  <a:gd name="T12" fmla="*/ 4 w 14"/>
                  <a:gd name="T13" fmla="*/ 0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0 h 2"/>
                  <a:gd name="T20" fmla="*/ 14 w 14"/>
                  <a:gd name="T21" fmla="*/ 0 h 2"/>
                  <a:gd name="T22" fmla="*/ 14 w 14"/>
                  <a:gd name="T23" fmla="*/ 0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1" name="Freeform 789"/>
              <p:cNvSpPr/>
              <p:nvPr/>
            </p:nvSpPr>
            <p:spPr bwMode="auto">
              <a:xfrm>
                <a:off x="1630" y="2686"/>
                <a:ext cx="50" cy="40"/>
              </a:xfrm>
              <a:custGeom>
                <a:avLst/>
                <a:gdLst>
                  <a:gd name="T0" fmla="*/ 26 w 50"/>
                  <a:gd name="T1" fmla="*/ 8 h 40"/>
                  <a:gd name="T2" fmla="*/ 26 w 50"/>
                  <a:gd name="T3" fmla="*/ 8 h 40"/>
                  <a:gd name="T4" fmla="*/ 36 w 50"/>
                  <a:gd name="T5" fmla="*/ 6 h 40"/>
                  <a:gd name="T6" fmla="*/ 44 w 50"/>
                  <a:gd name="T7" fmla="*/ 0 h 40"/>
                  <a:gd name="T8" fmla="*/ 44 w 50"/>
                  <a:gd name="T9" fmla="*/ 0 h 40"/>
                  <a:gd name="T10" fmla="*/ 46 w 50"/>
                  <a:gd name="T11" fmla="*/ 6 h 40"/>
                  <a:gd name="T12" fmla="*/ 44 w 50"/>
                  <a:gd name="T13" fmla="*/ 10 h 40"/>
                  <a:gd name="T14" fmla="*/ 42 w 50"/>
                  <a:gd name="T15" fmla="*/ 12 h 40"/>
                  <a:gd name="T16" fmla="*/ 42 w 50"/>
                  <a:gd name="T17" fmla="*/ 12 h 40"/>
                  <a:gd name="T18" fmla="*/ 46 w 50"/>
                  <a:gd name="T19" fmla="*/ 14 h 40"/>
                  <a:gd name="T20" fmla="*/ 50 w 50"/>
                  <a:gd name="T21" fmla="*/ 14 h 40"/>
                  <a:gd name="T22" fmla="*/ 50 w 50"/>
                  <a:gd name="T23" fmla="*/ 14 h 40"/>
                  <a:gd name="T24" fmla="*/ 50 w 50"/>
                  <a:gd name="T25" fmla="*/ 16 h 40"/>
                  <a:gd name="T26" fmla="*/ 46 w 50"/>
                  <a:gd name="T27" fmla="*/ 18 h 40"/>
                  <a:gd name="T28" fmla="*/ 46 w 50"/>
                  <a:gd name="T29" fmla="*/ 18 h 40"/>
                  <a:gd name="T30" fmla="*/ 48 w 50"/>
                  <a:gd name="T31" fmla="*/ 28 h 40"/>
                  <a:gd name="T32" fmla="*/ 48 w 50"/>
                  <a:gd name="T33" fmla="*/ 40 h 40"/>
                  <a:gd name="T34" fmla="*/ 48 w 50"/>
                  <a:gd name="T35" fmla="*/ 40 h 40"/>
                  <a:gd name="T36" fmla="*/ 44 w 50"/>
                  <a:gd name="T37" fmla="*/ 36 h 40"/>
                  <a:gd name="T38" fmla="*/ 42 w 50"/>
                  <a:gd name="T39" fmla="*/ 30 h 40"/>
                  <a:gd name="T40" fmla="*/ 36 w 50"/>
                  <a:gd name="T41" fmla="*/ 24 h 40"/>
                  <a:gd name="T42" fmla="*/ 30 w 50"/>
                  <a:gd name="T43" fmla="*/ 22 h 40"/>
                  <a:gd name="T44" fmla="*/ 24 w 50"/>
                  <a:gd name="T45" fmla="*/ 22 h 40"/>
                  <a:gd name="T46" fmla="*/ 24 w 50"/>
                  <a:gd name="T47" fmla="*/ 22 h 40"/>
                  <a:gd name="T48" fmla="*/ 18 w 50"/>
                  <a:gd name="T49" fmla="*/ 22 h 40"/>
                  <a:gd name="T50" fmla="*/ 14 w 50"/>
                  <a:gd name="T51" fmla="*/ 24 h 40"/>
                  <a:gd name="T52" fmla="*/ 8 w 50"/>
                  <a:gd name="T53" fmla="*/ 30 h 40"/>
                  <a:gd name="T54" fmla="*/ 4 w 50"/>
                  <a:gd name="T55" fmla="*/ 36 h 40"/>
                  <a:gd name="T56" fmla="*/ 2 w 50"/>
                  <a:gd name="T57" fmla="*/ 40 h 40"/>
                  <a:gd name="T58" fmla="*/ 2 w 50"/>
                  <a:gd name="T59" fmla="*/ 40 h 40"/>
                  <a:gd name="T60" fmla="*/ 0 w 50"/>
                  <a:gd name="T61" fmla="*/ 32 h 40"/>
                  <a:gd name="T62" fmla="*/ 2 w 50"/>
                  <a:gd name="T63" fmla="*/ 24 h 40"/>
                  <a:gd name="T64" fmla="*/ 2 w 50"/>
                  <a:gd name="T65" fmla="*/ 20 h 40"/>
                  <a:gd name="T66" fmla="*/ 6 w 50"/>
                  <a:gd name="T67" fmla="*/ 14 h 40"/>
                  <a:gd name="T68" fmla="*/ 10 w 50"/>
                  <a:gd name="T69" fmla="*/ 12 h 40"/>
                  <a:gd name="T70" fmla="*/ 14 w 50"/>
                  <a:gd name="T71" fmla="*/ 10 h 40"/>
                  <a:gd name="T72" fmla="*/ 24 w 50"/>
                  <a:gd name="T73" fmla="*/ 8 h 40"/>
                  <a:gd name="T74" fmla="*/ 24 w 50"/>
                  <a:gd name="T75" fmla="*/ 8 h 40"/>
                  <a:gd name="T76" fmla="*/ 26 w 50"/>
                  <a:gd name="T77" fmla="*/ 8 h 40"/>
                  <a:gd name="T78" fmla="*/ 26 w 50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40">
                    <a:moveTo>
                      <a:pt x="26" y="8"/>
                    </a:moveTo>
                    <a:lnTo>
                      <a:pt x="26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6" y="6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46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6"/>
                    </a:lnTo>
                    <a:lnTo>
                      <a:pt x="46" y="18"/>
                    </a:lnTo>
                    <a:lnTo>
                      <a:pt x="46" y="18"/>
                    </a:lnTo>
                    <a:lnTo>
                      <a:pt x="48" y="2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4" y="36"/>
                    </a:lnTo>
                    <a:lnTo>
                      <a:pt x="42" y="30"/>
                    </a:lnTo>
                    <a:lnTo>
                      <a:pt x="36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8" y="30"/>
                    </a:lnTo>
                    <a:lnTo>
                      <a:pt x="4" y="36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2" name="Freeform 790"/>
              <p:cNvSpPr/>
              <p:nvPr/>
            </p:nvSpPr>
            <p:spPr bwMode="auto">
              <a:xfrm>
                <a:off x="1630" y="2694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4 h 32"/>
                  <a:gd name="T8" fmla="*/ 14 w 24"/>
                  <a:gd name="T9" fmla="*/ 16 h 32"/>
                  <a:gd name="T10" fmla="*/ 8 w 24"/>
                  <a:gd name="T11" fmla="*/ 22 h 32"/>
                  <a:gd name="T12" fmla="*/ 4 w 24"/>
                  <a:gd name="T13" fmla="*/ 28 h 32"/>
                  <a:gd name="T14" fmla="*/ 2 w 24"/>
                  <a:gd name="T15" fmla="*/ 32 h 32"/>
                  <a:gd name="T16" fmla="*/ 2 w 24"/>
                  <a:gd name="T17" fmla="*/ 32 h 32"/>
                  <a:gd name="T18" fmla="*/ 0 w 24"/>
                  <a:gd name="T19" fmla="*/ 24 h 32"/>
                  <a:gd name="T20" fmla="*/ 2 w 24"/>
                  <a:gd name="T21" fmla="*/ 16 h 32"/>
                  <a:gd name="T22" fmla="*/ 2 w 24"/>
                  <a:gd name="T23" fmla="*/ 12 h 32"/>
                  <a:gd name="T24" fmla="*/ 6 w 24"/>
                  <a:gd name="T25" fmla="*/ 6 h 32"/>
                  <a:gd name="T26" fmla="*/ 10 w 24"/>
                  <a:gd name="T27" fmla="*/ 4 h 32"/>
                  <a:gd name="T28" fmla="*/ 14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2" y="16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3" name="Rectangle 791"/>
              <p:cNvSpPr>
                <a:spLocks noChangeArrowheads="1"/>
              </p:cNvSpPr>
              <p:nvPr/>
            </p:nvSpPr>
            <p:spPr bwMode="auto">
              <a:xfrm>
                <a:off x="1652" y="2784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4" name="Rectangle 792"/>
              <p:cNvSpPr>
                <a:spLocks noChangeArrowheads="1"/>
              </p:cNvSpPr>
              <p:nvPr/>
            </p:nvSpPr>
            <p:spPr bwMode="auto">
              <a:xfrm>
                <a:off x="1652" y="2784"/>
                <a:ext cx="2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5" name="Freeform 793"/>
              <p:cNvSpPr>
                <a:spLocks noEditPoints="1"/>
              </p:cNvSpPr>
              <p:nvPr/>
            </p:nvSpPr>
            <p:spPr bwMode="auto">
              <a:xfrm>
                <a:off x="1652" y="2788"/>
                <a:ext cx="4" cy="20"/>
              </a:xfrm>
              <a:custGeom>
                <a:avLst/>
                <a:gdLst>
                  <a:gd name="T0" fmla="*/ 2 w 4"/>
                  <a:gd name="T1" fmla="*/ 16 h 20"/>
                  <a:gd name="T2" fmla="*/ 2 w 4"/>
                  <a:gd name="T3" fmla="*/ 16 h 20"/>
                  <a:gd name="T4" fmla="*/ 0 w 4"/>
                  <a:gd name="T5" fmla="*/ 18 h 20"/>
                  <a:gd name="T6" fmla="*/ 0 w 4"/>
                  <a:gd name="T7" fmla="*/ 18 h 20"/>
                  <a:gd name="T8" fmla="*/ 2 w 4"/>
                  <a:gd name="T9" fmla="*/ 20 h 20"/>
                  <a:gd name="T10" fmla="*/ 2 w 4"/>
                  <a:gd name="T11" fmla="*/ 20 h 20"/>
                  <a:gd name="T12" fmla="*/ 4 w 4"/>
                  <a:gd name="T13" fmla="*/ 18 h 20"/>
                  <a:gd name="T14" fmla="*/ 4 w 4"/>
                  <a:gd name="T15" fmla="*/ 18 h 20"/>
                  <a:gd name="T16" fmla="*/ 2 w 4"/>
                  <a:gd name="T17" fmla="*/ 16 h 20"/>
                  <a:gd name="T18" fmla="*/ 2 w 4"/>
                  <a:gd name="T19" fmla="*/ 16 h 20"/>
                  <a:gd name="T20" fmla="*/ 2 w 4"/>
                  <a:gd name="T21" fmla="*/ 0 h 20"/>
                  <a:gd name="T22" fmla="*/ 2 w 4"/>
                  <a:gd name="T23" fmla="*/ 0 h 20"/>
                  <a:gd name="T24" fmla="*/ 0 w 4"/>
                  <a:gd name="T25" fmla="*/ 0 h 20"/>
                  <a:gd name="T26" fmla="*/ 0 w 4"/>
                  <a:gd name="T27" fmla="*/ 0 h 20"/>
                  <a:gd name="T28" fmla="*/ 2 w 4"/>
                  <a:gd name="T29" fmla="*/ 2 h 20"/>
                  <a:gd name="T30" fmla="*/ 2 w 4"/>
                  <a:gd name="T31" fmla="*/ 2 h 20"/>
                  <a:gd name="T32" fmla="*/ 4 w 4"/>
                  <a:gd name="T33" fmla="*/ 0 h 20"/>
                  <a:gd name="T34" fmla="*/ 4 w 4"/>
                  <a:gd name="T35" fmla="*/ 0 h 20"/>
                  <a:gd name="T36" fmla="*/ 2 w 4"/>
                  <a:gd name="T37" fmla="*/ 0 h 20"/>
                  <a:gd name="T38" fmla="*/ 2 w 4"/>
                  <a:gd name="T39" fmla="*/ 0 h 20"/>
                  <a:gd name="T40" fmla="*/ 2 w 4"/>
                  <a:gd name="T41" fmla="*/ 8 h 20"/>
                  <a:gd name="T42" fmla="*/ 2 w 4"/>
                  <a:gd name="T43" fmla="*/ 8 h 20"/>
                  <a:gd name="T44" fmla="*/ 0 w 4"/>
                  <a:gd name="T45" fmla="*/ 10 h 20"/>
                  <a:gd name="T46" fmla="*/ 0 w 4"/>
                  <a:gd name="T47" fmla="*/ 10 h 20"/>
                  <a:gd name="T48" fmla="*/ 2 w 4"/>
                  <a:gd name="T49" fmla="*/ 10 h 20"/>
                  <a:gd name="T50" fmla="*/ 2 w 4"/>
                  <a:gd name="T51" fmla="*/ 10 h 20"/>
                  <a:gd name="T52" fmla="*/ 4 w 4"/>
                  <a:gd name="T53" fmla="*/ 10 h 20"/>
                  <a:gd name="T54" fmla="*/ 4 w 4"/>
                  <a:gd name="T55" fmla="*/ 10 h 20"/>
                  <a:gd name="T56" fmla="*/ 2 w 4"/>
                  <a:gd name="T57" fmla="*/ 8 h 20"/>
                  <a:gd name="T58" fmla="*/ 2 w 4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6" name="Freeform 794"/>
              <p:cNvSpPr>
                <a:spLocks noEditPoints="1"/>
              </p:cNvSpPr>
              <p:nvPr/>
            </p:nvSpPr>
            <p:spPr bwMode="auto">
              <a:xfrm>
                <a:off x="1652" y="2788"/>
                <a:ext cx="2" cy="20"/>
              </a:xfrm>
              <a:custGeom>
                <a:avLst/>
                <a:gdLst>
                  <a:gd name="T0" fmla="*/ 2 w 2"/>
                  <a:gd name="T1" fmla="*/ 16 h 20"/>
                  <a:gd name="T2" fmla="*/ 2 w 2"/>
                  <a:gd name="T3" fmla="*/ 16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6 h 20"/>
                  <a:gd name="T14" fmla="*/ 2 w 2"/>
                  <a:gd name="T15" fmla="*/ 16 h 20"/>
                  <a:gd name="T16" fmla="*/ 2 w 2"/>
                  <a:gd name="T17" fmla="*/ 10 h 20"/>
                  <a:gd name="T18" fmla="*/ 2 w 2"/>
                  <a:gd name="T19" fmla="*/ 8 h 20"/>
                  <a:gd name="T20" fmla="*/ 2 w 2"/>
                  <a:gd name="T21" fmla="*/ 8 h 20"/>
                  <a:gd name="T22" fmla="*/ 2 w 2"/>
                  <a:gd name="T23" fmla="*/ 8 h 20"/>
                  <a:gd name="T24" fmla="*/ 0 w 2"/>
                  <a:gd name="T25" fmla="*/ 10 h 20"/>
                  <a:gd name="T26" fmla="*/ 0 w 2"/>
                  <a:gd name="T27" fmla="*/ 10 h 20"/>
                  <a:gd name="T28" fmla="*/ 2 w 2"/>
                  <a:gd name="T29" fmla="*/ 10 h 20"/>
                  <a:gd name="T30" fmla="*/ 2 w 2"/>
                  <a:gd name="T31" fmla="*/ 10 h 20"/>
                  <a:gd name="T32" fmla="*/ 2 w 2"/>
                  <a:gd name="T33" fmla="*/ 2 h 20"/>
                  <a:gd name="T34" fmla="*/ 2 w 2"/>
                  <a:gd name="T35" fmla="*/ 0 h 20"/>
                  <a:gd name="T36" fmla="*/ 2 w 2"/>
                  <a:gd name="T37" fmla="*/ 0 h 20"/>
                  <a:gd name="T38" fmla="*/ 2 w 2"/>
                  <a:gd name="T39" fmla="*/ 0 h 20"/>
                  <a:gd name="T40" fmla="*/ 0 w 2"/>
                  <a:gd name="T41" fmla="*/ 0 h 20"/>
                  <a:gd name="T42" fmla="*/ 0 w 2"/>
                  <a:gd name="T43" fmla="*/ 0 h 20"/>
                  <a:gd name="T44" fmla="*/ 2 w 2"/>
                  <a:gd name="T45" fmla="*/ 2 h 20"/>
                  <a:gd name="T46" fmla="*/ 2 w 2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10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557" name="Picture 79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8" y="255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58" name="Picture 79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6" y="330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59" name="Picture 79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6" y="255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0" name="Picture 798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" y="255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1" name="Rectangle 799"/>
              <p:cNvSpPr>
                <a:spLocks noChangeArrowheads="1"/>
              </p:cNvSpPr>
              <p:nvPr/>
            </p:nvSpPr>
            <p:spPr bwMode="auto">
              <a:xfrm>
                <a:off x="1462" y="2934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2" name="Freeform 800"/>
              <p:cNvSpPr/>
              <p:nvPr/>
            </p:nvSpPr>
            <p:spPr bwMode="auto">
              <a:xfrm>
                <a:off x="1550" y="297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3" name="Freeform 801"/>
              <p:cNvSpPr/>
              <p:nvPr/>
            </p:nvSpPr>
            <p:spPr bwMode="auto">
              <a:xfrm>
                <a:off x="1500" y="2972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4" name="Freeform 802"/>
              <p:cNvSpPr/>
              <p:nvPr/>
            </p:nvSpPr>
            <p:spPr bwMode="auto">
              <a:xfrm>
                <a:off x="1480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5" name="Freeform 803"/>
              <p:cNvSpPr/>
              <p:nvPr/>
            </p:nvSpPr>
            <p:spPr bwMode="auto">
              <a:xfrm>
                <a:off x="1480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6" name="Freeform 804"/>
              <p:cNvSpPr/>
              <p:nvPr/>
            </p:nvSpPr>
            <p:spPr bwMode="auto">
              <a:xfrm>
                <a:off x="1518" y="3024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8 h 34"/>
                  <a:gd name="T10" fmla="*/ 4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4 w 16"/>
                  <a:gd name="T17" fmla="*/ 0 h 34"/>
                  <a:gd name="T18" fmla="*/ 6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8 h 34"/>
                  <a:gd name="T32" fmla="*/ 14 w 16"/>
                  <a:gd name="T33" fmla="*/ 8 h 34"/>
                  <a:gd name="T34" fmla="*/ 14 w 16"/>
                  <a:gd name="T35" fmla="*/ 8 h 34"/>
                  <a:gd name="T36" fmla="*/ 12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7" name="Freeform 805"/>
              <p:cNvSpPr/>
              <p:nvPr/>
            </p:nvSpPr>
            <p:spPr bwMode="auto">
              <a:xfrm>
                <a:off x="1518" y="3024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8 h 34"/>
                  <a:gd name="T10" fmla="*/ 4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4 w 8"/>
                  <a:gd name="T17" fmla="*/ 0 h 34"/>
                  <a:gd name="T18" fmla="*/ 6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8" name="Freeform 806"/>
              <p:cNvSpPr/>
              <p:nvPr/>
            </p:nvSpPr>
            <p:spPr bwMode="auto">
              <a:xfrm>
                <a:off x="1524" y="3020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9" name="Freeform 807"/>
              <p:cNvSpPr/>
              <p:nvPr/>
            </p:nvSpPr>
            <p:spPr bwMode="auto">
              <a:xfrm>
                <a:off x="1494" y="3020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0" name="Freeform 808"/>
              <p:cNvSpPr/>
              <p:nvPr/>
            </p:nvSpPr>
            <p:spPr bwMode="auto">
              <a:xfrm>
                <a:off x="1516" y="3004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1" name="Freeform 809"/>
              <p:cNvSpPr/>
              <p:nvPr/>
            </p:nvSpPr>
            <p:spPr bwMode="auto">
              <a:xfrm>
                <a:off x="1516" y="3004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2" name="Freeform 810"/>
              <p:cNvSpPr/>
              <p:nvPr/>
            </p:nvSpPr>
            <p:spPr bwMode="auto">
              <a:xfrm>
                <a:off x="1504" y="294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0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0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Group 1012"/>
            <p:cNvGrpSpPr/>
            <p:nvPr/>
          </p:nvGrpSpPr>
          <p:grpSpPr bwMode="auto">
            <a:xfrm>
              <a:off x="1334" y="2314"/>
              <a:ext cx="2048" cy="1240"/>
              <a:chOff x="1334" y="2314"/>
              <a:chExt cx="2048" cy="1240"/>
            </a:xfrm>
          </p:grpSpPr>
          <p:sp>
            <p:nvSpPr>
              <p:cNvPr id="2173" name="Freeform 812"/>
              <p:cNvSpPr/>
              <p:nvPr/>
            </p:nvSpPr>
            <p:spPr bwMode="auto">
              <a:xfrm>
                <a:off x="1504" y="294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0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4" name="Freeform 813"/>
              <p:cNvSpPr/>
              <p:nvPr/>
            </p:nvSpPr>
            <p:spPr bwMode="auto">
              <a:xfrm>
                <a:off x="1522" y="2996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5" name="Freeform 814"/>
              <p:cNvSpPr/>
              <p:nvPr/>
            </p:nvSpPr>
            <p:spPr bwMode="auto">
              <a:xfrm>
                <a:off x="1526" y="3018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2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6" name="Freeform 815"/>
              <p:cNvSpPr/>
              <p:nvPr/>
            </p:nvSpPr>
            <p:spPr bwMode="auto">
              <a:xfrm>
                <a:off x="1512" y="301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7" name="Freeform 816"/>
              <p:cNvSpPr/>
              <p:nvPr/>
            </p:nvSpPr>
            <p:spPr bwMode="auto">
              <a:xfrm>
                <a:off x="1494" y="2942"/>
                <a:ext cx="56" cy="32"/>
              </a:xfrm>
              <a:custGeom>
                <a:avLst/>
                <a:gdLst>
                  <a:gd name="T0" fmla="*/ 40 w 56"/>
                  <a:gd name="T1" fmla="*/ 16 h 32"/>
                  <a:gd name="T2" fmla="*/ 40 w 56"/>
                  <a:gd name="T3" fmla="*/ 16 h 32"/>
                  <a:gd name="T4" fmla="*/ 34 w 56"/>
                  <a:gd name="T5" fmla="*/ 24 h 32"/>
                  <a:gd name="T6" fmla="*/ 28 w 56"/>
                  <a:gd name="T7" fmla="*/ 28 h 32"/>
                  <a:gd name="T8" fmla="*/ 28 w 56"/>
                  <a:gd name="T9" fmla="*/ 28 h 32"/>
                  <a:gd name="T10" fmla="*/ 20 w 56"/>
                  <a:gd name="T11" fmla="*/ 30 h 32"/>
                  <a:gd name="T12" fmla="*/ 12 w 56"/>
                  <a:gd name="T13" fmla="*/ 32 h 32"/>
                  <a:gd name="T14" fmla="*/ 6 w 56"/>
                  <a:gd name="T15" fmla="*/ 30 h 32"/>
                  <a:gd name="T16" fmla="*/ 2 w 56"/>
                  <a:gd name="T17" fmla="*/ 30 h 32"/>
                  <a:gd name="T18" fmla="*/ 0 w 56"/>
                  <a:gd name="T19" fmla="*/ 28 h 32"/>
                  <a:gd name="T20" fmla="*/ 0 w 56"/>
                  <a:gd name="T21" fmla="*/ 28 h 32"/>
                  <a:gd name="T22" fmla="*/ 6 w 56"/>
                  <a:gd name="T23" fmla="*/ 26 h 32"/>
                  <a:gd name="T24" fmla="*/ 8 w 56"/>
                  <a:gd name="T25" fmla="*/ 24 h 32"/>
                  <a:gd name="T26" fmla="*/ 8 w 56"/>
                  <a:gd name="T27" fmla="*/ 24 h 32"/>
                  <a:gd name="T28" fmla="*/ 4 w 56"/>
                  <a:gd name="T29" fmla="*/ 24 h 32"/>
                  <a:gd name="T30" fmla="*/ 0 w 56"/>
                  <a:gd name="T31" fmla="*/ 22 h 32"/>
                  <a:gd name="T32" fmla="*/ 0 w 56"/>
                  <a:gd name="T33" fmla="*/ 22 h 32"/>
                  <a:gd name="T34" fmla="*/ 6 w 56"/>
                  <a:gd name="T35" fmla="*/ 20 h 32"/>
                  <a:gd name="T36" fmla="*/ 8 w 56"/>
                  <a:gd name="T37" fmla="*/ 18 h 32"/>
                  <a:gd name="T38" fmla="*/ 10 w 56"/>
                  <a:gd name="T39" fmla="*/ 14 h 32"/>
                  <a:gd name="T40" fmla="*/ 10 w 56"/>
                  <a:gd name="T41" fmla="*/ 14 h 32"/>
                  <a:gd name="T42" fmla="*/ 10 w 56"/>
                  <a:gd name="T43" fmla="*/ 14 h 32"/>
                  <a:gd name="T44" fmla="*/ 12 w 56"/>
                  <a:gd name="T45" fmla="*/ 8 h 32"/>
                  <a:gd name="T46" fmla="*/ 16 w 56"/>
                  <a:gd name="T47" fmla="*/ 4 h 32"/>
                  <a:gd name="T48" fmla="*/ 24 w 56"/>
                  <a:gd name="T49" fmla="*/ 2 h 32"/>
                  <a:gd name="T50" fmla="*/ 32 w 56"/>
                  <a:gd name="T51" fmla="*/ 0 h 32"/>
                  <a:gd name="T52" fmla="*/ 32 w 56"/>
                  <a:gd name="T53" fmla="*/ 0 h 32"/>
                  <a:gd name="T54" fmla="*/ 46 w 56"/>
                  <a:gd name="T55" fmla="*/ 2 h 32"/>
                  <a:gd name="T56" fmla="*/ 50 w 56"/>
                  <a:gd name="T57" fmla="*/ 4 h 32"/>
                  <a:gd name="T58" fmla="*/ 54 w 56"/>
                  <a:gd name="T59" fmla="*/ 8 h 32"/>
                  <a:gd name="T60" fmla="*/ 56 w 56"/>
                  <a:gd name="T61" fmla="*/ 12 h 32"/>
                  <a:gd name="T62" fmla="*/ 56 w 56"/>
                  <a:gd name="T63" fmla="*/ 18 h 32"/>
                  <a:gd name="T64" fmla="*/ 56 w 56"/>
                  <a:gd name="T65" fmla="*/ 30 h 32"/>
                  <a:gd name="T66" fmla="*/ 56 w 56"/>
                  <a:gd name="T67" fmla="*/ 30 h 32"/>
                  <a:gd name="T68" fmla="*/ 54 w 56"/>
                  <a:gd name="T69" fmla="*/ 26 h 32"/>
                  <a:gd name="T70" fmla="*/ 50 w 56"/>
                  <a:gd name="T71" fmla="*/ 22 h 32"/>
                  <a:gd name="T72" fmla="*/ 46 w 56"/>
                  <a:gd name="T73" fmla="*/ 18 h 32"/>
                  <a:gd name="T74" fmla="*/ 40 w 56"/>
                  <a:gd name="T75" fmla="*/ 16 h 32"/>
                  <a:gd name="T76" fmla="*/ 40 w 56"/>
                  <a:gd name="T7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32">
                    <a:moveTo>
                      <a:pt x="40" y="16"/>
                    </a:moveTo>
                    <a:lnTo>
                      <a:pt x="40" y="16"/>
                    </a:lnTo>
                    <a:lnTo>
                      <a:pt x="34" y="24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2" y="32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8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6" y="2"/>
                    </a:lnTo>
                    <a:lnTo>
                      <a:pt x="50" y="4"/>
                    </a:lnTo>
                    <a:lnTo>
                      <a:pt x="54" y="8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4" y="26"/>
                    </a:lnTo>
                    <a:lnTo>
                      <a:pt x="50" y="22"/>
                    </a:lnTo>
                    <a:lnTo>
                      <a:pt x="46" y="18"/>
                    </a:lnTo>
                    <a:lnTo>
                      <a:pt x="40" y="16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8" name="Freeform 817"/>
              <p:cNvSpPr/>
              <p:nvPr/>
            </p:nvSpPr>
            <p:spPr bwMode="auto">
              <a:xfrm>
                <a:off x="1494" y="2942"/>
                <a:ext cx="32" cy="32"/>
              </a:xfrm>
              <a:custGeom>
                <a:avLst/>
                <a:gdLst>
                  <a:gd name="T0" fmla="*/ 32 w 32"/>
                  <a:gd name="T1" fmla="*/ 26 h 32"/>
                  <a:gd name="T2" fmla="*/ 32 w 32"/>
                  <a:gd name="T3" fmla="*/ 26 h 32"/>
                  <a:gd name="T4" fmla="*/ 28 w 32"/>
                  <a:gd name="T5" fmla="*/ 28 h 32"/>
                  <a:gd name="T6" fmla="*/ 28 w 32"/>
                  <a:gd name="T7" fmla="*/ 28 h 32"/>
                  <a:gd name="T8" fmla="*/ 20 w 32"/>
                  <a:gd name="T9" fmla="*/ 30 h 32"/>
                  <a:gd name="T10" fmla="*/ 12 w 32"/>
                  <a:gd name="T11" fmla="*/ 32 h 32"/>
                  <a:gd name="T12" fmla="*/ 6 w 32"/>
                  <a:gd name="T13" fmla="*/ 30 h 32"/>
                  <a:gd name="T14" fmla="*/ 2 w 32"/>
                  <a:gd name="T15" fmla="*/ 30 h 32"/>
                  <a:gd name="T16" fmla="*/ 0 w 32"/>
                  <a:gd name="T17" fmla="*/ 28 h 32"/>
                  <a:gd name="T18" fmla="*/ 0 w 32"/>
                  <a:gd name="T19" fmla="*/ 28 h 32"/>
                  <a:gd name="T20" fmla="*/ 6 w 32"/>
                  <a:gd name="T21" fmla="*/ 26 h 32"/>
                  <a:gd name="T22" fmla="*/ 8 w 32"/>
                  <a:gd name="T23" fmla="*/ 24 h 32"/>
                  <a:gd name="T24" fmla="*/ 8 w 32"/>
                  <a:gd name="T25" fmla="*/ 24 h 32"/>
                  <a:gd name="T26" fmla="*/ 4 w 32"/>
                  <a:gd name="T27" fmla="*/ 24 h 32"/>
                  <a:gd name="T28" fmla="*/ 0 w 32"/>
                  <a:gd name="T29" fmla="*/ 22 h 32"/>
                  <a:gd name="T30" fmla="*/ 0 w 32"/>
                  <a:gd name="T31" fmla="*/ 22 h 32"/>
                  <a:gd name="T32" fmla="*/ 6 w 32"/>
                  <a:gd name="T33" fmla="*/ 20 h 32"/>
                  <a:gd name="T34" fmla="*/ 8 w 32"/>
                  <a:gd name="T35" fmla="*/ 18 h 32"/>
                  <a:gd name="T36" fmla="*/ 10 w 32"/>
                  <a:gd name="T37" fmla="*/ 14 h 32"/>
                  <a:gd name="T38" fmla="*/ 10 w 32"/>
                  <a:gd name="T39" fmla="*/ 14 h 32"/>
                  <a:gd name="T40" fmla="*/ 10 w 32"/>
                  <a:gd name="T41" fmla="*/ 14 h 32"/>
                  <a:gd name="T42" fmla="*/ 12 w 32"/>
                  <a:gd name="T43" fmla="*/ 8 h 32"/>
                  <a:gd name="T44" fmla="*/ 16 w 32"/>
                  <a:gd name="T45" fmla="*/ 4 h 32"/>
                  <a:gd name="T46" fmla="*/ 24 w 32"/>
                  <a:gd name="T47" fmla="*/ 2 h 32"/>
                  <a:gd name="T48" fmla="*/ 32 w 32"/>
                  <a:gd name="T49" fmla="*/ 0 h 32"/>
                  <a:gd name="T50" fmla="*/ 32 w 32"/>
                  <a:gd name="T51" fmla="*/ 2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32">
                    <a:moveTo>
                      <a:pt x="32" y="26"/>
                    </a:moveTo>
                    <a:lnTo>
                      <a:pt x="32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2" y="32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8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2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9" name="Rectangle 818"/>
              <p:cNvSpPr>
                <a:spLocks noChangeArrowheads="1"/>
              </p:cNvSpPr>
              <p:nvPr/>
            </p:nvSpPr>
            <p:spPr bwMode="auto">
              <a:xfrm>
                <a:off x="1590" y="2934"/>
                <a:ext cx="128" cy="124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0" name="Freeform 819"/>
              <p:cNvSpPr/>
              <p:nvPr/>
            </p:nvSpPr>
            <p:spPr bwMode="auto">
              <a:xfrm>
                <a:off x="1608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2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1" name="Freeform 820"/>
              <p:cNvSpPr/>
              <p:nvPr/>
            </p:nvSpPr>
            <p:spPr bwMode="auto">
              <a:xfrm>
                <a:off x="1608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2" name="Freeform 821"/>
              <p:cNvSpPr/>
              <p:nvPr/>
            </p:nvSpPr>
            <p:spPr bwMode="auto">
              <a:xfrm>
                <a:off x="1636" y="3018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6 h 20"/>
                  <a:gd name="T16" fmla="*/ 12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6 w 36"/>
                  <a:gd name="T23" fmla="*/ 18 h 20"/>
                  <a:gd name="T24" fmla="*/ 30 w 36"/>
                  <a:gd name="T25" fmla="*/ 16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6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6" y="18"/>
                    </a:lnTo>
                    <a:lnTo>
                      <a:pt x="30" y="16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3" name="Freeform 822"/>
              <p:cNvSpPr/>
              <p:nvPr/>
            </p:nvSpPr>
            <p:spPr bwMode="auto">
              <a:xfrm>
                <a:off x="1636" y="3018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6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6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4" name="Freeform 823"/>
              <p:cNvSpPr/>
              <p:nvPr/>
            </p:nvSpPr>
            <p:spPr bwMode="auto">
              <a:xfrm>
                <a:off x="1640" y="3018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8 w 30"/>
                  <a:gd name="T17" fmla="*/ 16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6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4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6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5" name="Freeform 824"/>
              <p:cNvSpPr/>
              <p:nvPr/>
            </p:nvSpPr>
            <p:spPr bwMode="auto">
              <a:xfrm>
                <a:off x="1640" y="3018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8 w 14"/>
                  <a:gd name="T15" fmla="*/ 16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22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6" name="Freeform 825"/>
              <p:cNvSpPr/>
              <p:nvPr/>
            </p:nvSpPr>
            <p:spPr bwMode="auto">
              <a:xfrm>
                <a:off x="1654" y="3018"/>
                <a:ext cx="16" cy="16"/>
              </a:xfrm>
              <a:custGeom>
                <a:avLst/>
                <a:gdLst>
                  <a:gd name="T0" fmla="*/ 10 w 16"/>
                  <a:gd name="T1" fmla="*/ 0 h 16"/>
                  <a:gd name="T2" fmla="*/ 10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2 h 16"/>
                  <a:gd name="T16" fmla="*/ 16 w 16"/>
                  <a:gd name="T17" fmla="*/ 2 h 16"/>
                  <a:gd name="T18" fmla="*/ 16 w 16"/>
                  <a:gd name="T19" fmla="*/ 2 h 16"/>
                  <a:gd name="T20" fmla="*/ 10 w 16"/>
                  <a:gd name="T21" fmla="*/ 0 h 16"/>
                  <a:gd name="T22" fmla="*/ 10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7" name="Freeform 826"/>
              <p:cNvSpPr/>
              <p:nvPr/>
            </p:nvSpPr>
            <p:spPr bwMode="auto">
              <a:xfrm>
                <a:off x="1640" y="301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8" name="Freeform 827"/>
              <p:cNvSpPr/>
              <p:nvPr/>
            </p:nvSpPr>
            <p:spPr bwMode="auto">
              <a:xfrm>
                <a:off x="1644" y="3006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9" name="Freeform 828"/>
              <p:cNvSpPr/>
              <p:nvPr/>
            </p:nvSpPr>
            <p:spPr bwMode="auto">
              <a:xfrm>
                <a:off x="1644" y="3006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0" name="Freeform 829"/>
              <p:cNvSpPr/>
              <p:nvPr/>
            </p:nvSpPr>
            <p:spPr bwMode="auto">
              <a:xfrm>
                <a:off x="1632" y="2948"/>
                <a:ext cx="46" cy="64"/>
              </a:xfrm>
              <a:custGeom>
                <a:avLst/>
                <a:gdLst>
                  <a:gd name="T0" fmla="*/ 0 w 46"/>
                  <a:gd name="T1" fmla="*/ 22 h 64"/>
                  <a:gd name="T2" fmla="*/ 0 w 46"/>
                  <a:gd name="T3" fmla="*/ 38 h 64"/>
                  <a:gd name="T4" fmla="*/ 0 w 46"/>
                  <a:gd name="T5" fmla="*/ 38 h 64"/>
                  <a:gd name="T6" fmla="*/ 2 w 46"/>
                  <a:gd name="T7" fmla="*/ 46 h 64"/>
                  <a:gd name="T8" fmla="*/ 8 w 46"/>
                  <a:gd name="T9" fmla="*/ 54 h 64"/>
                  <a:gd name="T10" fmla="*/ 16 w 46"/>
                  <a:gd name="T11" fmla="*/ 60 h 64"/>
                  <a:gd name="T12" fmla="*/ 18 w 46"/>
                  <a:gd name="T13" fmla="*/ 62 h 64"/>
                  <a:gd name="T14" fmla="*/ 22 w 46"/>
                  <a:gd name="T15" fmla="*/ 64 h 64"/>
                  <a:gd name="T16" fmla="*/ 22 w 46"/>
                  <a:gd name="T17" fmla="*/ 64 h 64"/>
                  <a:gd name="T18" fmla="*/ 26 w 46"/>
                  <a:gd name="T19" fmla="*/ 62 h 64"/>
                  <a:gd name="T20" fmla="*/ 30 w 46"/>
                  <a:gd name="T21" fmla="*/ 60 h 64"/>
                  <a:gd name="T22" fmla="*/ 38 w 46"/>
                  <a:gd name="T23" fmla="*/ 54 h 64"/>
                  <a:gd name="T24" fmla="*/ 44 w 46"/>
                  <a:gd name="T25" fmla="*/ 46 h 64"/>
                  <a:gd name="T26" fmla="*/ 46 w 46"/>
                  <a:gd name="T27" fmla="*/ 38 h 64"/>
                  <a:gd name="T28" fmla="*/ 46 w 46"/>
                  <a:gd name="T29" fmla="*/ 22 h 64"/>
                  <a:gd name="T30" fmla="*/ 46 w 46"/>
                  <a:gd name="T31" fmla="*/ 22 h 64"/>
                  <a:gd name="T32" fmla="*/ 44 w 46"/>
                  <a:gd name="T33" fmla="*/ 12 h 64"/>
                  <a:gd name="T34" fmla="*/ 38 w 46"/>
                  <a:gd name="T35" fmla="*/ 6 h 64"/>
                  <a:gd name="T36" fmla="*/ 30 w 46"/>
                  <a:gd name="T37" fmla="*/ 2 h 64"/>
                  <a:gd name="T38" fmla="*/ 22 w 46"/>
                  <a:gd name="T39" fmla="*/ 0 h 64"/>
                  <a:gd name="T40" fmla="*/ 22 w 46"/>
                  <a:gd name="T41" fmla="*/ 0 h 64"/>
                  <a:gd name="T42" fmla="*/ 14 w 46"/>
                  <a:gd name="T43" fmla="*/ 2 h 64"/>
                  <a:gd name="T44" fmla="*/ 6 w 46"/>
                  <a:gd name="T45" fmla="*/ 6 h 64"/>
                  <a:gd name="T46" fmla="*/ 2 w 46"/>
                  <a:gd name="T47" fmla="*/ 12 h 64"/>
                  <a:gd name="T48" fmla="*/ 0 w 46"/>
                  <a:gd name="T49" fmla="*/ 22 h 64"/>
                  <a:gd name="T50" fmla="*/ 0 w 46"/>
                  <a:gd name="T5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4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1" name="Freeform 830"/>
              <p:cNvSpPr/>
              <p:nvPr/>
            </p:nvSpPr>
            <p:spPr bwMode="auto">
              <a:xfrm>
                <a:off x="1632" y="2948"/>
                <a:ext cx="22" cy="64"/>
              </a:xfrm>
              <a:custGeom>
                <a:avLst/>
                <a:gdLst>
                  <a:gd name="T0" fmla="*/ 0 w 22"/>
                  <a:gd name="T1" fmla="*/ 22 h 64"/>
                  <a:gd name="T2" fmla="*/ 0 w 22"/>
                  <a:gd name="T3" fmla="*/ 38 h 64"/>
                  <a:gd name="T4" fmla="*/ 0 w 22"/>
                  <a:gd name="T5" fmla="*/ 38 h 64"/>
                  <a:gd name="T6" fmla="*/ 2 w 22"/>
                  <a:gd name="T7" fmla="*/ 46 h 64"/>
                  <a:gd name="T8" fmla="*/ 8 w 22"/>
                  <a:gd name="T9" fmla="*/ 54 h 64"/>
                  <a:gd name="T10" fmla="*/ 16 w 22"/>
                  <a:gd name="T11" fmla="*/ 60 h 64"/>
                  <a:gd name="T12" fmla="*/ 18 w 22"/>
                  <a:gd name="T13" fmla="*/ 62 h 64"/>
                  <a:gd name="T14" fmla="*/ 22 w 22"/>
                  <a:gd name="T15" fmla="*/ 64 h 64"/>
                  <a:gd name="T16" fmla="*/ 22 w 22"/>
                  <a:gd name="T17" fmla="*/ 0 h 64"/>
                  <a:gd name="T18" fmla="*/ 22 w 22"/>
                  <a:gd name="T19" fmla="*/ 0 h 64"/>
                  <a:gd name="T20" fmla="*/ 22 w 22"/>
                  <a:gd name="T21" fmla="*/ 0 h 64"/>
                  <a:gd name="T22" fmla="*/ 14 w 22"/>
                  <a:gd name="T23" fmla="*/ 2 h 64"/>
                  <a:gd name="T24" fmla="*/ 6 w 22"/>
                  <a:gd name="T25" fmla="*/ 6 h 64"/>
                  <a:gd name="T26" fmla="*/ 2 w 22"/>
                  <a:gd name="T27" fmla="*/ 12 h 64"/>
                  <a:gd name="T28" fmla="*/ 0 w 22"/>
                  <a:gd name="T29" fmla="*/ 22 h 64"/>
                  <a:gd name="T30" fmla="*/ 0 w 22"/>
                  <a:gd name="T3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2" name="Freeform 831"/>
              <p:cNvSpPr/>
              <p:nvPr/>
            </p:nvSpPr>
            <p:spPr bwMode="auto">
              <a:xfrm>
                <a:off x="1650" y="2996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3" name="Freeform 832"/>
              <p:cNvSpPr/>
              <p:nvPr/>
            </p:nvSpPr>
            <p:spPr bwMode="auto">
              <a:xfrm>
                <a:off x="1678" y="297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4" name="Freeform 833"/>
              <p:cNvSpPr/>
              <p:nvPr/>
            </p:nvSpPr>
            <p:spPr bwMode="auto">
              <a:xfrm>
                <a:off x="1628" y="2974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5" name="Freeform 834"/>
              <p:cNvSpPr/>
              <p:nvPr/>
            </p:nvSpPr>
            <p:spPr bwMode="auto">
              <a:xfrm>
                <a:off x="1642" y="2936"/>
                <a:ext cx="24" cy="20"/>
              </a:xfrm>
              <a:custGeom>
                <a:avLst/>
                <a:gdLst>
                  <a:gd name="T0" fmla="*/ 12 w 24"/>
                  <a:gd name="T1" fmla="*/ 20 h 20"/>
                  <a:gd name="T2" fmla="*/ 12 w 24"/>
                  <a:gd name="T3" fmla="*/ 20 h 20"/>
                  <a:gd name="T4" fmla="*/ 8 w 24"/>
                  <a:gd name="T5" fmla="*/ 20 h 20"/>
                  <a:gd name="T6" fmla="*/ 4 w 24"/>
                  <a:gd name="T7" fmla="*/ 18 h 20"/>
                  <a:gd name="T8" fmla="*/ 2 w 24"/>
                  <a:gd name="T9" fmla="*/ 14 h 20"/>
                  <a:gd name="T10" fmla="*/ 0 w 24"/>
                  <a:gd name="T11" fmla="*/ 10 h 20"/>
                  <a:gd name="T12" fmla="*/ 0 w 24"/>
                  <a:gd name="T13" fmla="*/ 10 h 20"/>
                  <a:gd name="T14" fmla="*/ 2 w 24"/>
                  <a:gd name="T15" fmla="*/ 6 h 20"/>
                  <a:gd name="T16" fmla="*/ 4 w 24"/>
                  <a:gd name="T17" fmla="*/ 2 h 20"/>
                  <a:gd name="T18" fmla="*/ 8 w 24"/>
                  <a:gd name="T19" fmla="*/ 0 h 20"/>
                  <a:gd name="T20" fmla="*/ 12 w 24"/>
                  <a:gd name="T21" fmla="*/ 0 h 20"/>
                  <a:gd name="T22" fmla="*/ 12 w 24"/>
                  <a:gd name="T23" fmla="*/ 0 h 20"/>
                  <a:gd name="T24" fmla="*/ 18 w 24"/>
                  <a:gd name="T25" fmla="*/ 0 h 20"/>
                  <a:gd name="T26" fmla="*/ 22 w 24"/>
                  <a:gd name="T27" fmla="*/ 2 h 20"/>
                  <a:gd name="T28" fmla="*/ 24 w 24"/>
                  <a:gd name="T29" fmla="*/ 6 h 20"/>
                  <a:gd name="T30" fmla="*/ 24 w 24"/>
                  <a:gd name="T31" fmla="*/ 10 h 20"/>
                  <a:gd name="T32" fmla="*/ 24 w 24"/>
                  <a:gd name="T33" fmla="*/ 10 h 20"/>
                  <a:gd name="T34" fmla="*/ 24 w 24"/>
                  <a:gd name="T35" fmla="*/ 14 h 20"/>
                  <a:gd name="T36" fmla="*/ 22 w 24"/>
                  <a:gd name="T37" fmla="*/ 18 h 20"/>
                  <a:gd name="T38" fmla="*/ 18 w 24"/>
                  <a:gd name="T39" fmla="*/ 20 h 20"/>
                  <a:gd name="T40" fmla="*/ 12 w 24"/>
                  <a:gd name="T41" fmla="*/ 20 h 20"/>
                  <a:gd name="T42" fmla="*/ 12 w 24"/>
                  <a:gd name="T4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0">
                    <a:moveTo>
                      <a:pt x="12" y="20"/>
                    </a:moveTo>
                    <a:lnTo>
                      <a:pt x="12" y="20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4" y="14"/>
                    </a:lnTo>
                    <a:lnTo>
                      <a:pt x="22" y="18"/>
                    </a:lnTo>
                    <a:lnTo>
                      <a:pt x="18" y="20"/>
                    </a:lnTo>
                    <a:lnTo>
                      <a:pt x="12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6" name="Freeform 835"/>
              <p:cNvSpPr/>
              <p:nvPr/>
            </p:nvSpPr>
            <p:spPr bwMode="auto">
              <a:xfrm>
                <a:off x="1642" y="2936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12 w 12"/>
                  <a:gd name="T3" fmla="*/ 0 h 20"/>
                  <a:gd name="T4" fmla="*/ 8 w 12"/>
                  <a:gd name="T5" fmla="*/ 0 h 20"/>
                  <a:gd name="T6" fmla="*/ 4 w 12"/>
                  <a:gd name="T7" fmla="*/ 2 h 20"/>
                  <a:gd name="T8" fmla="*/ 2 w 12"/>
                  <a:gd name="T9" fmla="*/ 6 h 20"/>
                  <a:gd name="T10" fmla="*/ 0 w 12"/>
                  <a:gd name="T11" fmla="*/ 10 h 20"/>
                  <a:gd name="T12" fmla="*/ 0 w 12"/>
                  <a:gd name="T13" fmla="*/ 10 h 20"/>
                  <a:gd name="T14" fmla="*/ 2 w 12"/>
                  <a:gd name="T15" fmla="*/ 14 h 20"/>
                  <a:gd name="T16" fmla="*/ 4 w 12"/>
                  <a:gd name="T17" fmla="*/ 18 h 20"/>
                  <a:gd name="T18" fmla="*/ 8 w 12"/>
                  <a:gd name="T19" fmla="*/ 20 h 20"/>
                  <a:gd name="T20" fmla="*/ 12 w 12"/>
                  <a:gd name="T21" fmla="*/ 20 h 20"/>
                  <a:gd name="T22" fmla="*/ 12 w 12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7" name="Freeform 836"/>
              <p:cNvSpPr/>
              <p:nvPr/>
            </p:nvSpPr>
            <p:spPr bwMode="auto">
              <a:xfrm>
                <a:off x="1632" y="2948"/>
                <a:ext cx="46" cy="26"/>
              </a:xfrm>
              <a:custGeom>
                <a:avLst/>
                <a:gdLst>
                  <a:gd name="T0" fmla="*/ 22 w 46"/>
                  <a:gd name="T1" fmla="*/ 26 h 26"/>
                  <a:gd name="T2" fmla="*/ 22 w 46"/>
                  <a:gd name="T3" fmla="*/ 12 h 26"/>
                  <a:gd name="T4" fmla="*/ 22 w 46"/>
                  <a:gd name="T5" fmla="*/ 26 h 26"/>
                  <a:gd name="T6" fmla="*/ 22 w 46"/>
                  <a:gd name="T7" fmla="*/ 26 h 26"/>
                  <a:gd name="T8" fmla="*/ 16 w 46"/>
                  <a:gd name="T9" fmla="*/ 26 h 26"/>
                  <a:gd name="T10" fmla="*/ 16 w 46"/>
                  <a:gd name="T11" fmla="*/ 26 h 26"/>
                  <a:gd name="T12" fmla="*/ 16 w 46"/>
                  <a:gd name="T13" fmla="*/ 20 h 26"/>
                  <a:gd name="T14" fmla="*/ 16 w 46"/>
                  <a:gd name="T15" fmla="*/ 20 h 26"/>
                  <a:gd name="T16" fmla="*/ 14 w 46"/>
                  <a:gd name="T17" fmla="*/ 26 h 26"/>
                  <a:gd name="T18" fmla="*/ 14 w 46"/>
                  <a:gd name="T19" fmla="*/ 26 h 26"/>
                  <a:gd name="T20" fmla="*/ 12 w 46"/>
                  <a:gd name="T21" fmla="*/ 26 h 26"/>
                  <a:gd name="T22" fmla="*/ 12 w 46"/>
                  <a:gd name="T23" fmla="*/ 26 h 26"/>
                  <a:gd name="T24" fmla="*/ 10 w 46"/>
                  <a:gd name="T25" fmla="*/ 22 h 26"/>
                  <a:gd name="T26" fmla="*/ 10 w 46"/>
                  <a:gd name="T27" fmla="*/ 22 h 26"/>
                  <a:gd name="T28" fmla="*/ 8 w 46"/>
                  <a:gd name="T29" fmla="*/ 26 h 26"/>
                  <a:gd name="T30" fmla="*/ 8 w 46"/>
                  <a:gd name="T31" fmla="*/ 26 h 26"/>
                  <a:gd name="T32" fmla="*/ 0 w 46"/>
                  <a:gd name="T33" fmla="*/ 26 h 26"/>
                  <a:gd name="T34" fmla="*/ 0 w 46"/>
                  <a:gd name="T35" fmla="*/ 26 h 26"/>
                  <a:gd name="T36" fmla="*/ 0 w 46"/>
                  <a:gd name="T37" fmla="*/ 20 h 26"/>
                  <a:gd name="T38" fmla="*/ 0 w 46"/>
                  <a:gd name="T39" fmla="*/ 14 h 26"/>
                  <a:gd name="T40" fmla="*/ 2 w 46"/>
                  <a:gd name="T41" fmla="*/ 10 h 26"/>
                  <a:gd name="T42" fmla="*/ 6 w 46"/>
                  <a:gd name="T43" fmla="*/ 6 h 26"/>
                  <a:gd name="T44" fmla="*/ 14 w 46"/>
                  <a:gd name="T45" fmla="*/ 2 h 26"/>
                  <a:gd name="T46" fmla="*/ 22 w 46"/>
                  <a:gd name="T47" fmla="*/ 0 h 26"/>
                  <a:gd name="T48" fmla="*/ 22 w 46"/>
                  <a:gd name="T49" fmla="*/ 0 h 26"/>
                  <a:gd name="T50" fmla="*/ 22 w 46"/>
                  <a:gd name="T51" fmla="*/ 0 h 26"/>
                  <a:gd name="T52" fmla="*/ 32 w 46"/>
                  <a:gd name="T53" fmla="*/ 2 h 26"/>
                  <a:gd name="T54" fmla="*/ 40 w 46"/>
                  <a:gd name="T55" fmla="*/ 6 h 26"/>
                  <a:gd name="T56" fmla="*/ 42 w 46"/>
                  <a:gd name="T57" fmla="*/ 10 h 26"/>
                  <a:gd name="T58" fmla="*/ 44 w 46"/>
                  <a:gd name="T59" fmla="*/ 14 h 26"/>
                  <a:gd name="T60" fmla="*/ 46 w 46"/>
                  <a:gd name="T61" fmla="*/ 20 h 26"/>
                  <a:gd name="T62" fmla="*/ 46 w 46"/>
                  <a:gd name="T63" fmla="*/ 26 h 26"/>
                  <a:gd name="T64" fmla="*/ 46 w 46"/>
                  <a:gd name="T65" fmla="*/ 26 h 26"/>
                  <a:gd name="T66" fmla="*/ 22 w 46"/>
                  <a:gd name="T67" fmla="*/ 26 h 26"/>
                  <a:gd name="T68" fmla="*/ 22 w 46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2" y="26"/>
                    </a:moveTo>
                    <a:lnTo>
                      <a:pt x="22" y="1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32" y="2"/>
                    </a:lnTo>
                    <a:lnTo>
                      <a:pt x="40" y="6"/>
                    </a:lnTo>
                    <a:lnTo>
                      <a:pt x="42" y="10"/>
                    </a:lnTo>
                    <a:lnTo>
                      <a:pt x="44" y="14"/>
                    </a:lnTo>
                    <a:lnTo>
                      <a:pt x="46" y="20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22" y="26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8" name="Freeform 837"/>
              <p:cNvSpPr/>
              <p:nvPr/>
            </p:nvSpPr>
            <p:spPr bwMode="auto">
              <a:xfrm>
                <a:off x="1632" y="2948"/>
                <a:ext cx="22" cy="26"/>
              </a:xfrm>
              <a:custGeom>
                <a:avLst/>
                <a:gdLst>
                  <a:gd name="T0" fmla="*/ 22 w 22"/>
                  <a:gd name="T1" fmla="*/ 26 h 26"/>
                  <a:gd name="T2" fmla="*/ 22 w 22"/>
                  <a:gd name="T3" fmla="*/ 12 h 26"/>
                  <a:gd name="T4" fmla="*/ 22 w 22"/>
                  <a:gd name="T5" fmla="*/ 26 h 26"/>
                  <a:gd name="T6" fmla="*/ 22 w 22"/>
                  <a:gd name="T7" fmla="*/ 26 h 26"/>
                  <a:gd name="T8" fmla="*/ 16 w 22"/>
                  <a:gd name="T9" fmla="*/ 26 h 26"/>
                  <a:gd name="T10" fmla="*/ 16 w 22"/>
                  <a:gd name="T11" fmla="*/ 26 h 26"/>
                  <a:gd name="T12" fmla="*/ 16 w 22"/>
                  <a:gd name="T13" fmla="*/ 20 h 26"/>
                  <a:gd name="T14" fmla="*/ 16 w 22"/>
                  <a:gd name="T15" fmla="*/ 20 h 26"/>
                  <a:gd name="T16" fmla="*/ 14 w 22"/>
                  <a:gd name="T17" fmla="*/ 26 h 26"/>
                  <a:gd name="T18" fmla="*/ 14 w 22"/>
                  <a:gd name="T19" fmla="*/ 26 h 26"/>
                  <a:gd name="T20" fmla="*/ 12 w 22"/>
                  <a:gd name="T21" fmla="*/ 26 h 26"/>
                  <a:gd name="T22" fmla="*/ 12 w 22"/>
                  <a:gd name="T23" fmla="*/ 26 h 26"/>
                  <a:gd name="T24" fmla="*/ 10 w 22"/>
                  <a:gd name="T25" fmla="*/ 22 h 26"/>
                  <a:gd name="T26" fmla="*/ 10 w 22"/>
                  <a:gd name="T27" fmla="*/ 22 h 26"/>
                  <a:gd name="T28" fmla="*/ 8 w 22"/>
                  <a:gd name="T29" fmla="*/ 26 h 26"/>
                  <a:gd name="T30" fmla="*/ 8 w 22"/>
                  <a:gd name="T31" fmla="*/ 26 h 26"/>
                  <a:gd name="T32" fmla="*/ 0 w 22"/>
                  <a:gd name="T33" fmla="*/ 26 h 26"/>
                  <a:gd name="T34" fmla="*/ 0 w 22"/>
                  <a:gd name="T35" fmla="*/ 26 h 26"/>
                  <a:gd name="T36" fmla="*/ 0 w 22"/>
                  <a:gd name="T37" fmla="*/ 20 h 26"/>
                  <a:gd name="T38" fmla="*/ 0 w 22"/>
                  <a:gd name="T39" fmla="*/ 14 h 26"/>
                  <a:gd name="T40" fmla="*/ 2 w 22"/>
                  <a:gd name="T41" fmla="*/ 10 h 26"/>
                  <a:gd name="T42" fmla="*/ 6 w 22"/>
                  <a:gd name="T43" fmla="*/ 6 h 26"/>
                  <a:gd name="T44" fmla="*/ 14 w 22"/>
                  <a:gd name="T45" fmla="*/ 2 h 26"/>
                  <a:gd name="T46" fmla="*/ 22 w 22"/>
                  <a:gd name="T47" fmla="*/ 0 h 26"/>
                  <a:gd name="T48" fmla="*/ 22 w 22"/>
                  <a:gd name="T49" fmla="*/ 0 h 26"/>
                  <a:gd name="T50" fmla="*/ 22 w 22"/>
                  <a:gd name="T5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6">
                    <a:moveTo>
                      <a:pt x="22" y="26"/>
                    </a:moveTo>
                    <a:lnTo>
                      <a:pt x="22" y="1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9" name="Rectangle 838"/>
              <p:cNvSpPr>
                <a:spLocks noChangeArrowheads="1"/>
              </p:cNvSpPr>
              <p:nvPr/>
            </p:nvSpPr>
            <p:spPr bwMode="auto">
              <a:xfrm>
                <a:off x="1718" y="2934"/>
                <a:ext cx="128" cy="124"/>
              </a:xfrm>
              <a:prstGeom prst="rect">
                <a:avLst/>
              </a:prstGeom>
              <a:solidFill>
                <a:srgbClr val="9C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0" name="Freeform 839"/>
              <p:cNvSpPr/>
              <p:nvPr/>
            </p:nvSpPr>
            <p:spPr bwMode="auto">
              <a:xfrm>
                <a:off x="1744" y="2936"/>
                <a:ext cx="78" cy="122"/>
              </a:xfrm>
              <a:custGeom>
                <a:avLst/>
                <a:gdLst>
                  <a:gd name="T0" fmla="*/ 38 w 78"/>
                  <a:gd name="T1" fmla="*/ 0 h 122"/>
                  <a:gd name="T2" fmla="*/ 38 w 78"/>
                  <a:gd name="T3" fmla="*/ 0 h 122"/>
                  <a:gd name="T4" fmla="*/ 48 w 78"/>
                  <a:gd name="T5" fmla="*/ 2 h 122"/>
                  <a:gd name="T6" fmla="*/ 56 w 78"/>
                  <a:gd name="T7" fmla="*/ 8 h 122"/>
                  <a:gd name="T8" fmla="*/ 64 w 78"/>
                  <a:gd name="T9" fmla="*/ 16 h 122"/>
                  <a:gd name="T10" fmla="*/ 70 w 78"/>
                  <a:gd name="T11" fmla="*/ 26 h 122"/>
                  <a:gd name="T12" fmla="*/ 74 w 78"/>
                  <a:gd name="T13" fmla="*/ 40 h 122"/>
                  <a:gd name="T14" fmla="*/ 76 w 78"/>
                  <a:gd name="T15" fmla="*/ 54 h 122"/>
                  <a:gd name="T16" fmla="*/ 78 w 78"/>
                  <a:gd name="T17" fmla="*/ 84 h 122"/>
                  <a:gd name="T18" fmla="*/ 78 w 78"/>
                  <a:gd name="T19" fmla="*/ 84 h 122"/>
                  <a:gd name="T20" fmla="*/ 76 w 78"/>
                  <a:gd name="T21" fmla="*/ 92 h 122"/>
                  <a:gd name="T22" fmla="*/ 74 w 78"/>
                  <a:gd name="T23" fmla="*/ 98 h 122"/>
                  <a:gd name="T24" fmla="*/ 68 w 78"/>
                  <a:gd name="T25" fmla="*/ 110 h 122"/>
                  <a:gd name="T26" fmla="*/ 58 w 78"/>
                  <a:gd name="T27" fmla="*/ 118 h 122"/>
                  <a:gd name="T28" fmla="*/ 50 w 78"/>
                  <a:gd name="T29" fmla="*/ 122 h 122"/>
                  <a:gd name="T30" fmla="*/ 28 w 78"/>
                  <a:gd name="T31" fmla="*/ 122 h 122"/>
                  <a:gd name="T32" fmla="*/ 28 w 78"/>
                  <a:gd name="T33" fmla="*/ 122 h 122"/>
                  <a:gd name="T34" fmla="*/ 18 w 78"/>
                  <a:gd name="T35" fmla="*/ 118 h 122"/>
                  <a:gd name="T36" fmla="*/ 10 w 78"/>
                  <a:gd name="T37" fmla="*/ 110 h 122"/>
                  <a:gd name="T38" fmla="*/ 2 w 78"/>
                  <a:gd name="T39" fmla="*/ 98 h 122"/>
                  <a:gd name="T40" fmla="*/ 0 w 78"/>
                  <a:gd name="T41" fmla="*/ 92 h 122"/>
                  <a:gd name="T42" fmla="*/ 0 w 78"/>
                  <a:gd name="T43" fmla="*/ 84 h 122"/>
                  <a:gd name="T44" fmla="*/ 0 w 78"/>
                  <a:gd name="T45" fmla="*/ 84 h 122"/>
                  <a:gd name="T46" fmla="*/ 2 w 78"/>
                  <a:gd name="T47" fmla="*/ 54 h 122"/>
                  <a:gd name="T48" fmla="*/ 4 w 78"/>
                  <a:gd name="T49" fmla="*/ 40 h 122"/>
                  <a:gd name="T50" fmla="*/ 8 w 78"/>
                  <a:gd name="T51" fmla="*/ 26 h 122"/>
                  <a:gd name="T52" fmla="*/ 14 w 78"/>
                  <a:gd name="T53" fmla="*/ 16 h 122"/>
                  <a:gd name="T54" fmla="*/ 20 w 78"/>
                  <a:gd name="T55" fmla="*/ 8 h 122"/>
                  <a:gd name="T56" fmla="*/ 28 w 78"/>
                  <a:gd name="T57" fmla="*/ 2 h 122"/>
                  <a:gd name="T58" fmla="*/ 38 w 78"/>
                  <a:gd name="T59" fmla="*/ 0 h 122"/>
                  <a:gd name="T60" fmla="*/ 38 w 78"/>
                  <a:gd name="T6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22"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6" y="8"/>
                    </a:lnTo>
                    <a:lnTo>
                      <a:pt x="64" y="16"/>
                    </a:lnTo>
                    <a:lnTo>
                      <a:pt x="70" y="26"/>
                    </a:lnTo>
                    <a:lnTo>
                      <a:pt x="74" y="40"/>
                    </a:lnTo>
                    <a:lnTo>
                      <a:pt x="76" y="54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6" y="92"/>
                    </a:lnTo>
                    <a:lnTo>
                      <a:pt x="74" y="98"/>
                    </a:lnTo>
                    <a:lnTo>
                      <a:pt x="68" y="110"/>
                    </a:lnTo>
                    <a:lnTo>
                      <a:pt x="58" y="118"/>
                    </a:lnTo>
                    <a:lnTo>
                      <a:pt x="50" y="122"/>
                    </a:lnTo>
                    <a:lnTo>
                      <a:pt x="28" y="122"/>
                    </a:lnTo>
                    <a:lnTo>
                      <a:pt x="28" y="122"/>
                    </a:lnTo>
                    <a:lnTo>
                      <a:pt x="18" y="118"/>
                    </a:lnTo>
                    <a:lnTo>
                      <a:pt x="10" y="110"/>
                    </a:lnTo>
                    <a:lnTo>
                      <a:pt x="2" y="98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4" y="40"/>
                    </a:lnTo>
                    <a:lnTo>
                      <a:pt x="8" y="26"/>
                    </a:lnTo>
                    <a:lnTo>
                      <a:pt x="14" y="16"/>
                    </a:lnTo>
                    <a:lnTo>
                      <a:pt x="20" y="8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1" name="Freeform 840"/>
              <p:cNvSpPr/>
              <p:nvPr/>
            </p:nvSpPr>
            <p:spPr bwMode="auto">
              <a:xfrm>
                <a:off x="1744" y="2936"/>
                <a:ext cx="38" cy="122"/>
              </a:xfrm>
              <a:custGeom>
                <a:avLst/>
                <a:gdLst>
                  <a:gd name="T0" fmla="*/ 38 w 38"/>
                  <a:gd name="T1" fmla="*/ 122 h 122"/>
                  <a:gd name="T2" fmla="*/ 28 w 38"/>
                  <a:gd name="T3" fmla="*/ 122 h 122"/>
                  <a:gd name="T4" fmla="*/ 28 w 38"/>
                  <a:gd name="T5" fmla="*/ 122 h 122"/>
                  <a:gd name="T6" fmla="*/ 18 w 38"/>
                  <a:gd name="T7" fmla="*/ 118 h 122"/>
                  <a:gd name="T8" fmla="*/ 10 w 38"/>
                  <a:gd name="T9" fmla="*/ 110 h 122"/>
                  <a:gd name="T10" fmla="*/ 2 w 38"/>
                  <a:gd name="T11" fmla="*/ 98 h 122"/>
                  <a:gd name="T12" fmla="*/ 0 w 38"/>
                  <a:gd name="T13" fmla="*/ 92 h 122"/>
                  <a:gd name="T14" fmla="*/ 0 w 38"/>
                  <a:gd name="T15" fmla="*/ 84 h 122"/>
                  <a:gd name="T16" fmla="*/ 0 w 38"/>
                  <a:gd name="T17" fmla="*/ 84 h 122"/>
                  <a:gd name="T18" fmla="*/ 2 w 38"/>
                  <a:gd name="T19" fmla="*/ 54 h 122"/>
                  <a:gd name="T20" fmla="*/ 4 w 38"/>
                  <a:gd name="T21" fmla="*/ 40 h 122"/>
                  <a:gd name="T22" fmla="*/ 8 w 38"/>
                  <a:gd name="T23" fmla="*/ 26 h 122"/>
                  <a:gd name="T24" fmla="*/ 14 w 38"/>
                  <a:gd name="T25" fmla="*/ 16 h 122"/>
                  <a:gd name="T26" fmla="*/ 20 w 38"/>
                  <a:gd name="T27" fmla="*/ 8 h 122"/>
                  <a:gd name="T28" fmla="*/ 28 w 38"/>
                  <a:gd name="T29" fmla="*/ 2 h 122"/>
                  <a:gd name="T30" fmla="*/ 38 w 38"/>
                  <a:gd name="T31" fmla="*/ 0 h 122"/>
                  <a:gd name="T32" fmla="*/ 38 w 38"/>
                  <a:gd name="T33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122">
                    <a:moveTo>
                      <a:pt x="38" y="122"/>
                    </a:moveTo>
                    <a:lnTo>
                      <a:pt x="28" y="122"/>
                    </a:lnTo>
                    <a:lnTo>
                      <a:pt x="28" y="122"/>
                    </a:lnTo>
                    <a:lnTo>
                      <a:pt x="18" y="118"/>
                    </a:lnTo>
                    <a:lnTo>
                      <a:pt x="10" y="110"/>
                    </a:lnTo>
                    <a:lnTo>
                      <a:pt x="2" y="98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4" y="40"/>
                    </a:lnTo>
                    <a:lnTo>
                      <a:pt x="8" y="26"/>
                    </a:lnTo>
                    <a:lnTo>
                      <a:pt x="14" y="16"/>
                    </a:lnTo>
                    <a:lnTo>
                      <a:pt x="20" y="8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12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2" name="Freeform 841"/>
              <p:cNvSpPr/>
              <p:nvPr/>
            </p:nvSpPr>
            <p:spPr bwMode="auto">
              <a:xfrm>
                <a:off x="1736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4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3" name="Freeform 842"/>
              <p:cNvSpPr/>
              <p:nvPr/>
            </p:nvSpPr>
            <p:spPr bwMode="auto">
              <a:xfrm>
                <a:off x="1736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4" name="Freeform 843"/>
              <p:cNvSpPr/>
              <p:nvPr/>
            </p:nvSpPr>
            <p:spPr bwMode="auto">
              <a:xfrm>
                <a:off x="1760" y="3018"/>
                <a:ext cx="46" cy="40"/>
              </a:xfrm>
              <a:custGeom>
                <a:avLst/>
                <a:gdLst>
                  <a:gd name="T0" fmla="*/ 32 w 46"/>
                  <a:gd name="T1" fmla="*/ 0 h 40"/>
                  <a:gd name="T2" fmla="*/ 46 w 46"/>
                  <a:gd name="T3" fmla="*/ 40 h 40"/>
                  <a:gd name="T4" fmla="*/ 46 w 46"/>
                  <a:gd name="T5" fmla="*/ 40 h 40"/>
                  <a:gd name="T6" fmla="*/ 0 w 46"/>
                  <a:gd name="T7" fmla="*/ 40 h 40"/>
                  <a:gd name="T8" fmla="*/ 12 w 46"/>
                  <a:gd name="T9" fmla="*/ 0 h 40"/>
                  <a:gd name="T10" fmla="*/ 12 w 46"/>
                  <a:gd name="T11" fmla="*/ 0 h 40"/>
                  <a:gd name="T12" fmla="*/ 32 w 46"/>
                  <a:gd name="T13" fmla="*/ 0 h 40"/>
                  <a:gd name="T14" fmla="*/ 32 w 46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0">
                    <a:moveTo>
                      <a:pt x="32" y="0"/>
                    </a:moveTo>
                    <a:lnTo>
                      <a:pt x="46" y="40"/>
                    </a:lnTo>
                    <a:lnTo>
                      <a:pt x="46" y="40"/>
                    </a:lnTo>
                    <a:lnTo>
                      <a:pt x="0" y="4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5" name="Freeform 844"/>
              <p:cNvSpPr/>
              <p:nvPr/>
            </p:nvSpPr>
            <p:spPr bwMode="auto">
              <a:xfrm>
                <a:off x="1760" y="3018"/>
                <a:ext cx="22" cy="40"/>
              </a:xfrm>
              <a:custGeom>
                <a:avLst/>
                <a:gdLst>
                  <a:gd name="T0" fmla="*/ 22 w 22"/>
                  <a:gd name="T1" fmla="*/ 40 h 40"/>
                  <a:gd name="T2" fmla="*/ 0 w 22"/>
                  <a:gd name="T3" fmla="*/ 40 h 40"/>
                  <a:gd name="T4" fmla="*/ 12 w 22"/>
                  <a:gd name="T5" fmla="*/ 0 h 40"/>
                  <a:gd name="T6" fmla="*/ 22 w 22"/>
                  <a:gd name="T7" fmla="*/ 0 h 40"/>
                  <a:gd name="T8" fmla="*/ 22 w 2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0">
                    <a:moveTo>
                      <a:pt x="22" y="40"/>
                    </a:moveTo>
                    <a:lnTo>
                      <a:pt x="0" y="40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6" name="Freeform 845"/>
              <p:cNvSpPr/>
              <p:nvPr/>
            </p:nvSpPr>
            <p:spPr bwMode="auto">
              <a:xfrm>
                <a:off x="1772" y="3006"/>
                <a:ext cx="20" cy="22"/>
              </a:xfrm>
              <a:custGeom>
                <a:avLst/>
                <a:gdLst>
                  <a:gd name="T0" fmla="*/ 20 w 20"/>
                  <a:gd name="T1" fmla="*/ 0 h 22"/>
                  <a:gd name="T2" fmla="*/ 0 w 20"/>
                  <a:gd name="T3" fmla="*/ 0 h 22"/>
                  <a:gd name="T4" fmla="*/ 0 w 20"/>
                  <a:gd name="T5" fmla="*/ 12 h 22"/>
                  <a:gd name="T6" fmla="*/ 0 w 20"/>
                  <a:gd name="T7" fmla="*/ 12 h 22"/>
                  <a:gd name="T8" fmla="*/ 0 w 20"/>
                  <a:gd name="T9" fmla="*/ 12 h 22"/>
                  <a:gd name="T10" fmla="*/ 0 w 20"/>
                  <a:gd name="T11" fmla="*/ 16 h 22"/>
                  <a:gd name="T12" fmla="*/ 4 w 20"/>
                  <a:gd name="T13" fmla="*/ 20 h 22"/>
                  <a:gd name="T14" fmla="*/ 6 w 20"/>
                  <a:gd name="T15" fmla="*/ 22 h 22"/>
                  <a:gd name="T16" fmla="*/ 10 w 20"/>
                  <a:gd name="T17" fmla="*/ 22 h 22"/>
                  <a:gd name="T18" fmla="*/ 10 w 20"/>
                  <a:gd name="T19" fmla="*/ 22 h 22"/>
                  <a:gd name="T20" fmla="*/ 14 w 20"/>
                  <a:gd name="T21" fmla="*/ 22 h 22"/>
                  <a:gd name="T22" fmla="*/ 18 w 20"/>
                  <a:gd name="T23" fmla="*/ 20 h 22"/>
                  <a:gd name="T24" fmla="*/ 20 w 20"/>
                  <a:gd name="T25" fmla="*/ 16 h 22"/>
                  <a:gd name="T26" fmla="*/ 20 w 20"/>
                  <a:gd name="T27" fmla="*/ 12 h 22"/>
                  <a:gd name="T28" fmla="*/ 20 w 20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2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7" name="Freeform 846"/>
              <p:cNvSpPr/>
              <p:nvPr/>
            </p:nvSpPr>
            <p:spPr bwMode="auto">
              <a:xfrm>
                <a:off x="1772" y="3006"/>
                <a:ext cx="10" cy="22"/>
              </a:xfrm>
              <a:custGeom>
                <a:avLst/>
                <a:gdLst>
                  <a:gd name="T0" fmla="*/ 10 w 10"/>
                  <a:gd name="T1" fmla="*/ 0 h 22"/>
                  <a:gd name="T2" fmla="*/ 0 w 10"/>
                  <a:gd name="T3" fmla="*/ 0 h 22"/>
                  <a:gd name="T4" fmla="*/ 0 w 10"/>
                  <a:gd name="T5" fmla="*/ 12 h 22"/>
                  <a:gd name="T6" fmla="*/ 0 w 10"/>
                  <a:gd name="T7" fmla="*/ 12 h 22"/>
                  <a:gd name="T8" fmla="*/ 0 w 10"/>
                  <a:gd name="T9" fmla="*/ 12 h 22"/>
                  <a:gd name="T10" fmla="*/ 0 w 10"/>
                  <a:gd name="T11" fmla="*/ 16 h 22"/>
                  <a:gd name="T12" fmla="*/ 4 w 10"/>
                  <a:gd name="T13" fmla="*/ 20 h 22"/>
                  <a:gd name="T14" fmla="*/ 6 w 10"/>
                  <a:gd name="T15" fmla="*/ 22 h 22"/>
                  <a:gd name="T16" fmla="*/ 10 w 10"/>
                  <a:gd name="T17" fmla="*/ 22 h 22"/>
                  <a:gd name="T18" fmla="*/ 10 w 10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8" name="Freeform 847"/>
              <p:cNvSpPr/>
              <p:nvPr/>
            </p:nvSpPr>
            <p:spPr bwMode="auto">
              <a:xfrm>
                <a:off x="1760" y="2948"/>
                <a:ext cx="46" cy="64"/>
              </a:xfrm>
              <a:custGeom>
                <a:avLst/>
                <a:gdLst>
                  <a:gd name="T0" fmla="*/ 0 w 46"/>
                  <a:gd name="T1" fmla="*/ 22 h 64"/>
                  <a:gd name="T2" fmla="*/ 0 w 46"/>
                  <a:gd name="T3" fmla="*/ 38 h 64"/>
                  <a:gd name="T4" fmla="*/ 0 w 46"/>
                  <a:gd name="T5" fmla="*/ 38 h 64"/>
                  <a:gd name="T6" fmla="*/ 2 w 46"/>
                  <a:gd name="T7" fmla="*/ 46 h 64"/>
                  <a:gd name="T8" fmla="*/ 8 w 46"/>
                  <a:gd name="T9" fmla="*/ 54 h 64"/>
                  <a:gd name="T10" fmla="*/ 16 w 46"/>
                  <a:gd name="T11" fmla="*/ 60 h 64"/>
                  <a:gd name="T12" fmla="*/ 18 w 46"/>
                  <a:gd name="T13" fmla="*/ 62 h 64"/>
                  <a:gd name="T14" fmla="*/ 22 w 46"/>
                  <a:gd name="T15" fmla="*/ 64 h 64"/>
                  <a:gd name="T16" fmla="*/ 22 w 46"/>
                  <a:gd name="T17" fmla="*/ 64 h 64"/>
                  <a:gd name="T18" fmla="*/ 26 w 46"/>
                  <a:gd name="T19" fmla="*/ 62 h 64"/>
                  <a:gd name="T20" fmla="*/ 30 w 46"/>
                  <a:gd name="T21" fmla="*/ 60 h 64"/>
                  <a:gd name="T22" fmla="*/ 38 w 46"/>
                  <a:gd name="T23" fmla="*/ 54 h 64"/>
                  <a:gd name="T24" fmla="*/ 42 w 46"/>
                  <a:gd name="T25" fmla="*/ 46 h 64"/>
                  <a:gd name="T26" fmla="*/ 46 w 46"/>
                  <a:gd name="T27" fmla="*/ 38 h 64"/>
                  <a:gd name="T28" fmla="*/ 46 w 46"/>
                  <a:gd name="T29" fmla="*/ 22 h 64"/>
                  <a:gd name="T30" fmla="*/ 46 w 46"/>
                  <a:gd name="T31" fmla="*/ 22 h 64"/>
                  <a:gd name="T32" fmla="*/ 44 w 46"/>
                  <a:gd name="T33" fmla="*/ 12 h 64"/>
                  <a:gd name="T34" fmla="*/ 38 w 46"/>
                  <a:gd name="T35" fmla="*/ 6 h 64"/>
                  <a:gd name="T36" fmla="*/ 30 w 46"/>
                  <a:gd name="T37" fmla="*/ 2 h 64"/>
                  <a:gd name="T38" fmla="*/ 22 w 46"/>
                  <a:gd name="T39" fmla="*/ 0 h 64"/>
                  <a:gd name="T40" fmla="*/ 22 w 46"/>
                  <a:gd name="T41" fmla="*/ 0 h 64"/>
                  <a:gd name="T42" fmla="*/ 14 w 46"/>
                  <a:gd name="T43" fmla="*/ 2 h 64"/>
                  <a:gd name="T44" fmla="*/ 6 w 46"/>
                  <a:gd name="T45" fmla="*/ 6 h 64"/>
                  <a:gd name="T46" fmla="*/ 2 w 46"/>
                  <a:gd name="T47" fmla="*/ 12 h 64"/>
                  <a:gd name="T48" fmla="*/ 0 w 46"/>
                  <a:gd name="T49" fmla="*/ 22 h 64"/>
                  <a:gd name="T50" fmla="*/ 0 w 46"/>
                  <a:gd name="T5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4"/>
                    </a:lnTo>
                    <a:lnTo>
                      <a:pt x="42" y="46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9" name="Freeform 848"/>
              <p:cNvSpPr/>
              <p:nvPr/>
            </p:nvSpPr>
            <p:spPr bwMode="auto">
              <a:xfrm>
                <a:off x="1760" y="2948"/>
                <a:ext cx="22" cy="64"/>
              </a:xfrm>
              <a:custGeom>
                <a:avLst/>
                <a:gdLst>
                  <a:gd name="T0" fmla="*/ 0 w 22"/>
                  <a:gd name="T1" fmla="*/ 22 h 64"/>
                  <a:gd name="T2" fmla="*/ 0 w 22"/>
                  <a:gd name="T3" fmla="*/ 38 h 64"/>
                  <a:gd name="T4" fmla="*/ 0 w 22"/>
                  <a:gd name="T5" fmla="*/ 38 h 64"/>
                  <a:gd name="T6" fmla="*/ 2 w 22"/>
                  <a:gd name="T7" fmla="*/ 46 h 64"/>
                  <a:gd name="T8" fmla="*/ 8 w 22"/>
                  <a:gd name="T9" fmla="*/ 54 h 64"/>
                  <a:gd name="T10" fmla="*/ 16 w 22"/>
                  <a:gd name="T11" fmla="*/ 60 h 64"/>
                  <a:gd name="T12" fmla="*/ 18 w 22"/>
                  <a:gd name="T13" fmla="*/ 62 h 64"/>
                  <a:gd name="T14" fmla="*/ 22 w 22"/>
                  <a:gd name="T15" fmla="*/ 64 h 64"/>
                  <a:gd name="T16" fmla="*/ 22 w 22"/>
                  <a:gd name="T17" fmla="*/ 0 h 64"/>
                  <a:gd name="T18" fmla="*/ 22 w 22"/>
                  <a:gd name="T19" fmla="*/ 0 h 64"/>
                  <a:gd name="T20" fmla="*/ 22 w 22"/>
                  <a:gd name="T21" fmla="*/ 0 h 64"/>
                  <a:gd name="T22" fmla="*/ 14 w 22"/>
                  <a:gd name="T23" fmla="*/ 2 h 64"/>
                  <a:gd name="T24" fmla="*/ 6 w 22"/>
                  <a:gd name="T25" fmla="*/ 6 h 64"/>
                  <a:gd name="T26" fmla="*/ 2 w 22"/>
                  <a:gd name="T27" fmla="*/ 12 h 64"/>
                  <a:gd name="T28" fmla="*/ 0 w 22"/>
                  <a:gd name="T29" fmla="*/ 22 h 64"/>
                  <a:gd name="T30" fmla="*/ 0 w 22"/>
                  <a:gd name="T3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0" name="Freeform 849"/>
              <p:cNvSpPr/>
              <p:nvPr/>
            </p:nvSpPr>
            <p:spPr bwMode="auto">
              <a:xfrm>
                <a:off x="1774" y="2946"/>
                <a:ext cx="32" cy="28"/>
              </a:xfrm>
              <a:custGeom>
                <a:avLst/>
                <a:gdLst>
                  <a:gd name="T0" fmla="*/ 0 w 32"/>
                  <a:gd name="T1" fmla="*/ 2 h 28"/>
                  <a:gd name="T2" fmla="*/ 0 w 32"/>
                  <a:gd name="T3" fmla="*/ 2 h 28"/>
                  <a:gd name="T4" fmla="*/ 0 w 32"/>
                  <a:gd name="T5" fmla="*/ 10 h 28"/>
                  <a:gd name="T6" fmla="*/ 0 w 32"/>
                  <a:gd name="T7" fmla="*/ 10 h 28"/>
                  <a:gd name="T8" fmla="*/ 6 w 32"/>
                  <a:gd name="T9" fmla="*/ 18 h 28"/>
                  <a:gd name="T10" fmla="*/ 14 w 32"/>
                  <a:gd name="T11" fmla="*/ 22 h 28"/>
                  <a:gd name="T12" fmla="*/ 24 w 32"/>
                  <a:gd name="T13" fmla="*/ 26 h 28"/>
                  <a:gd name="T14" fmla="*/ 32 w 32"/>
                  <a:gd name="T15" fmla="*/ 28 h 28"/>
                  <a:gd name="T16" fmla="*/ 32 w 32"/>
                  <a:gd name="T17" fmla="*/ 28 h 28"/>
                  <a:gd name="T18" fmla="*/ 32 w 32"/>
                  <a:gd name="T19" fmla="*/ 20 h 28"/>
                  <a:gd name="T20" fmla="*/ 30 w 32"/>
                  <a:gd name="T21" fmla="*/ 12 h 28"/>
                  <a:gd name="T22" fmla="*/ 26 w 32"/>
                  <a:gd name="T23" fmla="*/ 8 h 28"/>
                  <a:gd name="T24" fmla="*/ 22 w 32"/>
                  <a:gd name="T25" fmla="*/ 4 h 28"/>
                  <a:gd name="T26" fmla="*/ 18 w 32"/>
                  <a:gd name="T27" fmla="*/ 0 h 28"/>
                  <a:gd name="T28" fmla="*/ 12 w 32"/>
                  <a:gd name="T29" fmla="*/ 0 h 28"/>
                  <a:gd name="T30" fmla="*/ 0 w 32"/>
                  <a:gd name="T31" fmla="*/ 2 h 28"/>
                  <a:gd name="T32" fmla="*/ 0 w 32"/>
                  <a:gd name="T33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0" y="2"/>
                    </a:moveTo>
                    <a:lnTo>
                      <a:pt x="0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18"/>
                    </a:lnTo>
                    <a:lnTo>
                      <a:pt x="14" y="22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2" y="20"/>
                    </a:lnTo>
                    <a:lnTo>
                      <a:pt x="30" y="12"/>
                    </a:lnTo>
                    <a:lnTo>
                      <a:pt x="26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1" name="Freeform 850"/>
              <p:cNvSpPr/>
              <p:nvPr/>
            </p:nvSpPr>
            <p:spPr bwMode="auto">
              <a:xfrm>
                <a:off x="1758" y="2946"/>
                <a:ext cx="24" cy="28"/>
              </a:xfrm>
              <a:custGeom>
                <a:avLst/>
                <a:gdLst>
                  <a:gd name="T0" fmla="*/ 16 w 24"/>
                  <a:gd name="T1" fmla="*/ 2 h 28"/>
                  <a:gd name="T2" fmla="*/ 16 w 24"/>
                  <a:gd name="T3" fmla="*/ 2 h 28"/>
                  <a:gd name="T4" fmla="*/ 8 w 24"/>
                  <a:gd name="T5" fmla="*/ 4 h 28"/>
                  <a:gd name="T6" fmla="*/ 4 w 24"/>
                  <a:gd name="T7" fmla="*/ 8 h 28"/>
                  <a:gd name="T8" fmla="*/ 0 w 24"/>
                  <a:gd name="T9" fmla="*/ 16 h 28"/>
                  <a:gd name="T10" fmla="*/ 2 w 24"/>
                  <a:gd name="T11" fmla="*/ 28 h 28"/>
                  <a:gd name="T12" fmla="*/ 2 w 24"/>
                  <a:gd name="T13" fmla="*/ 28 h 28"/>
                  <a:gd name="T14" fmla="*/ 10 w 24"/>
                  <a:gd name="T15" fmla="*/ 20 h 28"/>
                  <a:gd name="T16" fmla="*/ 16 w 24"/>
                  <a:gd name="T17" fmla="*/ 10 h 28"/>
                  <a:gd name="T18" fmla="*/ 16 w 24"/>
                  <a:gd name="T19" fmla="*/ 10 h 28"/>
                  <a:gd name="T20" fmla="*/ 20 w 24"/>
                  <a:gd name="T21" fmla="*/ 14 h 28"/>
                  <a:gd name="T22" fmla="*/ 24 w 24"/>
                  <a:gd name="T23" fmla="*/ 18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2 h 28"/>
                  <a:gd name="T30" fmla="*/ 16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4"/>
                    </a:lnTo>
                    <a:lnTo>
                      <a:pt x="24" y="1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2" name="Rectangle 851"/>
              <p:cNvSpPr>
                <a:spLocks noChangeArrowheads="1"/>
              </p:cNvSpPr>
              <p:nvPr/>
            </p:nvSpPr>
            <p:spPr bwMode="auto">
              <a:xfrm>
                <a:off x="1334" y="2934"/>
                <a:ext cx="128" cy="124"/>
              </a:xfrm>
              <a:prstGeom prst="rect">
                <a:avLst/>
              </a:pr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3" name="Freeform 852"/>
              <p:cNvSpPr/>
              <p:nvPr/>
            </p:nvSpPr>
            <p:spPr bwMode="auto">
              <a:xfrm>
                <a:off x="1360" y="2936"/>
                <a:ext cx="78" cy="70"/>
              </a:xfrm>
              <a:custGeom>
                <a:avLst/>
                <a:gdLst>
                  <a:gd name="T0" fmla="*/ 38 w 78"/>
                  <a:gd name="T1" fmla="*/ 0 h 70"/>
                  <a:gd name="T2" fmla="*/ 38 w 78"/>
                  <a:gd name="T3" fmla="*/ 0 h 70"/>
                  <a:gd name="T4" fmla="*/ 48 w 78"/>
                  <a:gd name="T5" fmla="*/ 2 h 70"/>
                  <a:gd name="T6" fmla="*/ 58 w 78"/>
                  <a:gd name="T7" fmla="*/ 4 h 70"/>
                  <a:gd name="T8" fmla="*/ 64 w 78"/>
                  <a:gd name="T9" fmla="*/ 10 h 70"/>
                  <a:gd name="T10" fmla="*/ 70 w 78"/>
                  <a:gd name="T11" fmla="*/ 16 h 70"/>
                  <a:gd name="T12" fmla="*/ 74 w 78"/>
                  <a:gd name="T13" fmla="*/ 22 h 70"/>
                  <a:gd name="T14" fmla="*/ 76 w 78"/>
                  <a:gd name="T15" fmla="*/ 30 h 70"/>
                  <a:gd name="T16" fmla="*/ 78 w 78"/>
                  <a:gd name="T17" fmla="*/ 48 h 70"/>
                  <a:gd name="T18" fmla="*/ 78 w 78"/>
                  <a:gd name="T19" fmla="*/ 48 h 70"/>
                  <a:gd name="T20" fmla="*/ 78 w 78"/>
                  <a:gd name="T21" fmla="*/ 52 h 70"/>
                  <a:gd name="T22" fmla="*/ 74 w 78"/>
                  <a:gd name="T23" fmla="*/ 56 h 70"/>
                  <a:gd name="T24" fmla="*/ 68 w 78"/>
                  <a:gd name="T25" fmla="*/ 62 h 70"/>
                  <a:gd name="T26" fmla="*/ 58 w 78"/>
                  <a:gd name="T27" fmla="*/ 68 h 70"/>
                  <a:gd name="T28" fmla="*/ 50 w 78"/>
                  <a:gd name="T29" fmla="*/ 70 h 70"/>
                  <a:gd name="T30" fmla="*/ 28 w 78"/>
                  <a:gd name="T31" fmla="*/ 70 h 70"/>
                  <a:gd name="T32" fmla="*/ 28 w 78"/>
                  <a:gd name="T33" fmla="*/ 70 h 70"/>
                  <a:gd name="T34" fmla="*/ 20 w 78"/>
                  <a:gd name="T35" fmla="*/ 68 h 70"/>
                  <a:gd name="T36" fmla="*/ 10 w 78"/>
                  <a:gd name="T37" fmla="*/ 62 h 70"/>
                  <a:gd name="T38" fmla="*/ 2 w 78"/>
                  <a:gd name="T39" fmla="*/ 56 h 70"/>
                  <a:gd name="T40" fmla="*/ 0 w 78"/>
                  <a:gd name="T41" fmla="*/ 52 h 70"/>
                  <a:gd name="T42" fmla="*/ 0 w 78"/>
                  <a:gd name="T43" fmla="*/ 48 h 70"/>
                  <a:gd name="T44" fmla="*/ 0 w 78"/>
                  <a:gd name="T45" fmla="*/ 48 h 70"/>
                  <a:gd name="T46" fmla="*/ 2 w 78"/>
                  <a:gd name="T47" fmla="*/ 30 h 70"/>
                  <a:gd name="T48" fmla="*/ 4 w 78"/>
                  <a:gd name="T49" fmla="*/ 22 h 70"/>
                  <a:gd name="T50" fmla="*/ 8 w 78"/>
                  <a:gd name="T51" fmla="*/ 16 h 70"/>
                  <a:gd name="T52" fmla="*/ 14 w 78"/>
                  <a:gd name="T53" fmla="*/ 10 h 70"/>
                  <a:gd name="T54" fmla="*/ 20 w 78"/>
                  <a:gd name="T55" fmla="*/ 4 h 70"/>
                  <a:gd name="T56" fmla="*/ 28 w 78"/>
                  <a:gd name="T57" fmla="*/ 2 h 70"/>
                  <a:gd name="T58" fmla="*/ 38 w 78"/>
                  <a:gd name="T59" fmla="*/ 0 h 70"/>
                  <a:gd name="T60" fmla="*/ 38 w 78"/>
                  <a:gd name="T6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70"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8" y="4"/>
                    </a:lnTo>
                    <a:lnTo>
                      <a:pt x="64" y="10"/>
                    </a:lnTo>
                    <a:lnTo>
                      <a:pt x="70" y="16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8" y="52"/>
                    </a:lnTo>
                    <a:lnTo>
                      <a:pt x="74" y="56"/>
                    </a:lnTo>
                    <a:lnTo>
                      <a:pt x="68" y="62"/>
                    </a:lnTo>
                    <a:lnTo>
                      <a:pt x="58" y="68"/>
                    </a:lnTo>
                    <a:lnTo>
                      <a:pt x="50" y="70"/>
                    </a:lnTo>
                    <a:lnTo>
                      <a:pt x="28" y="70"/>
                    </a:lnTo>
                    <a:lnTo>
                      <a:pt x="28" y="70"/>
                    </a:lnTo>
                    <a:lnTo>
                      <a:pt x="20" y="68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4" name="Freeform 853"/>
              <p:cNvSpPr/>
              <p:nvPr/>
            </p:nvSpPr>
            <p:spPr bwMode="auto">
              <a:xfrm>
                <a:off x="1360" y="2936"/>
                <a:ext cx="38" cy="70"/>
              </a:xfrm>
              <a:custGeom>
                <a:avLst/>
                <a:gdLst>
                  <a:gd name="T0" fmla="*/ 38 w 38"/>
                  <a:gd name="T1" fmla="*/ 70 h 70"/>
                  <a:gd name="T2" fmla="*/ 28 w 38"/>
                  <a:gd name="T3" fmla="*/ 70 h 70"/>
                  <a:gd name="T4" fmla="*/ 28 w 38"/>
                  <a:gd name="T5" fmla="*/ 70 h 70"/>
                  <a:gd name="T6" fmla="*/ 20 w 38"/>
                  <a:gd name="T7" fmla="*/ 68 h 70"/>
                  <a:gd name="T8" fmla="*/ 10 w 38"/>
                  <a:gd name="T9" fmla="*/ 62 h 70"/>
                  <a:gd name="T10" fmla="*/ 2 w 38"/>
                  <a:gd name="T11" fmla="*/ 56 h 70"/>
                  <a:gd name="T12" fmla="*/ 0 w 38"/>
                  <a:gd name="T13" fmla="*/ 52 h 70"/>
                  <a:gd name="T14" fmla="*/ 0 w 38"/>
                  <a:gd name="T15" fmla="*/ 48 h 70"/>
                  <a:gd name="T16" fmla="*/ 0 w 38"/>
                  <a:gd name="T17" fmla="*/ 48 h 70"/>
                  <a:gd name="T18" fmla="*/ 2 w 38"/>
                  <a:gd name="T19" fmla="*/ 30 h 70"/>
                  <a:gd name="T20" fmla="*/ 4 w 38"/>
                  <a:gd name="T21" fmla="*/ 22 h 70"/>
                  <a:gd name="T22" fmla="*/ 8 w 38"/>
                  <a:gd name="T23" fmla="*/ 16 h 70"/>
                  <a:gd name="T24" fmla="*/ 14 w 38"/>
                  <a:gd name="T25" fmla="*/ 10 h 70"/>
                  <a:gd name="T26" fmla="*/ 20 w 38"/>
                  <a:gd name="T27" fmla="*/ 4 h 70"/>
                  <a:gd name="T28" fmla="*/ 28 w 38"/>
                  <a:gd name="T29" fmla="*/ 2 h 70"/>
                  <a:gd name="T30" fmla="*/ 38 w 38"/>
                  <a:gd name="T31" fmla="*/ 0 h 70"/>
                  <a:gd name="T32" fmla="*/ 38 w 38"/>
                  <a:gd name="T3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70">
                    <a:moveTo>
                      <a:pt x="38" y="70"/>
                    </a:moveTo>
                    <a:lnTo>
                      <a:pt x="28" y="70"/>
                    </a:lnTo>
                    <a:lnTo>
                      <a:pt x="28" y="70"/>
                    </a:lnTo>
                    <a:lnTo>
                      <a:pt x="20" y="68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7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5" name="Freeform 854"/>
              <p:cNvSpPr/>
              <p:nvPr/>
            </p:nvSpPr>
            <p:spPr bwMode="auto">
              <a:xfrm>
                <a:off x="1352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6" name="Freeform 855"/>
              <p:cNvSpPr/>
              <p:nvPr/>
            </p:nvSpPr>
            <p:spPr bwMode="auto">
              <a:xfrm>
                <a:off x="1352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7" name="Freeform 856"/>
              <p:cNvSpPr/>
              <p:nvPr/>
            </p:nvSpPr>
            <p:spPr bwMode="auto">
              <a:xfrm>
                <a:off x="1388" y="3006"/>
                <a:ext cx="22" cy="22"/>
              </a:xfrm>
              <a:custGeom>
                <a:avLst/>
                <a:gdLst>
                  <a:gd name="T0" fmla="*/ 22 w 22"/>
                  <a:gd name="T1" fmla="*/ 0 h 22"/>
                  <a:gd name="T2" fmla="*/ 0 w 22"/>
                  <a:gd name="T3" fmla="*/ 0 h 22"/>
                  <a:gd name="T4" fmla="*/ 0 w 22"/>
                  <a:gd name="T5" fmla="*/ 12 h 22"/>
                  <a:gd name="T6" fmla="*/ 0 w 22"/>
                  <a:gd name="T7" fmla="*/ 12 h 22"/>
                  <a:gd name="T8" fmla="*/ 0 w 22"/>
                  <a:gd name="T9" fmla="*/ 12 h 22"/>
                  <a:gd name="T10" fmla="*/ 2 w 22"/>
                  <a:gd name="T11" fmla="*/ 16 h 22"/>
                  <a:gd name="T12" fmla="*/ 4 w 22"/>
                  <a:gd name="T13" fmla="*/ 20 h 22"/>
                  <a:gd name="T14" fmla="*/ 6 w 22"/>
                  <a:gd name="T15" fmla="*/ 22 h 22"/>
                  <a:gd name="T16" fmla="*/ 10 w 22"/>
                  <a:gd name="T17" fmla="*/ 22 h 22"/>
                  <a:gd name="T18" fmla="*/ 10 w 22"/>
                  <a:gd name="T19" fmla="*/ 22 h 22"/>
                  <a:gd name="T20" fmla="*/ 14 w 22"/>
                  <a:gd name="T21" fmla="*/ 22 h 22"/>
                  <a:gd name="T22" fmla="*/ 18 w 22"/>
                  <a:gd name="T23" fmla="*/ 20 h 22"/>
                  <a:gd name="T24" fmla="*/ 20 w 22"/>
                  <a:gd name="T25" fmla="*/ 16 h 22"/>
                  <a:gd name="T26" fmla="*/ 22 w 22"/>
                  <a:gd name="T27" fmla="*/ 12 h 22"/>
                  <a:gd name="T28" fmla="*/ 22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8" name="Freeform 857"/>
              <p:cNvSpPr/>
              <p:nvPr/>
            </p:nvSpPr>
            <p:spPr bwMode="auto">
              <a:xfrm>
                <a:off x="1388" y="3006"/>
                <a:ext cx="10" cy="22"/>
              </a:xfrm>
              <a:custGeom>
                <a:avLst/>
                <a:gdLst>
                  <a:gd name="T0" fmla="*/ 10 w 10"/>
                  <a:gd name="T1" fmla="*/ 0 h 22"/>
                  <a:gd name="T2" fmla="*/ 0 w 10"/>
                  <a:gd name="T3" fmla="*/ 0 h 22"/>
                  <a:gd name="T4" fmla="*/ 0 w 10"/>
                  <a:gd name="T5" fmla="*/ 12 h 22"/>
                  <a:gd name="T6" fmla="*/ 0 w 10"/>
                  <a:gd name="T7" fmla="*/ 12 h 22"/>
                  <a:gd name="T8" fmla="*/ 0 w 10"/>
                  <a:gd name="T9" fmla="*/ 12 h 22"/>
                  <a:gd name="T10" fmla="*/ 2 w 10"/>
                  <a:gd name="T11" fmla="*/ 16 h 22"/>
                  <a:gd name="T12" fmla="*/ 4 w 10"/>
                  <a:gd name="T13" fmla="*/ 20 h 22"/>
                  <a:gd name="T14" fmla="*/ 6 w 10"/>
                  <a:gd name="T15" fmla="*/ 22 h 22"/>
                  <a:gd name="T16" fmla="*/ 10 w 10"/>
                  <a:gd name="T17" fmla="*/ 22 h 22"/>
                  <a:gd name="T18" fmla="*/ 10 w 10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9" name="Freeform 858"/>
              <p:cNvSpPr/>
              <p:nvPr/>
            </p:nvSpPr>
            <p:spPr bwMode="auto">
              <a:xfrm>
                <a:off x="1384" y="3018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4 w 30"/>
                  <a:gd name="T7" fmla="*/ 0 h 40"/>
                  <a:gd name="T8" fmla="*/ 0 w 30"/>
                  <a:gd name="T9" fmla="*/ 2 h 40"/>
                  <a:gd name="T10" fmla="*/ 8 w 30"/>
                  <a:gd name="T11" fmla="*/ 40 h 40"/>
                  <a:gd name="T12" fmla="*/ 22 w 30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0" name="Freeform 859"/>
              <p:cNvSpPr/>
              <p:nvPr/>
            </p:nvSpPr>
            <p:spPr bwMode="auto">
              <a:xfrm>
                <a:off x="1384" y="3018"/>
                <a:ext cx="14" cy="40"/>
              </a:xfrm>
              <a:custGeom>
                <a:avLst/>
                <a:gdLst>
                  <a:gd name="T0" fmla="*/ 14 w 14"/>
                  <a:gd name="T1" fmla="*/ 0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1" name="Freeform 860"/>
              <p:cNvSpPr/>
              <p:nvPr/>
            </p:nvSpPr>
            <p:spPr bwMode="auto">
              <a:xfrm>
                <a:off x="1422" y="297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2" name="Freeform 861"/>
              <p:cNvSpPr/>
              <p:nvPr/>
            </p:nvSpPr>
            <p:spPr bwMode="auto">
              <a:xfrm>
                <a:off x="1374" y="297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3" name="Freeform 862"/>
              <p:cNvSpPr/>
              <p:nvPr/>
            </p:nvSpPr>
            <p:spPr bwMode="auto">
              <a:xfrm>
                <a:off x="1376" y="2948"/>
                <a:ext cx="46" cy="64"/>
              </a:xfrm>
              <a:custGeom>
                <a:avLst/>
                <a:gdLst>
                  <a:gd name="T0" fmla="*/ 0 w 46"/>
                  <a:gd name="T1" fmla="*/ 22 h 64"/>
                  <a:gd name="T2" fmla="*/ 0 w 46"/>
                  <a:gd name="T3" fmla="*/ 38 h 64"/>
                  <a:gd name="T4" fmla="*/ 0 w 46"/>
                  <a:gd name="T5" fmla="*/ 38 h 64"/>
                  <a:gd name="T6" fmla="*/ 2 w 46"/>
                  <a:gd name="T7" fmla="*/ 46 h 64"/>
                  <a:gd name="T8" fmla="*/ 8 w 46"/>
                  <a:gd name="T9" fmla="*/ 54 h 64"/>
                  <a:gd name="T10" fmla="*/ 16 w 46"/>
                  <a:gd name="T11" fmla="*/ 60 h 64"/>
                  <a:gd name="T12" fmla="*/ 20 w 46"/>
                  <a:gd name="T13" fmla="*/ 62 h 64"/>
                  <a:gd name="T14" fmla="*/ 22 w 46"/>
                  <a:gd name="T15" fmla="*/ 64 h 64"/>
                  <a:gd name="T16" fmla="*/ 22 w 46"/>
                  <a:gd name="T17" fmla="*/ 64 h 64"/>
                  <a:gd name="T18" fmla="*/ 26 w 46"/>
                  <a:gd name="T19" fmla="*/ 62 h 64"/>
                  <a:gd name="T20" fmla="*/ 30 w 46"/>
                  <a:gd name="T21" fmla="*/ 60 h 64"/>
                  <a:gd name="T22" fmla="*/ 38 w 46"/>
                  <a:gd name="T23" fmla="*/ 54 h 64"/>
                  <a:gd name="T24" fmla="*/ 44 w 46"/>
                  <a:gd name="T25" fmla="*/ 46 h 64"/>
                  <a:gd name="T26" fmla="*/ 46 w 46"/>
                  <a:gd name="T27" fmla="*/ 38 h 64"/>
                  <a:gd name="T28" fmla="*/ 46 w 46"/>
                  <a:gd name="T29" fmla="*/ 22 h 64"/>
                  <a:gd name="T30" fmla="*/ 46 w 46"/>
                  <a:gd name="T31" fmla="*/ 22 h 64"/>
                  <a:gd name="T32" fmla="*/ 44 w 46"/>
                  <a:gd name="T33" fmla="*/ 12 h 64"/>
                  <a:gd name="T34" fmla="*/ 38 w 46"/>
                  <a:gd name="T35" fmla="*/ 6 h 64"/>
                  <a:gd name="T36" fmla="*/ 32 w 46"/>
                  <a:gd name="T37" fmla="*/ 2 h 64"/>
                  <a:gd name="T38" fmla="*/ 22 w 46"/>
                  <a:gd name="T39" fmla="*/ 0 h 64"/>
                  <a:gd name="T40" fmla="*/ 22 w 46"/>
                  <a:gd name="T41" fmla="*/ 0 h 64"/>
                  <a:gd name="T42" fmla="*/ 14 w 46"/>
                  <a:gd name="T43" fmla="*/ 2 h 64"/>
                  <a:gd name="T44" fmla="*/ 6 w 46"/>
                  <a:gd name="T45" fmla="*/ 6 h 64"/>
                  <a:gd name="T46" fmla="*/ 2 w 46"/>
                  <a:gd name="T47" fmla="*/ 12 h 64"/>
                  <a:gd name="T48" fmla="*/ 0 w 46"/>
                  <a:gd name="T49" fmla="*/ 22 h 64"/>
                  <a:gd name="T50" fmla="*/ 0 w 46"/>
                  <a:gd name="T5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4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4" name="Freeform 863"/>
              <p:cNvSpPr/>
              <p:nvPr/>
            </p:nvSpPr>
            <p:spPr bwMode="auto">
              <a:xfrm>
                <a:off x="1376" y="2948"/>
                <a:ext cx="22" cy="64"/>
              </a:xfrm>
              <a:custGeom>
                <a:avLst/>
                <a:gdLst>
                  <a:gd name="T0" fmla="*/ 0 w 22"/>
                  <a:gd name="T1" fmla="*/ 22 h 64"/>
                  <a:gd name="T2" fmla="*/ 0 w 22"/>
                  <a:gd name="T3" fmla="*/ 38 h 64"/>
                  <a:gd name="T4" fmla="*/ 0 w 22"/>
                  <a:gd name="T5" fmla="*/ 38 h 64"/>
                  <a:gd name="T6" fmla="*/ 2 w 22"/>
                  <a:gd name="T7" fmla="*/ 46 h 64"/>
                  <a:gd name="T8" fmla="*/ 8 w 22"/>
                  <a:gd name="T9" fmla="*/ 54 h 64"/>
                  <a:gd name="T10" fmla="*/ 16 w 22"/>
                  <a:gd name="T11" fmla="*/ 60 h 64"/>
                  <a:gd name="T12" fmla="*/ 20 w 22"/>
                  <a:gd name="T13" fmla="*/ 62 h 64"/>
                  <a:gd name="T14" fmla="*/ 22 w 22"/>
                  <a:gd name="T15" fmla="*/ 64 h 64"/>
                  <a:gd name="T16" fmla="*/ 22 w 22"/>
                  <a:gd name="T17" fmla="*/ 0 h 64"/>
                  <a:gd name="T18" fmla="*/ 22 w 22"/>
                  <a:gd name="T19" fmla="*/ 0 h 64"/>
                  <a:gd name="T20" fmla="*/ 14 w 22"/>
                  <a:gd name="T21" fmla="*/ 2 h 64"/>
                  <a:gd name="T22" fmla="*/ 6 w 22"/>
                  <a:gd name="T23" fmla="*/ 6 h 64"/>
                  <a:gd name="T24" fmla="*/ 2 w 22"/>
                  <a:gd name="T25" fmla="*/ 12 h 64"/>
                  <a:gd name="T26" fmla="*/ 0 w 22"/>
                  <a:gd name="T27" fmla="*/ 22 h 64"/>
                  <a:gd name="T28" fmla="*/ 0 w 22"/>
                  <a:gd name="T29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5" name="Freeform 864"/>
              <p:cNvSpPr/>
              <p:nvPr/>
            </p:nvSpPr>
            <p:spPr bwMode="auto">
              <a:xfrm>
                <a:off x="1394" y="2996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6" name="Freeform 865"/>
              <p:cNvSpPr/>
              <p:nvPr/>
            </p:nvSpPr>
            <p:spPr bwMode="auto">
              <a:xfrm>
                <a:off x="1376" y="2946"/>
                <a:ext cx="46" cy="28"/>
              </a:xfrm>
              <a:custGeom>
                <a:avLst/>
                <a:gdLst>
                  <a:gd name="T0" fmla="*/ 14 w 46"/>
                  <a:gd name="T1" fmla="*/ 2 h 28"/>
                  <a:gd name="T2" fmla="*/ 14 w 46"/>
                  <a:gd name="T3" fmla="*/ 2 h 28"/>
                  <a:gd name="T4" fmla="*/ 6 w 46"/>
                  <a:gd name="T5" fmla="*/ 4 h 28"/>
                  <a:gd name="T6" fmla="*/ 2 w 46"/>
                  <a:gd name="T7" fmla="*/ 8 h 28"/>
                  <a:gd name="T8" fmla="*/ 0 w 46"/>
                  <a:gd name="T9" fmla="*/ 16 h 28"/>
                  <a:gd name="T10" fmla="*/ 0 w 46"/>
                  <a:gd name="T11" fmla="*/ 28 h 28"/>
                  <a:gd name="T12" fmla="*/ 0 w 46"/>
                  <a:gd name="T13" fmla="*/ 28 h 28"/>
                  <a:gd name="T14" fmla="*/ 8 w 46"/>
                  <a:gd name="T15" fmla="*/ 20 h 28"/>
                  <a:gd name="T16" fmla="*/ 14 w 46"/>
                  <a:gd name="T17" fmla="*/ 10 h 28"/>
                  <a:gd name="T18" fmla="*/ 14 w 46"/>
                  <a:gd name="T19" fmla="*/ 10 h 28"/>
                  <a:gd name="T20" fmla="*/ 20 w 46"/>
                  <a:gd name="T21" fmla="*/ 18 h 28"/>
                  <a:gd name="T22" fmla="*/ 28 w 46"/>
                  <a:gd name="T23" fmla="*/ 22 h 28"/>
                  <a:gd name="T24" fmla="*/ 38 w 46"/>
                  <a:gd name="T25" fmla="*/ 26 h 28"/>
                  <a:gd name="T26" fmla="*/ 46 w 46"/>
                  <a:gd name="T27" fmla="*/ 28 h 28"/>
                  <a:gd name="T28" fmla="*/ 46 w 46"/>
                  <a:gd name="T29" fmla="*/ 28 h 28"/>
                  <a:gd name="T30" fmla="*/ 46 w 46"/>
                  <a:gd name="T31" fmla="*/ 20 h 28"/>
                  <a:gd name="T32" fmla="*/ 44 w 46"/>
                  <a:gd name="T33" fmla="*/ 12 h 28"/>
                  <a:gd name="T34" fmla="*/ 42 w 46"/>
                  <a:gd name="T35" fmla="*/ 8 h 28"/>
                  <a:gd name="T36" fmla="*/ 38 w 46"/>
                  <a:gd name="T37" fmla="*/ 4 h 28"/>
                  <a:gd name="T38" fmla="*/ 32 w 46"/>
                  <a:gd name="T39" fmla="*/ 0 h 28"/>
                  <a:gd name="T40" fmla="*/ 26 w 46"/>
                  <a:gd name="T41" fmla="*/ 0 h 28"/>
                  <a:gd name="T42" fmla="*/ 14 w 46"/>
                  <a:gd name="T43" fmla="*/ 2 h 28"/>
                  <a:gd name="T44" fmla="*/ 14 w 46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18"/>
                    </a:lnTo>
                    <a:lnTo>
                      <a:pt x="28" y="22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7" name="Freeform 866"/>
              <p:cNvSpPr/>
              <p:nvPr/>
            </p:nvSpPr>
            <p:spPr bwMode="auto">
              <a:xfrm>
                <a:off x="1376" y="2946"/>
                <a:ext cx="22" cy="28"/>
              </a:xfrm>
              <a:custGeom>
                <a:avLst/>
                <a:gdLst>
                  <a:gd name="T0" fmla="*/ 14 w 22"/>
                  <a:gd name="T1" fmla="*/ 2 h 28"/>
                  <a:gd name="T2" fmla="*/ 14 w 22"/>
                  <a:gd name="T3" fmla="*/ 2 h 28"/>
                  <a:gd name="T4" fmla="*/ 6 w 22"/>
                  <a:gd name="T5" fmla="*/ 4 h 28"/>
                  <a:gd name="T6" fmla="*/ 2 w 22"/>
                  <a:gd name="T7" fmla="*/ 8 h 28"/>
                  <a:gd name="T8" fmla="*/ 0 w 22"/>
                  <a:gd name="T9" fmla="*/ 16 h 28"/>
                  <a:gd name="T10" fmla="*/ 0 w 22"/>
                  <a:gd name="T11" fmla="*/ 28 h 28"/>
                  <a:gd name="T12" fmla="*/ 0 w 22"/>
                  <a:gd name="T13" fmla="*/ 28 h 28"/>
                  <a:gd name="T14" fmla="*/ 8 w 22"/>
                  <a:gd name="T15" fmla="*/ 20 h 28"/>
                  <a:gd name="T16" fmla="*/ 14 w 22"/>
                  <a:gd name="T17" fmla="*/ 10 h 28"/>
                  <a:gd name="T18" fmla="*/ 14 w 22"/>
                  <a:gd name="T19" fmla="*/ 10 h 28"/>
                  <a:gd name="T20" fmla="*/ 18 w 22"/>
                  <a:gd name="T21" fmla="*/ 14 h 28"/>
                  <a:gd name="T22" fmla="*/ 22 w 22"/>
                  <a:gd name="T23" fmla="*/ 18 h 28"/>
                  <a:gd name="T24" fmla="*/ 22 w 22"/>
                  <a:gd name="T25" fmla="*/ 0 h 28"/>
                  <a:gd name="T26" fmla="*/ 22 w 22"/>
                  <a:gd name="T27" fmla="*/ 0 h 28"/>
                  <a:gd name="T28" fmla="*/ 14 w 22"/>
                  <a:gd name="T29" fmla="*/ 2 h 28"/>
                  <a:gd name="T30" fmla="*/ 14 w 22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4"/>
                    </a:lnTo>
                    <a:lnTo>
                      <a:pt x="22" y="18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8" name="Freeform 867"/>
              <p:cNvSpPr>
                <a:spLocks noEditPoints="1"/>
              </p:cNvSpPr>
              <p:nvPr/>
            </p:nvSpPr>
            <p:spPr bwMode="auto">
              <a:xfrm>
                <a:off x="1372" y="2972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6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40 w 52"/>
                  <a:gd name="T15" fmla="*/ 16 h 16"/>
                  <a:gd name="T16" fmla="*/ 36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6 w 52"/>
                  <a:gd name="T23" fmla="*/ 6 h 16"/>
                  <a:gd name="T24" fmla="*/ 22 w 52"/>
                  <a:gd name="T25" fmla="*/ 12 h 16"/>
                  <a:gd name="T26" fmla="*/ 14 w 52"/>
                  <a:gd name="T27" fmla="*/ 16 h 16"/>
                  <a:gd name="T28" fmla="*/ 10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8 w 52"/>
                  <a:gd name="T37" fmla="*/ 2 h 16"/>
                  <a:gd name="T38" fmla="*/ 16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2 h 16"/>
                  <a:gd name="T46" fmla="*/ 6 w 52"/>
                  <a:gd name="T47" fmla="*/ 6 h 16"/>
                  <a:gd name="T48" fmla="*/ 8 w 52"/>
                  <a:gd name="T49" fmla="*/ 4 h 16"/>
                  <a:gd name="T50" fmla="*/ 16 w 52"/>
                  <a:gd name="T51" fmla="*/ 2 h 16"/>
                  <a:gd name="T52" fmla="*/ 24 w 52"/>
                  <a:gd name="T53" fmla="*/ 4 h 16"/>
                  <a:gd name="T54" fmla="*/ 22 w 52"/>
                  <a:gd name="T55" fmla="*/ 8 h 16"/>
                  <a:gd name="T56" fmla="*/ 20 w 52"/>
                  <a:gd name="T57" fmla="*/ 12 h 16"/>
                  <a:gd name="T58" fmla="*/ 10 w 52"/>
                  <a:gd name="T59" fmla="*/ 12 h 16"/>
                  <a:gd name="T60" fmla="*/ 44 w 52"/>
                  <a:gd name="T61" fmla="*/ 12 h 16"/>
                  <a:gd name="T62" fmla="*/ 46 w 52"/>
                  <a:gd name="T63" fmla="*/ 8 h 16"/>
                  <a:gd name="T64" fmla="*/ 46 w 52"/>
                  <a:gd name="T65" fmla="*/ 4 h 16"/>
                  <a:gd name="T66" fmla="*/ 42 w 52"/>
                  <a:gd name="T67" fmla="*/ 2 h 16"/>
                  <a:gd name="T68" fmla="*/ 34 w 52"/>
                  <a:gd name="T69" fmla="*/ 2 h 16"/>
                  <a:gd name="T70" fmla="*/ 30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4 w 52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6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4" y="12"/>
                    </a:moveTo>
                    <a:lnTo>
                      <a:pt x="44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4" y="12"/>
                    </a:lnTo>
                    <a:lnTo>
                      <a:pt x="4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9" name="Freeform 868"/>
              <p:cNvSpPr>
                <a:spLocks noEditPoints="1"/>
              </p:cNvSpPr>
              <p:nvPr/>
            </p:nvSpPr>
            <p:spPr bwMode="auto">
              <a:xfrm>
                <a:off x="1372" y="2972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6 w 26"/>
                  <a:gd name="T3" fmla="*/ 6 h 16"/>
                  <a:gd name="T4" fmla="*/ 26 w 26"/>
                  <a:gd name="T5" fmla="*/ 6 h 16"/>
                  <a:gd name="T6" fmla="*/ 22 w 26"/>
                  <a:gd name="T7" fmla="*/ 12 h 16"/>
                  <a:gd name="T8" fmla="*/ 18 w 26"/>
                  <a:gd name="T9" fmla="*/ 14 h 16"/>
                  <a:gd name="T10" fmla="*/ 14 w 26"/>
                  <a:gd name="T11" fmla="*/ 16 h 16"/>
                  <a:gd name="T12" fmla="*/ 14 w 26"/>
                  <a:gd name="T13" fmla="*/ 16 h 16"/>
                  <a:gd name="T14" fmla="*/ 10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8 w 26"/>
                  <a:gd name="T31" fmla="*/ 2 h 16"/>
                  <a:gd name="T32" fmla="*/ 8 w 26"/>
                  <a:gd name="T33" fmla="*/ 2 h 16"/>
                  <a:gd name="T34" fmla="*/ 16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2 h 16"/>
                  <a:gd name="T44" fmla="*/ 10 w 26"/>
                  <a:gd name="T45" fmla="*/ 12 h 16"/>
                  <a:gd name="T46" fmla="*/ 6 w 26"/>
                  <a:gd name="T47" fmla="*/ 8 h 16"/>
                  <a:gd name="T48" fmla="*/ 6 w 26"/>
                  <a:gd name="T49" fmla="*/ 6 h 16"/>
                  <a:gd name="T50" fmla="*/ 8 w 26"/>
                  <a:gd name="T51" fmla="*/ 4 h 16"/>
                  <a:gd name="T52" fmla="*/ 8 w 26"/>
                  <a:gd name="T53" fmla="*/ 4 h 16"/>
                  <a:gd name="T54" fmla="*/ 10 w 26"/>
                  <a:gd name="T55" fmla="*/ 2 h 16"/>
                  <a:gd name="T56" fmla="*/ 16 w 26"/>
                  <a:gd name="T57" fmla="*/ 2 h 16"/>
                  <a:gd name="T58" fmla="*/ 20 w 26"/>
                  <a:gd name="T59" fmla="*/ 2 h 16"/>
                  <a:gd name="T60" fmla="*/ 24 w 26"/>
                  <a:gd name="T61" fmla="*/ 4 h 16"/>
                  <a:gd name="T62" fmla="*/ 24 w 26"/>
                  <a:gd name="T63" fmla="*/ 4 h 16"/>
                  <a:gd name="T64" fmla="*/ 22 w 26"/>
                  <a:gd name="T65" fmla="*/ 8 h 16"/>
                  <a:gd name="T66" fmla="*/ 20 w 26"/>
                  <a:gd name="T67" fmla="*/ 12 h 16"/>
                  <a:gd name="T68" fmla="*/ 20 w 26"/>
                  <a:gd name="T69" fmla="*/ 12 h 16"/>
                  <a:gd name="T70" fmla="*/ 14 w 26"/>
                  <a:gd name="T71" fmla="*/ 14 h 16"/>
                  <a:gd name="T72" fmla="*/ 10 w 26"/>
                  <a:gd name="T73" fmla="*/ 12 h 16"/>
                  <a:gd name="T74" fmla="*/ 10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6" y="6"/>
                    </a:lnTo>
                    <a:lnTo>
                      <a:pt x="26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0" name="Rectangle 869"/>
              <p:cNvSpPr>
                <a:spLocks noChangeArrowheads="1"/>
              </p:cNvSpPr>
              <p:nvPr/>
            </p:nvSpPr>
            <p:spPr bwMode="auto">
              <a:xfrm>
                <a:off x="2102" y="3430"/>
                <a:ext cx="128" cy="124"/>
              </a:xfrm>
              <a:prstGeom prst="rect">
                <a:avLst/>
              </a:pr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1" name="Freeform 870"/>
              <p:cNvSpPr/>
              <p:nvPr/>
            </p:nvSpPr>
            <p:spPr bwMode="auto">
              <a:xfrm>
                <a:off x="2126" y="3434"/>
                <a:ext cx="80" cy="68"/>
              </a:xfrm>
              <a:custGeom>
                <a:avLst/>
                <a:gdLst>
                  <a:gd name="T0" fmla="*/ 40 w 80"/>
                  <a:gd name="T1" fmla="*/ 0 h 68"/>
                  <a:gd name="T2" fmla="*/ 40 w 80"/>
                  <a:gd name="T3" fmla="*/ 0 h 68"/>
                  <a:gd name="T4" fmla="*/ 50 w 80"/>
                  <a:gd name="T5" fmla="*/ 0 h 68"/>
                  <a:gd name="T6" fmla="*/ 58 w 80"/>
                  <a:gd name="T7" fmla="*/ 4 h 68"/>
                  <a:gd name="T8" fmla="*/ 66 w 80"/>
                  <a:gd name="T9" fmla="*/ 8 h 68"/>
                  <a:gd name="T10" fmla="*/ 70 w 80"/>
                  <a:gd name="T11" fmla="*/ 14 h 68"/>
                  <a:gd name="T12" fmla="*/ 74 w 80"/>
                  <a:gd name="T13" fmla="*/ 22 h 68"/>
                  <a:gd name="T14" fmla="*/ 78 w 80"/>
                  <a:gd name="T15" fmla="*/ 30 h 68"/>
                  <a:gd name="T16" fmla="*/ 80 w 80"/>
                  <a:gd name="T17" fmla="*/ 48 h 68"/>
                  <a:gd name="T18" fmla="*/ 80 w 80"/>
                  <a:gd name="T19" fmla="*/ 48 h 68"/>
                  <a:gd name="T20" fmla="*/ 78 w 80"/>
                  <a:gd name="T21" fmla="*/ 52 h 68"/>
                  <a:gd name="T22" fmla="*/ 76 w 80"/>
                  <a:gd name="T23" fmla="*/ 54 h 68"/>
                  <a:gd name="T24" fmla="*/ 68 w 80"/>
                  <a:gd name="T25" fmla="*/ 62 h 68"/>
                  <a:gd name="T26" fmla="*/ 60 w 80"/>
                  <a:gd name="T27" fmla="*/ 66 h 68"/>
                  <a:gd name="T28" fmla="*/ 52 w 80"/>
                  <a:gd name="T29" fmla="*/ 68 h 68"/>
                  <a:gd name="T30" fmla="*/ 28 w 80"/>
                  <a:gd name="T31" fmla="*/ 68 h 68"/>
                  <a:gd name="T32" fmla="*/ 28 w 80"/>
                  <a:gd name="T33" fmla="*/ 68 h 68"/>
                  <a:gd name="T34" fmla="*/ 20 w 80"/>
                  <a:gd name="T35" fmla="*/ 66 h 68"/>
                  <a:gd name="T36" fmla="*/ 12 w 80"/>
                  <a:gd name="T37" fmla="*/ 62 h 68"/>
                  <a:gd name="T38" fmla="*/ 4 w 80"/>
                  <a:gd name="T39" fmla="*/ 54 h 68"/>
                  <a:gd name="T40" fmla="*/ 2 w 80"/>
                  <a:gd name="T41" fmla="*/ 52 h 68"/>
                  <a:gd name="T42" fmla="*/ 0 w 80"/>
                  <a:gd name="T43" fmla="*/ 48 h 68"/>
                  <a:gd name="T44" fmla="*/ 0 w 80"/>
                  <a:gd name="T45" fmla="*/ 48 h 68"/>
                  <a:gd name="T46" fmla="*/ 2 w 80"/>
                  <a:gd name="T47" fmla="*/ 30 h 68"/>
                  <a:gd name="T48" fmla="*/ 6 w 80"/>
                  <a:gd name="T49" fmla="*/ 22 h 68"/>
                  <a:gd name="T50" fmla="*/ 10 w 80"/>
                  <a:gd name="T51" fmla="*/ 14 h 68"/>
                  <a:gd name="T52" fmla="*/ 14 w 80"/>
                  <a:gd name="T53" fmla="*/ 8 h 68"/>
                  <a:gd name="T54" fmla="*/ 22 w 80"/>
                  <a:gd name="T55" fmla="*/ 4 h 68"/>
                  <a:gd name="T56" fmla="*/ 30 w 80"/>
                  <a:gd name="T57" fmla="*/ 0 h 68"/>
                  <a:gd name="T58" fmla="*/ 40 w 80"/>
                  <a:gd name="T59" fmla="*/ 0 h 68"/>
                  <a:gd name="T60" fmla="*/ 40 w 80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68">
                    <a:moveTo>
                      <a:pt x="40" y="0"/>
                    </a:moveTo>
                    <a:lnTo>
                      <a:pt x="40" y="0"/>
                    </a:lnTo>
                    <a:lnTo>
                      <a:pt x="50" y="0"/>
                    </a:lnTo>
                    <a:lnTo>
                      <a:pt x="58" y="4"/>
                    </a:lnTo>
                    <a:lnTo>
                      <a:pt x="66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8" y="30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8" y="52"/>
                    </a:lnTo>
                    <a:lnTo>
                      <a:pt x="76" y="54"/>
                    </a:lnTo>
                    <a:lnTo>
                      <a:pt x="68" y="62"/>
                    </a:lnTo>
                    <a:lnTo>
                      <a:pt x="60" y="66"/>
                    </a:lnTo>
                    <a:lnTo>
                      <a:pt x="52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2" y="62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2" name="Freeform 871"/>
              <p:cNvSpPr/>
              <p:nvPr/>
            </p:nvSpPr>
            <p:spPr bwMode="auto">
              <a:xfrm>
                <a:off x="2126" y="3434"/>
                <a:ext cx="40" cy="68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68 h 68"/>
                  <a:gd name="T4" fmla="*/ 28 w 40"/>
                  <a:gd name="T5" fmla="*/ 68 h 68"/>
                  <a:gd name="T6" fmla="*/ 20 w 40"/>
                  <a:gd name="T7" fmla="*/ 66 h 68"/>
                  <a:gd name="T8" fmla="*/ 12 w 40"/>
                  <a:gd name="T9" fmla="*/ 62 h 68"/>
                  <a:gd name="T10" fmla="*/ 4 w 40"/>
                  <a:gd name="T11" fmla="*/ 54 h 68"/>
                  <a:gd name="T12" fmla="*/ 2 w 40"/>
                  <a:gd name="T13" fmla="*/ 52 h 68"/>
                  <a:gd name="T14" fmla="*/ 0 w 40"/>
                  <a:gd name="T15" fmla="*/ 48 h 68"/>
                  <a:gd name="T16" fmla="*/ 0 w 40"/>
                  <a:gd name="T17" fmla="*/ 48 h 68"/>
                  <a:gd name="T18" fmla="*/ 2 w 40"/>
                  <a:gd name="T19" fmla="*/ 30 h 68"/>
                  <a:gd name="T20" fmla="*/ 6 w 40"/>
                  <a:gd name="T21" fmla="*/ 22 h 68"/>
                  <a:gd name="T22" fmla="*/ 10 w 40"/>
                  <a:gd name="T23" fmla="*/ 14 h 68"/>
                  <a:gd name="T24" fmla="*/ 14 w 40"/>
                  <a:gd name="T25" fmla="*/ 8 h 68"/>
                  <a:gd name="T26" fmla="*/ 22 w 40"/>
                  <a:gd name="T27" fmla="*/ 4 h 68"/>
                  <a:gd name="T28" fmla="*/ 30 w 40"/>
                  <a:gd name="T29" fmla="*/ 0 h 68"/>
                  <a:gd name="T30" fmla="*/ 40 w 40"/>
                  <a:gd name="T31" fmla="*/ 0 h 68"/>
                  <a:gd name="T32" fmla="*/ 40 w 40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2" y="62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3" name="Freeform 872"/>
              <p:cNvSpPr/>
              <p:nvPr/>
            </p:nvSpPr>
            <p:spPr bwMode="auto">
              <a:xfrm>
                <a:off x="2120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56 w 92"/>
                  <a:gd name="T5" fmla="*/ 0 h 38"/>
                  <a:gd name="T6" fmla="*/ 56 w 92"/>
                  <a:gd name="T7" fmla="*/ 0 h 38"/>
                  <a:gd name="T8" fmla="*/ 70 w 92"/>
                  <a:gd name="T9" fmla="*/ 4 h 38"/>
                  <a:gd name="T10" fmla="*/ 82 w 92"/>
                  <a:gd name="T11" fmla="*/ 8 h 38"/>
                  <a:gd name="T12" fmla="*/ 90 w 92"/>
                  <a:gd name="T13" fmla="*/ 10 h 38"/>
                  <a:gd name="T14" fmla="*/ 92 w 92"/>
                  <a:gd name="T15" fmla="*/ 12 h 38"/>
                  <a:gd name="T16" fmla="*/ 92 w 92"/>
                  <a:gd name="T17" fmla="*/ 16 h 38"/>
                  <a:gd name="T18" fmla="*/ 92 w 92"/>
                  <a:gd name="T19" fmla="*/ 16 h 38"/>
                  <a:gd name="T20" fmla="*/ 92 w 92"/>
                  <a:gd name="T21" fmla="*/ 38 h 38"/>
                  <a:gd name="T22" fmla="*/ 92 w 92"/>
                  <a:gd name="T23" fmla="*/ 38 h 38"/>
                  <a:gd name="T24" fmla="*/ 0 w 92"/>
                  <a:gd name="T25" fmla="*/ 38 h 38"/>
                  <a:gd name="T26" fmla="*/ 0 w 92"/>
                  <a:gd name="T27" fmla="*/ 38 h 38"/>
                  <a:gd name="T28" fmla="*/ 0 w 92"/>
                  <a:gd name="T29" fmla="*/ 16 h 38"/>
                  <a:gd name="T30" fmla="*/ 0 w 92"/>
                  <a:gd name="T31" fmla="*/ 16 h 38"/>
                  <a:gd name="T32" fmla="*/ 0 w 92"/>
                  <a:gd name="T33" fmla="*/ 12 h 38"/>
                  <a:gd name="T34" fmla="*/ 2 w 92"/>
                  <a:gd name="T35" fmla="*/ 10 h 38"/>
                  <a:gd name="T36" fmla="*/ 10 w 92"/>
                  <a:gd name="T37" fmla="*/ 8 h 38"/>
                  <a:gd name="T38" fmla="*/ 22 w 92"/>
                  <a:gd name="T39" fmla="*/ 4 h 38"/>
                  <a:gd name="T40" fmla="*/ 3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4" name="Freeform 873"/>
              <p:cNvSpPr/>
              <p:nvPr/>
            </p:nvSpPr>
            <p:spPr bwMode="auto">
              <a:xfrm>
                <a:off x="2120" y="3516"/>
                <a:ext cx="46" cy="38"/>
              </a:xfrm>
              <a:custGeom>
                <a:avLst/>
                <a:gdLst>
                  <a:gd name="T0" fmla="*/ 46 w 46"/>
                  <a:gd name="T1" fmla="*/ 38 h 38"/>
                  <a:gd name="T2" fmla="*/ 0 w 46"/>
                  <a:gd name="T3" fmla="*/ 38 h 38"/>
                  <a:gd name="T4" fmla="*/ 0 w 46"/>
                  <a:gd name="T5" fmla="*/ 38 h 38"/>
                  <a:gd name="T6" fmla="*/ 0 w 46"/>
                  <a:gd name="T7" fmla="*/ 16 h 38"/>
                  <a:gd name="T8" fmla="*/ 0 w 46"/>
                  <a:gd name="T9" fmla="*/ 16 h 38"/>
                  <a:gd name="T10" fmla="*/ 0 w 46"/>
                  <a:gd name="T11" fmla="*/ 12 h 38"/>
                  <a:gd name="T12" fmla="*/ 2 w 46"/>
                  <a:gd name="T13" fmla="*/ 10 h 38"/>
                  <a:gd name="T14" fmla="*/ 10 w 46"/>
                  <a:gd name="T15" fmla="*/ 8 h 38"/>
                  <a:gd name="T16" fmla="*/ 22 w 46"/>
                  <a:gd name="T17" fmla="*/ 4 h 38"/>
                  <a:gd name="T18" fmla="*/ 36 w 46"/>
                  <a:gd name="T19" fmla="*/ 0 h 38"/>
                  <a:gd name="T20" fmla="*/ 46 w 46"/>
                  <a:gd name="T21" fmla="*/ 0 h 38"/>
                  <a:gd name="T22" fmla="*/ 46 w 46"/>
                  <a:gd name="T2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38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5" name="Freeform 874"/>
              <p:cNvSpPr/>
              <p:nvPr/>
            </p:nvSpPr>
            <p:spPr bwMode="auto">
              <a:xfrm>
                <a:off x="2156" y="3502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6 h 24"/>
                  <a:gd name="T12" fmla="*/ 2 w 20"/>
                  <a:gd name="T13" fmla="*/ 20 h 24"/>
                  <a:gd name="T14" fmla="*/ 6 w 20"/>
                  <a:gd name="T15" fmla="*/ 22 h 24"/>
                  <a:gd name="T16" fmla="*/ 10 w 20"/>
                  <a:gd name="T17" fmla="*/ 24 h 24"/>
                  <a:gd name="T18" fmla="*/ 10 w 20"/>
                  <a:gd name="T19" fmla="*/ 24 h 24"/>
                  <a:gd name="T20" fmla="*/ 14 w 20"/>
                  <a:gd name="T21" fmla="*/ 22 h 24"/>
                  <a:gd name="T22" fmla="*/ 18 w 20"/>
                  <a:gd name="T23" fmla="*/ 20 h 24"/>
                  <a:gd name="T24" fmla="*/ 20 w 20"/>
                  <a:gd name="T25" fmla="*/ 16 h 24"/>
                  <a:gd name="T26" fmla="*/ 20 w 20"/>
                  <a:gd name="T27" fmla="*/ 14 h 24"/>
                  <a:gd name="T28" fmla="*/ 20 w 20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6" name="Freeform 875"/>
              <p:cNvSpPr/>
              <p:nvPr/>
            </p:nvSpPr>
            <p:spPr bwMode="auto">
              <a:xfrm>
                <a:off x="2156" y="3502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6 h 24"/>
                  <a:gd name="T12" fmla="*/ 2 w 10"/>
                  <a:gd name="T13" fmla="*/ 20 h 24"/>
                  <a:gd name="T14" fmla="*/ 6 w 10"/>
                  <a:gd name="T15" fmla="*/ 22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7" name="Freeform 876"/>
              <p:cNvSpPr/>
              <p:nvPr/>
            </p:nvSpPr>
            <p:spPr bwMode="auto">
              <a:xfrm>
                <a:off x="2152" y="3516"/>
                <a:ext cx="28" cy="38"/>
              </a:xfrm>
              <a:custGeom>
                <a:avLst/>
                <a:gdLst>
                  <a:gd name="T0" fmla="*/ 20 w 28"/>
                  <a:gd name="T1" fmla="*/ 38 h 38"/>
                  <a:gd name="T2" fmla="*/ 28 w 28"/>
                  <a:gd name="T3" fmla="*/ 2 h 38"/>
                  <a:gd name="T4" fmla="*/ 24 w 28"/>
                  <a:gd name="T5" fmla="*/ 0 h 38"/>
                  <a:gd name="T6" fmla="*/ 4 w 28"/>
                  <a:gd name="T7" fmla="*/ 0 h 38"/>
                  <a:gd name="T8" fmla="*/ 0 w 28"/>
                  <a:gd name="T9" fmla="*/ 2 h 38"/>
                  <a:gd name="T10" fmla="*/ 8 w 28"/>
                  <a:gd name="T11" fmla="*/ 38 h 38"/>
                  <a:gd name="T12" fmla="*/ 20 w 28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8">
                    <a:moveTo>
                      <a:pt x="20" y="38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38"/>
                    </a:lnTo>
                    <a:lnTo>
                      <a:pt x="20" y="38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8" name="Freeform 877"/>
              <p:cNvSpPr/>
              <p:nvPr/>
            </p:nvSpPr>
            <p:spPr bwMode="auto">
              <a:xfrm>
                <a:off x="2152" y="3516"/>
                <a:ext cx="14" cy="38"/>
              </a:xfrm>
              <a:custGeom>
                <a:avLst/>
                <a:gdLst>
                  <a:gd name="T0" fmla="*/ 14 w 14"/>
                  <a:gd name="T1" fmla="*/ 0 h 38"/>
                  <a:gd name="T2" fmla="*/ 4 w 14"/>
                  <a:gd name="T3" fmla="*/ 0 h 38"/>
                  <a:gd name="T4" fmla="*/ 0 w 14"/>
                  <a:gd name="T5" fmla="*/ 2 h 38"/>
                  <a:gd name="T6" fmla="*/ 8 w 14"/>
                  <a:gd name="T7" fmla="*/ 38 h 38"/>
                  <a:gd name="T8" fmla="*/ 14 w 14"/>
                  <a:gd name="T9" fmla="*/ 38 h 38"/>
                  <a:gd name="T10" fmla="*/ 14 w 1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8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38"/>
                    </a:lnTo>
                    <a:lnTo>
                      <a:pt x="14" y="38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9" name="Freeform 878"/>
              <p:cNvSpPr/>
              <p:nvPr/>
            </p:nvSpPr>
            <p:spPr bwMode="auto">
              <a:xfrm>
                <a:off x="2188" y="347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4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879"/>
              <p:cNvSpPr/>
              <p:nvPr/>
            </p:nvSpPr>
            <p:spPr bwMode="auto">
              <a:xfrm>
                <a:off x="2140" y="3470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1" name="Freeform 880"/>
              <p:cNvSpPr/>
              <p:nvPr/>
            </p:nvSpPr>
            <p:spPr bwMode="auto">
              <a:xfrm>
                <a:off x="2144" y="3446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58 h 62"/>
                  <a:gd name="T12" fmla="*/ 18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6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4 h 62"/>
                  <a:gd name="T36" fmla="*/ 30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2" name="Freeform 881"/>
              <p:cNvSpPr/>
              <p:nvPr/>
            </p:nvSpPr>
            <p:spPr bwMode="auto">
              <a:xfrm>
                <a:off x="2144" y="3446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14 w 22"/>
                  <a:gd name="T21" fmla="*/ 0 h 62"/>
                  <a:gd name="T22" fmla="*/ 6 w 22"/>
                  <a:gd name="T23" fmla="*/ 4 h 62"/>
                  <a:gd name="T24" fmla="*/ 2 w 22"/>
                  <a:gd name="T25" fmla="*/ 12 h 62"/>
                  <a:gd name="T26" fmla="*/ 0 w 22"/>
                  <a:gd name="T27" fmla="*/ 20 h 62"/>
                  <a:gd name="T28" fmla="*/ 0 w 22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3" name="Freeform 882"/>
              <p:cNvSpPr/>
              <p:nvPr/>
            </p:nvSpPr>
            <p:spPr bwMode="auto">
              <a:xfrm>
                <a:off x="2160" y="3494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4" name="Freeform 883"/>
              <p:cNvSpPr/>
              <p:nvPr/>
            </p:nvSpPr>
            <p:spPr bwMode="auto">
              <a:xfrm>
                <a:off x="2142" y="3442"/>
                <a:ext cx="48" cy="28"/>
              </a:xfrm>
              <a:custGeom>
                <a:avLst/>
                <a:gdLst>
                  <a:gd name="T0" fmla="*/ 16 w 48"/>
                  <a:gd name="T1" fmla="*/ 2 h 28"/>
                  <a:gd name="T2" fmla="*/ 16 w 48"/>
                  <a:gd name="T3" fmla="*/ 2 h 28"/>
                  <a:gd name="T4" fmla="*/ 8 w 48"/>
                  <a:gd name="T5" fmla="*/ 4 h 28"/>
                  <a:gd name="T6" fmla="*/ 2 w 48"/>
                  <a:gd name="T7" fmla="*/ 10 h 28"/>
                  <a:gd name="T8" fmla="*/ 0 w 48"/>
                  <a:gd name="T9" fmla="*/ 18 h 28"/>
                  <a:gd name="T10" fmla="*/ 2 w 48"/>
                  <a:gd name="T11" fmla="*/ 28 h 28"/>
                  <a:gd name="T12" fmla="*/ 2 w 48"/>
                  <a:gd name="T13" fmla="*/ 28 h 28"/>
                  <a:gd name="T14" fmla="*/ 10 w 48"/>
                  <a:gd name="T15" fmla="*/ 22 h 28"/>
                  <a:gd name="T16" fmla="*/ 16 w 48"/>
                  <a:gd name="T17" fmla="*/ 10 h 28"/>
                  <a:gd name="T18" fmla="*/ 16 w 48"/>
                  <a:gd name="T19" fmla="*/ 10 h 28"/>
                  <a:gd name="T20" fmla="*/ 22 w 48"/>
                  <a:gd name="T21" fmla="*/ 18 h 28"/>
                  <a:gd name="T22" fmla="*/ 30 w 48"/>
                  <a:gd name="T23" fmla="*/ 24 h 28"/>
                  <a:gd name="T24" fmla="*/ 40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6 w 48"/>
                  <a:gd name="T33" fmla="*/ 14 h 28"/>
                  <a:gd name="T34" fmla="*/ 42 w 48"/>
                  <a:gd name="T35" fmla="*/ 8 h 28"/>
                  <a:gd name="T36" fmla="*/ 38 w 48"/>
                  <a:gd name="T37" fmla="*/ 4 h 28"/>
                  <a:gd name="T38" fmla="*/ 34 w 48"/>
                  <a:gd name="T39" fmla="*/ 2 h 28"/>
                  <a:gd name="T40" fmla="*/ 28 w 48"/>
                  <a:gd name="T41" fmla="*/ 0 h 28"/>
                  <a:gd name="T42" fmla="*/ 16 w 48"/>
                  <a:gd name="T43" fmla="*/ 2 h 28"/>
                  <a:gd name="T44" fmla="*/ 16 w 48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40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5" name="Freeform 884"/>
              <p:cNvSpPr/>
              <p:nvPr/>
            </p:nvSpPr>
            <p:spPr bwMode="auto">
              <a:xfrm>
                <a:off x="2142" y="3442"/>
                <a:ext cx="24" cy="28"/>
              </a:xfrm>
              <a:custGeom>
                <a:avLst/>
                <a:gdLst>
                  <a:gd name="T0" fmla="*/ 16 w 24"/>
                  <a:gd name="T1" fmla="*/ 2 h 28"/>
                  <a:gd name="T2" fmla="*/ 16 w 24"/>
                  <a:gd name="T3" fmla="*/ 2 h 28"/>
                  <a:gd name="T4" fmla="*/ 8 w 24"/>
                  <a:gd name="T5" fmla="*/ 4 h 28"/>
                  <a:gd name="T6" fmla="*/ 2 w 24"/>
                  <a:gd name="T7" fmla="*/ 10 h 28"/>
                  <a:gd name="T8" fmla="*/ 0 w 24"/>
                  <a:gd name="T9" fmla="*/ 18 h 28"/>
                  <a:gd name="T10" fmla="*/ 2 w 24"/>
                  <a:gd name="T11" fmla="*/ 28 h 28"/>
                  <a:gd name="T12" fmla="*/ 2 w 24"/>
                  <a:gd name="T13" fmla="*/ 28 h 28"/>
                  <a:gd name="T14" fmla="*/ 10 w 24"/>
                  <a:gd name="T15" fmla="*/ 22 h 28"/>
                  <a:gd name="T16" fmla="*/ 16 w 24"/>
                  <a:gd name="T17" fmla="*/ 10 h 28"/>
                  <a:gd name="T18" fmla="*/ 16 w 24"/>
                  <a:gd name="T19" fmla="*/ 10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2 h 28"/>
                  <a:gd name="T30" fmla="*/ 16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6" name="Freeform 885"/>
              <p:cNvSpPr>
                <a:spLocks noEditPoints="1"/>
              </p:cNvSpPr>
              <p:nvPr/>
            </p:nvSpPr>
            <p:spPr bwMode="auto">
              <a:xfrm>
                <a:off x="2140" y="3470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4 w 52"/>
                  <a:gd name="T27" fmla="*/ 14 h 14"/>
                  <a:gd name="T28" fmla="*/ 8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8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4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7" name="Freeform 886"/>
              <p:cNvSpPr>
                <a:spLocks noEditPoints="1"/>
              </p:cNvSpPr>
              <p:nvPr/>
            </p:nvSpPr>
            <p:spPr bwMode="auto">
              <a:xfrm>
                <a:off x="2140" y="3470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8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248" name="Picture 887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8" y="292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49" name="Rectangle 888"/>
              <p:cNvSpPr>
                <a:spLocks noChangeArrowheads="1"/>
              </p:cNvSpPr>
              <p:nvPr/>
            </p:nvSpPr>
            <p:spPr bwMode="auto">
              <a:xfrm>
                <a:off x="1846" y="2810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0" name="Freeform 889"/>
              <p:cNvSpPr/>
              <p:nvPr/>
            </p:nvSpPr>
            <p:spPr bwMode="auto">
              <a:xfrm>
                <a:off x="1934" y="284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1" name="Freeform 890"/>
              <p:cNvSpPr/>
              <p:nvPr/>
            </p:nvSpPr>
            <p:spPr bwMode="auto">
              <a:xfrm>
                <a:off x="1884" y="284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2" name="Freeform 891"/>
              <p:cNvSpPr/>
              <p:nvPr/>
            </p:nvSpPr>
            <p:spPr bwMode="auto">
              <a:xfrm>
                <a:off x="1864" y="289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3" name="Freeform 892"/>
              <p:cNvSpPr/>
              <p:nvPr/>
            </p:nvSpPr>
            <p:spPr bwMode="auto">
              <a:xfrm>
                <a:off x="1864" y="2894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4" name="Freeform 893"/>
              <p:cNvSpPr/>
              <p:nvPr/>
            </p:nvSpPr>
            <p:spPr bwMode="auto">
              <a:xfrm>
                <a:off x="1902" y="2900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8 h 34"/>
                  <a:gd name="T10" fmla="*/ 2 w 16"/>
                  <a:gd name="T11" fmla="*/ 6 h 34"/>
                  <a:gd name="T12" fmla="*/ 2 w 16"/>
                  <a:gd name="T13" fmla="*/ 2 h 34"/>
                  <a:gd name="T14" fmla="*/ 2 w 16"/>
                  <a:gd name="T15" fmla="*/ 2 h 34"/>
                  <a:gd name="T16" fmla="*/ 4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6 h 34"/>
                  <a:gd name="T32" fmla="*/ 14 w 16"/>
                  <a:gd name="T33" fmla="*/ 6 h 34"/>
                  <a:gd name="T34" fmla="*/ 12 w 16"/>
                  <a:gd name="T35" fmla="*/ 8 h 34"/>
                  <a:gd name="T36" fmla="*/ 12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5" name="Freeform 894"/>
              <p:cNvSpPr/>
              <p:nvPr/>
            </p:nvSpPr>
            <p:spPr bwMode="auto">
              <a:xfrm>
                <a:off x="1902" y="2900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8 h 34"/>
                  <a:gd name="T10" fmla="*/ 2 w 8"/>
                  <a:gd name="T11" fmla="*/ 6 h 34"/>
                  <a:gd name="T12" fmla="*/ 2 w 8"/>
                  <a:gd name="T13" fmla="*/ 2 h 34"/>
                  <a:gd name="T14" fmla="*/ 2 w 8"/>
                  <a:gd name="T15" fmla="*/ 2 h 34"/>
                  <a:gd name="T16" fmla="*/ 4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6" name="Freeform 895"/>
              <p:cNvSpPr/>
              <p:nvPr/>
            </p:nvSpPr>
            <p:spPr bwMode="auto">
              <a:xfrm>
                <a:off x="1908" y="2896"/>
                <a:ext cx="36" cy="38"/>
              </a:xfrm>
              <a:custGeom>
                <a:avLst/>
                <a:gdLst>
                  <a:gd name="T0" fmla="*/ 16 w 36"/>
                  <a:gd name="T1" fmla="*/ 0 h 38"/>
                  <a:gd name="T2" fmla="*/ 16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6 w 36"/>
                  <a:gd name="T13" fmla="*/ 0 h 38"/>
                  <a:gd name="T14" fmla="*/ 16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6" y="0"/>
                    </a:moveTo>
                    <a:lnTo>
                      <a:pt x="16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7" name="Freeform 896"/>
              <p:cNvSpPr/>
              <p:nvPr/>
            </p:nvSpPr>
            <p:spPr bwMode="auto">
              <a:xfrm>
                <a:off x="1876" y="2896"/>
                <a:ext cx="38" cy="38"/>
              </a:xfrm>
              <a:custGeom>
                <a:avLst/>
                <a:gdLst>
                  <a:gd name="T0" fmla="*/ 20 w 38"/>
                  <a:gd name="T1" fmla="*/ 0 h 38"/>
                  <a:gd name="T2" fmla="*/ 20 w 38"/>
                  <a:gd name="T3" fmla="*/ 0 h 38"/>
                  <a:gd name="T4" fmla="*/ 10 w 38"/>
                  <a:gd name="T5" fmla="*/ 4 h 38"/>
                  <a:gd name="T6" fmla="*/ 0 w 38"/>
                  <a:gd name="T7" fmla="*/ 6 h 38"/>
                  <a:gd name="T8" fmla="*/ 8 w 38"/>
                  <a:gd name="T9" fmla="*/ 38 h 38"/>
                  <a:gd name="T10" fmla="*/ 38 w 38"/>
                  <a:gd name="T11" fmla="*/ 38 h 38"/>
                  <a:gd name="T12" fmla="*/ 20 w 38"/>
                  <a:gd name="T13" fmla="*/ 0 h 38"/>
                  <a:gd name="T14" fmla="*/ 20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0" y="0"/>
                    </a:moveTo>
                    <a:lnTo>
                      <a:pt x="20" y="0"/>
                    </a:lnTo>
                    <a:lnTo>
                      <a:pt x="10" y="4"/>
                    </a:lnTo>
                    <a:lnTo>
                      <a:pt x="0" y="6"/>
                    </a:lnTo>
                    <a:lnTo>
                      <a:pt x="8" y="38"/>
                    </a:lnTo>
                    <a:lnTo>
                      <a:pt x="38" y="38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8" name="Freeform 897"/>
              <p:cNvSpPr/>
              <p:nvPr/>
            </p:nvSpPr>
            <p:spPr bwMode="auto">
              <a:xfrm>
                <a:off x="1900" y="2880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9" name="Freeform 898"/>
              <p:cNvSpPr/>
              <p:nvPr/>
            </p:nvSpPr>
            <p:spPr bwMode="auto">
              <a:xfrm>
                <a:off x="1900" y="2880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0" name="Freeform 899"/>
              <p:cNvSpPr/>
              <p:nvPr/>
            </p:nvSpPr>
            <p:spPr bwMode="auto">
              <a:xfrm>
                <a:off x="1888" y="282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0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4 w 46"/>
                  <a:gd name="T23" fmla="*/ 60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0 h 64"/>
                  <a:gd name="T30" fmla="*/ 38 w 46"/>
                  <a:gd name="T31" fmla="*/ 56 h 64"/>
                  <a:gd name="T32" fmla="*/ 42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38 w 46"/>
                  <a:gd name="T43" fmla="*/ 6 h 64"/>
                  <a:gd name="T44" fmla="*/ 32 w 46"/>
                  <a:gd name="T45" fmla="*/ 0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2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1" name="Freeform 900"/>
              <p:cNvSpPr/>
              <p:nvPr/>
            </p:nvSpPr>
            <p:spPr bwMode="auto">
              <a:xfrm>
                <a:off x="1888" y="282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0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0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2" name="Freeform 901"/>
              <p:cNvSpPr/>
              <p:nvPr/>
            </p:nvSpPr>
            <p:spPr bwMode="auto">
              <a:xfrm>
                <a:off x="1906" y="2872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3" name="Freeform 902"/>
              <p:cNvSpPr/>
              <p:nvPr/>
            </p:nvSpPr>
            <p:spPr bwMode="auto">
              <a:xfrm>
                <a:off x="1910" y="289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4" name="Freeform 903"/>
              <p:cNvSpPr/>
              <p:nvPr/>
            </p:nvSpPr>
            <p:spPr bwMode="auto">
              <a:xfrm>
                <a:off x="1896" y="2894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5" name="Freeform 904"/>
              <p:cNvSpPr/>
              <p:nvPr/>
            </p:nvSpPr>
            <p:spPr bwMode="auto">
              <a:xfrm>
                <a:off x="1878" y="2818"/>
                <a:ext cx="56" cy="32"/>
              </a:xfrm>
              <a:custGeom>
                <a:avLst/>
                <a:gdLst>
                  <a:gd name="T0" fmla="*/ 40 w 56"/>
                  <a:gd name="T1" fmla="*/ 16 h 32"/>
                  <a:gd name="T2" fmla="*/ 40 w 56"/>
                  <a:gd name="T3" fmla="*/ 16 h 32"/>
                  <a:gd name="T4" fmla="*/ 34 w 56"/>
                  <a:gd name="T5" fmla="*/ 24 h 32"/>
                  <a:gd name="T6" fmla="*/ 28 w 56"/>
                  <a:gd name="T7" fmla="*/ 28 h 32"/>
                  <a:gd name="T8" fmla="*/ 28 w 56"/>
                  <a:gd name="T9" fmla="*/ 28 h 32"/>
                  <a:gd name="T10" fmla="*/ 20 w 56"/>
                  <a:gd name="T11" fmla="*/ 30 h 32"/>
                  <a:gd name="T12" fmla="*/ 12 w 56"/>
                  <a:gd name="T13" fmla="*/ 32 h 32"/>
                  <a:gd name="T14" fmla="*/ 4 w 56"/>
                  <a:gd name="T15" fmla="*/ 30 h 32"/>
                  <a:gd name="T16" fmla="*/ 2 w 56"/>
                  <a:gd name="T17" fmla="*/ 30 h 32"/>
                  <a:gd name="T18" fmla="*/ 0 w 56"/>
                  <a:gd name="T19" fmla="*/ 26 h 32"/>
                  <a:gd name="T20" fmla="*/ 0 w 56"/>
                  <a:gd name="T21" fmla="*/ 26 h 32"/>
                  <a:gd name="T22" fmla="*/ 4 w 56"/>
                  <a:gd name="T23" fmla="*/ 26 h 32"/>
                  <a:gd name="T24" fmla="*/ 8 w 56"/>
                  <a:gd name="T25" fmla="*/ 24 h 32"/>
                  <a:gd name="T26" fmla="*/ 8 w 56"/>
                  <a:gd name="T27" fmla="*/ 24 h 32"/>
                  <a:gd name="T28" fmla="*/ 4 w 56"/>
                  <a:gd name="T29" fmla="*/ 24 h 32"/>
                  <a:gd name="T30" fmla="*/ 0 w 56"/>
                  <a:gd name="T31" fmla="*/ 22 h 32"/>
                  <a:gd name="T32" fmla="*/ 0 w 56"/>
                  <a:gd name="T33" fmla="*/ 22 h 32"/>
                  <a:gd name="T34" fmla="*/ 6 w 56"/>
                  <a:gd name="T35" fmla="*/ 20 h 32"/>
                  <a:gd name="T36" fmla="*/ 8 w 56"/>
                  <a:gd name="T37" fmla="*/ 18 h 32"/>
                  <a:gd name="T38" fmla="*/ 8 w 56"/>
                  <a:gd name="T39" fmla="*/ 14 h 32"/>
                  <a:gd name="T40" fmla="*/ 8 w 56"/>
                  <a:gd name="T41" fmla="*/ 14 h 32"/>
                  <a:gd name="T42" fmla="*/ 8 w 56"/>
                  <a:gd name="T43" fmla="*/ 14 h 32"/>
                  <a:gd name="T44" fmla="*/ 12 w 56"/>
                  <a:gd name="T45" fmla="*/ 8 h 32"/>
                  <a:gd name="T46" fmla="*/ 16 w 56"/>
                  <a:gd name="T47" fmla="*/ 4 h 32"/>
                  <a:gd name="T48" fmla="*/ 22 w 56"/>
                  <a:gd name="T49" fmla="*/ 2 h 32"/>
                  <a:gd name="T50" fmla="*/ 32 w 56"/>
                  <a:gd name="T51" fmla="*/ 0 h 32"/>
                  <a:gd name="T52" fmla="*/ 32 w 56"/>
                  <a:gd name="T53" fmla="*/ 0 h 32"/>
                  <a:gd name="T54" fmla="*/ 46 w 56"/>
                  <a:gd name="T55" fmla="*/ 2 h 32"/>
                  <a:gd name="T56" fmla="*/ 50 w 56"/>
                  <a:gd name="T57" fmla="*/ 4 h 32"/>
                  <a:gd name="T58" fmla="*/ 54 w 56"/>
                  <a:gd name="T59" fmla="*/ 8 h 32"/>
                  <a:gd name="T60" fmla="*/ 56 w 56"/>
                  <a:gd name="T61" fmla="*/ 12 h 32"/>
                  <a:gd name="T62" fmla="*/ 56 w 56"/>
                  <a:gd name="T63" fmla="*/ 18 h 32"/>
                  <a:gd name="T64" fmla="*/ 56 w 56"/>
                  <a:gd name="T65" fmla="*/ 30 h 32"/>
                  <a:gd name="T66" fmla="*/ 56 w 56"/>
                  <a:gd name="T67" fmla="*/ 30 h 32"/>
                  <a:gd name="T68" fmla="*/ 54 w 56"/>
                  <a:gd name="T69" fmla="*/ 26 h 32"/>
                  <a:gd name="T70" fmla="*/ 50 w 56"/>
                  <a:gd name="T71" fmla="*/ 22 h 32"/>
                  <a:gd name="T72" fmla="*/ 46 w 56"/>
                  <a:gd name="T73" fmla="*/ 18 h 32"/>
                  <a:gd name="T74" fmla="*/ 40 w 56"/>
                  <a:gd name="T75" fmla="*/ 16 h 32"/>
                  <a:gd name="T76" fmla="*/ 40 w 56"/>
                  <a:gd name="T7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32">
                    <a:moveTo>
                      <a:pt x="40" y="16"/>
                    </a:moveTo>
                    <a:lnTo>
                      <a:pt x="40" y="16"/>
                    </a:lnTo>
                    <a:lnTo>
                      <a:pt x="34" y="24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2" y="32"/>
                    </a:lnTo>
                    <a:lnTo>
                      <a:pt x="4" y="30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6" y="2"/>
                    </a:lnTo>
                    <a:lnTo>
                      <a:pt x="50" y="4"/>
                    </a:lnTo>
                    <a:lnTo>
                      <a:pt x="54" y="8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4" y="26"/>
                    </a:lnTo>
                    <a:lnTo>
                      <a:pt x="50" y="22"/>
                    </a:lnTo>
                    <a:lnTo>
                      <a:pt x="46" y="18"/>
                    </a:lnTo>
                    <a:lnTo>
                      <a:pt x="40" y="16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6" name="Freeform 905"/>
              <p:cNvSpPr/>
              <p:nvPr/>
            </p:nvSpPr>
            <p:spPr bwMode="auto">
              <a:xfrm>
                <a:off x="1878" y="2818"/>
                <a:ext cx="32" cy="32"/>
              </a:xfrm>
              <a:custGeom>
                <a:avLst/>
                <a:gdLst>
                  <a:gd name="T0" fmla="*/ 32 w 32"/>
                  <a:gd name="T1" fmla="*/ 26 h 32"/>
                  <a:gd name="T2" fmla="*/ 32 w 32"/>
                  <a:gd name="T3" fmla="*/ 26 h 32"/>
                  <a:gd name="T4" fmla="*/ 28 w 32"/>
                  <a:gd name="T5" fmla="*/ 28 h 32"/>
                  <a:gd name="T6" fmla="*/ 28 w 32"/>
                  <a:gd name="T7" fmla="*/ 28 h 32"/>
                  <a:gd name="T8" fmla="*/ 20 w 32"/>
                  <a:gd name="T9" fmla="*/ 30 h 32"/>
                  <a:gd name="T10" fmla="*/ 12 w 32"/>
                  <a:gd name="T11" fmla="*/ 32 h 32"/>
                  <a:gd name="T12" fmla="*/ 4 w 32"/>
                  <a:gd name="T13" fmla="*/ 30 h 32"/>
                  <a:gd name="T14" fmla="*/ 2 w 32"/>
                  <a:gd name="T15" fmla="*/ 30 h 32"/>
                  <a:gd name="T16" fmla="*/ 0 w 32"/>
                  <a:gd name="T17" fmla="*/ 26 h 32"/>
                  <a:gd name="T18" fmla="*/ 0 w 32"/>
                  <a:gd name="T19" fmla="*/ 26 h 32"/>
                  <a:gd name="T20" fmla="*/ 4 w 32"/>
                  <a:gd name="T21" fmla="*/ 26 h 32"/>
                  <a:gd name="T22" fmla="*/ 8 w 32"/>
                  <a:gd name="T23" fmla="*/ 24 h 32"/>
                  <a:gd name="T24" fmla="*/ 8 w 32"/>
                  <a:gd name="T25" fmla="*/ 24 h 32"/>
                  <a:gd name="T26" fmla="*/ 4 w 32"/>
                  <a:gd name="T27" fmla="*/ 24 h 32"/>
                  <a:gd name="T28" fmla="*/ 0 w 32"/>
                  <a:gd name="T29" fmla="*/ 22 h 32"/>
                  <a:gd name="T30" fmla="*/ 0 w 32"/>
                  <a:gd name="T31" fmla="*/ 22 h 32"/>
                  <a:gd name="T32" fmla="*/ 6 w 32"/>
                  <a:gd name="T33" fmla="*/ 20 h 32"/>
                  <a:gd name="T34" fmla="*/ 8 w 32"/>
                  <a:gd name="T35" fmla="*/ 18 h 32"/>
                  <a:gd name="T36" fmla="*/ 8 w 32"/>
                  <a:gd name="T37" fmla="*/ 14 h 32"/>
                  <a:gd name="T38" fmla="*/ 8 w 32"/>
                  <a:gd name="T39" fmla="*/ 14 h 32"/>
                  <a:gd name="T40" fmla="*/ 8 w 32"/>
                  <a:gd name="T41" fmla="*/ 14 h 32"/>
                  <a:gd name="T42" fmla="*/ 12 w 32"/>
                  <a:gd name="T43" fmla="*/ 8 h 32"/>
                  <a:gd name="T44" fmla="*/ 16 w 32"/>
                  <a:gd name="T45" fmla="*/ 4 h 32"/>
                  <a:gd name="T46" fmla="*/ 22 w 32"/>
                  <a:gd name="T47" fmla="*/ 2 h 32"/>
                  <a:gd name="T48" fmla="*/ 32 w 32"/>
                  <a:gd name="T49" fmla="*/ 0 h 32"/>
                  <a:gd name="T50" fmla="*/ 32 w 32"/>
                  <a:gd name="T51" fmla="*/ 2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32">
                    <a:moveTo>
                      <a:pt x="32" y="26"/>
                    </a:moveTo>
                    <a:lnTo>
                      <a:pt x="32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2" y="32"/>
                    </a:lnTo>
                    <a:lnTo>
                      <a:pt x="4" y="30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32" y="0"/>
                    </a:lnTo>
                    <a:lnTo>
                      <a:pt x="32" y="2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7" name="Rectangle 906"/>
              <p:cNvSpPr>
                <a:spLocks noChangeArrowheads="1"/>
              </p:cNvSpPr>
              <p:nvPr/>
            </p:nvSpPr>
            <p:spPr bwMode="auto">
              <a:xfrm>
                <a:off x="1334" y="2438"/>
                <a:ext cx="128" cy="124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8" name="Freeform 907"/>
              <p:cNvSpPr/>
              <p:nvPr/>
            </p:nvSpPr>
            <p:spPr bwMode="auto">
              <a:xfrm>
                <a:off x="1352" y="252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9" name="Freeform 908"/>
              <p:cNvSpPr/>
              <p:nvPr/>
            </p:nvSpPr>
            <p:spPr bwMode="auto">
              <a:xfrm>
                <a:off x="1352" y="252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0" name="Freeform 909"/>
              <p:cNvSpPr/>
              <p:nvPr/>
            </p:nvSpPr>
            <p:spPr bwMode="auto">
              <a:xfrm>
                <a:off x="1380" y="2522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8 w 36"/>
                  <a:gd name="T5" fmla="*/ 0 h 18"/>
                  <a:gd name="T6" fmla="*/ 8 w 36"/>
                  <a:gd name="T7" fmla="*/ 0 h 18"/>
                  <a:gd name="T8" fmla="*/ 0 w 36"/>
                  <a:gd name="T9" fmla="*/ 4 h 18"/>
                  <a:gd name="T10" fmla="*/ 0 w 36"/>
                  <a:gd name="T11" fmla="*/ 4 h 18"/>
                  <a:gd name="T12" fmla="*/ 2 w 36"/>
                  <a:gd name="T13" fmla="*/ 10 h 18"/>
                  <a:gd name="T14" fmla="*/ 6 w 36"/>
                  <a:gd name="T15" fmla="*/ 14 h 18"/>
                  <a:gd name="T16" fmla="*/ 12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6 w 36"/>
                  <a:gd name="T23" fmla="*/ 18 h 18"/>
                  <a:gd name="T24" fmla="*/ 30 w 36"/>
                  <a:gd name="T25" fmla="*/ 14 h 18"/>
                  <a:gd name="T26" fmla="*/ 34 w 36"/>
                  <a:gd name="T27" fmla="*/ 10 h 18"/>
                  <a:gd name="T28" fmla="*/ 36 w 36"/>
                  <a:gd name="T29" fmla="*/ 4 h 18"/>
                  <a:gd name="T30" fmla="*/ 36 w 36"/>
                  <a:gd name="T31" fmla="*/ 4 h 18"/>
                  <a:gd name="T32" fmla="*/ 30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6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1" name="Freeform 910"/>
              <p:cNvSpPr/>
              <p:nvPr/>
            </p:nvSpPr>
            <p:spPr bwMode="auto">
              <a:xfrm>
                <a:off x="1380" y="2522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4 h 18"/>
                  <a:gd name="T8" fmla="*/ 0 w 18"/>
                  <a:gd name="T9" fmla="*/ 4 h 18"/>
                  <a:gd name="T10" fmla="*/ 2 w 18"/>
                  <a:gd name="T11" fmla="*/ 10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2" name="Freeform 911"/>
              <p:cNvSpPr/>
              <p:nvPr/>
            </p:nvSpPr>
            <p:spPr bwMode="auto">
              <a:xfrm>
                <a:off x="1384" y="2522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8 w 30"/>
                  <a:gd name="T17" fmla="*/ 16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6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6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3" name="Freeform 912"/>
              <p:cNvSpPr/>
              <p:nvPr/>
            </p:nvSpPr>
            <p:spPr bwMode="auto">
              <a:xfrm>
                <a:off x="1384" y="2522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8 w 14"/>
                  <a:gd name="T15" fmla="*/ 16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22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4" name="Freeform 913"/>
              <p:cNvSpPr/>
              <p:nvPr/>
            </p:nvSpPr>
            <p:spPr bwMode="auto">
              <a:xfrm>
                <a:off x="1398" y="2522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0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5" name="Freeform 914"/>
              <p:cNvSpPr/>
              <p:nvPr/>
            </p:nvSpPr>
            <p:spPr bwMode="auto">
              <a:xfrm>
                <a:off x="1384" y="2522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6" name="Freeform 915"/>
              <p:cNvSpPr/>
              <p:nvPr/>
            </p:nvSpPr>
            <p:spPr bwMode="auto">
              <a:xfrm>
                <a:off x="1388" y="2508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7" name="Freeform 916"/>
              <p:cNvSpPr/>
              <p:nvPr/>
            </p:nvSpPr>
            <p:spPr bwMode="auto">
              <a:xfrm>
                <a:off x="1388" y="2508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8" name="Freeform 917"/>
              <p:cNvSpPr/>
              <p:nvPr/>
            </p:nvSpPr>
            <p:spPr bwMode="auto">
              <a:xfrm>
                <a:off x="1376" y="245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9" name="Freeform 918"/>
              <p:cNvSpPr/>
              <p:nvPr/>
            </p:nvSpPr>
            <p:spPr bwMode="auto">
              <a:xfrm>
                <a:off x="1376" y="2452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60 h 62"/>
                  <a:gd name="T12" fmla="*/ 20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0" name="Freeform 919"/>
              <p:cNvSpPr/>
              <p:nvPr/>
            </p:nvSpPr>
            <p:spPr bwMode="auto">
              <a:xfrm>
                <a:off x="1394" y="2500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1" name="Freeform 920"/>
              <p:cNvSpPr/>
              <p:nvPr/>
            </p:nvSpPr>
            <p:spPr bwMode="auto">
              <a:xfrm>
                <a:off x="1422" y="2476"/>
                <a:ext cx="2" cy="16"/>
              </a:xfrm>
              <a:custGeom>
                <a:avLst/>
                <a:gdLst>
                  <a:gd name="T0" fmla="*/ 0 w 2"/>
                  <a:gd name="T1" fmla="*/ 16 h 16"/>
                  <a:gd name="T2" fmla="*/ 0 w 2"/>
                  <a:gd name="T3" fmla="*/ 16 h 16"/>
                  <a:gd name="T4" fmla="*/ 0 w 2"/>
                  <a:gd name="T5" fmla="*/ 0 h 16"/>
                  <a:gd name="T6" fmla="*/ 0 w 2"/>
                  <a:gd name="T7" fmla="*/ 0 h 16"/>
                  <a:gd name="T8" fmla="*/ 2 w 2"/>
                  <a:gd name="T9" fmla="*/ 2 h 16"/>
                  <a:gd name="T10" fmla="*/ 2 w 2"/>
                  <a:gd name="T11" fmla="*/ 6 h 16"/>
                  <a:gd name="T12" fmla="*/ 2 w 2"/>
                  <a:gd name="T13" fmla="*/ 6 h 16"/>
                  <a:gd name="T14" fmla="*/ 2 w 2"/>
                  <a:gd name="T15" fmla="*/ 10 h 16"/>
                  <a:gd name="T16" fmla="*/ 0 w 2"/>
                  <a:gd name="T17" fmla="*/ 16 h 16"/>
                  <a:gd name="T18" fmla="*/ 0 w 2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2" name="Freeform 921"/>
              <p:cNvSpPr/>
              <p:nvPr/>
            </p:nvSpPr>
            <p:spPr bwMode="auto">
              <a:xfrm>
                <a:off x="1374" y="2476"/>
                <a:ext cx="2" cy="16"/>
              </a:xfrm>
              <a:custGeom>
                <a:avLst/>
                <a:gdLst>
                  <a:gd name="T0" fmla="*/ 2 w 2"/>
                  <a:gd name="T1" fmla="*/ 16 h 16"/>
                  <a:gd name="T2" fmla="*/ 2 w 2"/>
                  <a:gd name="T3" fmla="*/ 16 h 16"/>
                  <a:gd name="T4" fmla="*/ 2 w 2"/>
                  <a:gd name="T5" fmla="*/ 0 h 16"/>
                  <a:gd name="T6" fmla="*/ 2 w 2"/>
                  <a:gd name="T7" fmla="*/ 0 h 16"/>
                  <a:gd name="T8" fmla="*/ 0 w 2"/>
                  <a:gd name="T9" fmla="*/ 2 h 16"/>
                  <a:gd name="T10" fmla="*/ 0 w 2"/>
                  <a:gd name="T11" fmla="*/ 6 h 16"/>
                  <a:gd name="T12" fmla="*/ 0 w 2"/>
                  <a:gd name="T13" fmla="*/ 6 h 16"/>
                  <a:gd name="T14" fmla="*/ 0 w 2"/>
                  <a:gd name="T15" fmla="*/ 10 h 16"/>
                  <a:gd name="T16" fmla="*/ 2 w 2"/>
                  <a:gd name="T17" fmla="*/ 16 h 16"/>
                  <a:gd name="T18" fmla="*/ 2 w 2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6">
                    <a:moveTo>
                      <a:pt x="2" y="16"/>
                    </a:moveTo>
                    <a:lnTo>
                      <a:pt x="2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3" name="Freeform 922"/>
              <p:cNvSpPr/>
              <p:nvPr/>
            </p:nvSpPr>
            <p:spPr bwMode="auto">
              <a:xfrm>
                <a:off x="1386" y="2438"/>
                <a:ext cx="24" cy="22"/>
              </a:xfrm>
              <a:custGeom>
                <a:avLst/>
                <a:gdLst>
                  <a:gd name="T0" fmla="*/ 12 w 24"/>
                  <a:gd name="T1" fmla="*/ 22 h 22"/>
                  <a:gd name="T2" fmla="*/ 12 w 24"/>
                  <a:gd name="T3" fmla="*/ 22 h 22"/>
                  <a:gd name="T4" fmla="*/ 8 w 24"/>
                  <a:gd name="T5" fmla="*/ 20 h 22"/>
                  <a:gd name="T6" fmla="*/ 4 w 24"/>
                  <a:gd name="T7" fmla="*/ 18 h 22"/>
                  <a:gd name="T8" fmla="*/ 2 w 24"/>
                  <a:gd name="T9" fmla="*/ 16 h 22"/>
                  <a:gd name="T10" fmla="*/ 0 w 24"/>
                  <a:gd name="T11" fmla="*/ 10 h 22"/>
                  <a:gd name="T12" fmla="*/ 0 w 24"/>
                  <a:gd name="T13" fmla="*/ 10 h 22"/>
                  <a:gd name="T14" fmla="*/ 2 w 24"/>
                  <a:gd name="T15" fmla="*/ 6 h 22"/>
                  <a:gd name="T16" fmla="*/ 4 w 24"/>
                  <a:gd name="T17" fmla="*/ 4 h 22"/>
                  <a:gd name="T18" fmla="*/ 8 w 24"/>
                  <a:gd name="T19" fmla="*/ 2 h 22"/>
                  <a:gd name="T20" fmla="*/ 12 w 24"/>
                  <a:gd name="T21" fmla="*/ 0 h 22"/>
                  <a:gd name="T22" fmla="*/ 12 w 24"/>
                  <a:gd name="T23" fmla="*/ 0 h 22"/>
                  <a:gd name="T24" fmla="*/ 18 w 24"/>
                  <a:gd name="T25" fmla="*/ 2 h 22"/>
                  <a:gd name="T26" fmla="*/ 22 w 24"/>
                  <a:gd name="T27" fmla="*/ 4 h 22"/>
                  <a:gd name="T28" fmla="*/ 24 w 24"/>
                  <a:gd name="T29" fmla="*/ 6 h 22"/>
                  <a:gd name="T30" fmla="*/ 24 w 24"/>
                  <a:gd name="T31" fmla="*/ 10 h 22"/>
                  <a:gd name="T32" fmla="*/ 24 w 24"/>
                  <a:gd name="T33" fmla="*/ 10 h 22"/>
                  <a:gd name="T34" fmla="*/ 24 w 24"/>
                  <a:gd name="T35" fmla="*/ 16 h 22"/>
                  <a:gd name="T36" fmla="*/ 22 w 24"/>
                  <a:gd name="T37" fmla="*/ 18 h 22"/>
                  <a:gd name="T38" fmla="*/ 18 w 24"/>
                  <a:gd name="T39" fmla="*/ 20 h 22"/>
                  <a:gd name="T40" fmla="*/ 12 w 24"/>
                  <a:gd name="T41" fmla="*/ 22 h 22"/>
                  <a:gd name="T42" fmla="*/ 12 w 24"/>
                  <a:gd name="T4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4" y="16"/>
                    </a:lnTo>
                    <a:lnTo>
                      <a:pt x="22" y="18"/>
                    </a:lnTo>
                    <a:lnTo>
                      <a:pt x="18" y="20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4" name="Freeform 923"/>
              <p:cNvSpPr/>
              <p:nvPr/>
            </p:nvSpPr>
            <p:spPr bwMode="auto">
              <a:xfrm>
                <a:off x="1386" y="2438"/>
                <a:ext cx="12" cy="22"/>
              </a:xfrm>
              <a:custGeom>
                <a:avLst/>
                <a:gdLst>
                  <a:gd name="T0" fmla="*/ 12 w 12"/>
                  <a:gd name="T1" fmla="*/ 0 h 22"/>
                  <a:gd name="T2" fmla="*/ 12 w 12"/>
                  <a:gd name="T3" fmla="*/ 0 h 22"/>
                  <a:gd name="T4" fmla="*/ 8 w 12"/>
                  <a:gd name="T5" fmla="*/ 2 h 22"/>
                  <a:gd name="T6" fmla="*/ 4 w 12"/>
                  <a:gd name="T7" fmla="*/ 4 h 22"/>
                  <a:gd name="T8" fmla="*/ 2 w 12"/>
                  <a:gd name="T9" fmla="*/ 6 h 22"/>
                  <a:gd name="T10" fmla="*/ 0 w 12"/>
                  <a:gd name="T11" fmla="*/ 10 h 22"/>
                  <a:gd name="T12" fmla="*/ 0 w 12"/>
                  <a:gd name="T13" fmla="*/ 10 h 22"/>
                  <a:gd name="T14" fmla="*/ 2 w 12"/>
                  <a:gd name="T15" fmla="*/ 16 h 22"/>
                  <a:gd name="T16" fmla="*/ 4 w 12"/>
                  <a:gd name="T17" fmla="*/ 18 h 22"/>
                  <a:gd name="T18" fmla="*/ 8 w 12"/>
                  <a:gd name="T19" fmla="*/ 20 h 22"/>
                  <a:gd name="T20" fmla="*/ 12 w 12"/>
                  <a:gd name="T21" fmla="*/ 22 h 22"/>
                  <a:gd name="T22" fmla="*/ 12 w 12"/>
                  <a:gd name="T2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2">
                    <a:moveTo>
                      <a:pt x="12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12" y="2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5" name="Freeform 924"/>
              <p:cNvSpPr/>
              <p:nvPr/>
            </p:nvSpPr>
            <p:spPr bwMode="auto">
              <a:xfrm>
                <a:off x="1376" y="2452"/>
                <a:ext cx="46" cy="26"/>
              </a:xfrm>
              <a:custGeom>
                <a:avLst/>
                <a:gdLst>
                  <a:gd name="T0" fmla="*/ 22 w 46"/>
                  <a:gd name="T1" fmla="*/ 24 h 26"/>
                  <a:gd name="T2" fmla="*/ 22 w 46"/>
                  <a:gd name="T3" fmla="*/ 12 h 26"/>
                  <a:gd name="T4" fmla="*/ 22 w 46"/>
                  <a:gd name="T5" fmla="*/ 24 h 26"/>
                  <a:gd name="T6" fmla="*/ 22 w 46"/>
                  <a:gd name="T7" fmla="*/ 24 h 26"/>
                  <a:gd name="T8" fmla="*/ 16 w 46"/>
                  <a:gd name="T9" fmla="*/ 26 h 26"/>
                  <a:gd name="T10" fmla="*/ 16 w 46"/>
                  <a:gd name="T11" fmla="*/ 26 h 26"/>
                  <a:gd name="T12" fmla="*/ 16 w 46"/>
                  <a:gd name="T13" fmla="*/ 20 h 26"/>
                  <a:gd name="T14" fmla="*/ 16 w 46"/>
                  <a:gd name="T15" fmla="*/ 20 h 26"/>
                  <a:gd name="T16" fmla="*/ 14 w 46"/>
                  <a:gd name="T17" fmla="*/ 24 h 26"/>
                  <a:gd name="T18" fmla="*/ 14 w 46"/>
                  <a:gd name="T19" fmla="*/ 24 h 26"/>
                  <a:gd name="T20" fmla="*/ 12 w 46"/>
                  <a:gd name="T21" fmla="*/ 24 h 26"/>
                  <a:gd name="T22" fmla="*/ 12 w 46"/>
                  <a:gd name="T23" fmla="*/ 24 h 26"/>
                  <a:gd name="T24" fmla="*/ 10 w 46"/>
                  <a:gd name="T25" fmla="*/ 22 h 26"/>
                  <a:gd name="T26" fmla="*/ 10 w 46"/>
                  <a:gd name="T27" fmla="*/ 22 h 26"/>
                  <a:gd name="T28" fmla="*/ 8 w 46"/>
                  <a:gd name="T29" fmla="*/ 24 h 26"/>
                  <a:gd name="T30" fmla="*/ 8 w 46"/>
                  <a:gd name="T31" fmla="*/ 24 h 26"/>
                  <a:gd name="T32" fmla="*/ 0 w 46"/>
                  <a:gd name="T33" fmla="*/ 24 h 26"/>
                  <a:gd name="T34" fmla="*/ 0 w 46"/>
                  <a:gd name="T35" fmla="*/ 24 h 26"/>
                  <a:gd name="T36" fmla="*/ 0 w 46"/>
                  <a:gd name="T37" fmla="*/ 18 h 26"/>
                  <a:gd name="T38" fmla="*/ 0 w 46"/>
                  <a:gd name="T39" fmla="*/ 14 h 26"/>
                  <a:gd name="T40" fmla="*/ 2 w 46"/>
                  <a:gd name="T41" fmla="*/ 8 h 26"/>
                  <a:gd name="T42" fmla="*/ 6 w 46"/>
                  <a:gd name="T43" fmla="*/ 6 h 26"/>
                  <a:gd name="T44" fmla="*/ 14 w 46"/>
                  <a:gd name="T45" fmla="*/ 0 h 26"/>
                  <a:gd name="T46" fmla="*/ 22 w 46"/>
                  <a:gd name="T47" fmla="*/ 0 h 26"/>
                  <a:gd name="T48" fmla="*/ 22 w 46"/>
                  <a:gd name="T49" fmla="*/ 0 h 26"/>
                  <a:gd name="T50" fmla="*/ 22 w 46"/>
                  <a:gd name="T51" fmla="*/ 0 h 26"/>
                  <a:gd name="T52" fmla="*/ 32 w 46"/>
                  <a:gd name="T53" fmla="*/ 0 h 26"/>
                  <a:gd name="T54" fmla="*/ 40 w 46"/>
                  <a:gd name="T55" fmla="*/ 6 h 26"/>
                  <a:gd name="T56" fmla="*/ 42 w 46"/>
                  <a:gd name="T57" fmla="*/ 8 h 26"/>
                  <a:gd name="T58" fmla="*/ 44 w 46"/>
                  <a:gd name="T59" fmla="*/ 14 h 26"/>
                  <a:gd name="T60" fmla="*/ 46 w 46"/>
                  <a:gd name="T61" fmla="*/ 18 h 26"/>
                  <a:gd name="T62" fmla="*/ 46 w 46"/>
                  <a:gd name="T63" fmla="*/ 24 h 26"/>
                  <a:gd name="T64" fmla="*/ 46 w 46"/>
                  <a:gd name="T65" fmla="*/ 24 h 26"/>
                  <a:gd name="T66" fmla="*/ 22 w 46"/>
                  <a:gd name="T67" fmla="*/ 24 h 26"/>
                  <a:gd name="T68" fmla="*/ 22 w 46"/>
                  <a:gd name="T6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2" y="24"/>
                    </a:moveTo>
                    <a:lnTo>
                      <a:pt x="22" y="1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40" y="6"/>
                    </a:lnTo>
                    <a:lnTo>
                      <a:pt x="42" y="8"/>
                    </a:lnTo>
                    <a:lnTo>
                      <a:pt x="44" y="14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6" name="Freeform 925"/>
              <p:cNvSpPr/>
              <p:nvPr/>
            </p:nvSpPr>
            <p:spPr bwMode="auto">
              <a:xfrm>
                <a:off x="1376" y="2452"/>
                <a:ext cx="22" cy="26"/>
              </a:xfrm>
              <a:custGeom>
                <a:avLst/>
                <a:gdLst>
                  <a:gd name="T0" fmla="*/ 22 w 22"/>
                  <a:gd name="T1" fmla="*/ 24 h 26"/>
                  <a:gd name="T2" fmla="*/ 22 w 22"/>
                  <a:gd name="T3" fmla="*/ 12 h 26"/>
                  <a:gd name="T4" fmla="*/ 22 w 22"/>
                  <a:gd name="T5" fmla="*/ 24 h 26"/>
                  <a:gd name="T6" fmla="*/ 22 w 22"/>
                  <a:gd name="T7" fmla="*/ 24 h 26"/>
                  <a:gd name="T8" fmla="*/ 16 w 22"/>
                  <a:gd name="T9" fmla="*/ 26 h 26"/>
                  <a:gd name="T10" fmla="*/ 16 w 22"/>
                  <a:gd name="T11" fmla="*/ 26 h 26"/>
                  <a:gd name="T12" fmla="*/ 16 w 22"/>
                  <a:gd name="T13" fmla="*/ 20 h 26"/>
                  <a:gd name="T14" fmla="*/ 16 w 22"/>
                  <a:gd name="T15" fmla="*/ 20 h 26"/>
                  <a:gd name="T16" fmla="*/ 14 w 22"/>
                  <a:gd name="T17" fmla="*/ 24 h 26"/>
                  <a:gd name="T18" fmla="*/ 14 w 22"/>
                  <a:gd name="T19" fmla="*/ 24 h 26"/>
                  <a:gd name="T20" fmla="*/ 12 w 22"/>
                  <a:gd name="T21" fmla="*/ 24 h 26"/>
                  <a:gd name="T22" fmla="*/ 12 w 22"/>
                  <a:gd name="T23" fmla="*/ 24 h 26"/>
                  <a:gd name="T24" fmla="*/ 10 w 22"/>
                  <a:gd name="T25" fmla="*/ 22 h 26"/>
                  <a:gd name="T26" fmla="*/ 10 w 22"/>
                  <a:gd name="T27" fmla="*/ 22 h 26"/>
                  <a:gd name="T28" fmla="*/ 8 w 22"/>
                  <a:gd name="T29" fmla="*/ 24 h 26"/>
                  <a:gd name="T30" fmla="*/ 8 w 22"/>
                  <a:gd name="T31" fmla="*/ 24 h 26"/>
                  <a:gd name="T32" fmla="*/ 0 w 22"/>
                  <a:gd name="T33" fmla="*/ 24 h 26"/>
                  <a:gd name="T34" fmla="*/ 0 w 22"/>
                  <a:gd name="T35" fmla="*/ 24 h 26"/>
                  <a:gd name="T36" fmla="*/ 0 w 22"/>
                  <a:gd name="T37" fmla="*/ 18 h 26"/>
                  <a:gd name="T38" fmla="*/ 0 w 22"/>
                  <a:gd name="T39" fmla="*/ 14 h 26"/>
                  <a:gd name="T40" fmla="*/ 2 w 22"/>
                  <a:gd name="T41" fmla="*/ 8 h 26"/>
                  <a:gd name="T42" fmla="*/ 6 w 22"/>
                  <a:gd name="T43" fmla="*/ 6 h 26"/>
                  <a:gd name="T44" fmla="*/ 14 w 22"/>
                  <a:gd name="T45" fmla="*/ 0 h 26"/>
                  <a:gd name="T46" fmla="*/ 22 w 22"/>
                  <a:gd name="T47" fmla="*/ 0 h 26"/>
                  <a:gd name="T48" fmla="*/ 22 w 22"/>
                  <a:gd name="T49" fmla="*/ 0 h 26"/>
                  <a:gd name="T50" fmla="*/ 22 w 22"/>
                  <a:gd name="T5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6">
                    <a:moveTo>
                      <a:pt x="22" y="24"/>
                    </a:moveTo>
                    <a:lnTo>
                      <a:pt x="22" y="1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7" name="Rectangle 926"/>
              <p:cNvSpPr>
                <a:spLocks noChangeArrowheads="1"/>
              </p:cNvSpPr>
              <p:nvPr/>
            </p:nvSpPr>
            <p:spPr bwMode="auto">
              <a:xfrm>
                <a:off x="1590" y="3306"/>
                <a:ext cx="128" cy="124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8" name="Freeform 927"/>
              <p:cNvSpPr/>
              <p:nvPr/>
            </p:nvSpPr>
            <p:spPr bwMode="auto">
              <a:xfrm>
                <a:off x="1608" y="339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2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9" name="Freeform 928"/>
              <p:cNvSpPr/>
              <p:nvPr/>
            </p:nvSpPr>
            <p:spPr bwMode="auto">
              <a:xfrm>
                <a:off x="1608" y="339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0" name="Freeform 929"/>
              <p:cNvSpPr/>
              <p:nvPr/>
            </p:nvSpPr>
            <p:spPr bwMode="auto">
              <a:xfrm>
                <a:off x="1636" y="3390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6 h 20"/>
                  <a:gd name="T16" fmla="*/ 12 w 36"/>
                  <a:gd name="T17" fmla="*/ 20 h 20"/>
                  <a:gd name="T18" fmla="*/ 18 w 36"/>
                  <a:gd name="T19" fmla="*/ 20 h 20"/>
                  <a:gd name="T20" fmla="*/ 18 w 36"/>
                  <a:gd name="T21" fmla="*/ 20 h 20"/>
                  <a:gd name="T22" fmla="*/ 26 w 36"/>
                  <a:gd name="T23" fmla="*/ 20 h 20"/>
                  <a:gd name="T24" fmla="*/ 30 w 36"/>
                  <a:gd name="T25" fmla="*/ 16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6"/>
                    </a:lnTo>
                    <a:lnTo>
                      <a:pt x="12" y="20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6" y="20"/>
                    </a:lnTo>
                    <a:lnTo>
                      <a:pt x="30" y="16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1" name="Freeform 930"/>
              <p:cNvSpPr/>
              <p:nvPr/>
            </p:nvSpPr>
            <p:spPr bwMode="auto">
              <a:xfrm>
                <a:off x="1636" y="3390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6 h 20"/>
                  <a:gd name="T14" fmla="*/ 12 w 18"/>
                  <a:gd name="T15" fmla="*/ 20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6"/>
                    </a:lnTo>
                    <a:lnTo>
                      <a:pt x="12" y="20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2" name="Freeform 931"/>
              <p:cNvSpPr/>
              <p:nvPr/>
            </p:nvSpPr>
            <p:spPr bwMode="auto">
              <a:xfrm>
                <a:off x="1640" y="3390"/>
                <a:ext cx="30" cy="18"/>
              </a:xfrm>
              <a:custGeom>
                <a:avLst/>
                <a:gdLst>
                  <a:gd name="T0" fmla="*/ 14 w 30"/>
                  <a:gd name="T1" fmla="*/ 0 h 18"/>
                  <a:gd name="T2" fmla="*/ 14 w 30"/>
                  <a:gd name="T3" fmla="*/ 0 h 18"/>
                  <a:gd name="T4" fmla="*/ 4 w 30"/>
                  <a:gd name="T5" fmla="*/ 0 h 18"/>
                  <a:gd name="T6" fmla="*/ 4 w 30"/>
                  <a:gd name="T7" fmla="*/ 0 h 18"/>
                  <a:gd name="T8" fmla="*/ 0 w 30"/>
                  <a:gd name="T9" fmla="*/ 4 h 18"/>
                  <a:gd name="T10" fmla="*/ 0 w 30"/>
                  <a:gd name="T11" fmla="*/ 4 h 18"/>
                  <a:gd name="T12" fmla="*/ 0 w 30"/>
                  <a:gd name="T13" fmla="*/ 8 h 18"/>
                  <a:gd name="T14" fmla="*/ 4 w 30"/>
                  <a:gd name="T15" fmla="*/ 14 h 18"/>
                  <a:gd name="T16" fmla="*/ 8 w 30"/>
                  <a:gd name="T17" fmla="*/ 16 h 18"/>
                  <a:gd name="T18" fmla="*/ 14 w 30"/>
                  <a:gd name="T19" fmla="*/ 18 h 18"/>
                  <a:gd name="T20" fmla="*/ 14 w 30"/>
                  <a:gd name="T21" fmla="*/ 18 h 18"/>
                  <a:gd name="T22" fmla="*/ 20 w 30"/>
                  <a:gd name="T23" fmla="*/ 16 h 18"/>
                  <a:gd name="T24" fmla="*/ 26 w 30"/>
                  <a:gd name="T25" fmla="*/ 14 h 18"/>
                  <a:gd name="T26" fmla="*/ 28 w 30"/>
                  <a:gd name="T27" fmla="*/ 8 h 18"/>
                  <a:gd name="T28" fmla="*/ 30 w 30"/>
                  <a:gd name="T29" fmla="*/ 4 h 18"/>
                  <a:gd name="T30" fmla="*/ 30 w 30"/>
                  <a:gd name="T31" fmla="*/ 4 h 18"/>
                  <a:gd name="T32" fmla="*/ 24 w 30"/>
                  <a:gd name="T33" fmla="*/ 0 h 18"/>
                  <a:gd name="T34" fmla="*/ 14 w 30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8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8" y="1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16"/>
                    </a:lnTo>
                    <a:lnTo>
                      <a:pt x="26" y="14"/>
                    </a:lnTo>
                    <a:lnTo>
                      <a:pt x="28" y="8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3" name="Freeform 932"/>
              <p:cNvSpPr/>
              <p:nvPr/>
            </p:nvSpPr>
            <p:spPr bwMode="auto">
              <a:xfrm>
                <a:off x="1640" y="3390"/>
                <a:ext cx="14" cy="18"/>
              </a:xfrm>
              <a:custGeom>
                <a:avLst/>
                <a:gdLst>
                  <a:gd name="T0" fmla="*/ 14 w 14"/>
                  <a:gd name="T1" fmla="*/ 0 h 18"/>
                  <a:gd name="T2" fmla="*/ 4 w 14"/>
                  <a:gd name="T3" fmla="*/ 0 h 18"/>
                  <a:gd name="T4" fmla="*/ 4 w 14"/>
                  <a:gd name="T5" fmla="*/ 0 h 18"/>
                  <a:gd name="T6" fmla="*/ 0 w 14"/>
                  <a:gd name="T7" fmla="*/ 4 h 18"/>
                  <a:gd name="T8" fmla="*/ 0 w 14"/>
                  <a:gd name="T9" fmla="*/ 4 h 18"/>
                  <a:gd name="T10" fmla="*/ 0 w 14"/>
                  <a:gd name="T11" fmla="*/ 8 h 18"/>
                  <a:gd name="T12" fmla="*/ 4 w 14"/>
                  <a:gd name="T13" fmla="*/ 14 h 18"/>
                  <a:gd name="T14" fmla="*/ 8 w 14"/>
                  <a:gd name="T15" fmla="*/ 16 h 18"/>
                  <a:gd name="T16" fmla="*/ 14 w 14"/>
                  <a:gd name="T17" fmla="*/ 18 h 18"/>
                  <a:gd name="T18" fmla="*/ 14 w 14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8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8" y="16"/>
                    </a:lnTo>
                    <a:lnTo>
                      <a:pt x="14" y="18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22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4" name="Freeform 933"/>
              <p:cNvSpPr/>
              <p:nvPr/>
            </p:nvSpPr>
            <p:spPr bwMode="auto">
              <a:xfrm>
                <a:off x="1654" y="3390"/>
                <a:ext cx="16" cy="18"/>
              </a:xfrm>
              <a:custGeom>
                <a:avLst/>
                <a:gdLst>
                  <a:gd name="T0" fmla="*/ 10 w 16"/>
                  <a:gd name="T1" fmla="*/ 0 h 18"/>
                  <a:gd name="T2" fmla="*/ 10 w 16"/>
                  <a:gd name="T3" fmla="*/ 0 h 18"/>
                  <a:gd name="T4" fmla="*/ 0 w 16"/>
                  <a:gd name="T5" fmla="*/ 6 h 18"/>
                  <a:gd name="T6" fmla="*/ 0 w 16"/>
                  <a:gd name="T7" fmla="*/ 6 h 18"/>
                  <a:gd name="T8" fmla="*/ 6 w 16"/>
                  <a:gd name="T9" fmla="*/ 14 h 18"/>
                  <a:gd name="T10" fmla="*/ 10 w 16"/>
                  <a:gd name="T11" fmla="*/ 18 h 18"/>
                  <a:gd name="T12" fmla="*/ 10 w 16"/>
                  <a:gd name="T13" fmla="*/ 18 h 18"/>
                  <a:gd name="T14" fmla="*/ 12 w 16"/>
                  <a:gd name="T15" fmla="*/ 12 h 18"/>
                  <a:gd name="T16" fmla="*/ 16 w 16"/>
                  <a:gd name="T17" fmla="*/ 2 h 18"/>
                  <a:gd name="T18" fmla="*/ 16 w 16"/>
                  <a:gd name="T19" fmla="*/ 2 h 18"/>
                  <a:gd name="T20" fmla="*/ 10 w 16"/>
                  <a:gd name="T21" fmla="*/ 0 h 18"/>
                  <a:gd name="T22" fmla="*/ 10 w 16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5" name="Freeform 934"/>
              <p:cNvSpPr/>
              <p:nvPr/>
            </p:nvSpPr>
            <p:spPr bwMode="auto">
              <a:xfrm>
                <a:off x="1640" y="3390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10 w 14"/>
                  <a:gd name="T9" fmla="*/ 14 h 18"/>
                  <a:gd name="T10" fmla="*/ 6 w 14"/>
                  <a:gd name="T11" fmla="*/ 18 h 18"/>
                  <a:gd name="T12" fmla="*/ 6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6" name="Freeform 935"/>
              <p:cNvSpPr/>
              <p:nvPr/>
            </p:nvSpPr>
            <p:spPr bwMode="auto">
              <a:xfrm>
                <a:off x="1644" y="3378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7" name="Freeform 936"/>
              <p:cNvSpPr/>
              <p:nvPr/>
            </p:nvSpPr>
            <p:spPr bwMode="auto">
              <a:xfrm>
                <a:off x="1644" y="3378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8" name="Freeform 937"/>
              <p:cNvSpPr/>
              <p:nvPr/>
            </p:nvSpPr>
            <p:spPr bwMode="auto">
              <a:xfrm>
                <a:off x="1632" y="332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18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4 h 62"/>
                  <a:gd name="T36" fmla="*/ 30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9" name="Freeform 938"/>
              <p:cNvSpPr/>
              <p:nvPr/>
            </p:nvSpPr>
            <p:spPr bwMode="auto">
              <a:xfrm>
                <a:off x="1632" y="3322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6 w 22"/>
                  <a:gd name="T25" fmla="*/ 4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0" name="Freeform 939"/>
              <p:cNvSpPr/>
              <p:nvPr/>
            </p:nvSpPr>
            <p:spPr bwMode="auto">
              <a:xfrm>
                <a:off x="1650" y="3370"/>
                <a:ext cx="10" cy="0"/>
              </a:xfrm>
              <a:custGeom>
                <a:avLst/>
                <a:gdLst>
                  <a:gd name="T0" fmla="*/ 8 w 10"/>
                  <a:gd name="T1" fmla="*/ 0 w 10"/>
                  <a:gd name="T2" fmla="*/ 0 w 10"/>
                  <a:gd name="T3" fmla="*/ 0 w 10"/>
                  <a:gd name="T4" fmla="*/ 0 w 10"/>
                  <a:gd name="T5" fmla="*/ 0 w 10"/>
                  <a:gd name="T6" fmla="*/ 0 w 10"/>
                  <a:gd name="T7" fmla="*/ 8 w 10"/>
                  <a:gd name="T8" fmla="*/ 8 w 10"/>
                  <a:gd name="T9" fmla="*/ 10 w 10"/>
                  <a:gd name="T10" fmla="*/ 10 w 10"/>
                  <a:gd name="T11" fmla="*/ 10 w 10"/>
                  <a:gd name="T12" fmla="*/ 8 w 10"/>
                  <a:gd name="T13" fmla="*/ 8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1" name="Freeform 940"/>
              <p:cNvSpPr/>
              <p:nvPr/>
            </p:nvSpPr>
            <p:spPr bwMode="auto">
              <a:xfrm>
                <a:off x="1678" y="3346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2" name="Freeform 941"/>
              <p:cNvSpPr/>
              <p:nvPr/>
            </p:nvSpPr>
            <p:spPr bwMode="auto">
              <a:xfrm>
                <a:off x="1628" y="3346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3" name="Freeform 942"/>
              <p:cNvSpPr/>
              <p:nvPr/>
            </p:nvSpPr>
            <p:spPr bwMode="auto">
              <a:xfrm>
                <a:off x="1642" y="3308"/>
                <a:ext cx="24" cy="20"/>
              </a:xfrm>
              <a:custGeom>
                <a:avLst/>
                <a:gdLst>
                  <a:gd name="T0" fmla="*/ 12 w 24"/>
                  <a:gd name="T1" fmla="*/ 20 h 20"/>
                  <a:gd name="T2" fmla="*/ 12 w 24"/>
                  <a:gd name="T3" fmla="*/ 20 h 20"/>
                  <a:gd name="T4" fmla="*/ 8 w 24"/>
                  <a:gd name="T5" fmla="*/ 20 h 20"/>
                  <a:gd name="T6" fmla="*/ 4 w 24"/>
                  <a:gd name="T7" fmla="*/ 18 h 20"/>
                  <a:gd name="T8" fmla="*/ 2 w 24"/>
                  <a:gd name="T9" fmla="*/ 14 h 20"/>
                  <a:gd name="T10" fmla="*/ 0 w 24"/>
                  <a:gd name="T11" fmla="*/ 10 h 20"/>
                  <a:gd name="T12" fmla="*/ 0 w 24"/>
                  <a:gd name="T13" fmla="*/ 10 h 20"/>
                  <a:gd name="T14" fmla="*/ 2 w 24"/>
                  <a:gd name="T15" fmla="*/ 6 h 20"/>
                  <a:gd name="T16" fmla="*/ 4 w 24"/>
                  <a:gd name="T17" fmla="*/ 2 h 20"/>
                  <a:gd name="T18" fmla="*/ 8 w 24"/>
                  <a:gd name="T19" fmla="*/ 0 h 20"/>
                  <a:gd name="T20" fmla="*/ 12 w 24"/>
                  <a:gd name="T21" fmla="*/ 0 h 20"/>
                  <a:gd name="T22" fmla="*/ 12 w 24"/>
                  <a:gd name="T23" fmla="*/ 0 h 20"/>
                  <a:gd name="T24" fmla="*/ 18 w 24"/>
                  <a:gd name="T25" fmla="*/ 0 h 20"/>
                  <a:gd name="T26" fmla="*/ 22 w 24"/>
                  <a:gd name="T27" fmla="*/ 2 h 20"/>
                  <a:gd name="T28" fmla="*/ 24 w 24"/>
                  <a:gd name="T29" fmla="*/ 6 h 20"/>
                  <a:gd name="T30" fmla="*/ 24 w 24"/>
                  <a:gd name="T31" fmla="*/ 10 h 20"/>
                  <a:gd name="T32" fmla="*/ 24 w 24"/>
                  <a:gd name="T33" fmla="*/ 10 h 20"/>
                  <a:gd name="T34" fmla="*/ 24 w 24"/>
                  <a:gd name="T35" fmla="*/ 14 h 20"/>
                  <a:gd name="T36" fmla="*/ 22 w 24"/>
                  <a:gd name="T37" fmla="*/ 18 h 20"/>
                  <a:gd name="T38" fmla="*/ 18 w 24"/>
                  <a:gd name="T39" fmla="*/ 20 h 20"/>
                  <a:gd name="T40" fmla="*/ 12 w 24"/>
                  <a:gd name="T41" fmla="*/ 20 h 20"/>
                  <a:gd name="T42" fmla="*/ 12 w 24"/>
                  <a:gd name="T4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0">
                    <a:moveTo>
                      <a:pt x="12" y="20"/>
                    </a:moveTo>
                    <a:lnTo>
                      <a:pt x="12" y="20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4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4" y="14"/>
                    </a:lnTo>
                    <a:lnTo>
                      <a:pt x="22" y="18"/>
                    </a:lnTo>
                    <a:lnTo>
                      <a:pt x="18" y="20"/>
                    </a:lnTo>
                    <a:lnTo>
                      <a:pt x="12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4" name="Freeform 943"/>
              <p:cNvSpPr/>
              <p:nvPr/>
            </p:nvSpPr>
            <p:spPr bwMode="auto">
              <a:xfrm>
                <a:off x="1642" y="3308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12 w 12"/>
                  <a:gd name="T3" fmla="*/ 0 h 20"/>
                  <a:gd name="T4" fmla="*/ 8 w 12"/>
                  <a:gd name="T5" fmla="*/ 0 h 20"/>
                  <a:gd name="T6" fmla="*/ 4 w 12"/>
                  <a:gd name="T7" fmla="*/ 2 h 20"/>
                  <a:gd name="T8" fmla="*/ 2 w 12"/>
                  <a:gd name="T9" fmla="*/ 6 h 20"/>
                  <a:gd name="T10" fmla="*/ 0 w 12"/>
                  <a:gd name="T11" fmla="*/ 10 h 20"/>
                  <a:gd name="T12" fmla="*/ 0 w 12"/>
                  <a:gd name="T13" fmla="*/ 10 h 20"/>
                  <a:gd name="T14" fmla="*/ 2 w 12"/>
                  <a:gd name="T15" fmla="*/ 14 h 20"/>
                  <a:gd name="T16" fmla="*/ 4 w 12"/>
                  <a:gd name="T17" fmla="*/ 18 h 20"/>
                  <a:gd name="T18" fmla="*/ 8 w 12"/>
                  <a:gd name="T19" fmla="*/ 20 h 20"/>
                  <a:gd name="T20" fmla="*/ 12 w 12"/>
                  <a:gd name="T21" fmla="*/ 20 h 20"/>
                  <a:gd name="T22" fmla="*/ 12 w 12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5" name="Freeform 944"/>
              <p:cNvSpPr/>
              <p:nvPr/>
            </p:nvSpPr>
            <p:spPr bwMode="auto">
              <a:xfrm>
                <a:off x="1632" y="3320"/>
                <a:ext cx="46" cy="26"/>
              </a:xfrm>
              <a:custGeom>
                <a:avLst/>
                <a:gdLst>
                  <a:gd name="T0" fmla="*/ 22 w 46"/>
                  <a:gd name="T1" fmla="*/ 26 h 26"/>
                  <a:gd name="T2" fmla="*/ 22 w 46"/>
                  <a:gd name="T3" fmla="*/ 14 h 26"/>
                  <a:gd name="T4" fmla="*/ 22 w 46"/>
                  <a:gd name="T5" fmla="*/ 26 h 26"/>
                  <a:gd name="T6" fmla="*/ 22 w 46"/>
                  <a:gd name="T7" fmla="*/ 26 h 26"/>
                  <a:gd name="T8" fmla="*/ 16 w 46"/>
                  <a:gd name="T9" fmla="*/ 26 h 26"/>
                  <a:gd name="T10" fmla="*/ 16 w 46"/>
                  <a:gd name="T11" fmla="*/ 26 h 26"/>
                  <a:gd name="T12" fmla="*/ 16 w 46"/>
                  <a:gd name="T13" fmla="*/ 20 h 26"/>
                  <a:gd name="T14" fmla="*/ 16 w 46"/>
                  <a:gd name="T15" fmla="*/ 20 h 26"/>
                  <a:gd name="T16" fmla="*/ 14 w 46"/>
                  <a:gd name="T17" fmla="*/ 26 h 26"/>
                  <a:gd name="T18" fmla="*/ 14 w 46"/>
                  <a:gd name="T19" fmla="*/ 26 h 26"/>
                  <a:gd name="T20" fmla="*/ 12 w 46"/>
                  <a:gd name="T21" fmla="*/ 26 h 26"/>
                  <a:gd name="T22" fmla="*/ 12 w 46"/>
                  <a:gd name="T23" fmla="*/ 26 h 26"/>
                  <a:gd name="T24" fmla="*/ 10 w 46"/>
                  <a:gd name="T25" fmla="*/ 22 h 26"/>
                  <a:gd name="T26" fmla="*/ 10 w 46"/>
                  <a:gd name="T27" fmla="*/ 22 h 26"/>
                  <a:gd name="T28" fmla="*/ 8 w 46"/>
                  <a:gd name="T29" fmla="*/ 26 h 26"/>
                  <a:gd name="T30" fmla="*/ 8 w 46"/>
                  <a:gd name="T31" fmla="*/ 26 h 26"/>
                  <a:gd name="T32" fmla="*/ 0 w 46"/>
                  <a:gd name="T33" fmla="*/ 26 h 26"/>
                  <a:gd name="T34" fmla="*/ 0 w 46"/>
                  <a:gd name="T35" fmla="*/ 26 h 26"/>
                  <a:gd name="T36" fmla="*/ 0 w 46"/>
                  <a:gd name="T37" fmla="*/ 20 h 26"/>
                  <a:gd name="T38" fmla="*/ 0 w 46"/>
                  <a:gd name="T39" fmla="*/ 14 h 26"/>
                  <a:gd name="T40" fmla="*/ 2 w 46"/>
                  <a:gd name="T41" fmla="*/ 10 h 26"/>
                  <a:gd name="T42" fmla="*/ 6 w 46"/>
                  <a:gd name="T43" fmla="*/ 6 h 26"/>
                  <a:gd name="T44" fmla="*/ 14 w 46"/>
                  <a:gd name="T45" fmla="*/ 2 h 26"/>
                  <a:gd name="T46" fmla="*/ 22 w 46"/>
                  <a:gd name="T47" fmla="*/ 0 h 26"/>
                  <a:gd name="T48" fmla="*/ 22 w 46"/>
                  <a:gd name="T49" fmla="*/ 0 h 26"/>
                  <a:gd name="T50" fmla="*/ 22 w 46"/>
                  <a:gd name="T51" fmla="*/ 0 h 26"/>
                  <a:gd name="T52" fmla="*/ 32 w 46"/>
                  <a:gd name="T53" fmla="*/ 2 h 26"/>
                  <a:gd name="T54" fmla="*/ 40 w 46"/>
                  <a:gd name="T55" fmla="*/ 6 h 26"/>
                  <a:gd name="T56" fmla="*/ 42 w 46"/>
                  <a:gd name="T57" fmla="*/ 10 h 26"/>
                  <a:gd name="T58" fmla="*/ 44 w 46"/>
                  <a:gd name="T59" fmla="*/ 14 h 26"/>
                  <a:gd name="T60" fmla="*/ 46 w 46"/>
                  <a:gd name="T61" fmla="*/ 20 h 26"/>
                  <a:gd name="T62" fmla="*/ 46 w 46"/>
                  <a:gd name="T63" fmla="*/ 26 h 26"/>
                  <a:gd name="T64" fmla="*/ 46 w 46"/>
                  <a:gd name="T65" fmla="*/ 26 h 26"/>
                  <a:gd name="T66" fmla="*/ 22 w 46"/>
                  <a:gd name="T67" fmla="*/ 26 h 26"/>
                  <a:gd name="T68" fmla="*/ 22 w 46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2" y="26"/>
                    </a:moveTo>
                    <a:lnTo>
                      <a:pt x="22" y="1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32" y="2"/>
                    </a:lnTo>
                    <a:lnTo>
                      <a:pt x="40" y="6"/>
                    </a:lnTo>
                    <a:lnTo>
                      <a:pt x="42" y="10"/>
                    </a:lnTo>
                    <a:lnTo>
                      <a:pt x="44" y="14"/>
                    </a:lnTo>
                    <a:lnTo>
                      <a:pt x="46" y="20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22" y="26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6" name="Freeform 945"/>
              <p:cNvSpPr/>
              <p:nvPr/>
            </p:nvSpPr>
            <p:spPr bwMode="auto">
              <a:xfrm>
                <a:off x="1632" y="3320"/>
                <a:ext cx="22" cy="26"/>
              </a:xfrm>
              <a:custGeom>
                <a:avLst/>
                <a:gdLst>
                  <a:gd name="T0" fmla="*/ 22 w 22"/>
                  <a:gd name="T1" fmla="*/ 26 h 26"/>
                  <a:gd name="T2" fmla="*/ 22 w 22"/>
                  <a:gd name="T3" fmla="*/ 14 h 26"/>
                  <a:gd name="T4" fmla="*/ 22 w 22"/>
                  <a:gd name="T5" fmla="*/ 26 h 26"/>
                  <a:gd name="T6" fmla="*/ 22 w 22"/>
                  <a:gd name="T7" fmla="*/ 26 h 26"/>
                  <a:gd name="T8" fmla="*/ 16 w 22"/>
                  <a:gd name="T9" fmla="*/ 26 h 26"/>
                  <a:gd name="T10" fmla="*/ 16 w 22"/>
                  <a:gd name="T11" fmla="*/ 26 h 26"/>
                  <a:gd name="T12" fmla="*/ 16 w 22"/>
                  <a:gd name="T13" fmla="*/ 20 h 26"/>
                  <a:gd name="T14" fmla="*/ 16 w 22"/>
                  <a:gd name="T15" fmla="*/ 20 h 26"/>
                  <a:gd name="T16" fmla="*/ 14 w 22"/>
                  <a:gd name="T17" fmla="*/ 26 h 26"/>
                  <a:gd name="T18" fmla="*/ 14 w 22"/>
                  <a:gd name="T19" fmla="*/ 26 h 26"/>
                  <a:gd name="T20" fmla="*/ 12 w 22"/>
                  <a:gd name="T21" fmla="*/ 26 h 26"/>
                  <a:gd name="T22" fmla="*/ 12 w 22"/>
                  <a:gd name="T23" fmla="*/ 26 h 26"/>
                  <a:gd name="T24" fmla="*/ 10 w 22"/>
                  <a:gd name="T25" fmla="*/ 22 h 26"/>
                  <a:gd name="T26" fmla="*/ 10 w 22"/>
                  <a:gd name="T27" fmla="*/ 22 h 26"/>
                  <a:gd name="T28" fmla="*/ 8 w 22"/>
                  <a:gd name="T29" fmla="*/ 26 h 26"/>
                  <a:gd name="T30" fmla="*/ 8 w 22"/>
                  <a:gd name="T31" fmla="*/ 26 h 26"/>
                  <a:gd name="T32" fmla="*/ 0 w 22"/>
                  <a:gd name="T33" fmla="*/ 26 h 26"/>
                  <a:gd name="T34" fmla="*/ 0 w 22"/>
                  <a:gd name="T35" fmla="*/ 26 h 26"/>
                  <a:gd name="T36" fmla="*/ 0 w 22"/>
                  <a:gd name="T37" fmla="*/ 20 h 26"/>
                  <a:gd name="T38" fmla="*/ 0 w 22"/>
                  <a:gd name="T39" fmla="*/ 14 h 26"/>
                  <a:gd name="T40" fmla="*/ 2 w 22"/>
                  <a:gd name="T41" fmla="*/ 10 h 26"/>
                  <a:gd name="T42" fmla="*/ 6 w 22"/>
                  <a:gd name="T43" fmla="*/ 6 h 26"/>
                  <a:gd name="T44" fmla="*/ 14 w 22"/>
                  <a:gd name="T45" fmla="*/ 2 h 26"/>
                  <a:gd name="T46" fmla="*/ 22 w 22"/>
                  <a:gd name="T47" fmla="*/ 0 h 26"/>
                  <a:gd name="T48" fmla="*/ 22 w 22"/>
                  <a:gd name="T49" fmla="*/ 0 h 26"/>
                  <a:gd name="T50" fmla="*/ 22 w 22"/>
                  <a:gd name="T5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6">
                    <a:moveTo>
                      <a:pt x="22" y="26"/>
                    </a:moveTo>
                    <a:lnTo>
                      <a:pt x="22" y="1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4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7" name="Rectangle 946"/>
              <p:cNvSpPr>
                <a:spLocks noChangeArrowheads="1"/>
              </p:cNvSpPr>
              <p:nvPr/>
            </p:nvSpPr>
            <p:spPr bwMode="auto">
              <a:xfrm>
                <a:off x="1590" y="2562"/>
                <a:ext cx="128" cy="124"/>
              </a:xfrm>
              <a:prstGeom prst="rect">
                <a:avLst/>
              </a:prstGeom>
              <a:solidFill>
                <a:srgbClr val="9C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8" name="Freeform 947"/>
              <p:cNvSpPr/>
              <p:nvPr/>
            </p:nvSpPr>
            <p:spPr bwMode="auto">
              <a:xfrm>
                <a:off x="1616" y="2564"/>
                <a:ext cx="78" cy="122"/>
              </a:xfrm>
              <a:custGeom>
                <a:avLst/>
                <a:gdLst>
                  <a:gd name="T0" fmla="*/ 38 w 78"/>
                  <a:gd name="T1" fmla="*/ 0 h 122"/>
                  <a:gd name="T2" fmla="*/ 38 w 78"/>
                  <a:gd name="T3" fmla="*/ 0 h 122"/>
                  <a:gd name="T4" fmla="*/ 48 w 78"/>
                  <a:gd name="T5" fmla="*/ 2 h 122"/>
                  <a:gd name="T6" fmla="*/ 58 w 78"/>
                  <a:gd name="T7" fmla="*/ 6 h 122"/>
                  <a:gd name="T8" fmla="*/ 64 w 78"/>
                  <a:gd name="T9" fmla="*/ 14 h 122"/>
                  <a:gd name="T10" fmla="*/ 70 w 78"/>
                  <a:gd name="T11" fmla="*/ 26 h 122"/>
                  <a:gd name="T12" fmla="*/ 74 w 78"/>
                  <a:gd name="T13" fmla="*/ 38 h 122"/>
                  <a:gd name="T14" fmla="*/ 76 w 78"/>
                  <a:gd name="T15" fmla="*/ 54 h 122"/>
                  <a:gd name="T16" fmla="*/ 78 w 78"/>
                  <a:gd name="T17" fmla="*/ 84 h 122"/>
                  <a:gd name="T18" fmla="*/ 78 w 78"/>
                  <a:gd name="T19" fmla="*/ 84 h 122"/>
                  <a:gd name="T20" fmla="*/ 78 w 78"/>
                  <a:gd name="T21" fmla="*/ 92 h 122"/>
                  <a:gd name="T22" fmla="*/ 74 w 78"/>
                  <a:gd name="T23" fmla="*/ 98 h 122"/>
                  <a:gd name="T24" fmla="*/ 68 w 78"/>
                  <a:gd name="T25" fmla="*/ 110 h 122"/>
                  <a:gd name="T26" fmla="*/ 58 w 78"/>
                  <a:gd name="T27" fmla="*/ 118 h 122"/>
                  <a:gd name="T28" fmla="*/ 50 w 78"/>
                  <a:gd name="T29" fmla="*/ 122 h 122"/>
                  <a:gd name="T30" fmla="*/ 28 w 78"/>
                  <a:gd name="T31" fmla="*/ 122 h 122"/>
                  <a:gd name="T32" fmla="*/ 28 w 78"/>
                  <a:gd name="T33" fmla="*/ 122 h 122"/>
                  <a:gd name="T34" fmla="*/ 18 w 78"/>
                  <a:gd name="T35" fmla="*/ 118 h 122"/>
                  <a:gd name="T36" fmla="*/ 10 w 78"/>
                  <a:gd name="T37" fmla="*/ 110 h 122"/>
                  <a:gd name="T38" fmla="*/ 2 w 78"/>
                  <a:gd name="T39" fmla="*/ 98 h 122"/>
                  <a:gd name="T40" fmla="*/ 0 w 78"/>
                  <a:gd name="T41" fmla="*/ 92 h 122"/>
                  <a:gd name="T42" fmla="*/ 0 w 78"/>
                  <a:gd name="T43" fmla="*/ 84 h 122"/>
                  <a:gd name="T44" fmla="*/ 0 w 78"/>
                  <a:gd name="T45" fmla="*/ 84 h 122"/>
                  <a:gd name="T46" fmla="*/ 2 w 78"/>
                  <a:gd name="T47" fmla="*/ 54 h 122"/>
                  <a:gd name="T48" fmla="*/ 4 w 78"/>
                  <a:gd name="T49" fmla="*/ 38 h 122"/>
                  <a:gd name="T50" fmla="*/ 8 w 78"/>
                  <a:gd name="T51" fmla="*/ 26 h 122"/>
                  <a:gd name="T52" fmla="*/ 14 w 78"/>
                  <a:gd name="T53" fmla="*/ 14 h 122"/>
                  <a:gd name="T54" fmla="*/ 20 w 78"/>
                  <a:gd name="T55" fmla="*/ 6 h 122"/>
                  <a:gd name="T56" fmla="*/ 28 w 78"/>
                  <a:gd name="T57" fmla="*/ 2 h 122"/>
                  <a:gd name="T58" fmla="*/ 38 w 78"/>
                  <a:gd name="T59" fmla="*/ 0 h 122"/>
                  <a:gd name="T60" fmla="*/ 38 w 78"/>
                  <a:gd name="T6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22"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8" y="6"/>
                    </a:lnTo>
                    <a:lnTo>
                      <a:pt x="64" y="14"/>
                    </a:lnTo>
                    <a:lnTo>
                      <a:pt x="70" y="26"/>
                    </a:lnTo>
                    <a:lnTo>
                      <a:pt x="74" y="38"/>
                    </a:lnTo>
                    <a:lnTo>
                      <a:pt x="76" y="54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92"/>
                    </a:lnTo>
                    <a:lnTo>
                      <a:pt x="74" y="98"/>
                    </a:lnTo>
                    <a:lnTo>
                      <a:pt x="68" y="110"/>
                    </a:lnTo>
                    <a:lnTo>
                      <a:pt x="58" y="118"/>
                    </a:lnTo>
                    <a:lnTo>
                      <a:pt x="50" y="122"/>
                    </a:lnTo>
                    <a:lnTo>
                      <a:pt x="28" y="122"/>
                    </a:lnTo>
                    <a:lnTo>
                      <a:pt x="28" y="122"/>
                    </a:lnTo>
                    <a:lnTo>
                      <a:pt x="18" y="118"/>
                    </a:lnTo>
                    <a:lnTo>
                      <a:pt x="10" y="110"/>
                    </a:lnTo>
                    <a:lnTo>
                      <a:pt x="2" y="98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4" y="38"/>
                    </a:lnTo>
                    <a:lnTo>
                      <a:pt x="8" y="26"/>
                    </a:lnTo>
                    <a:lnTo>
                      <a:pt x="14" y="14"/>
                    </a:lnTo>
                    <a:lnTo>
                      <a:pt x="20" y="6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9" name="Freeform 948"/>
              <p:cNvSpPr/>
              <p:nvPr/>
            </p:nvSpPr>
            <p:spPr bwMode="auto">
              <a:xfrm>
                <a:off x="1616" y="2564"/>
                <a:ext cx="38" cy="122"/>
              </a:xfrm>
              <a:custGeom>
                <a:avLst/>
                <a:gdLst>
                  <a:gd name="T0" fmla="*/ 38 w 38"/>
                  <a:gd name="T1" fmla="*/ 122 h 122"/>
                  <a:gd name="T2" fmla="*/ 28 w 38"/>
                  <a:gd name="T3" fmla="*/ 122 h 122"/>
                  <a:gd name="T4" fmla="*/ 28 w 38"/>
                  <a:gd name="T5" fmla="*/ 122 h 122"/>
                  <a:gd name="T6" fmla="*/ 18 w 38"/>
                  <a:gd name="T7" fmla="*/ 118 h 122"/>
                  <a:gd name="T8" fmla="*/ 10 w 38"/>
                  <a:gd name="T9" fmla="*/ 110 h 122"/>
                  <a:gd name="T10" fmla="*/ 2 w 38"/>
                  <a:gd name="T11" fmla="*/ 98 h 122"/>
                  <a:gd name="T12" fmla="*/ 0 w 38"/>
                  <a:gd name="T13" fmla="*/ 92 h 122"/>
                  <a:gd name="T14" fmla="*/ 0 w 38"/>
                  <a:gd name="T15" fmla="*/ 84 h 122"/>
                  <a:gd name="T16" fmla="*/ 0 w 38"/>
                  <a:gd name="T17" fmla="*/ 84 h 122"/>
                  <a:gd name="T18" fmla="*/ 2 w 38"/>
                  <a:gd name="T19" fmla="*/ 54 h 122"/>
                  <a:gd name="T20" fmla="*/ 4 w 38"/>
                  <a:gd name="T21" fmla="*/ 38 h 122"/>
                  <a:gd name="T22" fmla="*/ 8 w 38"/>
                  <a:gd name="T23" fmla="*/ 26 h 122"/>
                  <a:gd name="T24" fmla="*/ 14 w 38"/>
                  <a:gd name="T25" fmla="*/ 14 h 122"/>
                  <a:gd name="T26" fmla="*/ 20 w 38"/>
                  <a:gd name="T27" fmla="*/ 6 h 122"/>
                  <a:gd name="T28" fmla="*/ 28 w 38"/>
                  <a:gd name="T29" fmla="*/ 2 h 122"/>
                  <a:gd name="T30" fmla="*/ 38 w 38"/>
                  <a:gd name="T31" fmla="*/ 0 h 122"/>
                  <a:gd name="T32" fmla="*/ 38 w 38"/>
                  <a:gd name="T33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122">
                    <a:moveTo>
                      <a:pt x="38" y="122"/>
                    </a:moveTo>
                    <a:lnTo>
                      <a:pt x="28" y="122"/>
                    </a:lnTo>
                    <a:lnTo>
                      <a:pt x="28" y="122"/>
                    </a:lnTo>
                    <a:lnTo>
                      <a:pt x="18" y="118"/>
                    </a:lnTo>
                    <a:lnTo>
                      <a:pt x="10" y="110"/>
                    </a:lnTo>
                    <a:lnTo>
                      <a:pt x="2" y="98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4" y="38"/>
                    </a:lnTo>
                    <a:lnTo>
                      <a:pt x="8" y="26"/>
                    </a:lnTo>
                    <a:lnTo>
                      <a:pt x="14" y="14"/>
                    </a:lnTo>
                    <a:lnTo>
                      <a:pt x="20" y="6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12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0" name="Freeform 949"/>
              <p:cNvSpPr/>
              <p:nvPr/>
            </p:nvSpPr>
            <p:spPr bwMode="auto">
              <a:xfrm>
                <a:off x="1608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2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1" name="Freeform 950"/>
              <p:cNvSpPr/>
              <p:nvPr/>
            </p:nvSpPr>
            <p:spPr bwMode="auto">
              <a:xfrm>
                <a:off x="1608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2" name="Freeform 951"/>
              <p:cNvSpPr/>
              <p:nvPr/>
            </p:nvSpPr>
            <p:spPr bwMode="auto">
              <a:xfrm>
                <a:off x="1632" y="2646"/>
                <a:ext cx="46" cy="40"/>
              </a:xfrm>
              <a:custGeom>
                <a:avLst/>
                <a:gdLst>
                  <a:gd name="T0" fmla="*/ 32 w 46"/>
                  <a:gd name="T1" fmla="*/ 0 h 40"/>
                  <a:gd name="T2" fmla="*/ 46 w 46"/>
                  <a:gd name="T3" fmla="*/ 40 h 40"/>
                  <a:gd name="T4" fmla="*/ 46 w 46"/>
                  <a:gd name="T5" fmla="*/ 40 h 40"/>
                  <a:gd name="T6" fmla="*/ 0 w 46"/>
                  <a:gd name="T7" fmla="*/ 40 h 40"/>
                  <a:gd name="T8" fmla="*/ 12 w 46"/>
                  <a:gd name="T9" fmla="*/ 0 h 40"/>
                  <a:gd name="T10" fmla="*/ 12 w 46"/>
                  <a:gd name="T11" fmla="*/ 0 h 40"/>
                  <a:gd name="T12" fmla="*/ 32 w 46"/>
                  <a:gd name="T13" fmla="*/ 0 h 40"/>
                  <a:gd name="T14" fmla="*/ 32 w 46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0">
                    <a:moveTo>
                      <a:pt x="32" y="0"/>
                    </a:moveTo>
                    <a:lnTo>
                      <a:pt x="46" y="40"/>
                    </a:lnTo>
                    <a:lnTo>
                      <a:pt x="46" y="40"/>
                    </a:lnTo>
                    <a:lnTo>
                      <a:pt x="0" y="4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3" name="Freeform 952"/>
              <p:cNvSpPr/>
              <p:nvPr/>
            </p:nvSpPr>
            <p:spPr bwMode="auto">
              <a:xfrm>
                <a:off x="1632" y="2646"/>
                <a:ext cx="22" cy="40"/>
              </a:xfrm>
              <a:custGeom>
                <a:avLst/>
                <a:gdLst>
                  <a:gd name="T0" fmla="*/ 22 w 22"/>
                  <a:gd name="T1" fmla="*/ 40 h 40"/>
                  <a:gd name="T2" fmla="*/ 0 w 22"/>
                  <a:gd name="T3" fmla="*/ 40 h 40"/>
                  <a:gd name="T4" fmla="*/ 12 w 22"/>
                  <a:gd name="T5" fmla="*/ 0 h 40"/>
                  <a:gd name="T6" fmla="*/ 22 w 22"/>
                  <a:gd name="T7" fmla="*/ 0 h 40"/>
                  <a:gd name="T8" fmla="*/ 22 w 2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0">
                    <a:moveTo>
                      <a:pt x="22" y="40"/>
                    </a:moveTo>
                    <a:lnTo>
                      <a:pt x="0" y="40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4" name="Freeform 953"/>
              <p:cNvSpPr/>
              <p:nvPr/>
            </p:nvSpPr>
            <p:spPr bwMode="auto">
              <a:xfrm>
                <a:off x="1644" y="2632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8 h 24"/>
                  <a:gd name="T12" fmla="*/ 4 w 20"/>
                  <a:gd name="T13" fmla="*/ 20 h 24"/>
                  <a:gd name="T14" fmla="*/ 6 w 20"/>
                  <a:gd name="T15" fmla="*/ 24 h 24"/>
                  <a:gd name="T16" fmla="*/ 10 w 20"/>
                  <a:gd name="T17" fmla="*/ 24 h 24"/>
                  <a:gd name="T18" fmla="*/ 10 w 20"/>
                  <a:gd name="T19" fmla="*/ 24 h 24"/>
                  <a:gd name="T20" fmla="*/ 14 w 20"/>
                  <a:gd name="T21" fmla="*/ 24 h 24"/>
                  <a:gd name="T22" fmla="*/ 18 w 20"/>
                  <a:gd name="T23" fmla="*/ 20 h 24"/>
                  <a:gd name="T24" fmla="*/ 20 w 20"/>
                  <a:gd name="T25" fmla="*/ 18 h 24"/>
                  <a:gd name="T26" fmla="*/ 20 w 20"/>
                  <a:gd name="T27" fmla="*/ 14 h 24"/>
                  <a:gd name="T28" fmla="*/ 20 w 20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5" name="Freeform 954"/>
              <p:cNvSpPr/>
              <p:nvPr/>
            </p:nvSpPr>
            <p:spPr bwMode="auto">
              <a:xfrm>
                <a:off x="1644" y="2632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8 h 24"/>
                  <a:gd name="T12" fmla="*/ 4 w 10"/>
                  <a:gd name="T13" fmla="*/ 20 h 24"/>
                  <a:gd name="T14" fmla="*/ 6 w 10"/>
                  <a:gd name="T15" fmla="*/ 24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6" name="Freeform 955"/>
              <p:cNvSpPr/>
              <p:nvPr/>
            </p:nvSpPr>
            <p:spPr bwMode="auto">
              <a:xfrm>
                <a:off x="1632" y="2576"/>
                <a:ext cx="46" cy="62"/>
              </a:xfrm>
              <a:custGeom>
                <a:avLst/>
                <a:gdLst>
                  <a:gd name="T0" fmla="*/ 0 w 46"/>
                  <a:gd name="T1" fmla="*/ 22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2 h 62"/>
                  <a:gd name="T30" fmla="*/ 46 w 46"/>
                  <a:gd name="T31" fmla="*/ 22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2 h 62"/>
                  <a:gd name="T50" fmla="*/ 0 w 46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7" name="Freeform 956"/>
              <p:cNvSpPr/>
              <p:nvPr/>
            </p:nvSpPr>
            <p:spPr bwMode="auto">
              <a:xfrm>
                <a:off x="1632" y="2576"/>
                <a:ext cx="22" cy="62"/>
              </a:xfrm>
              <a:custGeom>
                <a:avLst/>
                <a:gdLst>
                  <a:gd name="T0" fmla="*/ 0 w 22"/>
                  <a:gd name="T1" fmla="*/ 22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2 h 62"/>
                  <a:gd name="T30" fmla="*/ 0 w 22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8" name="Freeform 957"/>
              <p:cNvSpPr/>
              <p:nvPr/>
            </p:nvSpPr>
            <p:spPr bwMode="auto">
              <a:xfrm>
                <a:off x="1646" y="2574"/>
                <a:ext cx="32" cy="28"/>
              </a:xfrm>
              <a:custGeom>
                <a:avLst/>
                <a:gdLst>
                  <a:gd name="T0" fmla="*/ 0 w 32"/>
                  <a:gd name="T1" fmla="*/ 0 h 28"/>
                  <a:gd name="T2" fmla="*/ 0 w 32"/>
                  <a:gd name="T3" fmla="*/ 0 h 28"/>
                  <a:gd name="T4" fmla="*/ 0 w 32"/>
                  <a:gd name="T5" fmla="*/ 10 h 28"/>
                  <a:gd name="T6" fmla="*/ 0 w 32"/>
                  <a:gd name="T7" fmla="*/ 10 h 28"/>
                  <a:gd name="T8" fmla="*/ 6 w 32"/>
                  <a:gd name="T9" fmla="*/ 16 h 28"/>
                  <a:gd name="T10" fmla="*/ 14 w 32"/>
                  <a:gd name="T11" fmla="*/ 22 h 28"/>
                  <a:gd name="T12" fmla="*/ 24 w 32"/>
                  <a:gd name="T13" fmla="*/ 26 h 28"/>
                  <a:gd name="T14" fmla="*/ 32 w 32"/>
                  <a:gd name="T15" fmla="*/ 28 h 28"/>
                  <a:gd name="T16" fmla="*/ 32 w 32"/>
                  <a:gd name="T17" fmla="*/ 28 h 28"/>
                  <a:gd name="T18" fmla="*/ 32 w 32"/>
                  <a:gd name="T19" fmla="*/ 18 h 28"/>
                  <a:gd name="T20" fmla="*/ 30 w 32"/>
                  <a:gd name="T21" fmla="*/ 12 h 28"/>
                  <a:gd name="T22" fmla="*/ 28 w 32"/>
                  <a:gd name="T23" fmla="*/ 6 h 28"/>
                  <a:gd name="T24" fmla="*/ 22 w 32"/>
                  <a:gd name="T25" fmla="*/ 2 h 28"/>
                  <a:gd name="T26" fmla="*/ 18 w 32"/>
                  <a:gd name="T27" fmla="*/ 0 h 28"/>
                  <a:gd name="T28" fmla="*/ 12 w 32"/>
                  <a:gd name="T29" fmla="*/ 0 h 28"/>
                  <a:gd name="T30" fmla="*/ 0 w 32"/>
                  <a:gd name="T31" fmla="*/ 0 h 28"/>
                  <a:gd name="T32" fmla="*/ 0 w 32"/>
                  <a:gd name="T3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16"/>
                    </a:lnTo>
                    <a:lnTo>
                      <a:pt x="14" y="22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2" y="18"/>
                    </a:lnTo>
                    <a:lnTo>
                      <a:pt x="30" y="12"/>
                    </a:lnTo>
                    <a:lnTo>
                      <a:pt x="28" y="6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9" name="Freeform 958"/>
              <p:cNvSpPr/>
              <p:nvPr/>
            </p:nvSpPr>
            <p:spPr bwMode="auto">
              <a:xfrm>
                <a:off x="1630" y="2574"/>
                <a:ext cx="24" cy="28"/>
              </a:xfrm>
              <a:custGeom>
                <a:avLst/>
                <a:gdLst>
                  <a:gd name="T0" fmla="*/ 16 w 24"/>
                  <a:gd name="T1" fmla="*/ 0 h 28"/>
                  <a:gd name="T2" fmla="*/ 16 w 24"/>
                  <a:gd name="T3" fmla="*/ 0 h 28"/>
                  <a:gd name="T4" fmla="*/ 8 w 24"/>
                  <a:gd name="T5" fmla="*/ 4 h 28"/>
                  <a:gd name="T6" fmla="*/ 4 w 24"/>
                  <a:gd name="T7" fmla="*/ 8 h 28"/>
                  <a:gd name="T8" fmla="*/ 0 w 24"/>
                  <a:gd name="T9" fmla="*/ 16 h 28"/>
                  <a:gd name="T10" fmla="*/ 2 w 24"/>
                  <a:gd name="T11" fmla="*/ 28 h 28"/>
                  <a:gd name="T12" fmla="*/ 2 w 24"/>
                  <a:gd name="T13" fmla="*/ 28 h 28"/>
                  <a:gd name="T14" fmla="*/ 10 w 24"/>
                  <a:gd name="T15" fmla="*/ 20 h 28"/>
                  <a:gd name="T16" fmla="*/ 16 w 24"/>
                  <a:gd name="T17" fmla="*/ 10 h 28"/>
                  <a:gd name="T18" fmla="*/ 16 w 24"/>
                  <a:gd name="T19" fmla="*/ 10 h 28"/>
                  <a:gd name="T20" fmla="*/ 20 w 24"/>
                  <a:gd name="T21" fmla="*/ 14 h 28"/>
                  <a:gd name="T22" fmla="*/ 24 w 24"/>
                  <a:gd name="T23" fmla="*/ 18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0 h 28"/>
                  <a:gd name="T30" fmla="*/ 16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4"/>
                    </a:lnTo>
                    <a:lnTo>
                      <a:pt x="24" y="1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0" name="Rectangle 959"/>
              <p:cNvSpPr>
                <a:spLocks noChangeArrowheads="1"/>
              </p:cNvSpPr>
              <p:nvPr/>
            </p:nvSpPr>
            <p:spPr bwMode="auto">
              <a:xfrm>
                <a:off x="1334" y="2314"/>
                <a:ext cx="128" cy="124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1" name="Freeform 960"/>
              <p:cNvSpPr/>
              <p:nvPr/>
            </p:nvSpPr>
            <p:spPr bwMode="auto">
              <a:xfrm>
                <a:off x="1360" y="2316"/>
                <a:ext cx="78" cy="68"/>
              </a:xfrm>
              <a:custGeom>
                <a:avLst/>
                <a:gdLst>
                  <a:gd name="T0" fmla="*/ 38 w 78"/>
                  <a:gd name="T1" fmla="*/ 0 h 68"/>
                  <a:gd name="T2" fmla="*/ 38 w 78"/>
                  <a:gd name="T3" fmla="*/ 0 h 68"/>
                  <a:gd name="T4" fmla="*/ 48 w 78"/>
                  <a:gd name="T5" fmla="*/ 0 h 68"/>
                  <a:gd name="T6" fmla="*/ 58 w 78"/>
                  <a:gd name="T7" fmla="*/ 4 h 68"/>
                  <a:gd name="T8" fmla="*/ 64 w 78"/>
                  <a:gd name="T9" fmla="*/ 8 h 68"/>
                  <a:gd name="T10" fmla="*/ 70 w 78"/>
                  <a:gd name="T11" fmla="*/ 14 h 68"/>
                  <a:gd name="T12" fmla="*/ 74 w 78"/>
                  <a:gd name="T13" fmla="*/ 22 h 68"/>
                  <a:gd name="T14" fmla="*/ 76 w 78"/>
                  <a:gd name="T15" fmla="*/ 30 h 68"/>
                  <a:gd name="T16" fmla="*/ 78 w 78"/>
                  <a:gd name="T17" fmla="*/ 48 h 68"/>
                  <a:gd name="T18" fmla="*/ 78 w 78"/>
                  <a:gd name="T19" fmla="*/ 48 h 68"/>
                  <a:gd name="T20" fmla="*/ 78 w 78"/>
                  <a:gd name="T21" fmla="*/ 52 h 68"/>
                  <a:gd name="T22" fmla="*/ 74 w 78"/>
                  <a:gd name="T23" fmla="*/ 56 h 68"/>
                  <a:gd name="T24" fmla="*/ 68 w 78"/>
                  <a:gd name="T25" fmla="*/ 62 h 68"/>
                  <a:gd name="T26" fmla="*/ 58 w 78"/>
                  <a:gd name="T27" fmla="*/ 66 h 68"/>
                  <a:gd name="T28" fmla="*/ 50 w 78"/>
                  <a:gd name="T29" fmla="*/ 68 h 68"/>
                  <a:gd name="T30" fmla="*/ 28 w 78"/>
                  <a:gd name="T31" fmla="*/ 68 h 68"/>
                  <a:gd name="T32" fmla="*/ 28 w 78"/>
                  <a:gd name="T33" fmla="*/ 68 h 68"/>
                  <a:gd name="T34" fmla="*/ 20 w 78"/>
                  <a:gd name="T35" fmla="*/ 66 h 68"/>
                  <a:gd name="T36" fmla="*/ 10 w 78"/>
                  <a:gd name="T37" fmla="*/ 62 h 68"/>
                  <a:gd name="T38" fmla="*/ 2 w 78"/>
                  <a:gd name="T39" fmla="*/ 56 h 68"/>
                  <a:gd name="T40" fmla="*/ 0 w 78"/>
                  <a:gd name="T41" fmla="*/ 52 h 68"/>
                  <a:gd name="T42" fmla="*/ 0 w 78"/>
                  <a:gd name="T43" fmla="*/ 48 h 68"/>
                  <a:gd name="T44" fmla="*/ 0 w 78"/>
                  <a:gd name="T45" fmla="*/ 48 h 68"/>
                  <a:gd name="T46" fmla="*/ 2 w 78"/>
                  <a:gd name="T47" fmla="*/ 30 h 68"/>
                  <a:gd name="T48" fmla="*/ 4 w 78"/>
                  <a:gd name="T49" fmla="*/ 22 h 68"/>
                  <a:gd name="T50" fmla="*/ 8 w 78"/>
                  <a:gd name="T51" fmla="*/ 14 h 68"/>
                  <a:gd name="T52" fmla="*/ 14 w 78"/>
                  <a:gd name="T53" fmla="*/ 8 h 68"/>
                  <a:gd name="T54" fmla="*/ 20 w 78"/>
                  <a:gd name="T55" fmla="*/ 4 h 68"/>
                  <a:gd name="T56" fmla="*/ 28 w 78"/>
                  <a:gd name="T57" fmla="*/ 0 h 68"/>
                  <a:gd name="T58" fmla="*/ 38 w 78"/>
                  <a:gd name="T59" fmla="*/ 0 h 68"/>
                  <a:gd name="T60" fmla="*/ 38 w 7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68">
                    <a:moveTo>
                      <a:pt x="38" y="0"/>
                    </a:moveTo>
                    <a:lnTo>
                      <a:pt x="38" y="0"/>
                    </a:lnTo>
                    <a:lnTo>
                      <a:pt x="48" y="0"/>
                    </a:lnTo>
                    <a:lnTo>
                      <a:pt x="58" y="4"/>
                    </a:lnTo>
                    <a:lnTo>
                      <a:pt x="64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8" y="52"/>
                    </a:lnTo>
                    <a:lnTo>
                      <a:pt x="74" y="56"/>
                    </a:lnTo>
                    <a:lnTo>
                      <a:pt x="68" y="62"/>
                    </a:lnTo>
                    <a:lnTo>
                      <a:pt x="58" y="66"/>
                    </a:lnTo>
                    <a:lnTo>
                      <a:pt x="50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2" name="Freeform 961"/>
              <p:cNvSpPr/>
              <p:nvPr/>
            </p:nvSpPr>
            <p:spPr bwMode="auto">
              <a:xfrm>
                <a:off x="1360" y="2316"/>
                <a:ext cx="38" cy="68"/>
              </a:xfrm>
              <a:custGeom>
                <a:avLst/>
                <a:gdLst>
                  <a:gd name="T0" fmla="*/ 38 w 38"/>
                  <a:gd name="T1" fmla="*/ 68 h 68"/>
                  <a:gd name="T2" fmla="*/ 28 w 38"/>
                  <a:gd name="T3" fmla="*/ 68 h 68"/>
                  <a:gd name="T4" fmla="*/ 28 w 38"/>
                  <a:gd name="T5" fmla="*/ 68 h 68"/>
                  <a:gd name="T6" fmla="*/ 20 w 38"/>
                  <a:gd name="T7" fmla="*/ 66 h 68"/>
                  <a:gd name="T8" fmla="*/ 10 w 38"/>
                  <a:gd name="T9" fmla="*/ 62 h 68"/>
                  <a:gd name="T10" fmla="*/ 2 w 38"/>
                  <a:gd name="T11" fmla="*/ 56 h 68"/>
                  <a:gd name="T12" fmla="*/ 0 w 38"/>
                  <a:gd name="T13" fmla="*/ 52 h 68"/>
                  <a:gd name="T14" fmla="*/ 0 w 38"/>
                  <a:gd name="T15" fmla="*/ 48 h 68"/>
                  <a:gd name="T16" fmla="*/ 0 w 38"/>
                  <a:gd name="T17" fmla="*/ 48 h 68"/>
                  <a:gd name="T18" fmla="*/ 2 w 38"/>
                  <a:gd name="T19" fmla="*/ 30 h 68"/>
                  <a:gd name="T20" fmla="*/ 4 w 38"/>
                  <a:gd name="T21" fmla="*/ 22 h 68"/>
                  <a:gd name="T22" fmla="*/ 8 w 38"/>
                  <a:gd name="T23" fmla="*/ 14 h 68"/>
                  <a:gd name="T24" fmla="*/ 14 w 38"/>
                  <a:gd name="T25" fmla="*/ 8 h 68"/>
                  <a:gd name="T26" fmla="*/ 20 w 38"/>
                  <a:gd name="T27" fmla="*/ 4 h 68"/>
                  <a:gd name="T28" fmla="*/ 28 w 38"/>
                  <a:gd name="T29" fmla="*/ 0 h 68"/>
                  <a:gd name="T30" fmla="*/ 38 w 38"/>
                  <a:gd name="T31" fmla="*/ 0 h 68"/>
                  <a:gd name="T32" fmla="*/ 38 w 38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68">
                    <a:moveTo>
                      <a:pt x="38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3" name="Freeform 962"/>
              <p:cNvSpPr/>
              <p:nvPr/>
            </p:nvSpPr>
            <p:spPr bwMode="auto">
              <a:xfrm>
                <a:off x="1352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6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2 h 40"/>
                  <a:gd name="T34" fmla="*/ 4 w 92"/>
                  <a:gd name="T35" fmla="*/ 10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4" name="Freeform 963"/>
              <p:cNvSpPr/>
              <p:nvPr/>
            </p:nvSpPr>
            <p:spPr bwMode="auto">
              <a:xfrm>
                <a:off x="1352" y="239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2 h 40"/>
                  <a:gd name="T12" fmla="*/ 4 w 46"/>
                  <a:gd name="T13" fmla="*/ 10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5" name="Freeform 964"/>
              <p:cNvSpPr/>
              <p:nvPr/>
            </p:nvSpPr>
            <p:spPr bwMode="auto">
              <a:xfrm>
                <a:off x="1388" y="2384"/>
                <a:ext cx="22" cy="24"/>
              </a:xfrm>
              <a:custGeom>
                <a:avLst/>
                <a:gdLst>
                  <a:gd name="T0" fmla="*/ 22 w 22"/>
                  <a:gd name="T1" fmla="*/ 0 h 24"/>
                  <a:gd name="T2" fmla="*/ 0 w 22"/>
                  <a:gd name="T3" fmla="*/ 0 h 24"/>
                  <a:gd name="T4" fmla="*/ 0 w 22"/>
                  <a:gd name="T5" fmla="*/ 14 h 24"/>
                  <a:gd name="T6" fmla="*/ 0 w 22"/>
                  <a:gd name="T7" fmla="*/ 14 h 24"/>
                  <a:gd name="T8" fmla="*/ 0 w 22"/>
                  <a:gd name="T9" fmla="*/ 14 h 24"/>
                  <a:gd name="T10" fmla="*/ 2 w 22"/>
                  <a:gd name="T11" fmla="*/ 18 h 24"/>
                  <a:gd name="T12" fmla="*/ 4 w 22"/>
                  <a:gd name="T13" fmla="*/ 20 h 24"/>
                  <a:gd name="T14" fmla="*/ 6 w 22"/>
                  <a:gd name="T15" fmla="*/ 22 h 24"/>
                  <a:gd name="T16" fmla="*/ 10 w 22"/>
                  <a:gd name="T17" fmla="*/ 24 h 24"/>
                  <a:gd name="T18" fmla="*/ 10 w 22"/>
                  <a:gd name="T19" fmla="*/ 24 h 24"/>
                  <a:gd name="T20" fmla="*/ 14 w 22"/>
                  <a:gd name="T21" fmla="*/ 22 h 24"/>
                  <a:gd name="T22" fmla="*/ 18 w 22"/>
                  <a:gd name="T23" fmla="*/ 20 h 24"/>
                  <a:gd name="T24" fmla="*/ 20 w 22"/>
                  <a:gd name="T25" fmla="*/ 18 h 24"/>
                  <a:gd name="T26" fmla="*/ 22 w 22"/>
                  <a:gd name="T27" fmla="*/ 14 h 24"/>
                  <a:gd name="T28" fmla="*/ 22 w 22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4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6" name="Freeform 965"/>
              <p:cNvSpPr/>
              <p:nvPr/>
            </p:nvSpPr>
            <p:spPr bwMode="auto">
              <a:xfrm>
                <a:off x="1388" y="2384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2 w 10"/>
                  <a:gd name="T11" fmla="*/ 18 h 24"/>
                  <a:gd name="T12" fmla="*/ 4 w 10"/>
                  <a:gd name="T13" fmla="*/ 20 h 24"/>
                  <a:gd name="T14" fmla="*/ 6 w 10"/>
                  <a:gd name="T15" fmla="*/ 22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7" name="Freeform 966"/>
              <p:cNvSpPr/>
              <p:nvPr/>
            </p:nvSpPr>
            <p:spPr bwMode="auto">
              <a:xfrm>
                <a:off x="1384" y="2398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4 w 30"/>
                  <a:gd name="T7" fmla="*/ 0 h 40"/>
                  <a:gd name="T8" fmla="*/ 0 w 30"/>
                  <a:gd name="T9" fmla="*/ 2 h 40"/>
                  <a:gd name="T10" fmla="*/ 8 w 30"/>
                  <a:gd name="T11" fmla="*/ 40 h 40"/>
                  <a:gd name="T12" fmla="*/ 22 w 30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8" name="Freeform 967"/>
              <p:cNvSpPr/>
              <p:nvPr/>
            </p:nvSpPr>
            <p:spPr bwMode="auto">
              <a:xfrm>
                <a:off x="1384" y="2398"/>
                <a:ext cx="14" cy="40"/>
              </a:xfrm>
              <a:custGeom>
                <a:avLst/>
                <a:gdLst>
                  <a:gd name="T0" fmla="*/ 14 w 14"/>
                  <a:gd name="T1" fmla="*/ 0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9" name="Freeform 968"/>
              <p:cNvSpPr/>
              <p:nvPr/>
            </p:nvSpPr>
            <p:spPr bwMode="auto">
              <a:xfrm>
                <a:off x="1422" y="235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0" name="Freeform 969"/>
              <p:cNvSpPr/>
              <p:nvPr/>
            </p:nvSpPr>
            <p:spPr bwMode="auto">
              <a:xfrm>
                <a:off x="1374" y="235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1" name="Freeform 970"/>
              <p:cNvSpPr/>
              <p:nvPr/>
            </p:nvSpPr>
            <p:spPr bwMode="auto">
              <a:xfrm>
                <a:off x="1376" y="232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2" name="Freeform 971"/>
              <p:cNvSpPr/>
              <p:nvPr/>
            </p:nvSpPr>
            <p:spPr bwMode="auto">
              <a:xfrm>
                <a:off x="1376" y="2328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60 h 62"/>
                  <a:gd name="T12" fmla="*/ 20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14 w 22"/>
                  <a:gd name="T21" fmla="*/ 2 h 62"/>
                  <a:gd name="T22" fmla="*/ 6 w 22"/>
                  <a:gd name="T23" fmla="*/ 6 h 62"/>
                  <a:gd name="T24" fmla="*/ 2 w 22"/>
                  <a:gd name="T25" fmla="*/ 12 h 62"/>
                  <a:gd name="T26" fmla="*/ 0 w 22"/>
                  <a:gd name="T27" fmla="*/ 20 h 62"/>
                  <a:gd name="T28" fmla="*/ 0 w 22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3" name="Freeform 972"/>
              <p:cNvSpPr/>
              <p:nvPr/>
            </p:nvSpPr>
            <p:spPr bwMode="auto">
              <a:xfrm>
                <a:off x="1394" y="2376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4" name="Freeform 973"/>
              <p:cNvSpPr/>
              <p:nvPr/>
            </p:nvSpPr>
            <p:spPr bwMode="auto">
              <a:xfrm>
                <a:off x="1376" y="2324"/>
                <a:ext cx="46" cy="28"/>
              </a:xfrm>
              <a:custGeom>
                <a:avLst/>
                <a:gdLst>
                  <a:gd name="T0" fmla="*/ 14 w 46"/>
                  <a:gd name="T1" fmla="*/ 2 h 28"/>
                  <a:gd name="T2" fmla="*/ 14 w 46"/>
                  <a:gd name="T3" fmla="*/ 2 h 28"/>
                  <a:gd name="T4" fmla="*/ 6 w 46"/>
                  <a:gd name="T5" fmla="*/ 4 h 28"/>
                  <a:gd name="T6" fmla="*/ 2 w 46"/>
                  <a:gd name="T7" fmla="*/ 10 h 28"/>
                  <a:gd name="T8" fmla="*/ 0 w 46"/>
                  <a:gd name="T9" fmla="*/ 18 h 28"/>
                  <a:gd name="T10" fmla="*/ 0 w 46"/>
                  <a:gd name="T11" fmla="*/ 28 h 28"/>
                  <a:gd name="T12" fmla="*/ 0 w 46"/>
                  <a:gd name="T13" fmla="*/ 28 h 28"/>
                  <a:gd name="T14" fmla="*/ 8 w 46"/>
                  <a:gd name="T15" fmla="*/ 22 h 28"/>
                  <a:gd name="T16" fmla="*/ 14 w 46"/>
                  <a:gd name="T17" fmla="*/ 12 h 28"/>
                  <a:gd name="T18" fmla="*/ 14 w 46"/>
                  <a:gd name="T19" fmla="*/ 12 h 28"/>
                  <a:gd name="T20" fmla="*/ 20 w 46"/>
                  <a:gd name="T21" fmla="*/ 18 h 28"/>
                  <a:gd name="T22" fmla="*/ 28 w 46"/>
                  <a:gd name="T23" fmla="*/ 24 h 28"/>
                  <a:gd name="T24" fmla="*/ 38 w 46"/>
                  <a:gd name="T25" fmla="*/ 26 h 28"/>
                  <a:gd name="T26" fmla="*/ 46 w 46"/>
                  <a:gd name="T27" fmla="*/ 28 h 28"/>
                  <a:gd name="T28" fmla="*/ 46 w 46"/>
                  <a:gd name="T29" fmla="*/ 28 h 28"/>
                  <a:gd name="T30" fmla="*/ 46 w 46"/>
                  <a:gd name="T31" fmla="*/ 20 h 28"/>
                  <a:gd name="T32" fmla="*/ 44 w 46"/>
                  <a:gd name="T33" fmla="*/ 14 h 28"/>
                  <a:gd name="T34" fmla="*/ 42 w 46"/>
                  <a:gd name="T35" fmla="*/ 8 h 28"/>
                  <a:gd name="T36" fmla="*/ 38 w 46"/>
                  <a:gd name="T37" fmla="*/ 4 h 28"/>
                  <a:gd name="T38" fmla="*/ 32 w 46"/>
                  <a:gd name="T39" fmla="*/ 2 h 28"/>
                  <a:gd name="T40" fmla="*/ 26 w 46"/>
                  <a:gd name="T41" fmla="*/ 0 h 28"/>
                  <a:gd name="T42" fmla="*/ 14 w 46"/>
                  <a:gd name="T43" fmla="*/ 2 h 28"/>
                  <a:gd name="T44" fmla="*/ 14 w 46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8" y="24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0"/>
                    </a:lnTo>
                    <a:lnTo>
                      <a:pt x="44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5" name="Freeform 974"/>
              <p:cNvSpPr/>
              <p:nvPr/>
            </p:nvSpPr>
            <p:spPr bwMode="auto">
              <a:xfrm>
                <a:off x="1376" y="2324"/>
                <a:ext cx="22" cy="28"/>
              </a:xfrm>
              <a:custGeom>
                <a:avLst/>
                <a:gdLst>
                  <a:gd name="T0" fmla="*/ 14 w 22"/>
                  <a:gd name="T1" fmla="*/ 2 h 28"/>
                  <a:gd name="T2" fmla="*/ 14 w 22"/>
                  <a:gd name="T3" fmla="*/ 2 h 28"/>
                  <a:gd name="T4" fmla="*/ 6 w 22"/>
                  <a:gd name="T5" fmla="*/ 4 h 28"/>
                  <a:gd name="T6" fmla="*/ 2 w 22"/>
                  <a:gd name="T7" fmla="*/ 10 h 28"/>
                  <a:gd name="T8" fmla="*/ 0 w 22"/>
                  <a:gd name="T9" fmla="*/ 18 h 28"/>
                  <a:gd name="T10" fmla="*/ 0 w 22"/>
                  <a:gd name="T11" fmla="*/ 28 h 28"/>
                  <a:gd name="T12" fmla="*/ 0 w 22"/>
                  <a:gd name="T13" fmla="*/ 28 h 28"/>
                  <a:gd name="T14" fmla="*/ 8 w 22"/>
                  <a:gd name="T15" fmla="*/ 22 h 28"/>
                  <a:gd name="T16" fmla="*/ 14 w 22"/>
                  <a:gd name="T17" fmla="*/ 12 h 28"/>
                  <a:gd name="T18" fmla="*/ 14 w 22"/>
                  <a:gd name="T19" fmla="*/ 12 h 28"/>
                  <a:gd name="T20" fmla="*/ 18 w 22"/>
                  <a:gd name="T21" fmla="*/ 16 h 28"/>
                  <a:gd name="T22" fmla="*/ 22 w 22"/>
                  <a:gd name="T23" fmla="*/ 20 h 28"/>
                  <a:gd name="T24" fmla="*/ 22 w 22"/>
                  <a:gd name="T25" fmla="*/ 0 h 28"/>
                  <a:gd name="T26" fmla="*/ 22 w 22"/>
                  <a:gd name="T27" fmla="*/ 0 h 28"/>
                  <a:gd name="T28" fmla="*/ 14 w 22"/>
                  <a:gd name="T29" fmla="*/ 2 h 28"/>
                  <a:gd name="T30" fmla="*/ 14 w 22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8" y="16"/>
                    </a:lnTo>
                    <a:lnTo>
                      <a:pt x="22" y="2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6" name="Freeform 975"/>
              <p:cNvSpPr>
                <a:spLocks noEditPoints="1"/>
              </p:cNvSpPr>
              <p:nvPr/>
            </p:nvSpPr>
            <p:spPr bwMode="auto">
              <a:xfrm>
                <a:off x="1372" y="2352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40 w 52"/>
                  <a:gd name="T15" fmla="*/ 14 h 14"/>
                  <a:gd name="T16" fmla="*/ 36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6 w 52"/>
                  <a:gd name="T23" fmla="*/ 4 h 14"/>
                  <a:gd name="T24" fmla="*/ 22 w 52"/>
                  <a:gd name="T25" fmla="*/ 12 h 14"/>
                  <a:gd name="T26" fmla="*/ 14 w 52"/>
                  <a:gd name="T27" fmla="*/ 14 h 14"/>
                  <a:gd name="T28" fmla="*/ 10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8 w 52"/>
                  <a:gd name="T37" fmla="*/ 0 h 14"/>
                  <a:gd name="T38" fmla="*/ 16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8 w 52"/>
                  <a:gd name="T49" fmla="*/ 2 h 14"/>
                  <a:gd name="T50" fmla="*/ 16 w 52"/>
                  <a:gd name="T51" fmla="*/ 2 h 14"/>
                  <a:gd name="T52" fmla="*/ 24 w 52"/>
                  <a:gd name="T53" fmla="*/ 4 h 14"/>
                  <a:gd name="T54" fmla="*/ 22 w 52"/>
                  <a:gd name="T55" fmla="*/ 6 h 14"/>
                  <a:gd name="T56" fmla="*/ 20 w 52"/>
                  <a:gd name="T57" fmla="*/ 12 h 14"/>
                  <a:gd name="T58" fmla="*/ 10 w 52"/>
                  <a:gd name="T59" fmla="*/ 12 h 14"/>
                  <a:gd name="T60" fmla="*/ 44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4 w 52"/>
                  <a:gd name="T69" fmla="*/ 2 h 14"/>
                  <a:gd name="T70" fmla="*/ 30 w 52"/>
                  <a:gd name="T71" fmla="*/ 4 h 14"/>
                  <a:gd name="T72" fmla="*/ 34 w 52"/>
                  <a:gd name="T73" fmla="*/ 12 h 14"/>
                  <a:gd name="T74" fmla="*/ 38 w 52"/>
                  <a:gd name="T75" fmla="*/ 12 h 14"/>
                  <a:gd name="T76" fmla="*/ 44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6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4" y="12"/>
                    </a:moveTo>
                    <a:lnTo>
                      <a:pt x="44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4" y="12"/>
                    </a:lnTo>
                    <a:lnTo>
                      <a:pt x="4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7" name="Freeform 976"/>
              <p:cNvSpPr>
                <a:spLocks noEditPoints="1"/>
              </p:cNvSpPr>
              <p:nvPr/>
            </p:nvSpPr>
            <p:spPr bwMode="auto">
              <a:xfrm>
                <a:off x="1372" y="2352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6 w 26"/>
                  <a:gd name="T3" fmla="*/ 4 h 14"/>
                  <a:gd name="T4" fmla="*/ 26 w 26"/>
                  <a:gd name="T5" fmla="*/ 4 h 14"/>
                  <a:gd name="T6" fmla="*/ 22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6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8 w 26"/>
                  <a:gd name="T51" fmla="*/ 2 h 14"/>
                  <a:gd name="T52" fmla="*/ 8 w 26"/>
                  <a:gd name="T53" fmla="*/ 2 h 14"/>
                  <a:gd name="T54" fmla="*/ 10 w 26"/>
                  <a:gd name="T55" fmla="*/ 2 h 14"/>
                  <a:gd name="T56" fmla="*/ 16 w 26"/>
                  <a:gd name="T57" fmla="*/ 2 h 14"/>
                  <a:gd name="T58" fmla="*/ 20 w 26"/>
                  <a:gd name="T59" fmla="*/ 2 h 14"/>
                  <a:gd name="T60" fmla="*/ 24 w 26"/>
                  <a:gd name="T61" fmla="*/ 4 h 14"/>
                  <a:gd name="T62" fmla="*/ 24 w 26"/>
                  <a:gd name="T63" fmla="*/ 4 h 14"/>
                  <a:gd name="T64" fmla="*/ 22 w 26"/>
                  <a:gd name="T65" fmla="*/ 6 h 14"/>
                  <a:gd name="T66" fmla="*/ 20 w 26"/>
                  <a:gd name="T67" fmla="*/ 12 h 14"/>
                  <a:gd name="T68" fmla="*/ 20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6" y="4"/>
                    </a:lnTo>
                    <a:lnTo>
                      <a:pt x="26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6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8" name="Rectangle 977"/>
              <p:cNvSpPr>
                <a:spLocks noChangeArrowheads="1"/>
              </p:cNvSpPr>
              <p:nvPr/>
            </p:nvSpPr>
            <p:spPr bwMode="auto">
              <a:xfrm>
                <a:off x="3254" y="3430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9" name="Freeform 978"/>
              <p:cNvSpPr/>
              <p:nvPr/>
            </p:nvSpPr>
            <p:spPr bwMode="auto">
              <a:xfrm>
                <a:off x="3340" y="347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0" name="Freeform 979"/>
              <p:cNvSpPr/>
              <p:nvPr/>
            </p:nvSpPr>
            <p:spPr bwMode="auto">
              <a:xfrm>
                <a:off x="3292" y="347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1" name="Freeform 980"/>
              <p:cNvSpPr/>
              <p:nvPr/>
            </p:nvSpPr>
            <p:spPr bwMode="auto">
              <a:xfrm>
                <a:off x="3270" y="3516"/>
                <a:ext cx="94" cy="38"/>
              </a:xfrm>
              <a:custGeom>
                <a:avLst/>
                <a:gdLst>
                  <a:gd name="T0" fmla="*/ 48 w 94"/>
                  <a:gd name="T1" fmla="*/ 0 h 38"/>
                  <a:gd name="T2" fmla="*/ 48 w 94"/>
                  <a:gd name="T3" fmla="*/ 0 h 38"/>
                  <a:gd name="T4" fmla="*/ 36 w 94"/>
                  <a:gd name="T5" fmla="*/ 0 h 38"/>
                  <a:gd name="T6" fmla="*/ 36 w 94"/>
                  <a:gd name="T7" fmla="*/ 0 h 38"/>
                  <a:gd name="T8" fmla="*/ 22 w 94"/>
                  <a:gd name="T9" fmla="*/ 4 h 38"/>
                  <a:gd name="T10" fmla="*/ 12 w 94"/>
                  <a:gd name="T11" fmla="*/ 8 h 38"/>
                  <a:gd name="T12" fmla="*/ 4 w 94"/>
                  <a:gd name="T13" fmla="*/ 10 h 38"/>
                  <a:gd name="T14" fmla="*/ 2 w 94"/>
                  <a:gd name="T15" fmla="*/ 12 h 38"/>
                  <a:gd name="T16" fmla="*/ 0 w 94"/>
                  <a:gd name="T17" fmla="*/ 16 h 38"/>
                  <a:gd name="T18" fmla="*/ 0 w 94"/>
                  <a:gd name="T19" fmla="*/ 16 h 38"/>
                  <a:gd name="T20" fmla="*/ 0 w 94"/>
                  <a:gd name="T21" fmla="*/ 38 h 38"/>
                  <a:gd name="T22" fmla="*/ 0 w 94"/>
                  <a:gd name="T23" fmla="*/ 38 h 38"/>
                  <a:gd name="T24" fmla="*/ 94 w 94"/>
                  <a:gd name="T25" fmla="*/ 38 h 38"/>
                  <a:gd name="T26" fmla="*/ 94 w 94"/>
                  <a:gd name="T27" fmla="*/ 38 h 38"/>
                  <a:gd name="T28" fmla="*/ 94 w 94"/>
                  <a:gd name="T29" fmla="*/ 16 h 38"/>
                  <a:gd name="T30" fmla="*/ 94 w 94"/>
                  <a:gd name="T31" fmla="*/ 16 h 38"/>
                  <a:gd name="T32" fmla="*/ 92 w 94"/>
                  <a:gd name="T33" fmla="*/ 12 h 38"/>
                  <a:gd name="T34" fmla="*/ 90 w 94"/>
                  <a:gd name="T35" fmla="*/ 10 h 38"/>
                  <a:gd name="T36" fmla="*/ 84 w 94"/>
                  <a:gd name="T37" fmla="*/ 8 h 38"/>
                  <a:gd name="T38" fmla="*/ 72 w 94"/>
                  <a:gd name="T39" fmla="*/ 4 h 38"/>
                  <a:gd name="T40" fmla="*/ 58 w 94"/>
                  <a:gd name="T41" fmla="*/ 0 h 38"/>
                  <a:gd name="T42" fmla="*/ 48 w 94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38">
                    <a:moveTo>
                      <a:pt x="48" y="0"/>
                    </a:moveTo>
                    <a:lnTo>
                      <a:pt x="4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2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4" y="38"/>
                    </a:lnTo>
                    <a:lnTo>
                      <a:pt x="94" y="38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4" y="8"/>
                    </a:lnTo>
                    <a:lnTo>
                      <a:pt x="72" y="4"/>
                    </a:lnTo>
                    <a:lnTo>
                      <a:pt x="5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2" name="Freeform 981"/>
              <p:cNvSpPr/>
              <p:nvPr/>
            </p:nvSpPr>
            <p:spPr bwMode="auto">
              <a:xfrm>
                <a:off x="3270" y="3516"/>
                <a:ext cx="48" cy="38"/>
              </a:xfrm>
              <a:custGeom>
                <a:avLst/>
                <a:gdLst>
                  <a:gd name="T0" fmla="*/ 48 w 48"/>
                  <a:gd name="T1" fmla="*/ 0 h 38"/>
                  <a:gd name="T2" fmla="*/ 36 w 48"/>
                  <a:gd name="T3" fmla="*/ 0 h 38"/>
                  <a:gd name="T4" fmla="*/ 36 w 48"/>
                  <a:gd name="T5" fmla="*/ 0 h 38"/>
                  <a:gd name="T6" fmla="*/ 22 w 48"/>
                  <a:gd name="T7" fmla="*/ 4 h 38"/>
                  <a:gd name="T8" fmla="*/ 12 w 48"/>
                  <a:gd name="T9" fmla="*/ 8 h 38"/>
                  <a:gd name="T10" fmla="*/ 4 w 48"/>
                  <a:gd name="T11" fmla="*/ 10 h 38"/>
                  <a:gd name="T12" fmla="*/ 2 w 48"/>
                  <a:gd name="T13" fmla="*/ 12 h 38"/>
                  <a:gd name="T14" fmla="*/ 0 w 48"/>
                  <a:gd name="T15" fmla="*/ 16 h 38"/>
                  <a:gd name="T16" fmla="*/ 0 w 48"/>
                  <a:gd name="T17" fmla="*/ 16 h 38"/>
                  <a:gd name="T18" fmla="*/ 0 w 48"/>
                  <a:gd name="T19" fmla="*/ 38 h 38"/>
                  <a:gd name="T20" fmla="*/ 48 w 48"/>
                  <a:gd name="T21" fmla="*/ 38 h 38"/>
                  <a:gd name="T22" fmla="*/ 48 w 48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38">
                    <a:moveTo>
                      <a:pt x="48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2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8" y="3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3" name="Freeform 982"/>
              <p:cNvSpPr/>
              <p:nvPr/>
            </p:nvSpPr>
            <p:spPr bwMode="auto">
              <a:xfrm>
                <a:off x="3298" y="3516"/>
                <a:ext cx="38" cy="18"/>
              </a:xfrm>
              <a:custGeom>
                <a:avLst/>
                <a:gdLst>
                  <a:gd name="T0" fmla="*/ 20 w 38"/>
                  <a:gd name="T1" fmla="*/ 0 h 18"/>
                  <a:gd name="T2" fmla="*/ 20 w 38"/>
                  <a:gd name="T3" fmla="*/ 0 h 18"/>
                  <a:gd name="T4" fmla="*/ 8 w 38"/>
                  <a:gd name="T5" fmla="*/ 0 h 18"/>
                  <a:gd name="T6" fmla="*/ 8 w 38"/>
                  <a:gd name="T7" fmla="*/ 0 h 18"/>
                  <a:gd name="T8" fmla="*/ 0 w 38"/>
                  <a:gd name="T9" fmla="*/ 2 h 18"/>
                  <a:gd name="T10" fmla="*/ 0 w 38"/>
                  <a:gd name="T11" fmla="*/ 2 h 18"/>
                  <a:gd name="T12" fmla="*/ 2 w 38"/>
                  <a:gd name="T13" fmla="*/ 8 h 18"/>
                  <a:gd name="T14" fmla="*/ 6 w 38"/>
                  <a:gd name="T15" fmla="*/ 14 h 18"/>
                  <a:gd name="T16" fmla="*/ 12 w 38"/>
                  <a:gd name="T17" fmla="*/ 18 h 18"/>
                  <a:gd name="T18" fmla="*/ 20 w 38"/>
                  <a:gd name="T19" fmla="*/ 18 h 18"/>
                  <a:gd name="T20" fmla="*/ 20 w 38"/>
                  <a:gd name="T21" fmla="*/ 18 h 18"/>
                  <a:gd name="T22" fmla="*/ 26 w 38"/>
                  <a:gd name="T23" fmla="*/ 18 h 18"/>
                  <a:gd name="T24" fmla="*/ 32 w 38"/>
                  <a:gd name="T25" fmla="*/ 14 h 18"/>
                  <a:gd name="T26" fmla="*/ 36 w 38"/>
                  <a:gd name="T27" fmla="*/ 8 h 18"/>
                  <a:gd name="T28" fmla="*/ 38 w 38"/>
                  <a:gd name="T29" fmla="*/ 2 h 18"/>
                  <a:gd name="T30" fmla="*/ 38 w 38"/>
                  <a:gd name="T31" fmla="*/ 2 h 18"/>
                  <a:gd name="T32" fmla="*/ 30 w 38"/>
                  <a:gd name="T33" fmla="*/ 0 h 18"/>
                  <a:gd name="T34" fmla="*/ 20 w 38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18">
                    <a:moveTo>
                      <a:pt x="20" y="0"/>
                    </a:moveTo>
                    <a:lnTo>
                      <a:pt x="2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4" name="Freeform 983"/>
              <p:cNvSpPr/>
              <p:nvPr/>
            </p:nvSpPr>
            <p:spPr bwMode="auto">
              <a:xfrm>
                <a:off x="3298" y="3516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8 w 20"/>
                  <a:gd name="T3" fmla="*/ 0 h 18"/>
                  <a:gd name="T4" fmla="*/ 8 w 20"/>
                  <a:gd name="T5" fmla="*/ 0 h 18"/>
                  <a:gd name="T6" fmla="*/ 0 w 20"/>
                  <a:gd name="T7" fmla="*/ 2 h 18"/>
                  <a:gd name="T8" fmla="*/ 0 w 20"/>
                  <a:gd name="T9" fmla="*/ 2 h 18"/>
                  <a:gd name="T10" fmla="*/ 2 w 20"/>
                  <a:gd name="T11" fmla="*/ 8 h 18"/>
                  <a:gd name="T12" fmla="*/ 6 w 20"/>
                  <a:gd name="T13" fmla="*/ 14 h 18"/>
                  <a:gd name="T14" fmla="*/ 12 w 20"/>
                  <a:gd name="T15" fmla="*/ 18 h 18"/>
                  <a:gd name="T16" fmla="*/ 20 w 20"/>
                  <a:gd name="T17" fmla="*/ 18 h 18"/>
                  <a:gd name="T18" fmla="*/ 20 w 20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20" y="18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5" name="Freeform 984"/>
              <p:cNvSpPr/>
              <p:nvPr/>
            </p:nvSpPr>
            <p:spPr bwMode="auto">
              <a:xfrm>
                <a:off x="3302" y="3516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6 h 16"/>
                  <a:gd name="T14" fmla="*/ 4 w 30"/>
                  <a:gd name="T15" fmla="*/ 12 h 16"/>
                  <a:gd name="T16" fmla="*/ 10 w 30"/>
                  <a:gd name="T17" fmla="*/ 14 h 16"/>
                  <a:gd name="T18" fmla="*/ 16 w 30"/>
                  <a:gd name="T19" fmla="*/ 16 h 16"/>
                  <a:gd name="T20" fmla="*/ 16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30 w 30"/>
                  <a:gd name="T27" fmla="*/ 6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6" name="Freeform 985"/>
              <p:cNvSpPr/>
              <p:nvPr/>
            </p:nvSpPr>
            <p:spPr bwMode="auto">
              <a:xfrm>
                <a:off x="3302" y="3516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4 w 16"/>
                  <a:gd name="T3" fmla="*/ 0 h 16"/>
                  <a:gd name="T4" fmla="*/ 4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6 h 16"/>
                  <a:gd name="T12" fmla="*/ 4 w 16"/>
                  <a:gd name="T13" fmla="*/ 12 h 16"/>
                  <a:gd name="T14" fmla="*/ 10 w 16"/>
                  <a:gd name="T15" fmla="*/ 14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7" name="Freeform 986"/>
              <p:cNvSpPr/>
              <p:nvPr/>
            </p:nvSpPr>
            <p:spPr bwMode="auto">
              <a:xfrm>
                <a:off x="3306" y="3502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4 h 18"/>
                  <a:gd name="T6" fmla="*/ 12 w 22"/>
                  <a:gd name="T7" fmla="*/ 18 h 18"/>
                  <a:gd name="T8" fmla="*/ 22 w 22"/>
                  <a:gd name="T9" fmla="*/ 14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8" name="Freeform 987"/>
              <p:cNvSpPr/>
              <p:nvPr/>
            </p:nvSpPr>
            <p:spPr bwMode="auto">
              <a:xfrm>
                <a:off x="3306" y="3502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0 w 12"/>
                  <a:gd name="T3" fmla="*/ 0 h 18"/>
                  <a:gd name="T4" fmla="*/ 0 w 12"/>
                  <a:gd name="T5" fmla="*/ 14 h 18"/>
                  <a:gd name="T6" fmla="*/ 12 w 12"/>
                  <a:gd name="T7" fmla="*/ 18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9" name="Freeform 988"/>
              <p:cNvSpPr/>
              <p:nvPr/>
            </p:nvSpPr>
            <p:spPr bwMode="auto">
              <a:xfrm>
                <a:off x="3294" y="344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0" name="Freeform 989"/>
              <p:cNvSpPr/>
              <p:nvPr/>
            </p:nvSpPr>
            <p:spPr bwMode="auto">
              <a:xfrm>
                <a:off x="3294" y="344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1" name="Freeform 990"/>
              <p:cNvSpPr/>
              <p:nvPr/>
            </p:nvSpPr>
            <p:spPr bwMode="auto">
              <a:xfrm>
                <a:off x="3310" y="3500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2 w 16"/>
                  <a:gd name="T13" fmla="*/ 0 h 6"/>
                  <a:gd name="T14" fmla="*/ 8 w 16"/>
                  <a:gd name="T15" fmla="*/ 0 h 6"/>
                  <a:gd name="T16" fmla="*/ 8 w 16"/>
                  <a:gd name="T17" fmla="*/ 0 h 6"/>
                  <a:gd name="T18" fmla="*/ 2 w 16"/>
                  <a:gd name="T19" fmla="*/ 0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2" name="Freeform 991"/>
              <p:cNvSpPr/>
              <p:nvPr/>
            </p:nvSpPr>
            <p:spPr bwMode="auto">
              <a:xfrm>
                <a:off x="3310" y="3500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2 w 8"/>
                  <a:gd name="T11" fmla="*/ 0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3" name="Freeform 992"/>
              <p:cNvSpPr/>
              <p:nvPr/>
            </p:nvSpPr>
            <p:spPr bwMode="auto">
              <a:xfrm>
                <a:off x="3318" y="351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4" name="Freeform 993"/>
              <p:cNvSpPr/>
              <p:nvPr/>
            </p:nvSpPr>
            <p:spPr bwMode="auto">
              <a:xfrm>
                <a:off x="3302" y="3516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4 h 16"/>
                  <a:gd name="T6" fmla="*/ 16 w 16"/>
                  <a:gd name="T7" fmla="*/ 4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5" name="Freeform 994"/>
              <p:cNvSpPr>
                <a:spLocks noEditPoints="1"/>
              </p:cNvSpPr>
              <p:nvPr/>
            </p:nvSpPr>
            <p:spPr bwMode="auto">
              <a:xfrm>
                <a:off x="3292" y="3466"/>
                <a:ext cx="50" cy="16"/>
              </a:xfrm>
              <a:custGeom>
                <a:avLst/>
                <a:gdLst>
                  <a:gd name="T0" fmla="*/ 26 w 50"/>
                  <a:gd name="T1" fmla="*/ 2 h 16"/>
                  <a:gd name="T2" fmla="*/ 30 w 50"/>
                  <a:gd name="T3" fmla="*/ 2 h 16"/>
                  <a:gd name="T4" fmla="*/ 44 w 50"/>
                  <a:gd name="T5" fmla="*/ 2 h 16"/>
                  <a:gd name="T6" fmla="*/ 50 w 50"/>
                  <a:gd name="T7" fmla="*/ 2 h 16"/>
                  <a:gd name="T8" fmla="*/ 50 w 50"/>
                  <a:gd name="T9" fmla="*/ 4 h 16"/>
                  <a:gd name="T10" fmla="*/ 48 w 50"/>
                  <a:gd name="T11" fmla="*/ 4 h 16"/>
                  <a:gd name="T12" fmla="*/ 46 w 50"/>
                  <a:gd name="T13" fmla="*/ 12 h 16"/>
                  <a:gd name="T14" fmla="*/ 38 w 50"/>
                  <a:gd name="T15" fmla="*/ 16 h 16"/>
                  <a:gd name="T16" fmla="*/ 34 w 50"/>
                  <a:gd name="T17" fmla="*/ 14 h 16"/>
                  <a:gd name="T18" fmla="*/ 26 w 50"/>
                  <a:gd name="T19" fmla="*/ 6 h 16"/>
                  <a:gd name="T20" fmla="*/ 26 w 50"/>
                  <a:gd name="T21" fmla="*/ 6 h 16"/>
                  <a:gd name="T22" fmla="*/ 24 w 50"/>
                  <a:gd name="T23" fmla="*/ 6 h 16"/>
                  <a:gd name="T24" fmla="*/ 20 w 50"/>
                  <a:gd name="T25" fmla="*/ 12 h 16"/>
                  <a:gd name="T26" fmla="*/ 12 w 50"/>
                  <a:gd name="T27" fmla="*/ 16 h 16"/>
                  <a:gd name="T28" fmla="*/ 8 w 50"/>
                  <a:gd name="T29" fmla="*/ 14 h 16"/>
                  <a:gd name="T30" fmla="*/ 2 w 50"/>
                  <a:gd name="T31" fmla="*/ 4 h 16"/>
                  <a:gd name="T32" fmla="*/ 0 w 50"/>
                  <a:gd name="T33" fmla="*/ 4 h 16"/>
                  <a:gd name="T34" fmla="*/ 0 w 50"/>
                  <a:gd name="T35" fmla="*/ 2 h 16"/>
                  <a:gd name="T36" fmla="*/ 6 w 50"/>
                  <a:gd name="T37" fmla="*/ 2 h 16"/>
                  <a:gd name="T38" fmla="*/ 14 w 50"/>
                  <a:gd name="T39" fmla="*/ 0 h 16"/>
                  <a:gd name="T40" fmla="*/ 20 w 50"/>
                  <a:gd name="T41" fmla="*/ 2 h 16"/>
                  <a:gd name="T42" fmla="*/ 26 w 50"/>
                  <a:gd name="T43" fmla="*/ 2 h 16"/>
                  <a:gd name="T44" fmla="*/ 8 w 50"/>
                  <a:gd name="T45" fmla="*/ 12 h 16"/>
                  <a:gd name="T46" fmla="*/ 4 w 50"/>
                  <a:gd name="T47" fmla="*/ 6 h 16"/>
                  <a:gd name="T48" fmla="*/ 6 w 50"/>
                  <a:gd name="T49" fmla="*/ 4 h 16"/>
                  <a:gd name="T50" fmla="*/ 14 w 50"/>
                  <a:gd name="T51" fmla="*/ 2 h 16"/>
                  <a:gd name="T52" fmla="*/ 22 w 50"/>
                  <a:gd name="T53" fmla="*/ 4 h 16"/>
                  <a:gd name="T54" fmla="*/ 22 w 50"/>
                  <a:gd name="T55" fmla="*/ 8 h 16"/>
                  <a:gd name="T56" fmla="*/ 18 w 50"/>
                  <a:gd name="T57" fmla="*/ 12 h 16"/>
                  <a:gd name="T58" fmla="*/ 8 w 50"/>
                  <a:gd name="T59" fmla="*/ 12 h 16"/>
                  <a:gd name="T60" fmla="*/ 42 w 50"/>
                  <a:gd name="T61" fmla="*/ 12 h 16"/>
                  <a:gd name="T62" fmla="*/ 44 w 50"/>
                  <a:gd name="T63" fmla="*/ 8 h 16"/>
                  <a:gd name="T64" fmla="*/ 44 w 50"/>
                  <a:gd name="T65" fmla="*/ 4 h 16"/>
                  <a:gd name="T66" fmla="*/ 42 w 50"/>
                  <a:gd name="T67" fmla="*/ 2 h 16"/>
                  <a:gd name="T68" fmla="*/ 32 w 50"/>
                  <a:gd name="T69" fmla="*/ 2 h 16"/>
                  <a:gd name="T70" fmla="*/ 28 w 50"/>
                  <a:gd name="T71" fmla="*/ 4 h 16"/>
                  <a:gd name="T72" fmla="*/ 32 w 50"/>
                  <a:gd name="T73" fmla="*/ 12 h 16"/>
                  <a:gd name="T74" fmla="*/ 38 w 50"/>
                  <a:gd name="T75" fmla="*/ 14 h 16"/>
                  <a:gd name="T76" fmla="*/ 42 w 50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4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6" name="Freeform 995"/>
              <p:cNvSpPr>
                <a:spLocks noEditPoints="1"/>
              </p:cNvSpPr>
              <p:nvPr/>
            </p:nvSpPr>
            <p:spPr bwMode="auto">
              <a:xfrm>
                <a:off x="3292" y="3466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6 w 26"/>
                  <a:gd name="T9" fmla="*/ 14 h 16"/>
                  <a:gd name="T10" fmla="*/ 12 w 26"/>
                  <a:gd name="T11" fmla="*/ 16 h 16"/>
                  <a:gd name="T12" fmla="*/ 12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2 w 26"/>
                  <a:gd name="T19" fmla="*/ 4 h 16"/>
                  <a:gd name="T20" fmla="*/ 2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6 w 26"/>
                  <a:gd name="T31" fmla="*/ 2 h 16"/>
                  <a:gd name="T32" fmla="*/ 6 w 26"/>
                  <a:gd name="T33" fmla="*/ 2 h 16"/>
                  <a:gd name="T34" fmla="*/ 14 w 26"/>
                  <a:gd name="T35" fmla="*/ 0 h 16"/>
                  <a:gd name="T36" fmla="*/ 20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8 w 26"/>
                  <a:gd name="T43" fmla="*/ 12 h 16"/>
                  <a:gd name="T44" fmla="*/ 8 w 26"/>
                  <a:gd name="T45" fmla="*/ 12 h 16"/>
                  <a:gd name="T46" fmla="*/ 6 w 26"/>
                  <a:gd name="T47" fmla="*/ 8 h 16"/>
                  <a:gd name="T48" fmla="*/ 4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18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2 w 26"/>
                  <a:gd name="T71" fmla="*/ 14 h 16"/>
                  <a:gd name="T72" fmla="*/ 8 w 26"/>
                  <a:gd name="T73" fmla="*/ 12 h 16"/>
                  <a:gd name="T74" fmla="*/ 8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7" name="Rectangle 996"/>
              <p:cNvSpPr>
                <a:spLocks noChangeArrowheads="1"/>
              </p:cNvSpPr>
              <p:nvPr/>
            </p:nvSpPr>
            <p:spPr bwMode="auto">
              <a:xfrm>
                <a:off x="3254" y="2686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8" name="Freeform 997"/>
              <p:cNvSpPr/>
              <p:nvPr/>
            </p:nvSpPr>
            <p:spPr bwMode="auto">
              <a:xfrm>
                <a:off x="3340" y="272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9" name="Freeform 998"/>
              <p:cNvSpPr/>
              <p:nvPr/>
            </p:nvSpPr>
            <p:spPr bwMode="auto">
              <a:xfrm>
                <a:off x="3292" y="272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0" name="Freeform 999"/>
              <p:cNvSpPr/>
              <p:nvPr/>
            </p:nvSpPr>
            <p:spPr bwMode="auto">
              <a:xfrm>
                <a:off x="3270" y="2770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36 w 94"/>
                  <a:gd name="T5" fmla="*/ 0 h 40"/>
                  <a:gd name="T6" fmla="*/ 36 w 94"/>
                  <a:gd name="T7" fmla="*/ 0 h 40"/>
                  <a:gd name="T8" fmla="*/ 22 w 94"/>
                  <a:gd name="T9" fmla="*/ 6 h 40"/>
                  <a:gd name="T10" fmla="*/ 12 w 94"/>
                  <a:gd name="T11" fmla="*/ 8 h 40"/>
                  <a:gd name="T12" fmla="*/ 4 w 94"/>
                  <a:gd name="T13" fmla="*/ 12 h 40"/>
                  <a:gd name="T14" fmla="*/ 2 w 94"/>
                  <a:gd name="T15" fmla="*/ 14 h 40"/>
                  <a:gd name="T16" fmla="*/ 0 w 94"/>
                  <a:gd name="T17" fmla="*/ 16 h 40"/>
                  <a:gd name="T18" fmla="*/ 0 w 94"/>
                  <a:gd name="T19" fmla="*/ 16 h 40"/>
                  <a:gd name="T20" fmla="*/ 0 w 94"/>
                  <a:gd name="T21" fmla="*/ 40 h 40"/>
                  <a:gd name="T22" fmla="*/ 0 w 94"/>
                  <a:gd name="T23" fmla="*/ 40 h 40"/>
                  <a:gd name="T24" fmla="*/ 94 w 94"/>
                  <a:gd name="T25" fmla="*/ 40 h 40"/>
                  <a:gd name="T26" fmla="*/ 94 w 94"/>
                  <a:gd name="T27" fmla="*/ 40 h 40"/>
                  <a:gd name="T28" fmla="*/ 94 w 94"/>
                  <a:gd name="T29" fmla="*/ 16 h 40"/>
                  <a:gd name="T30" fmla="*/ 94 w 94"/>
                  <a:gd name="T31" fmla="*/ 16 h 40"/>
                  <a:gd name="T32" fmla="*/ 92 w 94"/>
                  <a:gd name="T33" fmla="*/ 14 h 40"/>
                  <a:gd name="T34" fmla="*/ 90 w 94"/>
                  <a:gd name="T35" fmla="*/ 12 h 40"/>
                  <a:gd name="T36" fmla="*/ 84 w 94"/>
                  <a:gd name="T37" fmla="*/ 8 h 40"/>
                  <a:gd name="T38" fmla="*/ 72 w 94"/>
                  <a:gd name="T39" fmla="*/ 6 h 40"/>
                  <a:gd name="T40" fmla="*/ 58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4" y="8"/>
                    </a:lnTo>
                    <a:lnTo>
                      <a:pt x="72" y="6"/>
                    </a:lnTo>
                    <a:lnTo>
                      <a:pt x="5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1" name="Freeform 1000"/>
              <p:cNvSpPr/>
              <p:nvPr/>
            </p:nvSpPr>
            <p:spPr bwMode="auto">
              <a:xfrm>
                <a:off x="3270" y="2770"/>
                <a:ext cx="48" cy="40"/>
              </a:xfrm>
              <a:custGeom>
                <a:avLst/>
                <a:gdLst>
                  <a:gd name="T0" fmla="*/ 48 w 48"/>
                  <a:gd name="T1" fmla="*/ 0 h 40"/>
                  <a:gd name="T2" fmla="*/ 36 w 48"/>
                  <a:gd name="T3" fmla="*/ 0 h 40"/>
                  <a:gd name="T4" fmla="*/ 36 w 48"/>
                  <a:gd name="T5" fmla="*/ 0 h 40"/>
                  <a:gd name="T6" fmla="*/ 22 w 48"/>
                  <a:gd name="T7" fmla="*/ 6 h 40"/>
                  <a:gd name="T8" fmla="*/ 12 w 48"/>
                  <a:gd name="T9" fmla="*/ 8 h 40"/>
                  <a:gd name="T10" fmla="*/ 4 w 48"/>
                  <a:gd name="T11" fmla="*/ 12 h 40"/>
                  <a:gd name="T12" fmla="*/ 2 w 48"/>
                  <a:gd name="T13" fmla="*/ 14 h 40"/>
                  <a:gd name="T14" fmla="*/ 0 w 48"/>
                  <a:gd name="T15" fmla="*/ 16 h 40"/>
                  <a:gd name="T16" fmla="*/ 0 w 48"/>
                  <a:gd name="T17" fmla="*/ 16 h 40"/>
                  <a:gd name="T18" fmla="*/ 0 w 48"/>
                  <a:gd name="T19" fmla="*/ 40 h 40"/>
                  <a:gd name="T20" fmla="*/ 48 w 48"/>
                  <a:gd name="T21" fmla="*/ 40 h 40"/>
                  <a:gd name="T22" fmla="*/ 48 w 48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8" y="4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2" name="Freeform 1001"/>
              <p:cNvSpPr/>
              <p:nvPr/>
            </p:nvSpPr>
            <p:spPr bwMode="auto">
              <a:xfrm>
                <a:off x="3298" y="2770"/>
                <a:ext cx="38" cy="20"/>
              </a:xfrm>
              <a:custGeom>
                <a:avLst/>
                <a:gdLst>
                  <a:gd name="T0" fmla="*/ 20 w 38"/>
                  <a:gd name="T1" fmla="*/ 0 h 20"/>
                  <a:gd name="T2" fmla="*/ 20 w 38"/>
                  <a:gd name="T3" fmla="*/ 0 h 20"/>
                  <a:gd name="T4" fmla="*/ 8 w 38"/>
                  <a:gd name="T5" fmla="*/ 0 h 20"/>
                  <a:gd name="T6" fmla="*/ 8 w 38"/>
                  <a:gd name="T7" fmla="*/ 0 h 20"/>
                  <a:gd name="T8" fmla="*/ 0 w 38"/>
                  <a:gd name="T9" fmla="*/ 4 h 20"/>
                  <a:gd name="T10" fmla="*/ 0 w 38"/>
                  <a:gd name="T11" fmla="*/ 4 h 20"/>
                  <a:gd name="T12" fmla="*/ 2 w 38"/>
                  <a:gd name="T13" fmla="*/ 10 h 20"/>
                  <a:gd name="T14" fmla="*/ 6 w 38"/>
                  <a:gd name="T15" fmla="*/ 14 h 20"/>
                  <a:gd name="T16" fmla="*/ 12 w 38"/>
                  <a:gd name="T17" fmla="*/ 18 h 20"/>
                  <a:gd name="T18" fmla="*/ 20 w 38"/>
                  <a:gd name="T19" fmla="*/ 20 h 20"/>
                  <a:gd name="T20" fmla="*/ 20 w 38"/>
                  <a:gd name="T21" fmla="*/ 20 h 20"/>
                  <a:gd name="T22" fmla="*/ 26 w 38"/>
                  <a:gd name="T23" fmla="*/ 18 h 20"/>
                  <a:gd name="T24" fmla="*/ 32 w 38"/>
                  <a:gd name="T25" fmla="*/ 14 h 20"/>
                  <a:gd name="T26" fmla="*/ 36 w 38"/>
                  <a:gd name="T27" fmla="*/ 10 h 20"/>
                  <a:gd name="T28" fmla="*/ 38 w 38"/>
                  <a:gd name="T29" fmla="*/ 4 h 20"/>
                  <a:gd name="T30" fmla="*/ 38 w 38"/>
                  <a:gd name="T31" fmla="*/ 4 h 20"/>
                  <a:gd name="T32" fmla="*/ 30 w 38"/>
                  <a:gd name="T33" fmla="*/ 0 h 20"/>
                  <a:gd name="T34" fmla="*/ 20 w 38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20">
                    <a:moveTo>
                      <a:pt x="20" y="0"/>
                    </a:moveTo>
                    <a:lnTo>
                      <a:pt x="2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6" y="10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3" name="Freeform 1002"/>
              <p:cNvSpPr/>
              <p:nvPr/>
            </p:nvSpPr>
            <p:spPr bwMode="auto">
              <a:xfrm>
                <a:off x="3298" y="2770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8 w 20"/>
                  <a:gd name="T3" fmla="*/ 0 h 20"/>
                  <a:gd name="T4" fmla="*/ 8 w 20"/>
                  <a:gd name="T5" fmla="*/ 0 h 20"/>
                  <a:gd name="T6" fmla="*/ 0 w 20"/>
                  <a:gd name="T7" fmla="*/ 4 h 20"/>
                  <a:gd name="T8" fmla="*/ 0 w 20"/>
                  <a:gd name="T9" fmla="*/ 4 h 20"/>
                  <a:gd name="T10" fmla="*/ 2 w 20"/>
                  <a:gd name="T11" fmla="*/ 10 h 20"/>
                  <a:gd name="T12" fmla="*/ 6 w 20"/>
                  <a:gd name="T13" fmla="*/ 14 h 20"/>
                  <a:gd name="T14" fmla="*/ 12 w 20"/>
                  <a:gd name="T15" fmla="*/ 18 h 20"/>
                  <a:gd name="T16" fmla="*/ 20 w 20"/>
                  <a:gd name="T17" fmla="*/ 20 h 20"/>
                  <a:gd name="T18" fmla="*/ 20 w 20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20" y="2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4" name="Freeform 1003"/>
              <p:cNvSpPr/>
              <p:nvPr/>
            </p:nvSpPr>
            <p:spPr bwMode="auto">
              <a:xfrm>
                <a:off x="3302" y="2770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6 h 16"/>
                  <a:gd name="T18" fmla="*/ 16 w 30"/>
                  <a:gd name="T19" fmla="*/ 16 h 16"/>
                  <a:gd name="T20" fmla="*/ 16 w 30"/>
                  <a:gd name="T21" fmla="*/ 16 h 16"/>
                  <a:gd name="T22" fmla="*/ 20 w 30"/>
                  <a:gd name="T23" fmla="*/ 16 h 16"/>
                  <a:gd name="T24" fmla="*/ 26 w 30"/>
                  <a:gd name="T25" fmla="*/ 12 h 16"/>
                  <a:gd name="T26" fmla="*/ 30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0" y="16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5" name="Freeform 1004"/>
              <p:cNvSpPr/>
              <p:nvPr/>
            </p:nvSpPr>
            <p:spPr bwMode="auto">
              <a:xfrm>
                <a:off x="3302" y="2770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4 w 16"/>
                  <a:gd name="T3" fmla="*/ 0 h 16"/>
                  <a:gd name="T4" fmla="*/ 4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4 w 16"/>
                  <a:gd name="T13" fmla="*/ 12 h 16"/>
                  <a:gd name="T14" fmla="*/ 10 w 16"/>
                  <a:gd name="T15" fmla="*/ 16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6" name="Freeform 1005"/>
              <p:cNvSpPr/>
              <p:nvPr/>
            </p:nvSpPr>
            <p:spPr bwMode="auto">
              <a:xfrm>
                <a:off x="3306" y="2756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7" name="Freeform 1006"/>
              <p:cNvSpPr/>
              <p:nvPr/>
            </p:nvSpPr>
            <p:spPr bwMode="auto">
              <a:xfrm>
                <a:off x="3306" y="2756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8" name="Freeform 1007"/>
              <p:cNvSpPr/>
              <p:nvPr/>
            </p:nvSpPr>
            <p:spPr bwMode="auto">
              <a:xfrm>
                <a:off x="3294" y="269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8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9" name="Freeform 1008"/>
              <p:cNvSpPr/>
              <p:nvPr/>
            </p:nvSpPr>
            <p:spPr bwMode="auto">
              <a:xfrm>
                <a:off x="3294" y="2696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2 h 64"/>
                  <a:gd name="T16" fmla="*/ 0 w 24"/>
                  <a:gd name="T17" fmla="*/ 42 h 64"/>
                  <a:gd name="T18" fmla="*/ 2 w 24"/>
                  <a:gd name="T19" fmla="*/ 50 h 64"/>
                  <a:gd name="T20" fmla="*/ 8 w 24"/>
                  <a:gd name="T21" fmla="*/ 58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0" name="Freeform 1009"/>
              <p:cNvSpPr/>
              <p:nvPr/>
            </p:nvSpPr>
            <p:spPr bwMode="auto">
              <a:xfrm>
                <a:off x="3310" y="2754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2 w 16"/>
                  <a:gd name="T13" fmla="*/ 2 h 6"/>
                  <a:gd name="T14" fmla="*/ 8 w 16"/>
                  <a:gd name="T15" fmla="*/ 0 h 6"/>
                  <a:gd name="T16" fmla="*/ 8 w 16"/>
                  <a:gd name="T17" fmla="*/ 0 h 6"/>
                  <a:gd name="T18" fmla="*/ 2 w 16"/>
                  <a:gd name="T19" fmla="*/ 2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1" name="Freeform 1010"/>
              <p:cNvSpPr/>
              <p:nvPr/>
            </p:nvSpPr>
            <p:spPr bwMode="auto">
              <a:xfrm>
                <a:off x="3310" y="2754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2 w 8"/>
                  <a:gd name="T11" fmla="*/ 2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2" name="Freeform 1011"/>
              <p:cNvSpPr/>
              <p:nvPr/>
            </p:nvSpPr>
            <p:spPr bwMode="auto">
              <a:xfrm>
                <a:off x="3318" y="277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" name="Group 1213"/>
            <p:cNvGrpSpPr/>
            <p:nvPr/>
          </p:nvGrpSpPr>
          <p:grpSpPr bwMode="auto">
            <a:xfrm>
              <a:off x="3244" y="2314"/>
              <a:ext cx="272" cy="1248"/>
              <a:chOff x="3244" y="2314"/>
              <a:chExt cx="272" cy="1248"/>
            </a:xfrm>
          </p:grpSpPr>
          <p:sp>
            <p:nvSpPr>
              <p:cNvPr id="1973" name="Freeform 1013"/>
              <p:cNvSpPr/>
              <p:nvPr/>
            </p:nvSpPr>
            <p:spPr bwMode="auto">
              <a:xfrm>
                <a:off x="3302" y="2770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2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4" name="Freeform 1014"/>
              <p:cNvSpPr>
                <a:spLocks noEditPoints="1"/>
              </p:cNvSpPr>
              <p:nvPr/>
            </p:nvSpPr>
            <p:spPr bwMode="auto">
              <a:xfrm>
                <a:off x="3292" y="2722"/>
                <a:ext cx="50" cy="14"/>
              </a:xfrm>
              <a:custGeom>
                <a:avLst/>
                <a:gdLst>
                  <a:gd name="T0" fmla="*/ 26 w 50"/>
                  <a:gd name="T1" fmla="*/ 0 h 14"/>
                  <a:gd name="T2" fmla="*/ 30 w 50"/>
                  <a:gd name="T3" fmla="*/ 0 h 14"/>
                  <a:gd name="T4" fmla="*/ 44 w 50"/>
                  <a:gd name="T5" fmla="*/ 0 h 14"/>
                  <a:gd name="T6" fmla="*/ 50 w 50"/>
                  <a:gd name="T7" fmla="*/ 0 h 14"/>
                  <a:gd name="T8" fmla="*/ 50 w 50"/>
                  <a:gd name="T9" fmla="*/ 4 h 14"/>
                  <a:gd name="T10" fmla="*/ 48 w 50"/>
                  <a:gd name="T11" fmla="*/ 4 h 14"/>
                  <a:gd name="T12" fmla="*/ 46 w 50"/>
                  <a:gd name="T13" fmla="*/ 10 h 14"/>
                  <a:gd name="T14" fmla="*/ 38 w 50"/>
                  <a:gd name="T15" fmla="*/ 14 h 14"/>
                  <a:gd name="T16" fmla="*/ 34 w 50"/>
                  <a:gd name="T17" fmla="*/ 14 h 14"/>
                  <a:gd name="T18" fmla="*/ 26 w 50"/>
                  <a:gd name="T19" fmla="*/ 4 h 14"/>
                  <a:gd name="T20" fmla="*/ 26 w 50"/>
                  <a:gd name="T21" fmla="*/ 4 h 14"/>
                  <a:gd name="T22" fmla="*/ 24 w 50"/>
                  <a:gd name="T23" fmla="*/ 4 h 14"/>
                  <a:gd name="T24" fmla="*/ 20 w 50"/>
                  <a:gd name="T25" fmla="*/ 12 h 14"/>
                  <a:gd name="T26" fmla="*/ 12 w 50"/>
                  <a:gd name="T27" fmla="*/ 14 h 14"/>
                  <a:gd name="T28" fmla="*/ 8 w 50"/>
                  <a:gd name="T29" fmla="*/ 14 h 14"/>
                  <a:gd name="T30" fmla="*/ 2 w 50"/>
                  <a:gd name="T31" fmla="*/ 4 h 14"/>
                  <a:gd name="T32" fmla="*/ 0 w 50"/>
                  <a:gd name="T33" fmla="*/ 4 h 14"/>
                  <a:gd name="T34" fmla="*/ 0 w 50"/>
                  <a:gd name="T35" fmla="*/ 0 h 14"/>
                  <a:gd name="T36" fmla="*/ 6 w 50"/>
                  <a:gd name="T37" fmla="*/ 0 h 14"/>
                  <a:gd name="T38" fmla="*/ 14 w 50"/>
                  <a:gd name="T39" fmla="*/ 0 h 14"/>
                  <a:gd name="T40" fmla="*/ 20 w 50"/>
                  <a:gd name="T41" fmla="*/ 0 h 14"/>
                  <a:gd name="T42" fmla="*/ 26 w 50"/>
                  <a:gd name="T43" fmla="*/ 0 h 14"/>
                  <a:gd name="T44" fmla="*/ 8 w 50"/>
                  <a:gd name="T45" fmla="*/ 12 h 14"/>
                  <a:gd name="T46" fmla="*/ 4 w 50"/>
                  <a:gd name="T47" fmla="*/ 4 h 14"/>
                  <a:gd name="T48" fmla="*/ 6 w 50"/>
                  <a:gd name="T49" fmla="*/ 2 h 14"/>
                  <a:gd name="T50" fmla="*/ 14 w 50"/>
                  <a:gd name="T51" fmla="*/ 0 h 14"/>
                  <a:gd name="T52" fmla="*/ 22 w 50"/>
                  <a:gd name="T53" fmla="*/ 2 h 14"/>
                  <a:gd name="T54" fmla="*/ 22 w 50"/>
                  <a:gd name="T55" fmla="*/ 6 h 14"/>
                  <a:gd name="T56" fmla="*/ 18 w 50"/>
                  <a:gd name="T57" fmla="*/ 12 h 14"/>
                  <a:gd name="T58" fmla="*/ 8 w 50"/>
                  <a:gd name="T59" fmla="*/ 12 h 14"/>
                  <a:gd name="T60" fmla="*/ 42 w 50"/>
                  <a:gd name="T61" fmla="*/ 12 h 14"/>
                  <a:gd name="T62" fmla="*/ 44 w 50"/>
                  <a:gd name="T63" fmla="*/ 8 h 14"/>
                  <a:gd name="T64" fmla="*/ 44 w 50"/>
                  <a:gd name="T65" fmla="*/ 2 h 14"/>
                  <a:gd name="T66" fmla="*/ 42 w 50"/>
                  <a:gd name="T67" fmla="*/ 2 h 14"/>
                  <a:gd name="T68" fmla="*/ 32 w 50"/>
                  <a:gd name="T69" fmla="*/ 2 h 14"/>
                  <a:gd name="T70" fmla="*/ 28 w 50"/>
                  <a:gd name="T71" fmla="*/ 2 h 14"/>
                  <a:gd name="T72" fmla="*/ 32 w 50"/>
                  <a:gd name="T73" fmla="*/ 12 h 14"/>
                  <a:gd name="T74" fmla="*/ 38 w 50"/>
                  <a:gd name="T75" fmla="*/ 12 h 14"/>
                  <a:gd name="T76" fmla="*/ 42 w 50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4" y="8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0" y="6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5" name="Freeform 1015"/>
              <p:cNvSpPr>
                <a:spLocks noEditPoints="1"/>
              </p:cNvSpPr>
              <p:nvPr/>
            </p:nvSpPr>
            <p:spPr bwMode="auto">
              <a:xfrm>
                <a:off x="3292" y="2722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6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2 w 26"/>
                  <a:gd name="T19" fmla="*/ 4 h 14"/>
                  <a:gd name="T20" fmla="*/ 2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0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8 w 26"/>
                  <a:gd name="T43" fmla="*/ 12 h 14"/>
                  <a:gd name="T44" fmla="*/ 8 w 26"/>
                  <a:gd name="T45" fmla="*/ 12 h 14"/>
                  <a:gd name="T46" fmla="*/ 6 w 26"/>
                  <a:gd name="T47" fmla="*/ 8 h 14"/>
                  <a:gd name="T48" fmla="*/ 4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18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2 w 26"/>
                  <a:gd name="T71" fmla="*/ 12 h 14"/>
                  <a:gd name="T72" fmla="*/ 8 w 26"/>
                  <a:gd name="T73" fmla="*/ 12 h 14"/>
                  <a:gd name="T74" fmla="*/ 8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6" name="Rectangle 1016"/>
              <p:cNvSpPr>
                <a:spLocks noChangeArrowheads="1"/>
              </p:cNvSpPr>
              <p:nvPr/>
            </p:nvSpPr>
            <p:spPr bwMode="auto">
              <a:xfrm>
                <a:off x="3382" y="2686"/>
                <a:ext cx="126" cy="124"/>
              </a:xfrm>
              <a:prstGeom prst="rect">
                <a:avLst/>
              </a:prstGeom>
              <a:solidFill>
                <a:srgbClr val="F9A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7" name="Freeform 1017"/>
              <p:cNvSpPr/>
              <p:nvPr/>
            </p:nvSpPr>
            <p:spPr bwMode="auto">
              <a:xfrm>
                <a:off x="3468" y="272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73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8" name="Freeform 1018"/>
              <p:cNvSpPr/>
              <p:nvPr/>
            </p:nvSpPr>
            <p:spPr bwMode="auto">
              <a:xfrm>
                <a:off x="3420" y="272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422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9" name="Freeform 1019"/>
              <p:cNvSpPr/>
              <p:nvPr/>
            </p:nvSpPr>
            <p:spPr bwMode="auto">
              <a:xfrm>
                <a:off x="3398" y="2770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6 h 40"/>
                  <a:gd name="T10" fmla="*/ 82 w 94"/>
                  <a:gd name="T11" fmla="*/ 8 h 40"/>
                  <a:gd name="T12" fmla="*/ 90 w 94"/>
                  <a:gd name="T13" fmla="*/ 12 h 40"/>
                  <a:gd name="T14" fmla="*/ 92 w 94"/>
                  <a:gd name="T15" fmla="*/ 14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4 h 40"/>
                  <a:gd name="T34" fmla="*/ 4 w 94"/>
                  <a:gd name="T35" fmla="*/ 12 h 40"/>
                  <a:gd name="T36" fmla="*/ 12 w 94"/>
                  <a:gd name="T37" fmla="*/ 8 h 40"/>
                  <a:gd name="T38" fmla="*/ 22 w 94"/>
                  <a:gd name="T39" fmla="*/ 6 h 40"/>
                  <a:gd name="T40" fmla="*/ 36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0" name="Freeform 1020"/>
              <p:cNvSpPr/>
              <p:nvPr/>
            </p:nvSpPr>
            <p:spPr bwMode="auto">
              <a:xfrm>
                <a:off x="3398" y="2770"/>
                <a:ext cx="48" cy="40"/>
              </a:xfrm>
              <a:custGeom>
                <a:avLst/>
                <a:gdLst>
                  <a:gd name="T0" fmla="*/ 48 w 48"/>
                  <a:gd name="T1" fmla="*/ 40 h 40"/>
                  <a:gd name="T2" fmla="*/ 0 w 48"/>
                  <a:gd name="T3" fmla="*/ 40 h 40"/>
                  <a:gd name="T4" fmla="*/ 0 w 48"/>
                  <a:gd name="T5" fmla="*/ 40 h 40"/>
                  <a:gd name="T6" fmla="*/ 0 w 48"/>
                  <a:gd name="T7" fmla="*/ 16 h 40"/>
                  <a:gd name="T8" fmla="*/ 0 w 48"/>
                  <a:gd name="T9" fmla="*/ 16 h 40"/>
                  <a:gd name="T10" fmla="*/ 2 w 48"/>
                  <a:gd name="T11" fmla="*/ 14 h 40"/>
                  <a:gd name="T12" fmla="*/ 4 w 48"/>
                  <a:gd name="T13" fmla="*/ 12 h 40"/>
                  <a:gd name="T14" fmla="*/ 12 w 48"/>
                  <a:gd name="T15" fmla="*/ 8 h 40"/>
                  <a:gd name="T16" fmla="*/ 22 w 48"/>
                  <a:gd name="T17" fmla="*/ 6 h 40"/>
                  <a:gd name="T18" fmla="*/ 36 w 48"/>
                  <a:gd name="T19" fmla="*/ 0 h 40"/>
                  <a:gd name="T20" fmla="*/ 48 w 48"/>
                  <a:gd name="T21" fmla="*/ 0 h 40"/>
                  <a:gd name="T22" fmla="*/ 48 w 48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E1D5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1" name="Freeform 1021"/>
              <p:cNvSpPr/>
              <p:nvPr/>
            </p:nvSpPr>
            <p:spPr bwMode="auto">
              <a:xfrm>
                <a:off x="3434" y="2756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3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2" name="Freeform 1022"/>
              <p:cNvSpPr/>
              <p:nvPr/>
            </p:nvSpPr>
            <p:spPr bwMode="auto">
              <a:xfrm>
                <a:off x="3434" y="2756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422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3" name="Freeform 1023"/>
              <p:cNvSpPr/>
              <p:nvPr/>
            </p:nvSpPr>
            <p:spPr bwMode="auto">
              <a:xfrm>
                <a:off x="3422" y="269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8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6E5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4" name="Freeform 1024"/>
              <p:cNvSpPr/>
              <p:nvPr/>
            </p:nvSpPr>
            <p:spPr bwMode="auto">
              <a:xfrm>
                <a:off x="3422" y="2696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2 h 64"/>
                  <a:gd name="T16" fmla="*/ 0 w 24"/>
                  <a:gd name="T17" fmla="*/ 42 h 64"/>
                  <a:gd name="T18" fmla="*/ 2 w 24"/>
                  <a:gd name="T19" fmla="*/ 50 h 64"/>
                  <a:gd name="T20" fmla="*/ 8 w 24"/>
                  <a:gd name="T21" fmla="*/ 58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D4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5" name="Freeform 1025"/>
              <p:cNvSpPr/>
              <p:nvPr/>
            </p:nvSpPr>
            <p:spPr bwMode="auto">
              <a:xfrm>
                <a:off x="3446" y="2748"/>
                <a:ext cx="18" cy="12"/>
              </a:xfrm>
              <a:custGeom>
                <a:avLst/>
                <a:gdLst>
                  <a:gd name="T0" fmla="*/ 0 w 18"/>
                  <a:gd name="T1" fmla="*/ 12 h 12"/>
                  <a:gd name="T2" fmla="*/ 0 w 18"/>
                  <a:gd name="T3" fmla="*/ 12 h 12"/>
                  <a:gd name="T4" fmla="*/ 4 w 18"/>
                  <a:gd name="T5" fmla="*/ 12 h 12"/>
                  <a:gd name="T6" fmla="*/ 8 w 18"/>
                  <a:gd name="T7" fmla="*/ 10 h 12"/>
                  <a:gd name="T8" fmla="*/ 14 w 18"/>
                  <a:gd name="T9" fmla="*/ 6 h 12"/>
                  <a:gd name="T10" fmla="*/ 18 w 18"/>
                  <a:gd name="T11" fmla="*/ 0 h 12"/>
                  <a:gd name="T12" fmla="*/ 18 w 18"/>
                  <a:gd name="T13" fmla="*/ 0 h 12"/>
                  <a:gd name="T14" fmla="*/ 10 w 18"/>
                  <a:gd name="T15" fmla="*/ 6 h 12"/>
                  <a:gd name="T16" fmla="*/ 4 w 18"/>
                  <a:gd name="T17" fmla="*/ 8 h 12"/>
                  <a:gd name="T18" fmla="*/ 4 w 18"/>
                  <a:gd name="T19" fmla="*/ 8 h 12"/>
                  <a:gd name="T20" fmla="*/ 2 w 18"/>
                  <a:gd name="T21" fmla="*/ 6 h 12"/>
                  <a:gd name="T22" fmla="*/ 0 w 18"/>
                  <a:gd name="T23" fmla="*/ 4 h 12"/>
                  <a:gd name="T24" fmla="*/ 0 w 18"/>
                  <a:gd name="T2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2">
                    <a:moveTo>
                      <a:pt x="0" y="12"/>
                    </a:moveTo>
                    <a:lnTo>
                      <a:pt x="0" y="12"/>
                    </a:lnTo>
                    <a:lnTo>
                      <a:pt x="4" y="12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2F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6" name="Freeform 1026"/>
              <p:cNvSpPr/>
              <p:nvPr/>
            </p:nvSpPr>
            <p:spPr bwMode="auto">
              <a:xfrm>
                <a:off x="3440" y="274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2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7" name="Freeform 1027"/>
              <p:cNvSpPr/>
              <p:nvPr/>
            </p:nvSpPr>
            <p:spPr bwMode="auto">
              <a:xfrm>
                <a:off x="3446" y="277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8" name="Freeform 1028"/>
              <p:cNvSpPr/>
              <p:nvPr/>
            </p:nvSpPr>
            <p:spPr bwMode="auto">
              <a:xfrm>
                <a:off x="3430" y="2770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2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9" name="Freeform 1029"/>
              <p:cNvSpPr/>
              <p:nvPr/>
            </p:nvSpPr>
            <p:spPr bwMode="auto">
              <a:xfrm>
                <a:off x="3422" y="2696"/>
                <a:ext cx="46" cy="32"/>
              </a:xfrm>
              <a:custGeom>
                <a:avLst/>
                <a:gdLst>
                  <a:gd name="T0" fmla="*/ 34 w 46"/>
                  <a:gd name="T1" fmla="*/ 18 h 32"/>
                  <a:gd name="T2" fmla="*/ 34 w 46"/>
                  <a:gd name="T3" fmla="*/ 18 h 32"/>
                  <a:gd name="T4" fmla="*/ 40 w 46"/>
                  <a:gd name="T5" fmla="*/ 20 h 32"/>
                  <a:gd name="T6" fmla="*/ 42 w 46"/>
                  <a:gd name="T7" fmla="*/ 24 h 32"/>
                  <a:gd name="T8" fmla="*/ 44 w 46"/>
                  <a:gd name="T9" fmla="*/ 28 h 32"/>
                  <a:gd name="T10" fmla="*/ 46 w 46"/>
                  <a:gd name="T11" fmla="*/ 32 h 32"/>
                  <a:gd name="T12" fmla="*/ 46 w 46"/>
                  <a:gd name="T13" fmla="*/ 32 h 32"/>
                  <a:gd name="T14" fmla="*/ 46 w 46"/>
                  <a:gd name="T15" fmla="*/ 18 h 32"/>
                  <a:gd name="T16" fmla="*/ 46 w 46"/>
                  <a:gd name="T17" fmla="*/ 12 h 32"/>
                  <a:gd name="T18" fmla="*/ 42 w 46"/>
                  <a:gd name="T19" fmla="*/ 8 h 32"/>
                  <a:gd name="T20" fmla="*/ 40 w 46"/>
                  <a:gd name="T21" fmla="*/ 6 h 32"/>
                  <a:gd name="T22" fmla="*/ 34 w 46"/>
                  <a:gd name="T23" fmla="*/ 2 h 32"/>
                  <a:gd name="T24" fmla="*/ 24 w 46"/>
                  <a:gd name="T25" fmla="*/ 0 h 32"/>
                  <a:gd name="T26" fmla="*/ 24 w 46"/>
                  <a:gd name="T27" fmla="*/ 0 h 32"/>
                  <a:gd name="T28" fmla="*/ 12 w 46"/>
                  <a:gd name="T29" fmla="*/ 2 h 32"/>
                  <a:gd name="T30" fmla="*/ 6 w 46"/>
                  <a:gd name="T31" fmla="*/ 6 h 32"/>
                  <a:gd name="T32" fmla="*/ 4 w 46"/>
                  <a:gd name="T33" fmla="*/ 8 h 32"/>
                  <a:gd name="T34" fmla="*/ 0 w 46"/>
                  <a:gd name="T35" fmla="*/ 12 h 32"/>
                  <a:gd name="T36" fmla="*/ 0 w 46"/>
                  <a:gd name="T37" fmla="*/ 18 h 32"/>
                  <a:gd name="T38" fmla="*/ 0 w 46"/>
                  <a:gd name="T39" fmla="*/ 32 h 32"/>
                  <a:gd name="T40" fmla="*/ 0 w 46"/>
                  <a:gd name="T41" fmla="*/ 32 h 32"/>
                  <a:gd name="T42" fmla="*/ 2 w 46"/>
                  <a:gd name="T43" fmla="*/ 28 h 32"/>
                  <a:gd name="T44" fmla="*/ 4 w 46"/>
                  <a:gd name="T45" fmla="*/ 24 h 32"/>
                  <a:gd name="T46" fmla="*/ 6 w 46"/>
                  <a:gd name="T47" fmla="*/ 20 h 32"/>
                  <a:gd name="T48" fmla="*/ 12 w 46"/>
                  <a:gd name="T49" fmla="*/ 18 h 32"/>
                  <a:gd name="T50" fmla="*/ 12 w 46"/>
                  <a:gd name="T51" fmla="*/ 18 h 32"/>
                  <a:gd name="T52" fmla="*/ 18 w 46"/>
                  <a:gd name="T53" fmla="*/ 24 h 32"/>
                  <a:gd name="T54" fmla="*/ 22 w 46"/>
                  <a:gd name="T55" fmla="*/ 26 h 32"/>
                  <a:gd name="T56" fmla="*/ 30 w 46"/>
                  <a:gd name="T57" fmla="*/ 26 h 32"/>
                  <a:gd name="T58" fmla="*/ 30 w 46"/>
                  <a:gd name="T59" fmla="*/ 26 h 32"/>
                  <a:gd name="T60" fmla="*/ 28 w 46"/>
                  <a:gd name="T61" fmla="*/ 24 h 32"/>
                  <a:gd name="T62" fmla="*/ 28 w 46"/>
                  <a:gd name="T63" fmla="*/ 20 h 32"/>
                  <a:gd name="T64" fmla="*/ 28 w 46"/>
                  <a:gd name="T65" fmla="*/ 20 h 32"/>
                  <a:gd name="T66" fmla="*/ 32 w 46"/>
                  <a:gd name="T67" fmla="*/ 22 h 32"/>
                  <a:gd name="T68" fmla="*/ 36 w 46"/>
                  <a:gd name="T69" fmla="*/ 22 h 32"/>
                  <a:gd name="T70" fmla="*/ 36 w 46"/>
                  <a:gd name="T71" fmla="*/ 22 h 32"/>
                  <a:gd name="T72" fmla="*/ 34 w 46"/>
                  <a:gd name="T73" fmla="*/ 20 h 32"/>
                  <a:gd name="T74" fmla="*/ 34 w 46"/>
                  <a:gd name="T75" fmla="*/ 18 h 32"/>
                  <a:gd name="T76" fmla="*/ 34 w 46"/>
                  <a:gd name="T7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" h="32">
                    <a:moveTo>
                      <a:pt x="34" y="18"/>
                    </a:moveTo>
                    <a:lnTo>
                      <a:pt x="34" y="18"/>
                    </a:lnTo>
                    <a:lnTo>
                      <a:pt x="40" y="20"/>
                    </a:lnTo>
                    <a:lnTo>
                      <a:pt x="42" y="24"/>
                    </a:lnTo>
                    <a:lnTo>
                      <a:pt x="44" y="28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46" y="18"/>
                    </a:lnTo>
                    <a:lnTo>
                      <a:pt x="46" y="12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8" y="24"/>
                    </a:lnTo>
                    <a:lnTo>
                      <a:pt x="22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28" y="24"/>
                    </a:lnTo>
                    <a:lnTo>
                      <a:pt x="28" y="20"/>
                    </a:lnTo>
                    <a:lnTo>
                      <a:pt x="28" y="20"/>
                    </a:lnTo>
                    <a:lnTo>
                      <a:pt x="32" y="22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4" y="18"/>
                    </a:lnTo>
                    <a:close/>
                  </a:path>
                </a:pathLst>
              </a:custGeom>
              <a:solidFill>
                <a:srgbClr val="2F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0" name="Freeform 1030"/>
              <p:cNvSpPr/>
              <p:nvPr/>
            </p:nvSpPr>
            <p:spPr bwMode="auto">
              <a:xfrm>
                <a:off x="3422" y="2696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12 w 24"/>
                  <a:gd name="T5" fmla="*/ 2 h 32"/>
                  <a:gd name="T6" fmla="*/ 6 w 24"/>
                  <a:gd name="T7" fmla="*/ 6 h 32"/>
                  <a:gd name="T8" fmla="*/ 4 w 24"/>
                  <a:gd name="T9" fmla="*/ 8 h 32"/>
                  <a:gd name="T10" fmla="*/ 0 w 24"/>
                  <a:gd name="T11" fmla="*/ 12 h 32"/>
                  <a:gd name="T12" fmla="*/ 0 w 24"/>
                  <a:gd name="T13" fmla="*/ 18 h 32"/>
                  <a:gd name="T14" fmla="*/ 0 w 24"/>
                  <a:gd name="T15" fmla="*/ 32 h 32"/>
                  <a:gd name="T16" fmla="*/ 0 w 24"/>
                  <a:gd name="T17" fmla="*/ 32 h 32"/>
                  <a:gd name="T18" fmla="*/ 2 w 24"/>
                  <a:gd name="T19" fmla="*/ 28 h 32"/>
                  <a:gd name="T20" fmla="*/ 4 w 24"/>
                  <a:gd name="T21" fmla="*/ 24 h 32"/>
                  <a:gd name="T22" fmla="*/ 6 w 24"/>
                  <a:gd name="T23" fmla="*/ 20 h 32"/>
                  <a:gd name="T24" fmla="*/ 12 w 24"/>
                  <a:gd name="T25" fmla="*/ 18 h 32"/>
                  <a:gd name="T26" fmla="*/ 12 w 24"/>
                  <a:gd name="T27" fmla="*/ 18 h 32"/>
                  <a:gd name="T28" fmla="*/ 16 w 24"/>
                  <a:gd name="T29" fmla="*/ 22 h 32"/>
                  <a:gd name="T30" fmla="*/ 24 w 24"/>
                  <a:gd name="T31" fmla="*/ 26 h 32"/>
                  <a:gd name="T32" fmla="*/ 24 w 24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1" name="Freeform 1031"/>
              <p:cNvSpPr/>
              <p:nvPr/>
            </p:nvSpPr>
            <p:spPr bwMode="auto">
              <a:xfrm>
                <a:off x="3426" y="2748"/>
                <a:ext cx="20" cy="12"/>
              </a:xfrm>
              <a:custGeom>
                <a:avLst/>
                <a:gdLst>
                  <a:gd name="T0" fmla="*/ 0 w 20"/>
                  <a:gd name="T1" fmla="*/ 0 h 12"/>
                  <a:gd name="T2" fmla="*/ 0 w 20"/>
                  <a:gd name="T3" fmla="*/ 0 h 12"/>
                  <a:gd name="T4" fmla="*/ 10 w 20"/>
                  <a:gd name="T5" fmla="*/ 10 h 12"/>
                  <a:gd name="T6" fmla="*/ 14 w 20"/>
                  <a:gd name="T7" fmla="*/ 12 h 12"/>
                  <a:gd name="T8" fmla="*/ 20 w 20"/>
                  <a:gd name="T9" fmla="*/ 12 h 12"/>
                  <a:gd name="T10" fmla="*/ 20 w 20"/>
                  <a:gd name="T11" fmla="*/ 4 h 12"/>
                  <a:gd name="T12" fmla="*/ 20 w 20"/>
                  <a:gd name="T13" fmla="*/ 4 h 12"/>
                  <a:gd name="T14" fmla="*/ 16 w 20"/>
                  <a:gd name="T15" fmla="*/ 6 h 12"/>
                  <a:gd name="T16" fmla="*/ 14 w 20"/>
                  <a:gd name="T17" fmla="*/ 8 h 12"/>
                  <a:gd name="T18" fmla="*/ 14 w 20"/>
                  <a:gd name="T19" fmla="*/ 8 h 12"/>
                  <a:gd name="T20" fmla="*/ 8 w 20"/>
                  <a:gd name="T21" fmla="*/ 6 h 12"/>
                  <a:gd name="T22" fmla="*/ 0 w 20"/>
                  <a:gd name="T23" fmla="*/ 0 h 12"/>
                  <a:gd name="T24" fmla="*/ 0 w 20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">
                    <a:moveTo>
                      <a:pt x="0" y="0"/>
                    </a:moveTo>
                    <a:lnTo>
                      <a:pt x="0" y="0"/>
                    </a:lnTo>
                    <a:lnTo>
                      <a:pt x="10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2" name="Rectangle 1032"/>
              <p:cNvSpPr>
                <a:spLocks noChangeArrowheads="1"/>
              </p:cNvSpPr>
              <p:nvPr/>
            </p:nvSpPr>
            <p:spPr bwMode="auto">
              <a:xfrm>
                <a:off x="3382" y="2314"/>
                <a:ext cx="126" cy="124"/>
              </a:xfrm>
              <a:prstGeom prst="rect">
                <a:avLst/>
              </a:prstGeom>
              <a:solidFill>
                <a:srgbClr val="43B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3" name="Freeform 1033"/>
              <p:cNvSpPr/>
              <p:nvPr/>
            </p:nvSpPr>
            <p:spPr bwMode="auto">
              <a:xfrm>
                <a:off x="3410" y="2324"/>
                <a:ext cx="42" cy="98"/>
              </a:xfrm>
              <a:custGeom>
                <a:avLst/>
                <a:gdLst>
                  <a:gd name="T0" fmla="*/ 28 w 42"/>
                  <a:gd name="T1" fmla="*/ 0 h 98"/>
                  <a:gd name="T2" fmla="*/ 28 w 42"/>
                  <a:gd name="T3" fmla="*/ 0 h 98"/>
                  <a:gd name="T4" fmla="*/ 32 w 42"/>
                  <a:gd name="T5" fmla="*/ 2 h 98"/>
                  <a:gd name="T6" fmla="*/ 36 w 42"/>
                  <a:gd name="T7" fmla="*/ 6 h 98"/>
                  <a:gd name="T8" fmla="*/ 38 w 42"/>
                  <a:gd name="T9" fmla="*/ 14 h 98"/>
                  <a:gd name="T10" fmla="*/ 40 w 42"/>
                  <a:gd name="T11" fmla="*/ 24 h 98"/>
                  <a:gd name="T12" fmla="*/ 42 w 42"/>
                  <a:gd name="T13" fmla="*/ 48 h 98"/>
                  <a:gd name="T14" fmla="*/ 40 w 42"/>
                  <a:gd name="T15" fmla="*/ 74 h 98"/>
                  <a:gd name="T16" fmla="*/ 40 w 42"/>
                  <a:gd name="T17" fmla="*/ 74 h 98"/>
                  <a:gd name="T18" fmla="*/ 38 w 42"/>
                  <a:gd name="T19" fmla="*/ 84 h 98"/>
                  <a:gd name="T20" fmla="*/ 32 w 42"/>
                  <a:gd name="T21" fmla="*/ 90 h 98"/>
                  <a:gd name="T22" fmla="*/ 24 w 42"/>
                  <a:gd name="T23" fmla="*/ 96 h 98"/>
                  <a:gd name="T24" fmla="*/ 16 w 42"/>
                  <a:gd name="T25" fmla="*/ 98 h 98"/>
                  <a:gd name="T26" fmla="*/ 8 w 42"/>
                  <a:gd name="T27" fmla="*/ 96 h 98"/>
                  <a:gd name="T28" fmla="*/ 2 w 42"/>
                  <a:gd name="T29" fmla="*/ 92 h 98"/>
                  <a:gd name="T30" fmla="*/ 0 w 42"/>
                  <a:gd name="T31" fmla="*/ 88 h 98"/>
                  <a:gd name="T32" fmla="*/ 0 w 42"/>
                  <a:gd name="T33" fmla="*/ 84 h 98"/>
                  <a:gd name="T34" fmla="*/ 0 w 42"/>
                  <a:gd name="T35" fmla="*/ 70 h 98"/>
                  <a:gd name="T36" fmla="*/ 0 w 42"/>
                  <a:gd name="T37" fmla="*/ 70 h 98"/>
                  <a:gd name="T38" fmla="*/ 4 w 42"/>
                  <a:gd name="T39" fmla="*/ 44 h 98"/>
                  <a:gd name="T40" fmla="*/ 10 w 42"/>
                  <a:gd name="T41" fmla="*/ 20 h 98"/>
                  <a:gd name="T42" fmla="*/ 14 w 42"/>
                  <a:gd name="T43" fmla="*/ 12 h 98"/>
                  <a:gd name="T44" fmla="*/ 18 w 42"/>
                  <a:gd name="T45" fmla="*/ 4 h 98"/>
                  <a:gd name="T46" fmla="*/ 22 w 42"/>
                  <a:gd name="T47" fmla="*/ 0 h 98"/>
                  <a:gd name="T48" fmla="*/ 28 w 42"/>
                  <a:gd name="T49" fmla="*/ 0 h 98"/>
                  <a:gd name="T50" fmla="*/ 28 w 42"/>
                  <a:gd name="T5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" h="98">
                    <a:moveTo>
                      <a:pt x="28" y="0"/>
                    </a:moveTo>
                    <a:lnTo>
                      <a:pt x="28" y="0"/>
                    </a:lnTo>
                    <a:lnTo>
                      <a:pt x="32" y="2"/>
                    </a:lnTo>
                    <a:lnTo>
                      <a:pt x="36" y="6"/>
                    </a:lnTo>
                    <a:lnTo>
                      <a:pt x="38" y="14"/>
                    </a:lnTo>
                    <a:lnTo>
                      <a:pt x="40" y="24"/>
                    </a:lnTo>
                    <a:lnTo>
                      <a:pt x="42" y="48"/>
                    </a:lnTo>
                    <a:lnTo>
                      <a:pt x="40" y="74"/>
                    </a:lnTo>
                    <a:lnTo>
                      <a:pt x="40" y="74"/>
                    </a:lnTo>
                    <a:lnTo>
                      <a:pt x="38" y="84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16" y="98"/>
                    </a:lnTo>
                    <a:lnTo>
                      <a:pt x="8" y="96"/>
                    </a:lnTo>
                    <a:lnTo>
                      <a:pt x="2" y="92"/>
                    </a:lnTo>
                    <a:lnTo>
                      <a:pt x="0" y="88"/>
                    </a:lnTo>
                    <a:lnTo>
                      <a:pt x="0" y="84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4" y="44"/>
                    </a:lnTo>
                    <a:lnTo>
                      <a:pt x="10" y="20"/>
                    </a:lnTo>
                    <a:lnTo>
                      <a:pt x="14" y="12"/>
                    </a:lnTo>
                    <a:lnTo>
                      <a:pt x="18" y="4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4" name="Freeform 1034"/>
              <p:cNvSpPr/>
              <p:nvPr/>
            </p:nvSpPr>
            <p:spPr bwMode="auto">
              <a:xfrm>
                <a:off x="3420" y="2328"/>
                <a:ext cx="50" cy="62"/>
              </a:xfrm>
              <a:custGeom>
                <a:avLst/>
                <a:gdLst>
                  <a:gd name="T0" fmla="*/ 26 w 50"/>
                  <a:gd name="T1" fmla="*/ 0 h 62"/>
                  <a:gd name="T2" fmla="*/ 26 w 50"/>
                  <a:gd name="T3" fmla="*/ 0 h 62"/>
                  <a:gd name="T4" fmla="*/ 32 w 50"/>
                  <a:gd name="T5" fmla="*/ 2 h 62"/>
                  <a:gd name="T6" fmla="*/ 36 w 50"/>
                  <a:gd name="T7" fmla="*/ 4 h 62"/>
                  <a:gd name="T8" fmla="*/ 42 w 50"/>
                  <a:gd name="T9" fmla="*/ 8 h 62"/>
                  <a:gd name="T10" fmla="*/ 44 w 50"/>
                  <a:gd name="T11" fmla="*/ 14 h 62"/>
                  <a:gd name="T12" fmla="*/ 48 w 50"/>
                  <a:gd name="T13" fmla="*/ 28 h 62"/>
                  <a:gd name="T14" fmla="*/ 50 w 50"/>
                  <a:gd name="T15" fmla="*/ 44 h 62"/>
                  <a:gd name="T16" fmla="*/ 50 w 50"/>
                  <a:gd name="T17" fmla="*/ 44 h 62"/>
                  <a:gd name="T18" fmla="*/ 48 w 50"/>
                  <a:gd name="T19" fmla="*/ 52 h 62"/>
                  <a:gd name="T20" fmla="*/ 42 w 50"/>
                  <a:gd name="T21" fmla="*/ 58 h 62"/>
                  <a:gd name="T22" fmla="*/ 34 w 50"/>
                  <a:gd name="T23" fmla="*/ 60 h 62"/>
                  <a:gd name="T24" fmla="*/ 26 w 50"/>
                  <a:gd name="T25" fmla="*/ 62 h 62"/>
                  <a:gd name="T26" fmla="*/ 16 w 50"/>
                  <a:gd name="T27" fmla="*/ 60 h 62"/>
                  <a:gd name="T28" fmla="*/ 8 w 50"/>
                  <a:gd name="T29" fmla="*/ 58 h 62"/>
                  <a:gd name="T30" fmla="*/ 2 w 50"/>
                  <a:gd name="T31" fmla="*/ 52 h 62"/>
                  <a:gd name="T32" fmla="*/ 0 w 50"/>
                  <a:gd name="T33" fmla="*/ 44 h 62"/>
                  <a:gd name="T34" fmla="*/ 0 w 50"/>
                  <a:gd name="T35" fmla="*/ 44 h 62"/>
                  <a:gd name="T36" fmla="*/ 2 w 50"/>
                  <a:gd name="T37" fmla="*/ 28 h 62"/>
                  <a:gd name="T38" fmla="*/ 6 w 50"/>
                  <a:gd name="T39" fmla="*/ 14 h 62"/>
                  <a:gd name="T40" fmla="*/ 8 w 50"/>
                  <a:gd name="T41" fmla="*/ 8 h 62"/>
                  <a:gd name="T42" fmla="*/ 14 w 50"/>
                  <a:gd name="T43" fmla="*/ 4 h 62"/>
                  <a:gd name="T44" fmla="*/ 18 w 50"/>
                  <a:gd name="T45" fmla="*/ 2 h 62"/>
                  <a:gd name="T46" fmla="*/ 26 w 50"/>
                  <a:gd name="T47" fmla="*/ 0 h 62"/>
                  <a:gd name="T48" fmla="*/ 26 w 50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62">
                    <a:moveTo>
                      <a:pt x="26" y="0"/>
                    </a:moveTo>
                    <a:lnTo>
                      <a:pt x="26" y="0"/>
                    </a:lnTo>
                    <a:lnTo>
                      <a:pt x="32" y="2"/>
                    </a:lnTo>
                    <a:lnTo>
                      <a:pt x="36" y="4"/>
                    </a:lnTo>
                    <a:lnTo>
                      <a:pt x="42" y="8"/>
                    </a:lnTo>
                    <a:lnTo>
                      <a:pt x="44" y="14"/>
                    </a:lnTo>
                    <a:lnTo>
                      <a:pt x="48" y="28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52"/>
                    </a:lnTo>
                    <a:lnTo>
                      <a:pt x="42" y="58"/>
                    </a:lnTo>
                    <a:lnTo>
                      <a:pt x="34" y="60"/>
                    </a:lnTo>
                    <a:lnTo>
                      <a:pt x="26" y="62"/>
                    </a:lnTo>
                    <a:lnTo>
                      <a:pt x="16" y="60"/>
                    </a:lnTo>
                    <a:lnTo>
                      <a:pt x="8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28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5" name="Freeform 1035"/>
              <p:cNvSpPr/>
              <p:nvPr/>
            </p:nvSpPr>
            <p:spPr bwMode="auto">
              <a:xfrm>
                <a:off x="3420" y="2328"/>
                <a:ext cx="26" cy="62"/>
              </a:xfrm>
              <a:custGeom>
                <a:avLst/>
                <a:gdLst>
                  <a:gd name="T0" fmla="*/ 26 w 26"/>
                  <a:gd name="T1" fmla="*/ 62 h 62"/>
                  <a:gd name="T2" fmla="*/ 26 w 26"/>
                  <a:gd name="T3" fmla="*/ 62 h 62"/>
                  <a:gd name="T4" fmla="*/ 16 w 26"/>
                  <a:gd name="T5" fmla="*/ 60 h 62"/>
                  <a:gd name="T6" fmla="*/ 8 w 26"/>
                  <a:gd name="T7" fmla="*/ 58 h 62"/>
                  <a:gd name="T8" fmla="*/ 2 w 26"/>
                  <a:gd name="T9" fmla="*/ 52 h 62"/>
                  <a:gd name="T10" fmla="*/ 0 w 26"/>
                  <a:gd name="T11" fmla="*/ 44 h 62"/>
                  <a:gd name="T12" fmla="*/ 0 w 26"/>
                  <a:gd name="T13" fmla="*/ 44 h 62"/>
                  <a:gd name="T14" fmla="*/ 2 w 26"/>
                  <a:gd name="T15" fmla="*/ 28 h 62"/>
                  <a:gd name="T16" fmla="*/ 6 w 26"/>
                  <a:gd name="T17" fmla="*/ 14 h 62"/>
                  <a:gd name="T18" fmla="*/ 8 w 26"/>
                  <a:gd name="T19" fmla="*/ 8 h 62"/>
                  <a:gd name="T20" fmla="*/ 14 w 26"/>
                  <a:gd name="T21" fmla="*/ 4 h 62"/>
                  <a:gd name="T22" fmla="*/ 18 w 26"/>
                  <a:gd name="T23" fmla="*/ 2 h 62"/>
                  <a:gd name="T24" fmla="*/ 26 w 26"/>
                  <a:gd name="T25" fmla="*/ 0 h 62"/>
                  <a:gd name="T26" fmla="*/ 26 w 26"/>
                  <a:gd name="T2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62">
                    <a:moveTo>
                      <a:pt x="26" y="62"/>
                    </a:moveTo>
                    <a:lnTo>
                      <a:pt x="26" y="62"/>
                    </a:lnTo>
                    <a:lnTo>
                      <a:pt x="16" y="60"/>
                    </a:lnTo>
                    <a:lnTo>
                      <a:pt x="8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28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26" y="6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6" name="Freeform 1036"/>
              <p:cNvSpPr/>
              <p:nvPr/>
            </p:nvSpPr>
            <p:spPr bwMode="auto">
              <a:xfrm>
                <a:off x="3424" y="2336"/>
                <a:ext cx="42" cy="26"/>
              </a:xfrm>
              <a:custGeom>
                <a:avLst/>
                <a:gdLst>
                  <a:gd name="T0" fmla="*/ 14 w 42"/>
                  <a:gd name="T1" fmla="*/ 2 h 26"/>
                  <a:gd name="T2" fmla="*/ 14 w 42"/>
                  <a:gd name="T3" fmla="*/ 2 h 26"/>
                  <a:gd name="T4" fmla="*/ 6 w 42"/>
                  <a:gd name="T5" fmla="*/ 4 h 26"/>
                  <a:gd name="T6" fmla="*/ 2 w 42"/>
                  <a:gd name="T7" fmla="*/ 8 h 26"/>
                  <a:gd name="T8" fmla="*/ 0 w 42"/>
                  <a:gd name="T9" fmla="*/ 16 h 26"/>
                  <a:gd name="T10" fmla="*/ 0 w 42"/>
                  <a:gd name="T11" fmla="*/ 26 h 26"/>
                  <a:gd name="T12" fmla="*/ 0 w 42"/>
                  <a:gd name="T13" fmla="*/ 26 h 26"/>
                  <a:gd name="T14" fmla="*/ 8 w 42"/>
                  <a:gd name="T15" fmla="*/ 20 h 26"/>
                  <a:gd name="T16" fmla="*/ 14 w 42"/>
                  <a:gd name="T17" fmla="*/ 10 h 26"/>
                  <a:gd name="T18" fmla="*/ 14 w 42"/>
                  <a:gd name="T19" fmla="*/ 10 h 26"/>
                  <a:gd name="T20" fmla="*/ 18 w 42"/>
                  <a:gd name="T21" fmla="*/ 16 h 26"/>
                  <a:gd name="T22" fmla="*/ 26 w 42"/>
                  <a:gd name="T23" fmla="*/ 20 h 26"/>
                  <a:gd name="T24" fmla="*/ 42 w 42"/>
                  <a:gd name="T25" fmla="*/ 26 h 26"/>
                  <a:gd name="T26" fmla="*/ 42 w 42"/>
                  <a:gd name="T27" fmla="*/ 26 h 26"/>
                  <a:gd name="T28" fmla="*/ 42 w 42"/>
                  <a:gd name="T29" fmla="*/ 18 h 26"/>
                  <a:gd name="T30" fmla="*/ 40 w 42"/>
                  <a:gd name="T31" fmla="*/ 12 h 26"/>
                  <a:gd name="T32" fmla="*/ 38 w 42"/>
                  <a:gd name="T33" fmla="*/ 8 h 26"/>
                  <a:gd name="T34" fmla="*/ 34 w 42"/>
                  <a:gd name="T35" fmla="*/ 4 h 26"/>
                  <a:gd name="T36" fmla="*/ 30 w 42"/>
                  <a:gd name="T37" fmla="*/ 2 h 26"/>
                  <a:gd name="T38" fmla="*/ 24 w 42"/>
                  <a:gd name="T39" fmla="*/ 0 h 26"/>
                  <a:gd name="T40" fmla="*/ 14 w 42"/>
                  <a:gd name="T41" fmla="*/ 2 h 26"/>
                  <a:gd name="T42" fmla="*/ 14 w 42"/>
                  <a:gd name="T4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6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6" y="20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0" y="12"/>
                    </a:lnTo>
                    <a:lnTo>
                      <a:pt x="38" y="8"/>
                    </a:lnTo>
                    <a:lnTo>
                      <a:pt x="34" y="4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7" name="Freeform 1037"/>
              <p:cNvSpPr/>
              <p:nvPr/>
            </p:nvSpPr>
            <p:spPr bwMode="auto">
              <a:xfrm>
                <a:off x="3404" y="2402"/>
                <a:ext cx="82" cy="36"/>
              </a:xfrm>
              <a:custGeom>
                <a:avLst/>
                <a:gdLst>
                  <a:gd name="T0" fmla="*/ 42 w 82"/>
                  <a:gd name="T1" fmla="*/ 0 h 36"/>
                  <a:gd name="T2" fmla="*/ 42 w 82"/>
                  <a:gd name="T3" fmla="*/ 0 h 36"/>
                  <a:gd name="T4" fmla="*/ 50 w 82"/>
                  <a:gd name="T5" fmla="*/ 0 h 36"/>
                  <a:gd name="T6" fmla="*/ 50 w 82"/>
                  <a:gd name="T7" fmla="*/ 0 h 36"/>
                  <a:gd name="T8" fmla="*/ 64 w 82"/>
                  <a:gd name="T9" fmla="*/ 4 h 36"/>
                  <a:gd name="T10" fmla="*/ 74 w 82"/>
                  <a:gd name="T11" fmla="*/ 8 h 36"/>
                  <a:gd name="T12" fmla="*/ 80 w 82"/>
                  <a:gd name="T13" fmla="*/ 10 h 36"/>
                  <a:gd name="T14" fmla="*/ 82 w 82"/>
                  <a:gd name="T15" fmla="*/ 12 h 36"/>
                  <a:gd name="T16" fmla="*/ 82 w 82"/>
                  <a:gd name="T17" fmla="*/ 14 h 36"/>
                  <a:gd name="T18" fmla="*/ 82 w 82"/>
                  <a:gd name="T19" fmla="*/ 14 h 36"/>
                  <a:gd name="T20" fmla="*/ 82 w 82"/>
                  <a:gd name="T21" fmla="*/ 36 h 36"/>
                  <a:gd name="T22" fmla="*/ 82 w 82"/>
                  <a:gd name="T23" fmla="*/ 36 h 36"/>
                  <a:gd name="T24" fmla="*/ 0 w 82"/>
                  <a:gd name="T25" fmla="*/ 36 h 36"/>
                  <a:gd name="T26" fmla="*/ 0 w 82"/>
                  <a:gd name="T27" fmla="*/ 36 h 36"/>
                  <a:gd name="T28" fmla="*/ 0 w 82"/>
                  <a:gd name="T29" fmla="*/ 14 h 36"/>
                  <a:gd name="T30" fmla="*/ 0 w 82"/>
                  <a:gd name="T31" fmla="*/ 14 h 36"/>
                  <a:gd name="T32" fmla="*/ 0 w 82"/>
                  <a:gd name="T33" fmla="*/ 12 h 36"/>
                  <a:gd name="T34" fmla="*/ 2 w 82"/>
                  <a:gd name="T35" fmla="*/ 10 h 36"/>
                  <a:gd name="T36" fmla="*/ 8 w 82"/>
                  <a:gd name="T37" fmla="*/ 8 h 36"/>
                  <a:gd name="T38" fmla="*/ 20 w 82"/>
                  <a:gd name="T39" fmla="*/ 4 h 36"/>
                  <a:gd name="T40" fmla="*/ 32 w 82"/>
                  <a:gd name="T41" fmla="*/ 0 h 36"/>
                  <a:gd name="T42" fmla="*/ 42 w 82"/>
                  <a:gd name="T4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36">
                    <a:moveTo>
                      <a:pt x="42" y="0"/>
                    </a:moveTo>
                    <a:lnTo>
                      <a:pt x="42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4" y="4"/>
                    </a:lnTo>
                    <a:lnTo>
                      <a:pt x="74" y="8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36"/>
                    </a:lnTo>
                    <a:lnTo>
                      <a:pt x="82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8" y="8"/>
                    </a:lnTo>
                    <a:lnTo>
                      <a:pt x="20" y="4"/>
                    </a:lnTo>
                    <a:lnTo>
                      <a:pt x="3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8" name="Freeform 1038"/>
              <p:cNvSpPr/>
              <p:nvPr/>
            </p:nvSpPr>
            <p:spPr bwMode="auto">
              <a:xfrm>
                <a:off x="3404" y="2402"/>
                <a:ext cx="42" cy="36"/>
              </a:xfrm>
              <a:custGeom>
                <a:avLst/>
                <a:gdLst>
                  <a:gd name="T0" fmla="*/ 42 w 42"/>
                  <a:gd name="T1" fmla="*/ 36 h 36"/>
                  <a:gd name="T2" fmla="*/ 0 w 42"/>
                  <a:gd name="T3" fmla="*/ 36 h 36"/>
                  <a:gd name="T4" fmla="*/ 0 w 42"/>
                  <a:gd name="T5" fmla="*/ 36 h 36"/>
                  <a:gd name="T6" fmla="*/ 0 w 42"/>
                  <a:gd name="T7" fmla="*/ 14 h 36"/>
                  <a:gd name="T8" fmla="*/ 0 w 42"/>
                  <a:gd name="T9" fmla="*/ 14 h 36"/>
                  <a:gd name="T10" fmla="*/ 0 w 42"/>
                  <a:gd name="T11" fmla="*/ 12 h 36"/>
                  <a:gd name="T12" fmla="*/ 2 w 42"/>
                  <a:gd name="T13" fmla="*/ 10 h 36"/>
                  <a:gd name="T14" fmla="*/ 8 w 42"/>
                  <a:gd name="T15" fmla="*/ 8 h 36"/>
                  <a:gd name="T16" fmla="*/ 20 w 42"/>
                  <a:gd name="T17" fmla="*/ 4 h 36"/>
                  <a:gd name="T18" fmla="*/ 32 w 42"/>
                  <a:gd name="T19" fmla="*/ 0 h 36"/>
                  <a:gd name="T20" fmla="*/ 42 w 42"/>
                  <a:gd name="T21" fmla="*/ 0 h 36"/>
                  <a:gd name="T22" fmla="*/ 42 w 42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36">
                    <a:moveTo>
                      <a:pt x="42" y="36"/>
                    </a:moveTo>
                    <a:lnTo>
                      <a:pt x="0" y="36"/>
                    </a:lnTo>
                    <a:lnTo>
                      <a:pt x="0" y="3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8" y="8"/>
                    </a:lnTo>
                    <a:lnTo>
                      <a:pt x="20" y="4"/>
                    </a:lnTo>
                    <a:lnTo>
                      <a:pt x="32" y="0"/>
                    </a:lnTo>
                    <a:lnTo>
                      <a:pt x="42" y="0"/>
                    </a:lnTo>
                    <a:lnTo>
                      <a:pt x="42" y="3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9" name="Freeform 1039"/>
              <p:cNvSpPr/>
              <p:nvPr/>
            </p:nvSpPr>
            <p:spPr bwMode="auto">
              <a:xfrm>
                <a:off x="3436" y="2390"/>
                <a:ext cx="18" cy="16"/>
              </a:xfrm>
              <a:custGeom>
                <a:avLst/>
                <a:gdLst>
                  <a:gd name="T0" fmla="*/ 18 w 18"/>
                  <a:gd name="T1" fmla="*/ 0 h 16"/>
                  <a:gd name="T2" fmla="*/ 0 w 18"/>
                  <a:gd name="T3" fmla="*/ 0 h 16"/>
                  <a:gd name="T4" fmla="*/ 0 w 18"/>
                  <a:gd name="T5" fmla="*/ 12 h 16"/>
                  <a:gd name="T6" fmla="*/ 10 w 18"/>
                  <a:gd name="T7" fmla="*/ 16 h 16"/>
                  <a:gd name="T8" fmla="*/ 18 w 18"/>
                  <a:gd name="T9" fmla="*/ 12 h 16"/>
                  <a:gd name="T10" fmla="*/ 18 w 18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8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6"/>
                    </a:lnTo>
                    <a:lnTo>
                      <a:pt x="18" y="1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0" name="Freeform 1040"/>
              <p:cNvSpPr/>
              <p:nvPr/>
            </p:nvSpPr>
            <p:spPr bwMode="auto">
              <a:xfrm>
                <a:off x="3436" y="2390"/>
                <a:ext cx="10" cy="16"/>
              </a:xfrm>
              <a:custGeom>
                <a:avLst/>
                <a:gdLst>
                  <a:gd name="T0" fmla="*/ 10 w 10"/>
                  <a:gd name="T1" fmla="*/ 0 h 16"/>
                  <a:gd name="T2" fmla="*/ 0 w 10"/>
                  <a:gd name="T3" fmla="*/ 0 h 16"/>
                  <a:gd name="T4" fmla="*/ 0 w 10"/>
                  <a:gd name="T5" fmla="*/ 12 h 16"/>
                  <a:gd name="T6" fmla="*/ 10 w 10"/>
                  <a:gd name="T7" fmla="*/ 16 h 16"/>
                  <a:gd name="T8" fmla="*/ 10 w 10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1" name="Freeform 1041"/>
              <p:cNvSpPr/>
              <p:nvPr/>
            </p:nvSpPr>
            <p:spPr bwMode="auto">
              <a:xfrm>
                <a:off x="3466" y="2362"/>
                <a:ext cx="2" cy="12"/>
              </a:xfrm>
              <a:custGeom>
                <a:avLst/>
                <a:gdLst>
                  <a:gd name="T0" fmla="*/ 0 w 2"/>
                  <a:gd name="T1" fmla="*/ 12 h 12"/>
                  <a:gd name="T2" fmla="*/ 0 w 2"/>
                  <a:gd name="T3" fmla="*/ 12 h 12"/>
                  <a:gd name="T4" fmla="*/ 0 w 2"/>
                  <a:gd name="T5" fmla="*/ 0 h 12"/>
                  <a:gd name="T6" fmla="*/ 0 w 2"/>
                  <a:gd name="T7" fmla="*/ 0 h 12"/>
                  <a:gd name="T8" fmla="*/ 2 w 2"/>
                  <a:gd name="T9" fmla="*/ 2 h 12"/>
                  <a:gd name="T10" fmla="*/ 2 w 2"/>
                  <a:gd name="T11" fmla="*/ 4 h 12"/>
                  <a:gd name="T12" fmla="*/ 2 w 2"/>
                  <a:gd name="T13" fmla="*/ 4 h 12"/>
                  <a:gd name="T14" fmla="*/ 2 w 2"/>
                  <a:gd name="T15" fmla="*/ 8 h 12"/>
                  <a:gd name="T16" fmla="*/ 0 w 2"/>
                  <a:gd name="T17" fmla="*/ 12 h 12"/>
                  <a:gd name="T18" fmla="*/ 0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2" name="Freeform 1042"/>
              <p:cNvSpPr/>
              <p:nvPr/>
            </p:nvSpPr>
            <p:spPr bwMode="auto">
              <a:xfrm>
                <a:off x="3422" y="2362"/>
                <a:ext cx="2" cy="12"/>
              </a:xfrm>
              <a:custGeom>
                <a:avLst/>
                <a:gdLst>
                  <a:gd name="T0" fmla="*/ 2 w 2"/>
                  <a:gd name="T1" fmla="*/ 12 h 12"/>
                  <a:gd name="T2" fmla="*/ 2 w 2"/>
                  <a:gd name="T3" fmla="*/ 12 h 12"/>
                  <a:gd name="T4" fmla="*/ 2 w 2"/>
                  <a:gd name="T5" fmla="*/ 0 h 12"/>
                  <a:gd name="T6" fmla="*/ 2 w 2"/>
                  <a:gd name="T7" fmla="*/ 0 h 12"/>
                  <a:gd name="T8" fmla="*/ 0 w 2"/>
                  <a:gd name="T9" fmla="*/ 2 h 12"/>
                  <a:gd name="T10" fmla="*/ 0 w 2"/>
                  <a:gd name="T11" fmla="*/ 4 h 12"/>
                  <a:gd name="T12" fmla="*/ 0 w 2"/>
                  <a:gd name="T13" fmla="*/ 4 h 12"/>
                  <a:gd name="T14" fmla="*/ 0 w 2"/>
                  <a:gd name="T15" fmla="*/ 8 h 12"/>
                  <a:gd name="T16" fmla="*/ 2 w 2"/>
                  <a:gd name="T17" fmla="*/ 12 h 12"/>
                  <a:gd name="T18" fmla="*/ 2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2" y="1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3" name="Freeform 1043"/>
              <p:cNvSpPr/>
              <p:nvPr/>
            </p:nvSpPr>
            <p:spPr bwMode="auto">
              <a:xfrm>
                <a:off x="3424" y="2340"/>
                <a:ext cx="42" cy="56"/>
              </a:xfrm>
              <a:custGeom>
                <a:avLst/>
                <a:gdLst>
                  <a:gd name="T0" fmla="*/ 0 w 42"/>
                  <a:gd name="T1" fmla="*/ 18 h 56"/>
                  <a:gd name="T2" fmla="*/ 0 w 42"/>
                  <a:gd name="T3" fmla="*/ 34 h 56"/>
                  <a:gd name="T4" fmla="*/ 0 w 42"/>
                  <a:gd name="T5" fmla="*/ 34 h 56"/>
                  <a:gd name="T6" fmla="*/ 2 w 42"/>
                  <a:gd name="T7" fmla="*/ 38 h 56"/>
                  <a:gd name="T8" fmla="*/ 8 w 42"/>
                  <a:gd name="T9" fmla="*/ 46 h 56"/>
                  <a:gd name="T10" fmla="*/ 14 w 42"/>
                  <a:gd name="T11" fmla="*/ 52 h 56"/>
                  <a:gd name="T12" fmla="*/ 22 w 42"/>
                  <a:gd name="T13" fmla="*/ 56 h 56"/>
                  <a:gd name="T14" fmla="*/ 22 w 42"/>
                  <a:gd name="T15" fmla="*/ 56 h 56"/>
                  <a:gd name="T16" fmla="*/ 28 w 42"/>
                  <a:gd name="T17" fmla="*/ 52 h 56"/>
                  <a:gd name="T18" fmla="*/ 34 w 42"/>
                  <a:gd name="T19" fmla="*/ 46 h 56"/>
                  <a:gd name="T20" fmla="*/ 40 w 42"/>
                  <a:gd name="T21" fmla="*/ 38 h 56"/>
                  <a:gd name="T22" fmla="*/ 42 w 42"/>
                  <a:gd name="T23" fmla="*/ 34 h 56"/>
                  <a:gd name="T24" fmla="*/ 42 w 42"/>
                  <a:gd name="T25" fmla="*/ 18 h 56"/>
                  <a:gd name="T26" fmla="*/ 42 w 42"/>
                  <a:gd name="T27" fmla="*/ 18 h 56"/>
                  <a:gd name="T28" fmla="*/ 40 w 42"/>
                  <a:gd name="T29" fmla="*/ 10 h 56"/>
                  <a:gd name="T30" fmla="*/ 36 w 42"/>
                  <a:gd name="T31" fmla="*/ 4 h 56"/>
                  <a:gd name="T32" fmla="*/ 28 w 42"/>
                  <a:gd name="T33" fmla="*/ 0 h 56"/>
                  <a:gd name="T34" fmla="*/ 22 w 42"/>
                  <a:gd name="T35" fmla="*/ 0 h 56"/>
                  <a:gd name="T36" fmla="*/ 22 w 42"/>
                  <a:gd name="T37" fmla="*/ 0 h 56"/>
                  <a:gd name="T38" fmla="*/ 14 w 42"/>
                  <a:gd name="T39" fmla="*/ 0 h 56"/>
                  <a:gd name="T40" fmla="*/ 6 w 42"/>
                  <a:gd name="T41" fmla="*/ 4 h 56"/>
                  <a:gd name="T42" fmla="*/ 2 w 42"/>
                  <a:gd name="T43" fmla="*/ 10 h 56"/>
                  <a:gd name="T44" fmla="*/ 0 w 42"/>
                  <a:gd name="T45" fmla="*/ 18 h 56"/>
                  <a:gd name="T46" fmla="*/ 0 w 42"/>
                  <a:gd name="T47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6"/>
                    </a:lnTo>
                    <a:lnTo>
                      <a:pt x="22" y="56"/>
                    </a:lnTo>
                    <a:lnTo>
                      <a:pt x="28" y="52"/>
                    </a:lnTo>
                    <a:lnTo>
                      <a:pt x="34" y="46"/>
                    </a:lnTo>
                    <a:lnTo>
                      <a:pt x="40" y="38"/>
                    </a:lnTo>
                    <a:lnTo>
                      <a:pt x="42" y="34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0" y="10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4" name="Freeform 1044"/>
              <p:cNvSpPr/>
              <p:nvPr/>
            </p:nvSpPr>
            <p:spPr bwMode="auto">
              <a:xfrm>
                <a:off x="3424" y="2340"/>
                <a:ext cx="22" cy="56"/>
              </a:xfrm>
              <a:custGeom>
                <a:avLst/>
                <a:gdLst>
                  <a:gd name="T0" fmla="*/ 0 w 22"/>
                  <a:gd name="T1" fmla="*/ 18 h 56"/>
                  <a:gd name="T2" fmla="*/ 0 w 22"/>
                  <a:gd name="T3" fmla="*/ 34 h 56"/>
                  <a:gd name="T4" fmla="*/ 0 w 22"/>
                  <a:gd name="T5" fmla="*/ 34 h 56"/>
                  <a:gd name="T6" fmla="*/ 2 w 22"/>
                  <a:gd name="T7" fmla="*/ 38 h 56"/>
                  <a:gd name="T8" fmla="*/ 8 w 22"/>
                  <a:gd name="T9" fmla="*/ 46 h 56"/>
                  <a:gd name="T10" fmla="*/ 14 w 22"/>
                  <a:gd name="T11" fmla="*/ 52 h 56"/>
                  <a:gd name="T12" fmla="*/ 22 w 22"/>
                  <a:gd name="T13" fmla="*/ 56 h 56"/>
                  <a:gd name="T14" fmla="*/ 22 w 22"/>
                  <a:gd name="T15" fmla="*/ 0 h 56"/>
                  <a:gd name="T16" fmla="*/ 22 w 22"/>
                  <a:gd name="T17" fmla="*/ 0 h 56"/>
                  <a:gd name="T18" fmla="*/ 22 w 22"/>
                  <a:gd name="T19" fmla="*/ 0 h 56"/>
                  <a:gd name="T20" fmla="*/ 14 w 22"/>
                  <a:gd name="T21" fmla="*/ 0 h 56"/>
                  <a:gd name="T22" fmla="*/ 6 w 22"/>
                  <a:gd name="T23" fmla="*/ 4 h 56"/>
                  <a:gd name="T24" fmla="*/ 2 w 22"/>
                  <a:gd name="T25" fmla="*/ 10 h 56"/>
                  <a:gd name="T26" fmla="*/ 0 w 22"/>
                  <a:gd name="T27" fmla="*/ 18 h 56"/>
                  <a:gd name="T28" fmla="*/ 0 w 22"/>
                  <a:gd name="T29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5" name="Freeform 1045"/>
              <p:cNvSpPr/>
              <p:nvPr/>
            </p:nvSpPr>
            <p:spPr bwMode="auto">
              <a:xfrm>
                <a:off x="3440" y="2382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6" name="Freeform 1046"/>
              <p:cNvSpPr/>
              <p:nvPr/>
            </p:nvSpPr>
            <p:spPr bwMode="auto">
              <a:xfrm>
                <a:off x="3424" y="2336"/>
                <a:ext cx="42" cy="26"/>
              </a:xfrm>
              <a:custGeom>
                <a:avLst/>
                <a:gdLst>
                  <a:gd name="T0" fmla="*/ 14 w 42"/>
                  <a:gd name="T1" fmla="*/ 2 h 26"/>
                  <a:gd name="T2" fmla="*/ 14 w 42"/>
                  <a:gd name="T3" fmla="*/ 2 h 26"/>
                  <a:gd name="T4" fmla="*/ 6 w 42"/>
                  <a:gd name="T5" fmla="*/ 4 h 26"/>
                  <a:gd name="T6" fmla="*/ 2 w 42"/>
                  <a:gd name="T7" fmla="*/ 8 h 26"/>
                  <a:gd name="T8" fmla="*/ 0 w 42"/>
                  <a:gd name="T9" fmla="*/ 16 h 26"/>
                  <a:gd name="T10" fmla="*/ 0 w 42"/>
                  <a:gd name="T11" fmla="*/ 26 h 26"/>
                  <a:gd name="T12" fmla="*/ 0 w 42"/>
                  <a:gd name="T13" fmla="*/ 26 h 26"/>
                  <a:gd name="T14" fmla="*/ 8 w 42"/>
                  <a:gd name="T15" fmla="*/ 20 h 26"/>
                  <a:gd name="T16" fmla="*/ 14 w 42"/>
                  <a:gd name="T17" fmla="*/ 10 h 26"/>
                  <a:gd name="T18" fmla="*/ 14 w 42"/>
                  <a:gd name="T19" fmla="*/ 10 h 26"/>
                  <a:gd name="T20" fmla="*/ 18 w 42"/>
                  <a:gd name="T21" fmla="*/ 16 h 26"/>
                  <a:gd name="T22" fmla="*/ 26 w 42"/>
                  <a:gd name="T23" fmla="*/ 20 h 26"/>
                  <a:gd name="T24" fmla="*/ 42 w 42"/>
                  <a:gd name="T25" fmla="*/ 26 h 26"/>
                  <a:gd name="T26" fmla="*/ 42 w 42"/>
                  <a:gd name="T27" fmla="*/ 26 h 26"/>
                  <a:gd name="T28" fmla="*/ 42 w 42"/>
                  <a:gd name="T29" fmla="*/ 18 h 26"/>
                  <a:gd name="T30" fmla="*/ 40 w 42"/>
                  <a:gd name="T31" fmla="*/ 12 h 26"/>
                  <a:gd name="T32" fmla="*/ 38 w 42"/>
                  <a:gd name="T33" fmla="*/ 8 h 26"/>
                  <a:gd name="T34" fmla="*/ 34 w 42"/>
                  <a:gd name="T35" fmla="*/ 4 h 26"/>
                  <a:gd name="T36" fmla="*/ 30 w 42"/>
                  <a:gd name="T37" fmla="*/ 2 h 26"/>
                  <a:gd name="T38" fmla="*/ 24 w 42"/>
                  <a:gd name="T39" fmla="*/ 0 h 26"/>
                  <a:gd name="T40" fmla="*/ 14 w 42"/>
                  <a:gd name="T41" fmla="*/ 2 h 26"/>
                  <a:gd name="T42" fmla="*/ 14 w 42"/>
                  <a:gd name="T4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6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6" y="20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0" y="12"/>
                    </a:lnTo>
                    <a:lnTo>
                      <a:pt x="38" y="8"/>
                    </a:lnTo>
                    <a:lnTo>
                      <a:pt x="34" y="4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7" name="Freeform 1047"/>
              <p:cNvSpPr/>
              <p:nvPr/>
            </p:nvSpPr>
            <p:spPr bwMode="auto">
              <a:xfrm>
                <a:off x="3424" y="2336"/>
                <a:ext cx="22" cy="26"/>
              </a:xfrm>
              <a:custGeom>
                <a:avLst/>
                <a:gdLst>
                  <a:gd name="T0" fmla="*/ 14 w 22"/>
                  <a:gd name="T1" fmla="*/ 2 h 26"/>
                  <a:gd name="T2" fmla="*/ 14 w 22"/>
                  <a:gd name="T3" fmla="*/ 2 h 26"/>
                  <a:gd name="T4" fmla="*/ 6 w 22"/>
                  <a:gd name="T5" fmla="*/ 4 h 26"/>
                  <a:gd name="T6" fmla="*/ 2 w 22"/>
                  <a:gd name="T7" fmla="*/ 8 h 26"/>
                  <a:gd name="T8" fmla="*/ 0 w 22"/>
                  <a:gd name="T9" fmla="*/ 16 h 26"/>
                  <a:gd name="T10" fmla="*/ 0 w 22"/>
                  <a:gd name="T11" fmla="*/ 26 h 26"/>
                  <a:gd name="T12" fmla="*/ 0 w 22"/>
                  <a:gd name="T13" fmla="*/ 26 h 26"/>
                  <a:gd name="T14" fmla="*/ 8 w 22"/>
                  <a:gd name="T15" fmla="*/ 20 h 26"/>
                  <a:gd name="T16" fmla="*/ 14 w 22"/>
                  <a:gd name="T17" fmla="*/ 10 h 26"/>
                  <a:gd name="T18" fmla="*/ 14 w 22"/>
                  <a:gd name="T19" fmla="*/ 10 h 26"/>
                  <a:gd name="T20" fmla="*/ 16 w 22"/>
                  <a:gd name="T21" fmla="*/ 14 h 26"/>
                  <a:gd name="T22" fmla="*/ 22 w 22"/>
                  <a:gd name="T23" fmla="*/ 18 h 26"/>
                  <a:gd name="T24" fmla="*/ 22 w 22"/>
                  <a:gd name="T25" fmla="*/ 0 h 26"/>
                  <a:gd name="T26" fmla="*/ 22 w 22"/>
                  <a:gd name="T27" fmla="*/ 0 h 26"/>
                  <a:gd name="T28" fmla="*/ 14 w 22"/>
                  <a:gd name="T29" fmla="*/ 2 h 26"/>
                  <a:gd name="T30" fmla="*/ 14 w 22"/>
                  <a:gd name="T31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6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22" y="18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8" name="Freeform 1048"/>
              <p:cNvSpPr/>
              <p:nvPr/>
            </p:nvSpPr>
            <p:spPr bwMode="auto">
              <a:xfrm>
                <a:off x="3424" y="2336"/>
                <a:ext cx="22" cy="26"/>
              </a:xfrm>
              <a:custGeom>
                <a:avLst/>
                <a:gdLst>
                  <a:gd name="T0" fmla="*/ 14 w 22"/>
                  <a:gd name="T1" fmla="*/ 2 h 26"/>
                  <a:gd name="T2" fmla="*/ 14 w 22"/>
                  <a:gd name="T3" fmla="*/ 2 h 26"/>
                  <a:gd name="T4" fmla="*/ 6 w 22"/>
                  <a:gd name="T5" fmla="*/ 4 h 26"/>
                  <a:gd name="T6" fmla="*/ 2 w 22"/>
                  <a:gd name="T7" fmla="*/ 8 h 26"/>
                  <a:gd name="T8" fmla="*/ 0 w 22"/>
                  <a:gd name="T9" fmla="*/ 16 h 26"/>
                  <a:gd name="T10" fmla="*/ 0 w 22"/>
                  <a:gd name="T11" fmla="*/ 26 h 26"/>
                  <a:gd name="T12" fmla="*/ 0 w 22"/>
                  <a:gd name="T13" fmla="*/ 26 h 26"/>
                  <a:gd name="T14" fmla="*/ 8 w 22"/>
                  <a:gd name="T15" fmla="*/ 20 h 26"/>
                  <a:gd name="T16" fmla="*/ 14 w 22"/>
                  <a:gd name="T17" fmla="*/ 10 h 26"/>
                  <a:gd name="T18" fmla="*/ 14 w 22"/>
                  <a:gd name="T19" fmla="*/ 10 h 26"/>
                  <a:gd name="T20" fmla="*/ 16 w 22"/>
                  <a:gd name="T21" fmla="*/ 14 h 26"/>
                  <a:gd name="T22" fmla="*/ 22 w 22"/>
                  <a:gd name="T23" fmla="*/ 18 h 26"/>
                  <a:gd name="T24" fmla="*/ 22 w 22"/>
                  <a:gd name="T25" fmla="*/ 0 h 26"/>
                  <a:gd name="T26" fmla="*/ 22 w 22"/>
                  <a:gd name="T27" fmla="*/ 0 h 26"/>
                  <a:gd name="T28" fmla="*/ 14 w 22"/>
                  <a:gd name="T29" fmla="*/ 2 h 26"/>
                  <a:gd name="T30" fmla="*/ 14 w 22"/>
                  <a:gd name="T31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6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22" y="18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9" name="Freeform 1049"/>
              <p:cNvSpPr/>
              <p:nvPr/>
            </p:nvSpPr>
            <p:spPr bwMode="auto">
              <a:xfrm>
                <a:off x="3432" y="2402"/>
                <a:ext cx="26" cy="36"/>
              </a:xfrm>
              <a:custGeom>
                <a:avLst/>
                <a:gdLst>
                  <a:gd name="T0" fmla="*/ 20 w 26"/>
                  <a:gd name="T1" fmla="*/ 36 h 36"/>
                  <a:gd name="T2" fmla="*/ 26 w 26"/>
                  <a:gd name="T3" fmla="*/ 2 h 36"/>
                  <a:gd name="T4" fmla="*/ 22 w 26"/>
                  <a:gd name="T5" fmla="*/ 0 h 36"/>
                  <a:gd name="T6" fmla="*/ 14 w 26"/>
                  <a:gd name="T7" fmla="*/ 4 h 36"/>
                  <a:gd name="T8" fmla="*/ 4 w 26"/>
                  <a:gd name="T9" fmla="*/ 0 h 36"/>
                  <a:gd name="T10" fmla="*/ 0 w 26"/>
                  <a:gd name="T11" fmla="*/ 2 h 36"/>
                  <a:gd name="T12" fmla="*/ 6 w 26"/>
                  <a:gd name="T13" fmla="*/ 36 h 36"/>
                  <a:gd name="T14" fmla="*/ 20 w 2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6">
                    <a:moveTo>
                      <a:pt x="20" y="36"/>
                    </a:moveTo>
                    <a:lnTo>
                      <a:pt x="26" y="2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6" y="36"/>
                    </a:lnTo>
                    <a:lnTo>
                      <a:pt x="20" y="3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0" name="Freeform 1050"/>
              <p:cNvSpPr/>
              <p:nvPr/>
            </p:nvSpPr>
            <p:spPr bwMode="auto">
              <a:xfrm>
                <a:off x="3432" y="2402"/>
                <a:ext cx="14" cy="36"/>
              </a:xfrm>
              <a:custGeom>
                <a:avLst/>
                <a:gdLst>
                  <a:gd name="T0" fmla="*/ 14 w 14"/>
                  <a:gd name="T1" fmla="*/ 4 h 36"/>
                  <a:gd name="T2" fmla="*/ 4 w 14"/>
                  <a:gd name="T3" fmla="*/ 0 h 36"/>
                  <a:gd name="T4" fmla="*/ 0 w 14"/>
                  <a:gd name="T5" fmla="*/ 2 h 36"/>
                  <a:gd name="T6" fmla="*/ 6 w 14"/>
                  <a:gd name="T7" fmla="*/ 36 h 36"/>
                  <a:gd name="T8" fmla="*/ 14 w 14"/>
                  <a:gd name="T9" fmla="*/ 36 h 36"/>
                  <a:gd name="T10" fmla="*/ 14 w 14"/>
                  <a:gd name="T11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6">
                    <a:moveTo>
                      <a:pt x="14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6" y="36"/>
                    </a:lnTo>
                    <a:lnTo>
                      <a:pt x="14" y="36"/>
                    </a:ln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1" name="Freeform 1051"/>
              <p:cNvSpPr/>
              <p:nvPr/>
            </p:nvSpPr>
            <p:spPr bwMode="auto">
              <a:xfrm>
                <a:off x="3452" y="2404"/>
                <a:ext cx="16" cy="34"/>
              </a:xfrm>
              <a:custGeom>
                <a:avLst/>
                <a:gdLst>
                  <a:gd name="T0" fmla="*/ 0 w 16"/>
                  <a:gd name="T1" fmla="*/ 34 h 34"/>
                  <a:gd name="T2" fmla="*/ 0 w 16"/>
                  <a:gd name="T3" fmla="*/ 34 h 34"/>
                  <a:gd name="T4" fmla="*/ 10 w 16"/>
                  <a:gd name="T5" fmla="*/ 34 h 34"/>
                  <a:gd name="T6" fmla="*/ 10 w 16"/>
                  <a:gd name="T7" fmla="*/ 34 h 34"/>
                  <a:gd name="T8" fmla="*/ 12 w 16"/>
                  <a:gd name="T9" fmla="*/ 22 h 34"/>
                  <a:gd name="T10" fmla="*/ 12 w 16"/>
                  <a:gd name="T11" fmla="*/ 22 h 34"/>
                  <a:gd name="T12" fmla="*/ 8 w 16"/>
                  <a:gd name="T13" fmla="*/ 18 h 34"/>
                  <a:gd name="T14" fmla="*/ 8 w 16"/>
                  <a:gd name="T15" fmla="*/ 18 h 34"/>
                  <a:gd name="T16" fmla="*/ 12 w 16"/>
                  <a:gd name="T17" fmla="*/ 18 h 34"/>
                  <a:gd name="T18" fmla="*/ 12 w 16"/>
                  <a:gd name="T19" fmla="*/ 18 h 34"/>
                  <a:gd name="T20" fmla="*/ 16 w 16"/>
                  <a:gd name="T21" fmla="*/ 2 h 34"/>
                  <a:gd name="T22" fmla="*/ 16 w 16"/>
                  <a:gd name="T23" fmla="*/ 2 h 34"/>
                  <a:gd name="T24" fmla="*/ 16 w 16"/>
                  <a:gd name="T25" fmla="*/ 2 h 34"/>
                  <a:gd name="T26" fmla="*/ 6 w 16"/>
                  <a:gd name="T27" fmla="*/ 0 h 34"/>
                  <a:gd name="T28" fmla="*/ 6 w 16"/>
                  <a:gd name="T29" fmla="*/ 0 h 34"/>
                  <a:gd name="T30" fmla="*/ 6 w 16"/>
                  <a:gd name="T31" fmla="*/ 0 h 34"/>
                  <a:gd name="T32" fmla="*/ 0 w 16"/>
                  <a:gd name="T33" fmla="*/ 34 h 34"/>
                  <a:gd name="T34" fmla="*/ 0 w 16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34">
                    <a:moveTo>
                      <a:pt x="0" y="34"/>
                    </a:moveTo>
                    <a:lnTo>
                      <a:pt x="0" y="34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2" name="Freeform 1052"/>
              <p:cNvSpPr/>
              <p:nvPr/>
            </p:nvSpPr>
            <p:spPr bwMode="auto">
              <a:xfrm>
                <a:off x="3446" y="2402"/>
                <a:ext cx="12" cy="14"/>
              </a:xfrm>
              <a:custGeom>
                <a:avLst/>
                <a:gdLst>
                  <a:gd name="T0" fmla="*/ 8 w 12"/>
                  <a:gd name="T1" fmla="*/ 0 h 14"/>
                  <a:gd name="T2" fmla="*/ 8 w 12"/>
                  <a:gd name="T3" fmla="*/ 0 h 14"/>
                  <a:gd name="T4" fmla="*/ 0 w 12"/>
                  <a:gd name="T5" fmla="*/ 4 h 14"/>
                  <a:gd name="T6" fmla="*/ 0 w 12"/>
                  <a:gd name="T7" fmla="*/ 4 h 14"/>
                  <a:gd name="T8" fmla="*/ 4 w 12"/>
                  <a:gd name="T9" fmla="*/ 10 h 14"/>
                  <a:gd name="T10" fmla="*/ 8 w 12"/>
                  <a:gd name="T11" fmla="*/ 14 h 14"/>
                  <a:gd name="T12" fmla="*/ 8 w 12"/>
                  <a:gd name="T13" fmla="*/ 14 h 14"/>
                  <a:gd name="T14" fmla="*/ 10 w 12"/>
                  <a:gd name="T15" fmla="*/ 10 h 14"/>
                  <a:gd name="T16" fmla="*/ 12 w 12"/>
                  <a:gd name="T17" fmla="*/ 2 h 14"/>
                  <a:gd name="T18" fmla="*/ 12 w 12"/>
                  <a:gd name="T19" fmla="*/ 2 h 14"/>
                  <a:gd name="T20" fmla="*/ 8 w 12"/>
                  <a:gd name="T21" fmla="*/ 0 h 14"/>
                  <a:gd name="T22" fmla="*/ 8 w 1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4">
                    <a:moveTo>
                      <a:pt x="8" y="0"/>
                    </a:move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3" name="Freeform 1053"/>
              <p:cNvSpPr/>
              <p:nvPr/>
            </p:nvSpPr>
            <p:spPr bwMode="auto">
              <a:xfrm>
                <a:off x="3432" y="2402"/>
                <a:ext cx="14" cy="14"/>
              </a:xfrm>
              <a:custGeom>
                <a:avLst/>
                <a:gdLst>
                  <a:gd name="T0" fmla="*/ 4 w 14"/>
                  <a:gd name="T1" fmla="*/ 0 h 14"/>
                  <a:gd name="T2" fmla="*/ 4 w 14"/>
                  <a:gd name="T3" fmla="*/ 0 h 14"/>
                  <a:gd name="T4" fmla="*/ 14 w 14"/>
                  <a:gd name="T5" fmla="*/ 4 h 14"/>
                  <a:gd name="T6" fmla="*/ 14 w 14"/>
                  <a:gd name="T7" fmla="*/ 4 h 14"/>
                  <a:gd name="T8" fmla="*/ 8 w 14"/>
                  <a:gd name="T9" fmla="*/ 10 h 14"/>
                  <a:gd name="T10" fmla="*/ 4 w 14"/>
                  <a:gd name="T11" fmla="*/ 14 h 14"/>
                  <a:gd name="T12" fmla="*/ 4 w 14"/>
                  <a:gd name="T13" fmla="*/ 14 h 14"/>
                  <a:gd name="T14" fmla="*/ 2 w 14"/>
                  <a:gd name="T15" fmla="*/ 10 h 14"/>
                  <a:gd name="T16" fmla="*/ 0 w 14"/>
                  <a:gd name="T17" fmla="*/ 2 h 14"/>
                  <a:gd name="T18" fmla="*/ 0 w 14"/>
                  <a:gd name="T19" fmla="*/ 2 h 14"/>
                  <a:gd name="T20" fmla="*/ 4 w 14"/>
                  <a:gd name="T21" fmla="*/ 0 h 14"/>
                  <a:gd name="T22" fmla="*/ 4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4" name="Freeform 1054"/>
              <p:cNvSpPr/>
              <p:nvPr/>
            </p:nvSpPr>
            <p:spPr bwMode="auto">
              <a:xfrm>
                <a:off x="3422" y="2404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16 w 16"/>
                  <a:gd name="T3" fmla="*/ 34 h 34"/>
                  <a:gd name="T4" fmla="*/ 6 w 16"/>
                  <a:gd name="T5" fmla="*/ 34 h 34"/>
                  <a:gd name="T6" fmla="*/ 6 w 16"/>
                  <a:gd name="T7" fmla="*/ 34 h 34"/>
                  <a:gd name="T8" fmla="*/ 6 w 16"/>
                  <a:gd name="T9" fmla="*/ 34 h 34"/>
                  <a:gd name="T10" fmla="*/ 6 w 16"/>
                  <a:gd name="T11" fmla="*/ 34 h 34"/>
                  <a:gd name="T12" fmla="*/ 4 w 16"/>
                  <a:gd name="T13" fmla="*/ 22 h 34"/>
                  <a:gd name="T14" fmla="*/ 4 w 16"/>
                  <a:gd name="T15" fmla="*/ 22 h 34"/>
                  <a:gd name="T16" fmla="*/ 8 w 16"/>
                  <a:gd name="T17" fmla="*/ 18 h 34"/>
                  <a:gd name="T18" fmla="*/ 8 w 16"/>
                  <a:gd name="T19" fmla="*/ 18 h 34"/>
                  <a:gd name="T20" fmla="*/ 4 w 16"/>
                  <a:gd name="T21" fmla="*/ 18 h 34"/>
                  <a:gd name="T22" fmla="*/ 4 w 16"/>
                  <a:gd name="T23" fmla="*/ 18 h 34"/>
                  <a:gd name="T24" fmla="*/ 0 w 16"/>
                  <a:gd name="T25" fmla="*/ 2 h 34"/>
                  <a:gd name="T26" fmla="*/ 0 w 16"/>
                  <a:gd name="T27" fmla="*/ 2 h 34"/>
                  <a:gd name="T28" fmla="*/ 0 w 16"/>
                  <a:gd name="T29" fmla="*/ 2 h 34"/>
                  <a:gd name="T30" fmla="*/ 10 w 16"/>
                  <a:gd name="T31" fmla="*/ 0 h 34"/>
                  <a:gd name="T32" fmla="*/ 10 w 16"/>
                  <a:gd name="T33" fmla="*/ 0 h 34"/>
                  <a:gd name="T34" fmla="*/ 10 w 16"/>
                  <a:gd name="T35" fmla="*/ 0 h 34"/>
                  <a:gd name="T36" fmla="*/ 16 w 16"/>
                  <a:gd name="T37" fmla="*/ 34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1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6" y="34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5" name="Freeform 1055"/>
              <p:cNvSpPr/>
              <p:nvPr/>
            </p:nvSpPr>
            <p:spPr bwMode="auto">
              <a:xfrm>
                <a:off x="3452" y="235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8 w 10"/>
                  <a:gd name="T3" fmla="*/ 0 h 2"/>
                  <a:gd name="T4" fmla="*/ 10 w 10"/>
                  <a:gd name="T5" fmla="*/ 2 h 2"/>
                  <a:gd name="T6" fmla="*/ 10 w 10"/>
                  <a:gd name="T7" fmla="*/ 2 h 2"/>
                  <a:gd name="T8" fmla="*/ 10 w 10"/>
                  <a:gd name="T9" fmla="*/ 2 h 2"/>
                  <a:gd name="T10" fmla="*/ 10 w 10"/>
                  <a:gd name="T11" fmla="*/ 2 h 2"/>
                  <a:gd name="T12" fmla="*/ 8 w 10"/>
                  <a:gd name="T13" fmla="*/ 2 h 2"/>
                  <a:gd name="T14" fmla="*/ 0 w 10"/>
                  <a:gd name="T15" fmla="*/ 2 h 2"/>
                  <a:gd name="T16" fmla="*/ 0 w 10"/>
                  <a:gd name="T17" fmla="*/ 2 h 2"/>
                  <a:gd name="T18" fmla="*/ 0 w 10"/>
                  <a:gd name="T19" fmla="*/ 2 h 2"/>
                  <a:gd name="T20" fmla="*/ 0 w 10"/>
                  <a:gd name="T21" fmla="*/ 2 h 2"/>
                  <a:gd name="T22" fmla="*/ 0 w 10"/>
                  <a:gd name="T23" fmla="*/ 2 h 2"/>
                  <a:gd name="T24" fmla="*/ 0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6" name="Freeform 1056"/>
              <p:cNvSpPr/>
              <p:nvPr/>
            </p:nvSpPr>
            <p:spPr bwMode="auto">
              <a:xfrm>
                <a:off x="3428" y="2358"/>
                <a:ext cx="10" cy="2"/>
              </a:xfrm>
              <a:custGeom>
                <a:avLst/>
                <a:gdLst>
                  <a:gd name="T0" fmla="*/ 2 w 10"/>
                  <a:gd name="T1" fmla="*/ 0 h 2"/>
                  <a:gd name="T2" fmla="*/ 2 w 10"/>
                  <a:gd name="T3" fmla="*/ 0 h 2"/>
                  <a:gd name="T4" fmla="*/ 0 w 10"/>
                  <a:gd name="T5" fmla="*/ 2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2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7" name="Freeform 1057"/>
              <p:cNvSpPr/>
              <p:nvPr/>
            </p:nvSpPr>
            <p:spPr bwMode="auto">
              <a:xfrm>
                <a:off x="3436" y="2404"/>
                <a:ext cx="18" cy="8"/>
              </a:xfrm>
              <a:custGeom>
                <a:avLst/>
                <a:gdLst>
                  <a:gd name="T0" fmla="*/ 10 w 18"/>
                  <a:gd name="T1" fmla="*/ 4 h 8"/>
                  <a:gd name="T2" fmla="*/ 10 w 18"/>
                  <a:gd name="T3" fmla="*/ 4 h 8"/>
                  <a:gd name="T4" fmla="*/ 16 w 18"/>
                  <a:gd name="T5" fmla="*/ 0 h 8"/>
                  <a:gd name="T6" fmla="*/ 16 w 18"/>
                  <a:gd name="T7" fmla="*/ 0 h 8"/>
                  <a:gd name="T8" fmla="*/ 18 w 18"/>
                  <a:gd name="T9" fmla="*/ 4 h 8"/>
                  <a:gd name="T10" fmla="*/ 16 w 18"/>
                  <a:gd name="T11" fmla="*/ 8 h 8"/>
                  <a:gd name="T12" fmla="*/ 16 w 18"/>
                  <a:gd name="T13" fmla="*/ 8 h 8"/>
                  <a:gd name="T14" fmla="*/ 10 w 18"/>
                  <a:gd name="T15" fmla="*/ 4 h 8"/>
                  <a:gd name="T16" fmla="*/ 10 w 18"/>
                  <a:gd name="T17" fmla="*/ 4 h 8"/>
                  <a:gd name="T18" fmla="*/ 2 w 18"/>
                  <a:gd name="T19" fmla="*/ 0 h 8"/>
                  <a:gd name="T20" fmla="*/ 2 w 18"/>
                  <a:gd name="T21" fmla="*/ 0 h 8"/>
                  <a:gd name="T22" fmla="*/ 0 w 18"/>
                  <a:gd name="T23" fmla="*/ 4 h 8"/>
                  <a:gd name="T24" fmla="*/ 2 w 18"/>
                  <a:gd name="T25" fmla="*/ 8 h 8"/>
                  <a:gd name="T26" fmla="*/ 2 w 18"/>
                  <a:gd name="T27" fmla="*/ 8 h 8"/>
                  <a:gd name="T28" fmla="*/ 10 w 18"/>
                  <a:gd name="T29" fmla="*/ 4 h 8"/>
                  <a:gd name="T30" fmla="*/ 10 w 18"/>
                  <a:gd name="T3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8">
                    <a:moveTo>
                      <a:pt x="10" y="4"/>
                    </a:moveTo>
                    <a:lnTo>
                      <a:pt x="10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D62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8" name="Freeform 1058"/>
              <p:cNvSpPr/>
              <p:nvPr/>
            </p:nvSpPr>
            <p:spPr bwMode="auto">
              <a:xfrm>
                <a:off x="3442" y="2406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2 w 6"/>
                  <a:gd name="T3" fmla="*/ 0 h 4"/>
                  <a:gd name="T4" fmla="*/ 2 w 6"/>
                  <a:gd name="T5" fmla="*/ 0 h 4"/>
                  <a:gd name="T6" fmla="*/ 0 w 6"/>
                  <a:gd name="T7" fmla="*/ 2 h 4"/>
                  <a:gd name="T8" fmla="*/ 0 w 6"/>
                  <a:gd name="T9" fmla="*/ 4 h 4"/>
                  <a:gd name="T10" fmla="*/ 0 w 6"/>
                  <a:gd name="T11" fmla="*/ 4 h 4"/>
                  <a:gd name="T12" fmla="*/ 2 w 6"/>
                  <a:gd name="T13" fmla="*/ 4 h 4"/>
                  <a:gd name="T14" fmla="*/ 4 w 6"/>
                  <a:gd name="T15" fmla="*/ 4 h 4"/>
                  <a:gd name="T16" fmla="*/ 4 w 6"/>
                  <a:gd name="T17" fmla="*/ 4 h 4"/>
                  <a:gd name="T18" fmla="*/ 6 w 6"/>
                  <a:gd name="T19" fmla="*/ 4 h 4"/>
                  <a:gd name="T20" fmla="*/ 6 w 6"/>
                  <a:gd name="T21" fmla="*/ 2 h 4"/>
                  <a:gd name="T22" fmla="*/ 6 w 6"/>
                  <a:gd name="T23" fmla="*/ 2 h 4"/>
                  <a:gd name="T24" fmla="*/ 4 w 6"/>
                  <a:gd name="T25" fmla="*/ 0 h 4"/>
                  <a:gd name="T26" fmla="*/ 4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9" name="Rectangle 1059"/>
              <p:cNvSpPr>
                <a:spLocks noChangeArrowheads="1"/>
              </p:cNvSpPr>
              <p:nvPr/>
            </p:nvSpPr>
            <p:spPr bwMode="auto">
              <a:xfrm>
                <a:off x="3382" y="3182"/>
                <a:ext cx="126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0" name="Freeform 1060"/>
              <p:cNvSpPr/>
              <p:nvPr/>
            </p:nvSpPr>
            <p:spPr bwMode="auto">
              <a:xfrm>
                <a:off x="3398" y="3266"/>
                <a:ext cx="94" cy="40"/>
              </a:xfrm>
              <a:custGeom>
                <a:avLst/>
                <a:gdLst>
                  <a:gd name="T0" fmla="*/ 58 w 94"/>
                  <a:gd name="T1" fmla="*/ 0 h 40"/>
                  <a:gd name="T2" fmla="*/ 58 w 94"/>
                  <a:gd name="T3" fmla="*/ 0 h 40"/>
                  <a:gd name="T4" fmla="*/ 72 w 94"/>
                  <a:gd name="T5" fmla="*/ 6 h 40"/>
                  <a:gd name="T6" fmla="*/ 82 w 94"/>
                  <a:gd name="T7" fmla="*/ 10 h 40"/>
                  <a:gd name="T8" fmla="*/ 90 w 94"/>
                  <a:gd name="T9" fmla="*/ 12 h 40"/>
                  <a:gd name="T10" fmla="*/ 92 w 94"/>
                  <a:gd name="T11" fmla="*/ 14 h 40"/>
                  <a:gd name="T12" fmla="*/ 94 w 94"/>
                  <a:gd name="T13" fmla="*/ 18 h 40"/>
                  <a:gd name="T14" fmla="*/ 94 w 94"/>
                  <a:gd name="T15" fmla="*/ 18 h 40"/>
                  <a:gd name="T16" fmla="*/ 94 w 94"/>
                  <a:gd name="T17" fmla="*/ 40 h 40"/>
                  <a:gd name="T18" fmla="*/ 94 w 94"/>
                  <a:gd name="T19" fmla="*/ 40 h 40"/>
                  <a:gd name="T20" fmla="*/ 0 w 94"/>
                  <a:gd name="T21" fmla="*/ 40 h 40"/>
                  <a:gd name="T22" fmla="*/ 0 w 94"/>
                  <a:gd name="T23" fmla="*/ 40 h 40"/>
                  <a:gd name="T24" fmla="*/ 0 w 94"/>
                  <a:gd name="T25" fmla="*/ 18 h 40"/>
                  <a:gd name="T26" fmla="*/ 0 w 94"/>
                  <a:gd name="T27" fmla="*/ 18 h 40"/>
                  <a:gd name="T28" fmla="*/ 2 w 94"/>
                  <a:gd name="T29" fmla="*/ 14 h 40"/>
                  <a:gd name="T30" fmla="*/ 4 w 94"/>
                  <a:gd name="T31" fmla="*/ 12 h 40"/>
                  <a:gd name="T32" fmla="*/ 12 w 94"/>
                  <a:gd name="T33" fmla="*/ 10 h 40"/>
                  <a:gd name="T34" fmla="*/ 22 w 94"/>
                  <a:gd name="T35" fmla="*/ 6 h 40"/>
                  <a:gd name="T36" fmla="*/ 36 w 94"/>
                  <a:gd name="T37" fmla="*/ 0 h 40"/>
                  <a:gd name="T38" fmla="*/ 36 w 94"/>
                  <a:gd name="T39" fmla="*/ 0 h 40"/>
                  <a:gd name="T40" fmla="*/ 48 w 94"/>
                  <a:gd name="T41" fmla="*/ 0 h 40"/>
                  <a:gd name="T42" fmla="*/ 48 w 94"/>
                  <a:gd name="T43" fmla="*/ 0 h 40"/>
                  <a:gd name="T44" fmla="*/ 58 w 94"/>
                  <a:gd name="T45" fmla="*/ 0 h 40"/>
                  <a:gd name="T46" fmla="*/ 58 w 94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4" h="40">
                    <a:moveTo>
                      <a:pt x="58" y="0"/>
                    </a:move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4" y="18"/>
                    </a:lnTo>
                    <a:lnTo>
                      <a:pt x="94" y="18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1" name="Freeform 1061"/>
              <p:cNvSpPr/>
              <p:nvPr/>
            </p:nvSpPr>
            <p:spPr bwMode="auto">
              <a:xfrm>
                <a:off x="3398" y="3266"/>
                <a:ext cx="48" cy="40"/>
              </a:xfrm>
              <a:custGeom>
                <a:avLst/>
                <a:gdLst>
                  <a:gd name="T0" fmla="*/ 48 w 48"/>
                  <a:gd name="T1" fmla="*/ 40 h 40"/>
                  <a:gd name="T2" fmla="*/ 0 w 48"/>
                  <a:gd name="T3" fmla="*/ 40 h 40"/>
                  <a:gd name="T4" fmla="*/ 0 w 48"/>
                  <a:gd name="T5" fmla="*/ 40 h 40"/>
                  <a:gd name="T6" fmla="*/ 0 w 48"/>
                  <a:gd name="T7" fmla="*/ 18 h 40"/>
                  <a:gd name="T8" fmla="*/ 0 w 48"/>
                  <a:gd name="T9" fmla="*/ 18 h 40"/>
                  <a:gd name="T10" fmla="*/ 2 w 48"/>
                  <a:gd name="T11" fmla="*/ 14 h 40"/>
                  <a:gd name="T12" fmla="*/ 4 w 48"/>
                  <a:gd name="T13" fmla="*/ 12 h 40"/>
                  <a:gd name="T14" fmla="*/ 12 w 48"/>
                  <a:gd name="T15" fmla="*/ 10 h 40"/>
                  <a:gd name="T16" fmla="*/ 22 w 48"/>
                  <a:gd name="T17" fmla="*/ 6 h 40"/>
                  <a:gd name="T18" fmla="*/ 36 w 48"/>
                  <a:gd name="T19" fmla="*/ 0 h 40"/>
                  <a:gd name="T20" fmla="*/ 48 w 48"/>
                  <a:gd name="T21" fmla="*/ 0 h 40"/>
                  <a:gd name="T22" fmla="*/ 48 w 48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2" name="Freeform 1062"/>
              <p:cNvSpPr/>
              <p:nvPr/>
            </p:nvSpPr>
            <p:spPr bwMode="auto">
              <a:xfrm>
                <a:off x="3438" y="3272"/>
                <a:ext cx="14" cy="34"/>
              </a:xfrm>
              <a:custGeom>
                <a:avLst/>
                <a:gdLst>
                  <a:gd name="T0" fmla="*/ 14 w 14"/>
                  <a:gd name="T1" fmla="*/ 34 h 34"/>
                  <a:gd name="T2" fmla="*/ 0 w 14"/>
                  <a:gd name="T3" fmla="*/ 34 h 34"/>
                  <a:gd name="T4" fmla="*/ 4 w 14"/>
                  <a:gd name="T5" fmla="*/ 10 h 34"/>
                  <a:gd name="T6" fmla="*/ 4 w 14"/>
                  <a:gd name="T7" fmla="*/ 10 h 34"/>
                  <a:gd name="T8" fmla="*/ 2 w 14"/>
                  <a:gd name="T9" fmla="*/ 10 h 34"/>
                  <a:gd name="T10" fmla="*/ 2 w 14"/>
                  <a:gd name="T11" fmla="*/ 8 h 34"/>
                  <a:gd name="T12" fmla="*/ 2 w 14"/>
                  <a:gd name="T13" fmla="*/ 2 h 34"/>
                  <a:gd name="T14" fmla="*/ 2 w 14"/>
                  <a:gd name="T15" fmla="*/ 2 h 34"/>
                  <a:gd name="T16" fmla="*/ 2 w 14"/>
                  <a:gd name="T17" fmla="*/ 0 h 34"/>
                  <a:gd name="T18" fmla="*/ 4 w 14"/>
                  <a:gd name="T19" fmla="*/ 0 h 34"/>
                  <a:gd name="T20" fmla="*/ 8 w 14"/>
                  <a:gd name="T21" fmla="*/ 0 h 34"/>
                  <a:gd name="T22" fmla="*/ 10 w 14"/>
                  <a:gd name="T23" fmla="*/ 0 h 34"/>
                  <a:gd name="T24" fmla="*/ 10 w 14"/>
                  <a:gd name="T25" fmla="*/ 0 h 34"/>
                  <a:gd name="T26" fmla="*/ 12 w 14"/>
                  <a:gd name="T27" fmla="*/ 0 h 34"/>
                  <a:gd name="T28" fmla="*/ 12 w 14"/>
                  <a:gd name="T29" fmla="*/ 2 h 34"/>
                  <a:gd name="T30" fmla="*/ 12 w 14"/>
                  <a:gd name="T31" fmla="*/ 8 h 34"/>
                  <a:gd name="T32" fmla="*/ 12 w 14"/>
                  <a:gd name="T33" fmla="*/ 8 h 34"/>
                  <a:gd name="T34" fmla="*/ 12 w 14"/>
                  <a:gd name="T35" fmla="*/ 10 h 34"/>
                  <a:gd name="T36" fmla="*/ 10 w 14"/>
                  <a:gd name="T37" fmla="*/ 10 h 34"/>
                  <a:gd name="T38" fmla="*/ 14 w 14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34">
                    <a:moveTo>
                      <a:pt x="14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3" name="Freeform 1063"/>
              <p:cNvSpPr/>
              <p:nvPr/>
            </p:nvSpPr>
            <p:spPr bwMode="auto">
              <a:xfrm>
                <a:off x="3438" y="3272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4 w 8"/>
                  <a:gd name="T5" fmla="*/ 10 h 34"/>
                  <a:gd name="T6" fmla="*/ 4 w 8"/>
                  <a:gd name="T7" fmla="*/ 10 h 34"/>
                  <a:gd name="T8" fmla="*/ 2 w 8"/>
                  <a:gd name="T9" fmla="*/ 10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4" name="Freeform 1064"/>
              <p:cNvSpPr/>
              <p:nvPr/>
            </p:nvSpPr>
            <p:spPr bwMode="auto">
              <a:xfrm>
                <a:off x="3442" y="3268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5" name="Freeform 1065"/>
              <p:cNvSpPr/>
              <p:nvPr/>
            </p:nvSpPr>
            <p:spPr bwMode="auto">
              <a:xfrm>
                <a:off x="3412" y="3268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6" name="Freeform 1066"/>
              <p:cNvSpPr/>
              <p:nvPr/>
            </p:nvSpPr>
            <p:spPr bwMode="auto">
              <a:xfrm>
                <a:off x="3446" y="3266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4 w 14"/>
                  <a:gd name="T9" fmla="*/ 14 h 18"/>
                  <a:gd name="T10" fmla="*/ 8 w 14"/>
                  <a:gd name="T11" fmla="*/ 18 h 18"/>
                  <a:gd name="T12" fmla="*/ 8 w 14"/>
                  <a:gd name="T13" fmla="*/ 18 h 18"/>
                  <a:gd name="T14" fmla="*/ 10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7" name="Freeform 1067"/>
              <p:cNvSpPr/>
              <p:nvPr/>
            </p:nvSpPr>
            <p:spPr bwMode="auto">
              <a:xfrm>
                <a:off x="3430" y="3266"/>
                <a:ext cx="16" cy="18"/>
              </a:xfrm>
              <a:custGeom>
                <a:avLst/>
                <a:gdLst>
                  <a:gd name="T0" fmla="*/ 4 w 16"/>
                  <a:gd name="T1" fmla="*/ 0 h 18"/>
                  <a:gd name="T2" fmla="*/ 4 w 16"/>
                  <a:gd name="T3" fmla="*/ 0 h 18"/>
                  <a:gd name="T4" fmla="*/ 16 w 16"/>
                  <a:gd name="T5" fmla="*/ 6 h 18"/>
                  <a:gd name="T6" fmla="*/ 16 w 16"/>
                  <a:gd name="T7" fmla="*/ 6 h 18"/>
                  <a:gd name="T8" fmla="*/ 10 w 16"/>
                  <a:gd name="T9" fmla="*/ 14 h 18"/>
                  <a:gd name="T10" fmla="*/ 6 w 16"/>
                  <a:gd name="T11" fmla="*/ 18 h 18"/>
                  <a:gd name="T12" fmla="*/ 6 w 16"/>
                  <a:gd name="T13" fmla="*/ 18 h 18"/>
                  <a:gd name="T14" fmla="*/ 4 w 16"/>
                  <a:gd name="T15" fmla="*/ 12 h 18"/>
                  <a:gd name="T16" fmla="*/ 0 w 16"/>
                  <a:gd name="T17" fmla="*/ 2 h 18"/>
                  <a:gd name="T18" fmla="*/ 0 w 16"/>
                  <a:gd name="T19" fmla="*/ 2 h 18"/>
                  <a:gd name="T20" fmla="*/ 4 w 16"/>
                  <a:gd name="T21" fmla="*/ 0 h 18"/>
                  <a:gd name="T22" fmla="*/ 4 w 16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8" name="Freeform 1068"/>
              <p:cNvSpPr/>
              <p:nvPr/>
            </p:nvSpPr>
            <p:spPr bwMode="auto">
              <a:xfrm>
                <a:off x="3468" y="322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0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9" name="Freeform 1069"/>
              <p:cNvSpPr/>
              <p:nvPr/>
            </p:nvSpPr>
            <p:spPr bwMode="auto">
              <a:xfrm>
                <a:off x="3420" y="322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0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0" name="Freeform 1070"/>
              <p:cNvSpPr/>
              <p:nvPr/>
            </p:nvSpPr>
            <p:spPr bwMode="auto">
              <a:xfrm>
                <a:off x="3434" y="3252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1" name="Freeform 1071"/>
              <p:cNvSpPr/>
              <p:nvPr/>
            </p:nvSpPr>
            <p:spPr bwMode="auto">
              <a:xfrm>
                <a:off x="3434" y="3252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2" name="Freeform 1072"/>
              <p:cNvSpPr/>
              <p:nvPr/>
            </p:nvSpPr>
            <p:spPr bwMode="auto">
              <a:xfrm>
                <a:off x="3422" y="319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3" name="Freeform 1073"/>
              <p:cNvSpPr/>
              <p:nvPr/>
            </p:nvSpPr>
            <p:spPr bwMode="auto">
              <a:xfrm>
                <a:off x="3422" y="319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4" name="Freeform 1074"/>
              <p:cNvSpPr/>
              <p:nvPr/>
            </p:nvSpPr>
            <p:spPr bwMode="auto">
              <a:xfrm>
                <a:off x="3440" y="324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5" name="Freeform 1075"/>
              <p:cNvSpPr/>
              <p:nvPr/>
            </p:nvSpPr>
            <p:spPr bwMode="auto">
              <a:xfrm>
                <a:off x="3422" y="3190"/>
                <a:ext cx="46" cy="30"/>
              </a:xfrm>
              <a:custGeom>
                <a:avLst/>
                <a:gdLst>
                  <a:gd name="T0" fmla="*/ 14 w 46"/>
                  <a:gd name="T1" fmla="*/ 12 h 30"/>
                  <a:gd name="T2" fmla="*/ 14 w 46"/>
                  <a:gd name="T3" fmla="*/ 12 h 30"/>
                  <a:gd name="T4" fmla="*/ 22 w 46"/>
                  <a:gd name="T5" fmla="*/ 20 h 30"/>
                  <a:gd name="T6" fmla="*/ 28 w 46"/>
                  <a:gd name="T7" fmla="*/ 24 h 30"/>
                  <a:gd name="T8" fmla="*/ 36 w 46"/>
                  <a:gd name="T9" fmla="*/ 28 h 30"/>
                  <a:gd name="T10" fmla="*/ 46 w 46"/>
                  <a:gd name="T11" fmla="*/ 30 h 30"/>
                  <a:gd name="T12" fmla="*/ 46 w 46"/>
                  <a:gd name="T13" fmla="*/ 30 h 30"/>
                  <a:gd name="T14" fmla="*/ 46 w 46"/>
                  <a:gd name="T15" fmla="*/ 22 h 30"/>
                  <a:gd name="T16" fmla="*/ 46 w 46"/>
                  <a:gd name="T17" fmla="*/ 14 h 30"/>
                  <a:gd name="T18" fmla="*/ 42 w 46"/>
                  <a:gd name="T19" fmla="*/ 10 h 30"/>
                  <a:gd name="T20" fmla="*/ 38 w 46"/>
                  <a:gd name="T21" fmla="*/ 6 h 30"/>
                  <a:gd name="T22" fmla="*/ 34 w 46"/>
                  <a:gd name="T23" fmla="*/ 2 h 30"/>
                  <a:gd name="T24" fmla="*/ 28 w 46"/>
                  <a:gd name="T25" fmla="*/ 0 h 30"/>
                  <a:gd name="T26" fmla="*/ 22 w 46"/>
                  <a:gd name="T27" fmla="*/ 0 h 30"/>
                  <a:gd name="T28" fmla="*/ 14 w 46"/>
                  <a:gd name="T29" fmla="*/ 2 h 30"/>
                  <a:gd name="T30" fmla="*/ 14 w 46"/>
                  <a:gd name="T31" fmla="*/ 2 h 30"/>
                  <a:gd name="T32" fmla="*/ 8 w 46"/>
                  <a:gd name="T33" fmla="*/ 4 h 30"/>
                  <a:gd name="T34" fmla="*/ 2 w 46"/>
                  <a:gd name="T35" fmla="*/ 8 h 30"/>
                  <a:gd name="T36" fmla="*/ 0 w 46"/>
                  <a:gd name="T37" fmla="*/ 18 h 30"/>
                  <a:gd name="T38" fmla="*/ 0 w 46"/>
                  <a:gd name="T39" fmla="*/ 30 h 30"/>
                  <a:gd name="T40" fmla="*/ 0 w 46"/>
                  <a:gd name="T41" fmla="*/ 30 h 30"/>
                  <a:gd name="T42" fmla="*/ 10 w 46"/>
                  <a:gd name="T43" fmla="*/ 22 h 30"/>
                  <a:gd name="T44" fmla="*/ 14 w 46"/>
                  <a:gd name="T45" fmla="*/ 12 h 30"/>
                  <a:gd name="T46" fmla="*/ 14 w 46"/>
                  <a:gd name="T47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30">
                    <a:moveTo>
                      <a:pt x="14" y="12"/>
                    </a:moveTo>
                    <a:lnTo>
                      <a:pt x="14" y="12"/>
                    </a:lnTo>
                    <a:lnTo>
                      <a:pt x="22" y="20"/>
                    </a:lnTo>
                    <a:lnTo>
                      <a:pt x="28" y="24"/>
                    </a:lnTo>
                    <a:lnTo>
                      <a:pt x="36" y="28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6" y="22"/>
                    </a:lnTo>
                    <a:lnTo>
                      <a:pt x="46" y="14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4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6" name="Freeform 1076"/>
              <p:cNvSpPr/>
              <p:nvPr/>
            </p:nvSpPr>
            <p:spPr bwMode="auto">
              <a:xfrm>
                <a:off x="3422" y="3190"/>
                <a:ext cx="24" cy="30"/>
              </a:xfrm>
              <a:custGeom>
                <a:avLst/>
                <a:gdLst>
                  <a:gd name="T0" fmla="*/ 14 w 24"/>
                  <a:gd name="T1" fmla="*/ 12 h 30"/>
                  <a:gd name="T2" fmla="*/ 14 w 24"/>
                  <a:gd name="T3" fmla="*/ 12 h 30"/>
                  <a:gd name="T4" fmla="*/ 24 w 24"/>
                  <a:gd name="T5" fmla="*/ 20 h 30"/>
                  <a:gd name="T6" fmla="*/ 24 w 24"/>
                  <a:gd name="T7" fmla="*/ 0 h 30"/>
                  <a:gd name="T8" fmla="*/ 24 w 24"/>
                  <a:gd name="T9" fmla="*/ 0 h 30"/>
                  <a:gd name="T10" fmla="*/ 14 w 24"/>
                  <a:gd name="T11" fmla="*/ 2 h 30"/>
                  <a:gd name="T12" fmla="*/ 14 w 24"/>
                  <a:gd name="T13" fmla="*/ 2 h 30"/>
                  <a:gd name="T14" fmla="*/ 8 w 24"/>
                  <a:gd name="T15" fmla="*/ 4 h 30"/>
                  <a:gd name="T16" fmla="*/ 2 w 24"/>
                  <a:gd name="T17" fmla="*/ 8 h 30"/>
                  <a:gd name="T18" fmla="*/ 0 w 24"/>
                  <a:gd name="T19" fmla="*/ 18 h 30"/>
                  <a:gd name="T20" fmla="*/ 0 w 24"/>
                  <a:gd name="T21" fmla="*/ 30 h 30"/>
                  <a:gd name="T22" fmla="*/ 0 w 24"/>
                  <a:gd name="T23" fmla="*/ 30 h 30"/>
                  <a:gd name="T24" fmla="*/ 10 w 24"/>
                  <a:gd name="T25" fmla="*/ 22 h 30"/>
                  <a:gd name="T26" fmla="*/ 14 w 24"/>
                  <a:gd name="T27" fmla="*/ 12 h 30"/>
                  <a:gd name="T28" fmla="*/ 14 w 24"/>
                  <a:gd name="T29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0">
                    <a:moveTo>
                      <a:pt x="14" y="12"/>
                    </a:moveTo>
                    <a:lnTo>
                      <a:pt x="14" y="12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4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7" name="Freeform 1077"/>
              <p:cNvSpPr/>
              <p:nvPr/>
            </p:nvSpPr>
            <p:spPr bwMode="auto">
              <a:xfrm>
                <a:off x="3450" y="3220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0 h 2"/>
                  <a:gd name="T6" fmla="*/ 12 w 14"/>
                  <a:gd name="T7" fmla="*/ 0 h 2"/>
                  <a:gd name="T8" fmla="*/ 14 w 14"/>
                  <a:gd name="T9" fmla="*/ 0 h 2"/>
                  <a:gd name="T10" fmla="*/ 12 w 14"/>
                  <a:gd name="T11" fmla="*/ 2 h 2"/>
                  <a:gd name="T12" fmla="*/ 10 w 14"/>
                  <a:gd name="T13" fmla="*/ 0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0 h 2"/>
                  <a:gd name="T20" fmla="*/ 0 w 14"/>
                  <a:gd name="T21" fmla="*/ 0 h 2"/>
                  <a:gd name="T22" fmla="*/ 0 w 14"/>
                  <a:gd name="T23" fmla="*/ 0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8" name="Freeform 1078"/>
              <p:cNvSpPr/>
              <p:nvPr/>
            </p:nvSpPr>
            <p:spPr bwMode="auto">
              <a:xfrm>
                <a:off x="3426" y="3220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0 h 2"/>
                  <a:gd name="T6" fmla="*/ 2 w 14"/>
                  <a:gd name="T7" fmla="*/ 0 h 2"/>
                  <a:gd name="T8" fmla="*/ 0 w 14"/>
                  <a:gd name="T9" fmla="*/ 0 h 2"/>
                  <a:gd name="T10" fmla="*/ 2 w 14"/>
                  <a:gd name="T11" fmla="*/ 2 h 2"/>
                  <a:gd name="T12" fmla="*/ 4 w 14"/>
                  <a:gd name="T13" fmla="*/ 0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0 h 2"/>
                  <a:gd name="T20" fmla="*/ 14 w 14"/>
                  <a:gd name="T21" fmla="*/ 0 h 2"/>
                  <a:gd name="T22" fmla="*/ 14 w 14"/>
                  <a:gd name="T23" fmla="*/ 0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9" name="Freeform 1079"/>
              <p:cNvSpPr/>
              <p:nvPr/>
            </p:nvSpPr>
            <p:spPr bwMode="auto">
              <a:xfrm>
                <a:off x="3462" y="3290"/>
                <a:ext cx="10" cy="12"/>
              </a:xfrm>
              <a:custGeom>
                <a:avLst/>
                <a:gdLst>
                  <a:gd name="T0" fmla="*/ 10 w 10"/>
                  <a:gd name="T1" fmla="*/ 6 h 12"/>
                  <a:gd name="T2" fmla="*/ 4 w 10"/>
                  <a:gd name="T3" fmla="*/ 0 h 12"/>
                  <a:gd name="T4" fmla="*/ 0 w 10"/>
                  <a:gd name="T5" fmla="*/ 6 h 12"/>
                  <a:gd name="T6" fmla="*/ 4 w 10"/>
                  <a:gd name="T7" fmla="*/ 12 h 12"/>
                  <a:gd name="T8" fmla="*/ 1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0" name="Freeform 1080"/>
              <p:cNvSpPr/>
              <p:nvPr/>
            </p:nvSpPr>
            <p:spPr bwMode="auto">
              <a:xfrm>
                <a:off x="3452" y="3290"/>
                <a:ext cx="8" cy="12"/>
              </a:xfrm>
              <a:custGeom>
                <a:avLst/>
                <a:gdLst>
                  <a:gd name="T0" fmla="*/ 8 w 8"/>
                  <a:gd name="T1" fmla="*/ 6 h 12"/>
                  <a:gd name="T2" fmla="*/ 4 w 8"/>
                  <a:gd name="T3" fmla="*/ 0 h 12"/>
                  <a:gd name="T4" fmla="*/ 0 w 8"/>
                  <a:gd name="T5" fmla="*/ 6 h 12"/>
                  <a:gd name="T6" fmla="*/ 4 w 8"/>
                  <a:gd name="T7" fmla="*/ 12 h 12"/>
                  <a:gd name="T8" fmla="*/ 8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1" name="Freeform 1081"/>
              <p:cNvSpPr/>
              <p:nvPr/>
            </p:nvSpPr>
            <p:spPr bwMode="auto">
              <a:xfrm>
                <a:off x="3462" y="3274"/>
                <a:ext cx="10" cy="14"/>
              </a:xfrm>
              <a:custGeom>
                <a:avLst/>
                <a:gdLst>
                  <a:gd name="T0" fmla="*/ 10 w 10"/>
                  <a:gd name="T1" fmla="*/ 6 h 14"/>
                  <a:gd name="T2" fmla="*/ 4 w 10"/>
                  <a:gd name="T3" fmla="*/ 0 h 14"/>
                  <a:gd name="T4" fmla="*/ 0 w 10"/>
                  <a:gd name="T5" fmla="*/ 6 h 14"/>
                  <a:gd name="T6" fmla="*/ 4 w 10"/>
                  <a:gd name="T7" fmla="*/ 14 h 14"/>
                  <a:gd name="T8" fmla="*/ 1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2" name="Freeform 1082"/>
              <p:cNvSpPr/>
              <p:nvPr/>
            </p:nvSpPr>
            <p:spPr bwMode="auto">
              <a:xfrm>
                <a:off x="3418" y="3290"/>
                <a:ext cx="10" cy="12"/>
              </a:xfrm>
              <a:custGeom>
                <a:avLst/>
                <a:gdLst>
                  <a:gd name="T0" fmla="*/ 0 w 10"/>
                  <a:gd name="T1" fmla="*/ 6 h 12"/>
                  <a:gd name="T2" fmla="*/ 6 w 10"/>
                  <a:gd name="T3" fmla="*/ 0 h 12"/>
                  <a:gd name="T4" fmla="*/ 10 w 10"/>
                  <a:gd name="T5" fmla="*/ 6 h 12"/>
                  <a:gd name="T6" fmla="*/ 6 w 10"/>
                  <a:gd name="T7" fmla="*/ 12 h 12"/>
                  <a:gd name="T8" fmla="*/ 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6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3" name="Freeform 1083"/>
              <p:cNvSpPr/>
              <p:nvPr/>
            </p:nvSpPr>
            <p:spPr bwMode="auto">
              <a:xfrm>
                <a:off x="3430" y="3290"/>
                <a:ext cx="8" cy="12"/>
              </a:xfrm>
              <a:custGeom>
                <a:avLst/>
                <a:gdLst>
                  <a:gd name="T0" fmla="*/ 0 w 8"/>
                  <a:gd name="T1" fmla="*/ 6 h 12"/>
                  <a:gd name="T2" fmla="*/ 4 w 8"/>
                  <a:gd name="T3" fmla="*/ 0 h 12"/>
                  <a:gd name="T4" fmla="*/ 8 w 8"/>
                  <a:gd name="T5" fmla="*/ 6 h 12"/>
                  <a:gd name="T6" fmla="*/ 4 w 8"/>
                  <a:gd name="T7" fmla="*/ 12 h 12"/>
                  <a:gd name="T8" fmla="*/ 0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4" name="Freeform 1084"/>
              <p:cNvSpPr/>
              <p:nvPr/>
            </p:nvSpPr>
            <p:spPr bwMode="auto">
              <a:xfrm>
                <a:off x="3418" y="3274"/>
                <a:ext cx="10" cy="14"/>
              </a:xfrm>
              <a:custGeom>
                <a:avLst/>
                <a:gdLst>
                  <a:gd name="T0" fmla="*/ 0 w 10"/>
                  <a:gd name="T1" fmla="*/ 6 h 14"/>
                  <a:gd name="T2" fmla="*/ 6 w 10"/>
                  <a:gd name="T3" fmla="*/ 0 h 14"/>
                  <a:gd name="T4" fmla="*/ 10 w 10"/>
                  <a:gd name="T5" fmla="*/ 6 h 14"/>
                  <a:gd name="T6" fmla="*/ 6 w 10"/>
                  <a:gd name="T7" fmla="*/ 14 h 14"/>
                  <a:gd name="T8" fmla="*/ 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0" y="6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6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045" name="Picture 1085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2" y="330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6" name="Rectangle 1086"/>
              <p:cNvSpPr>
                <a:spLocks noChangeArrowheads="1"/>
              </p:cNvSpPr>
              <p:nvPr/>
            </p:nvSpPr>
            <p:spPr bwMode="auto">
              <a:xfrm>
                <a:off x="3382" y="3058"/>
                <a:ext cx="126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7" name="Freeform 1087"/>
              <p:cNvSpPr/>
              <p:nvPr/>
            </p:nvSpPr>
            <p:spPr bwMode="auto">
              <a:xfrm>
                <a:off x="3412" y="3080"/>
                <a:ext cx="66" cy="72"/>
              </a:xfrm>
              <a:custGeom>
                <a:avLst/>
                <a:gdLst>
                  <a:gd name="T0" fmla="*/ 34 w 66"/>
                  <a:gd name="T1" fmla="*/ 0 h 72"/>
                  <a:gd name="T2" fmla="*/ 34 w 66"/>
                  <a:gd name="T3" fmla="*/ 0 h 72"/>
                  <a:gd name="T4" fmla="*/ 42 w 66"/>
                  <a:gd name="T5" fmla="*/ 0 h 72"/>
                  <a:gd name="T6" fmla="*/ 48 w 66"/>
                  <a:gd name="T7" fmla="*/ 4 h 72"/>
                  <a:gd name="T8" fmla="*/ 54 w 66"/>
                  <a:gd name="T9" fmla="*/ 8 h 72"/>
                  <a:gd name="T10" fmla="*/ 58 w 66"/>
                  <a:gd name="T11" fmla="*/ 16 h 72"/>
                  <a:gd name="T12" fmla="*/ 62 w 66"/>
                  <a:gd name="T13" fmla="*/ 22 h 72"/>
                  <a:gd name="T14" fmla="*/ 64 w 66"/>
                  <a:gd name="T15" fmla="*/ 32 h 72"/>
                  <a:gd name="T16" fmla="*/ 66 w 66"/>
                  <a:gd name="T17" fmla="*/ 50 h 72"/>
                  <a:gd name="T18" fmla="*/ 66 w 66"/>
                  <a:gd name="T19" fmla="*/ 50 h 72"/>
                  <a:gd name="T20" fmla="*/ 64 w 66"/>
                  <a:gd name="T21" fmla="*/ 54 h 72"/>
                  <a:gd name="T22" fmla="*/ 62 w 66"/>
                  <a:gd name="T23" fmla="*/ 58 h 72"/>
                  <a:gd name="T24" fmla="*/ 56 w 66"/>
                  <a:gd name="T25" fmla="*/ 66 h 72"/>
                  <a:gd name="T26" fmla="*/ 50 w 66"/>
                  <a:gd name="T27" fmla="*/ 70 h 72"/>
                  <a:gd name="T28" fmla="*/ 42 w 66"/>
                  <a:gd name="T29" fmla="*/ 72 h 72"/>
                  <a:gd name="T30" fmla="*/ 24 w 66"/>
                  <a:gd name="T31" fmla="*/ 72 h 72"/>
                  <a:gd name="T32" fmla="*/ 24 w 66"/>
                  <a:gd name="T33" fmla="*/ 72 h 72"/>
                  <a:gd name="T34" fmla="*/ 16 w 66"/>
                  <a:gd name="T35" fmla="*/ 70 h 72"/>
                  <a:gd name="T36" fmla="*/ 10 w 66"/>
                  <a:gd name="T37" fmla="*/ 66 h 72"/>
                  <a:gd name="T38" fmla="*/ 4 w 66"/>
                  <a:gd name="T39" fmla="*/ 58 h 72"/>
                  <a:gd name="T40" fmla="*/ 2 w 66"/>
                  <a:gd name="T41" fmla="*/ 54 h 72"/>
                  <a:gd name="T42" fmla="*/ 0 w 66"/>
                  <a:gd name="T43" fmla="*/ 50 h 72"/>
                  <a:gd name="T44" fmla="*/ 0 w 66"/>
                  <a:gd name="T45" fmla="*/ 50 h 72"/>
                  <a:gd name="T46" fmla="*/ 2 w 66"/>
                  <a:gd name="T47" fmla="*/ 32 h 72"/>
                  <a:gd name="T48" fmla="*/ 4 w 66"/>
                  <a:gd name="T49" fmla="*/ 22 h 72"/>
                  <a:gd name="T50" fmla="*/ 8 w 66"/>
                  <a:gd name="T51" fmla="*/ 16 h 72"/>
                  <a:gd name="T52" fmla="*/ 12 w 66"/>
                  <a:gd name="T53" fmla="*/ 8 h 72"/>
                  <a:gd name="T54" fmla="*/ 18 w 66"/>
                  <a:gd name="T55" fmla="*/ 4 h 72"/>
                  <a:gd name="T56" fmla="*/ 24 w 66"/>
                  <a:gd name="T57" fmla="*/ 0 h 72"/>
                  <a:gd name="T58" fmla="*/ 34 w 66"/>
                  <a:gd name="T59" fmla="*/ 0 h 72"/>
                  <a:gd name="T60" fmla="*/ 34 w 66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6" h="72">
                    <a:moveTo>
                      <a:pt x="34" y="0"/>
                    </a:moveTo>
                    <a:lnTo>
                      <a:pt x="34" y="0"/>
                    </a:lnTo>
                    <a:lnTo>
                      <a:pt x="42" y="0"/>
                    </a:lnTo>
                    <a:lnTo>
                      <a:pt x="48" y="4"/>
                    </a:lnTo>
                    <a:lnTo>
                      <a:pt x="54" y="8"/>
                    </a:lnTo>
                    <a:lnTo>
                      <a:pt x="58" y="16"/>
                    </a:lnTo>
                    <a:lnTo>
                      <a:pt x="62" y="22"/>
                    </a:lnTo>
                    <a:lnTo>
                      <a:pt x="64" y="32"/>
                    </a:lnTo>
                    <a:lnTo>
                      <a:pt x="66" y="50"/>
                    </a:lnTo>
                    <a:lnTo>
                      <a:pt x="66" y="50"/>
                    </a:lnTo>
                    <a:lnTo>
                      <a:pt x="64" y="54"/>
                    </a:lnTo>
                    <a:lnTo>
                      <a:pt x="62" y="58"/>
                    </a:lnTo>
                    <a:lnTo>
                      <a:pt x="56" y="66"/>
                    </a:lnTo>
                    <a:lnTo>
                      <a:pt x="50" y="70"/>
                    </a:lnTo>
                    <a:lnTo>
                      <a:pt x="42" y="72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8" name="Freeform 1088"/>
              <p:cNvSpPr/>
              <p:nvPr/>
            </p:nvSpPr>
            <p:spPr bwMode="auto">
              <a:xfrm>
                <a:off x="3412" y="3080"/>
                <a:ext cx="34" cy="72"/>
              </a:xfrm>
              <a:custGeom>
                <a:avLst/>
                <a:gdLst>
                  <a:gd name="T0" fmla="*/ 34 w 34"/>
                  <a:gd name="T1" fmla="*/ 72 h 72"/>
                  <a:gd name="T2" fmla="*/ 24 w 34"/>
                  <a:gd name="T3" fmla="*/ 72 h 72"/>
                  <a:gd name="T4" fmla="*/ 24 w 34"/>
                  <a:gd name="T5" fmla="*/ 72 h 72"/>
                  <a:gd name="T6" fmla="*/ 16 w 34"/>
                  <a:gd name="T7" fmla="*/ 70 h 72"/>
                  <a:gd name="T8" fmla="*/ 10 w 34"/>
                  <a:gd name="T9" fmla="*/ 66 h 72"/>
                  <a:gd name="T10" fmla="*/ 4 w 34"/>
                  <a:gd name="T11" fmla="*/ 58 h 72"/>
                  <a:gd name="T12" fmla="*/ 2 w 34"/>
                  <a:gd name="T13" fmla="*/ 54 h 72"/>
                  <a:gd name="T14" fmla="*/ 0 w 34"/>
                  <a:gd name="T15" fmla="*/ 50 h 72"/>
                  <a:gd name="T16" fmla="*/ 0 w 34"/>
                  <a:gd name="T17" fmla="*/ 50 h 72"/>
                  <a:gd name="T18" fmla="*/ 2 w 34"/>
                  <a:gd name="T19" fmla="*/ 32 h 72"/>
                  <a:gd name="T20" fmla="*/ 4 w 34"/>
                  <a:gd name="T21" fmla="*/ 22 h 72"/>
                  <a:gd name="T22" fmla="*/ 8 w 34"/>
                  <a:gd name="T23" fmla="*/ 16 h 72"/>
                  <a:gd name="T24" fmla="*/ 12 w 34"/>
                  <a:gd name="T25" fmla="*/ 8 h 72"/>
                  <a:gd name="T26" fmla="*/ 18 w 34"/>
                  <a:gd name="T27" fmla="*/ 4 h 72"/>
                  <a:gd name="T28" fmla="*/ 24 w 34"/>
                  <a:gd name="T29" fmla="*/ 0 h 72"/>
                  <a:gd name="T30" fmla="*/ 34 w 34"/>
                  <a:gd name="T31" fmla="*/ 0 h 72"/>
                  <a:gd name="T32" fmla="*/ 34 w 34"/>
                  <a:gd name="T3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72">
                    <a:moveTo>
                      <a:pt x="34" y="72"/>
                    </a:moveTo>
                    <a:lnTo>
                      <a:pt x="24" y="72"/>
                    </a:lnTo>
                    <a:lnTo>
                      <a:pt x="24" y="72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4" y="7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9" name="Freeform 1089"/>
              <p:cNvSpPr/>
              <p:nvPr/>
            </p:nvSpPr>
            <p:spPr bwMode="auto">
              <a:xfrm>
                <a:off x="3398" y="3142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6 h 40"/>
                  <a:gd name="T10" fmla="*/ 82 w 94"/>
                  <a:gd name="T11" fmla="*/ 10 h 40"/>
                  <a:gd name="T12" fmla="*/ 90 w 94"/>
                  <a:gd name="T13" fmla="*/ 12 h 40"/>
                  <a:gd name="T14" fmla="*/ 92 w 94"/>
                  <a:gd name="T15" fmla="*/ 14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4 h 40"/>
                  <a:gd name="T34" fmla="*/ 4 w 94"/>
                  <a:gd name="T35" fmla="*/ 12 h 40"/>
                  <a:gd name="T36" fmla="*/ 12 w 94"/>
                  <a:gd name="T37" fmla="*/ 10 h 40"/>
                  <a:gd name="T38" fmla="*/ 22 w 94"/>
                  <a:gd name="T39" fmla="*/ 6 h 40"/>
                  <a:gd name="T40" fmla="*/ 36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0" name="Freeform 1090"/>
              <p:cNvSpPr/>
              <p:nvPr/>
            </p:nvSpPr>
            <p:spPr bwMode="auto">
              <a:xfrm>
                <a:off x="3398" y="3142"/>
                <a:ext cx="48" cy="40"/>
              </a:xfrm>
              <a:custGeom>
                <a:avLst/>
                <a:gdLst>
                  <a:gd name="T0" fmla="*/ 48 w 48"/>
                  <a:gd name="T1" fmla="*/ 40 h 40"/>
                  <a:gd name="T2" fmla="*/ 0 w 48"/>
                  <a:gd name="T3" fmla="*/ 40 h 40"/>
                  <a:gd name="T4" fmla="*/ 0 w 48"/>
                  <a:gd name="T5" fmla="*/ 40 h 40"/>
                  <a:gd name="T6" fmla="*/ 0 w 48"/>
                  <a:gd name="T7" fmla="*/ 16 h 40"/>
                  <a:gd name="T8" fmla="*/ 0 w 48"/>
                  <a:gd name="T9" fmla="*/ 16 h 40"/>
                  <a:gd name="T10" fmla="*/ 2 w 48"/>
                  <a:gd name="T11" fmla="*/ 14 h 40"/>
                  <a:gd name="T12" fmla="*/ 4 w 48"/>
                  <a:gd name="T13" fmla="*/ 12 h 40"/>
                  <a:gd name="T14" fmla="*/ 12 w 48"/>
                  <a:gd name="T15" fmla="*/ 10 h 40"/>
                  <a:gd name="T16" fmla="*/ 22 w 48"/>
                  <a:gd name="T17" fmla="*/ 6 h 40"/>
                  <a:gd name="T18" fmla="*/ 36 w 48"/>
                  <a:gd name="T19" fmla="*/ 0 h 40"/>
                  <a:gd name="T20" fmla="*/ 48 w 48"/>
                  <a:gd name="T21" fmla="*/ 0 h 40"/>
                  <a:gd name="T22" fmla="*/ 48 w 48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1" name="Rectangle 1091"/>
              <p:cNvSpPr>
                <a:spLocks noChangeArrowheads="1"/>
              </p:cNvSpPr>
              <p:nvPr/>
            </p:nvSpPr>
            <p:spPr bwMode="auto">
              <a:xfrm>
                <a:off x="3434" y="3130"/>
                <a:ext cx="22" cy="12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2" name="Rectangle 1092"/>
              <p:cNvSpPr>
                <a:spLocks noChangeArrowheads="1"/>
              </p:cNvSpPr>
              <p:nvPr/>
            </p:nvSpPr>
            <p:spPr bwMode="auto">
              <a:xfrm>
                <a:off x="3434" y="3130"/>
                <a:ext cx="12" cy="12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3" name="Freeform 1093"/>
              <p:cNvSpPr/>
              <p:nvPr/>
            </p:nvSpPr>
            <p:spPr bwMode="auto">
              <a:xfrm>
                <a:off x="3468" y="309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4" name="Freeform 1094"/>
              <p:cNvSpPr/>
              <p:nvPr/>
            </p:nvSpPr>
            <p:spPr bwMode="auto">
              <a:xfrm>
                <a:off x="3420" y="309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5" name="Freeform 1095"/>
              <p:cNvSpPr/>
              <p:nvPr/>
            </p:nvSpPr>
            <p:spPr bwMode="auto">
              <a:xfrm>
                <a:off x="3422" y="307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38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0 h 62"/>
                  <a:gd name="T44" fmla="*/ 8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38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6" name="Freeform 1096"/>
              <p:cNvSpPr/>
              <p:nvPr/>
            </p:nvSpPr>
            <p:spPr bwMode="auto">
              <a:xfrm>
                <a:off x="3422" y="3074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4 w 24"/>
                  <a:gd name="T23" fmla="*/ 0 h 62"/>
                  <a:gd name="T24" fmla="*/ 8 w 24"/>
                  <a:gd name="T25" fmla="*/ 4 h 62"/>
                  <a:gd name="T26" fmla="*/ 2 w 24"/>
                  <a:gd name="T27" fmla="*/ 10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7" name="Freeform 1097"/>
              <p:cNvSpPr/>
              <p:nvPr/>
            </p:nvSpPr>
            <p:spPr bwMode="auto">
              <a:xfrm>
                <a:off x="3440" y="312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8" name="Freeform 1098"/>
              <p:cNvSpPr/>
              <p:nvPr/>
            </p:nvSpPr>
            <p:spPr bwMode="auto">
              <a:xfrm>
                <a:off x="3420" y="3070"/>
                <a:ext cx="48" cy="28"/>
              </a:xfrm>
              <a:custGeom>
                <a:avLst/>
                <a:gdLst>
                  <a:gd name="T0" fmla="*/ 16 w 48"/>
                  <a:gd name="T1" fmla="*/ 0 h 28"/>
                  <a:gd name="T2" fmla="*/ 16 w 48"/>
                  <a:gd name="T3" fmla="*/ 0 h 28"/>
                  <a:gd name="T4" fmla="*/ 8 w 48"/>
                  <a:gd name="T5" fmla="*/ 4 h 28"/>
                  <a:gd name="T6" fmla="*/ 2 w 48"/>
                  <a:gd name="T7" fmla="*/ 8 h 28"/>
                  <a:gd name="T8" fmla="*/ 0 w 48"/>
                  <a:gd name="T9" fmla="*/ 16 h 28"/>
                  <a:gd name="T10" fmla="*/ 2 w 48"/>
                  <a:gd name="T11" fmla="*/ 28 h 28"/>
                  <a:gd name="T12" fmla="*/ 2 w 48"/>
                  <a:gd name="T13" fmla="*/ 28 h 28"/>
                  <a:gd name="T14" fmla="*/ 10 w 48"/>
                  <a:gd name="T15" fmla="*/ 20 h 28"/>
                  <a:gd name="T16" fmla="*/ 16 w 48"/>
                  <a:gd name="T17" fmla="*/ 10 h 28"/>
                  <a:gd name="T18" fmla="*/ 16 w 48"/>
                  <a:gd name="T19" fmla="*/ 10 h 28"/>
                  <a:gd name="T20" fmla="*/ 22 w 48"/>
                  <a:gd name="T21" fmla="*/ 18 h 28"/>
                  <a:gd name="T22" fmla="*/ 32 w 48"/>
                  <a:gd name="T23" fmla="*/ 22 h 28"/>
                  <a:gd name="T24" fmla="*/ 42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8 w 48"/>
                  <a:gd name="T33" fmla="*/ 12 h 28"/>
                  <a:gd name="T34" fmla="*/ 44 w 48"/>
                  <a:gd name="T35" fmla="*/ 8 h 28"/>
                  <a:gd name="T36" fmla="*/ 40 w 48"/>
                  <a:gd name="T37" fmla="*/ 4 h 28"/>
                  <a:gd name="T38" fmla="*/ 34 w 48"/>
                  <a:gd name="T39" fmla="*/ 0 h 28"/>
                  <a:gd name="T40" fmla="*/ 28 w 48"/>
                  <a:gd name="T41" fmla="*/ 0 h 28"/>
                  <a:gd name="T42" fmla="*/ 22 w 48"/>
                  <a:gd name="T43" fmla="*/ 0 h 28"/>
                  <a:gd name="T44" fmla="*/ 16 w 48"/>
                  <a:gd name="T45" fmla="*/ 0 h 28"/>
                  <a:gd name="T46" fmla="*/ 16 w 48"/>
                  <a:gd name="T4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2" y="22"/>
                    </a:lnTo>
                    <a:lnTo>
                      <a:pt x="42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8" y="12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9" name="Freeform 1099"/>
              <p:cNvSpPr/>
              <p:nvPr/>
            </p:nvSpPr>
            <p:spPr bwMode="auto">
              <a:xfrm>
                <a:off x="3420" y="3070"/>
                <a:ext cx="26" cy="28"/>
              </a:xfrm>
              <a:custGeom>
                <a:avLst/>
                <a:gdLst>
                  <a:gd name="T0" fmla="*/ 16 w 26"/>
                  <a:gd name="T1" fmla="*/ 0 h 28"/>
                  <a:gd name="T2" fmla="*/ 16 w 26"/>
                  <a:gd name="T3" fmla="*/ 0 h 28"/>
                  <a:gd name="T4" fmla="*/ 8 w 26"/>
                  <a:gd name="T5" fmla="*/ 4 h 28"/>
                  <a:gd name="T6" fmla="*/ 2 w 26"/>
                  <a:gd name="T7" fmla="*/ 8 h 28"/>
                  <a:gd name="T8" fmla="*/ 0 w 26"/>
                  <a:gd name="T9" fmla="*/ 16 h 28"/>
                  <a:gd name="T10" fmla="*/ 2 w 26"/>
                  <a:gd name="T11" fmla="*/ 28 h 28"/>
                  <a:gd name="T12" fmla="*/ 2 w 26"/>
                  <a:gd name="T13" fmla="*/ 28 h 28"/>
                  <a:gd name="T14" fmla="*/ 10 w 26"/>
                  <a:gd name="T15" fmla="*/ 20 h 28"/>
                  <a:gd name="T16" fmla="*/ 16 w 26"/>
                  <a:gd name="T17" fmla="*/ 10 h 28"/>
                  <a:gd name="T18" fmla="*/ 16 w 26"/>
                  <a:gd name="T19" fmla="*/ 10 h 28"/>
                  <a:gd name="T20" fmla="*/ 20 w 26"/>
                  <a:gd name="T21" fmla="*/ 16 h 28"/>
                  <a:gd name="T22" fmla="*/ 26 w 26"/>
                  <a:gd name="T23" fmla="*/ 20 h 28"/>
                  <a:gd name="T24" fmla="*/ 26 w 26"/>
                  <a:gd name="T25" fmla="*/ 0 h 28"/>
                  <a:gd name="T26" fmla="*/ 26 w 26"/>
                  <a:gd name="T27" fmla="*/ 0 h 28"/>
                  <a:gd name="T28" fmla="*/ 16 w 26"/>
                  <a:gd name="T29" fmla="*/ 0 h 28"/>
                  <a:gd name="T30" fmla="*/ 16 w 26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6"/>
                    </a:lnTo>
                    <a:lnTo>
                      <a:pt x="26" y="2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0" name="Rectangle 1100"/>
              <p:cNvSpPr>
                <a:spLocks noChangeArrowheads="1"/>
              </p:cNvSpPr>
              <p:nvPr/>
            </p:nvSpPr>
            <p:spPr bwMode="auto">
              <a:xfrm>
                <a:off x="3434" y="3138"/>
                <a:ext cx="22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1" name="Rectangle 1101"/>
              <p:cNvSpPr>
                <a:spLocks noChangeArrowheads="1"/>
              </p:cNvSpPr>
              <p:nvPr/>
            </p:nvSpPr>
            <p:spPr bwMode="auto">
              <a:xfrm>
                <a:off x="3434" y="3138"/>
                <a:ext cx="12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2" name="Rectangle 1102"/>
              <p:cNvSpPr>
                <a:spLocks noChangeArrowheads="1"/>
              </p:cNvSpPr>
              <p:nvPr/>
            </p:nvSpPr>
            <p:spPr bwMode="auto">
              <a:xfrm>
                <a:off x="3254" y="3182"/>
                <a:ext cx="128" cy="124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3" name="Freeform 1103"/>
              <p:cNvSpPr/>
              <p:nvPr/>
            </p:nvSpPr>
            <p:spPr bwMode="auto">
              <a:xfrm>
                <a:off x="3340" y="322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4" name="Freeform 1104"/>
              <p:cNvSpPr/>
              <p:nvPr/>
            </p:nvSpPr>
            <p:spPr bwMode="auto">
              <a:xfrm>
                <a:off x="3292" y="322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5" name="Freeform 1105"/>
              <p:cNvSpPr/>
              <p:nvPr/>
            </p:nvSpPr>
            <p:spPr bwMode="auto">
              <a:xfrm>
                <a:off x="3272" y="3268"/>
                <a:ext cx="90" cy="38"/>
              </a:xfrm>
              <a:custGeom>
                <a:avLst/>
                <a:gdLst>
                  <a:gd name="T0" fmla="*/ 46 w 90"/>
                  <a:gd name="T1" fmla="*/ 0 h 38"/>
                  <a:gd name="T2" fmla="*/ 46 w 90"/>
                  <a:gd name="T3" fmla="*/ 0 h 38"/>
                  <a:gd name="T4" fmla="*/ 34 w 90"/>
                  <a:gd name="T5" fmla="*/ 0 h 38"/>
                  <a:gd name="T6" fmla="*/ 34 w 90"/>
                  <a:gd name="T7" fmla="*/ 0 h 38"/>
                  <a:gd name="T8" fmla="*/ 22 w 90"/>
                  <a:gd name="T9" fmla="*/ 6 h 38"/>
                  <a:gd name="T10" fmla="*/ 10 w 90"/>
                  <a:gd name="T11" fmla="*/ 8 h 38"/>
                  <a:gd name="T12" fmla="*/ 2 w 90"/>
                  <a:gd name="T13" fmla="*/ 10 h 38"/>
                  <a:gd name="T14" fmla="*/ 0 w 90"/>
                  <a:gd name="T15" fmla="*/ 12 h 38"/>
                  <a:gd name="T16" fmla="*/ 0 w 90"/>
                  <a:gd name="T17" fmla="*/ 16 h 38"/>
                  <a:gd name="T18" fmla="*/ 0 w 90"/>
                  <a:gd name="T19" fmla="*/ 16 h 38"/>
                  <a:gd name="T20" fmla="*/ 0 w 90"/>
                  <a:gd name="T21" fmla="*/ 38 h 38"/>
                  <a:gd name="T22" fmla="*/ 0 w 90"/>
                  <a:gd name="T23" fmla="*/ 38 h 38"/>
                  <a:gd name="T24" fmla="*/ 90 w 90"/>
                  <a:gd name="T25" fmla="*/ 38 h 38"/>
                  <a:gd name="T26" fmla="*/ 90 w 90"/>
                  <a:gd name="T27" fmla="*/ 38 h 38"/>
                  <a:gd name="T28" fmla="*/ 90 w 90"/>
                  <a:gd name="T29" fmla="*/ 16 h 38"/>
                  <a:gd name="T30" fmla="*/ 90 w 90"/>
                  <a:gd name="T31" fmla="*/ 16 h 38"/>
                  <a:gd name="T32" fmla="*/ 90 w 90"/>
                  <a:gd name="T33" fmla="*/ 12 h 38"/>
                  <a:gd name="T34" fmla="*/ 88 w 90"/>
                  <a:gd name="T35" fmla="*/ 10 h 38"/>
                  <a:gd name="T36" fmla="*/ 80 w 90"/>
                  <a:gd name="T37" fmla="*/ 8 h 38"/>
                  <a:gd name="T38" fmla="*/ 70 w 90"/>
                  <a:gd name="T39" fmla="*/ 6 h 38"/>
                  <a:gd name="T40" fmla="*/ 56 w 90"/>
                  <a:gd name="T41" fmla="*/ 0 h 38"/>
                  <a:gd name="T42" fmla="*/ 46 w 90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38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0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6" name="Freeform 1106"/>
              <p:cNvSpPr/>
              <p:nvPr/>
            </p:nvSpPr>
            <p:spPr bwMode="auto">
              <a:xfrm>
                <a:off x="3272" y="3268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34 w 46"/>
                  <a:gd name="T3" fmla="*/ 0 h 38"/>
                  <a:gd name="T4" fmla="*/ 34 w 46"/>
                  <a:gd name="T5" fmla="*/ 0 h 38"/>
                  <a:gd name="T6" fmla="*/ 22 w 46"/>
                  <a:gd name="T7" fmla="*/ 6 h 38"/>
                  <a:gd name="T8" fmla="*/ 10 w 46"/>
                  <a:gd name="T9" fmla="*/ 8 h 38"/>
                  <a:gd name="T10" fmla="*/ 2 w 46"/>
                  <a:gd name="T11" fmla="*/ 10 h 38"/>
                  <a:gd name="T12" fmla="*/ 0 w 46"/>
                  <a:gd name="T13" fmla="*/ 12 h 38"/>
                  <a:gd name="T14" fmla="*/ 0 w 46"/>
                  <a:gd name="T15" fmla="*/ 16 h 38"/>
                  <a:gd name="T16" fmla="*/ 0 w 46"/>
                  <a:gd name="T17" fmla="*/ 16 h 38"/>
                  <a:gd name="T18" fmla="*/ 0 w 46"/>
                  <a:gd name="T19" fmla="*/ 38 h 38"/>
                  <a:gd name="T20" fmla="*/ 46 w 46"/>
                  <a:gd name="T21" fmla="*/ 38 h 38"/>
                  <a:gd name="T22" fmla="*/ 46 w 46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7" name="Freeform 1107"/>
              <p:cNvSpPr/>
              <p:nvPr/>
            </p:nvSpPr>
            <p:spPr bwMode="auto">
              <a:xfrm>
                <a:off x="3300" y="3268"/>
                <a:ext cx="34" cy="18"/>
              </a:xfrm>
              <a:custGeom>
                <a:avLst/>
                <a:gdLst>
                  <a:gd name="T0" fmla="*/ 18 w 34"/>
                  <a:gd name="T1" fmla="*/ 0 h 18"/>
                  <a:gd name="T2" fmla="*/ 18 w 34"/>
                  <a:gd name="T3" fmla="*/ 0 h 18"/>
                  <a:gd name="T4" fmla="*/ 6 w 34"/>
                  <a:gd name="T5" fmla="*/ 0 h 18"/>
                  <a:gd name="T6" fmla="*/ 6 w 34"/>
                  <a:gd name="T7" fmla="*/ 0 h 18"/>
                  <a:gd name="T8" fmla="*/ 0 w 34"/>
                  <a:gd name="T9" fmla="*/ 4 h 18"/>
                  <a:gd name="T10" fmla="*/ 0 w 34"/>
                  <a:gd name="T11" fmla="*/ 4 h 18"/>
                  <a:gd name="T12" fmla="*/ 2 w 34"/>
                  <a:gd name="T13" fmla="*/ 10 h 18"/>
                  <a:gd name="T14" fmla="*/ 6 w 34"/>
                  <a:gd name="T15" fmla="*/ 14 h 18"/>
                  <a:gd name="T16" fmla="*/ 10 w 34"/>
                  <a:gd name="T17" fmla="*/ 18 h 18"/>
                  <a:gd name="T18" fmla="*/ 18 w 34"/>
                  <a:gd name="T19" fmla="*/ 18 h 18"/>
                  <a:gd name="T20" fmla="*/ 18 w 34"/>
                  <a:gd name="T21" fmla="*/ 18 h 18"/>
                  <a:gd name="T22" fmla="*/ 24 w 34"/>
                  <a:gd name="T23" fmla="*/ 18 h 18"/>
                  <a:gd name="T24" fmla="*/ 30 w 34"/>
                  <a:gd name="T25" fmla="*/ 14 h 18"/>
                  <a:gd name="T26" fmla="*/ 34 w 34"/>
                  <a:gd name="T27" fmla="*/ 10 h 18"/>
                  <a:gd name="T28" fmla="*/ 34 w 34"/>
                  <a:gd name="T29" fmla="*/ 4 h 18"/>
                  <a:gd name="T30" fmla="*/ 34 w 34"/>
                  <a:gd name="T31" fmla="*/ 4 h 18"/>
                  <a:gd name="T32" fmla="*/ 28 w 34"/>
                  <a:gd name="T33" fmla="*/ 0 h 18"/>
                  <a:gd name="T34" fmla="*/ 18 w 34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18">
                    <a:moveTo>
                      <a:pt x="18" y="0"/>
                    </a:move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8" name="Freeform 1108"/>
              <p:cNvSpPr/>
              <p:nvPr/>
            </p:nvSpPr>
            <p:spPr bwMode="auto">
              <a:xfrm>
                <a:off x="3300" y="3268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6 w 18"/>
                  <a:gd name="T3" fmla="*/ 0 h 18"/>
                  <a:gd name="T4" fmla="*/ 6 w 18"/>
                  <a:gd name="T5" fmla="*/ 0 h 18"/>
                  <a:gd name="T6" fmla="*/ 0 w 18"/>
                  <a:gd name="T7" fmla="*/ 4 h 18"/>
                  <a:gd name="T8" fmla="*/ 0 w 18"/>
                  <a:gd name="T9" fmla="*/ 4 h 18"/>
                  <a:gd name="T10" fmla="*/ 2 w 18"/>
                  <a:gd name="T11" fmla="*/ 10 h 18"/>
                  <a:gd name="T12" fmla="*/ 6 w 18"/>
                  <a:gd name="T13" fmla="*/ 14 h 18"/>
                  <a:gd name="T14" fmla="*/ 10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9" name="Freeform 1109"/>
              <p:cNvSpPr/>
              <p:nvPr/>
            </p:nvSpPr>
            <p:spPr bwMode="auto">
              <a:xfrm>
                <a:off x="3302" y="3268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4 h 16"/>
                  <a:gd name="T18" fmla="*/ 16 w 30"/>
                  <a:gd name="T19" fmla="*/ 16 h 16"/>
                  <a:gd name="T20" fmla="*/ 16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0" name="Freeform 1110"/>
              <p:cNvSpPr/>
              <p:nvPr/>
            </p:nvSpPr>
            <p:spPr bwMode="auto">
              <a:xfrm>
                <a:off x="3302" y="3268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4 w 16"/>
                  <a:gd name="T3" fmla="*/ 0 h 16"/>
                  <a:gd name="T4" fmla="*/ 4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4 w 16"/>
                  <a:gd name="T13" fmla="*/ 12 h 16"/>
                  <a:gd name="T14" fmla="*/ 10 w 16"/>
                  <a:gd name="T15" fmla="*/ 14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1" name="Freeform 1111"/>
              <p:cNvSpPr/>
              <p:nvPr/>
            </p:nvSpPr>
            <p:spPr bwMode="auto">
              <a:xfrm>
                <a:off x="3306" y="3254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2" name="Freeform 1112"/>
              <p:cNvSpPr/>
              <p:nvPr/>
            </p:nvSpPr>
            <p:spPr bwMode="auto">
              <a:xfrm>
                <a:off x="3306" y="3254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3" name="Freeform 1113"/>
              <p:cNvSpPr/>
              <p:nvPr/>
            </p:nvSpPr>
            <p:spPr bwMode="auto">
              <a:xfrm>
                <a:off x="3294" y="3196"/>
                <a:ext cx="46" cy="62"/>
              </a:xfrm>
              <a:custGeom>
                <a:avLst/>
                <a:gdLst>
                  <a:gd name="T0" fmla="*/ 24 w 46"/>
                  <a:gd name="T1" fmla="*/ 0 h 62"/>
                  <a:gd name="T2" fmla="*/ 22 w 46"/>
                  <a:gd name="T3" fmla="*/ 0 h 62"/>
                  <a:gd name="T4" fmla="*/ 22 w 46"/>
                  <a:gd name="T5" fmla="*/ 0 h 62"/>
                  <a:gd name="T6" fmla="*/ 14 w 46"/>
                  <a:gd name="T7" fmla="*/ 2 h 62"/>
                  <a:gd name="T8" fmla="*/ 6 w 46"/>
                  <a:gd name="T9" fmla="*/ 6 h 62"/>
                  <a:gd name="T10" fmla="*/ 2 w 46"/>
                  <a:gd name="T11" fmla="*/ 12 h 62"/>
                  <a:gd name="T12" fmla="*/ 0 w 46"/>
                  <a:gd name="T13" fmla="*/ 20 h 62"/>
                  <a:gd name="T14" fmla="*/ 0 w 46"/>
                  <a:gd name="T15" fmla="*/ 40 h 62"/>
                  <a:gd name="T16" fmla="*/ 0 w 46"/>
                  <a:gd name="T17" fmla="*/ 40 h 62"/>
                  <a:gd name="T18" fmla="*/ 4 w 46"/>
                  <a:gd name="T19" fmla="*/ 48 h 62"/>
                  <a:gd name="T20" fmla="*/ 8 w 46"/>
                  <a:gd name="T21" fmla="*/ 56 h 62"/>
                  <a:gd name="T22" fmla="*/ 16 w 46"/>
                  <a:gd name="T23" fmla="*/ 60 h 62"/>
                  <a:gd name="T24" fmla="*/ 24 w 46"/>
                  <a:gd name="T25" fmla="*/ 62 h 62"/>
                  <a:gd name="T26" fmla="*/ 24 w 46"/>
                  <a:gd name="T27" fmla="*/ 62 h 62"/>
                  <a:gd name="T28" fmla="*/ 30 w 46"/>
                  <a:gd name="T29" fmla="*/ 60 h 62"/>
                  <a:gd name="T30" fmla="*/ 38 w 46"/>
                  <a:gd name="T31" fmla="*/ 56 h 62"/>
                  <a:gd name="T32" fmla="*/ 44 w 46"/>
                  <a:gd name="T33" fmla="*/ 48 h 62"/>
                  <a:gd name="T34" fmla="*/ 46 w 46"/>
                  <a:gd name="T35" fmla="*/ 40 h 62"/>
                  <a:gd name="T36" fmla="*/ 46 w 46"/>
                  <a:gd name="T37" fmla="*/ 20 h 62"/>
                  <a:gd name="T38" fmla="*/ 46 w 46"/>
                  <a:gd name="T39" fmla="*/ 20 h 62"/>
                  <a:gd name="T40" fmla="*/ 44 w 46"/>
                  <a:gd name="T41" fmla="*/ 12 h 62"/>
                  <a:gd name="T42" fmla="*/ 40 w 46"/>
                  <a:gd name="T43" fmla="*/ 6 h 62"/>
                  <a:gd name="T44" fmla="*/ 32 w 46"/>
                  <a:gd name="T45" fmla="*/ 2 h 62"/>
                  <a:gd name="T46" fmla="*/ 24 w 46"/>
                  <a:gd name="T47" fmla="*/ 0 h 62"/>
                  <a:gd name="T48" fmla="*/ 24 w 46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4" name="Freeform 1114"/>
              <p:cNvSpPr/>
              <p:nvPr/>
            </p:nvSpPr>
            <p:spPr bwMode="auto">
              <a:xfrm>
                <a:off x="3294" y="3196"/>
                <a:ext cx="24" cy="62"/>
              </a:xfrm>
              <a:custGeom>
                <a:avLst/>
                <a:gdLst>
                  <a:gd name="T0" fmla="*/ 24 w 24"/>
                  <a:gd name="T1" fmla="*/ 0 h 62"/>
                  <a:gd name="T2" fmla="*/ 22 w 24"/>
                  <a:gd name="T3" fmla="*/ 0 h 62"/>
                  <a:gd name="T4" fmla="*/ 22 w 24"/>
                  <a:gd name="T5" fmla="*/ 0 h 62"/>
                  <a:gd name="T6" fmla="*/ 14 w 24"/>
                  <a:gd name="T7" fmla="*/ 2 h 62"/>
                  <a:gd name="T8" fmla="*/ 6 w 24"/>
                  <a:gd name="T9" fmla="*/ 6 h 62"/>
                  <a:gd name="T10" fmla="*/ 2 w 24"/>
                  <a:gd name="T11" fmla="*/ 12 h 62"/>
                  <a:gd name="T12" fmla="*/ 0 w 24"/>
                  <a:gd name="T13" fmla="*/ 20 h 62"/>
                  <a:gd name="T14" fmla="*/ 0 w 24"/>
                  <a:gd name="T15" fmla="*/ 40 h 62"/>
                  <a:gd name="T16" fmla="*/ 0 w 24"/>
                  <a:gd name="T17" fmla="*/ 40 h 62"/>
                  <a:gd name="T18" fmla="*/ 4 w 24"/>
                  <a:gd name="T19" fmla="*/ 48 h 62"/>
                  <a:gd name="T20" fmla="*/ 8 w 24"/>
                  <a:gd name="T21" fmla="*/ 56 h 62"/>
                  <a:gd name="T22" fmla="*/ 16 w 24"/>
                  <a:gd name="T23" fmla="*/ 60 h 62"/>
                  <a:gd name="T24" fmla="*/ 24 w 24"/>
                  <a:gd name="T25" fmla="*/ 62 h 62"/>
                  <a:gd name="T26" fmla="*/ 24 w 24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4" y="6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5" name="Freeform 1115"/>
              <p:cNvSpPr/>
              <p:nvPr/>
            </p:nvSpPr>
            <p:spPr bwMode="auto">
              <a:xfrm>
                <a:off x="3318" y="326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6" name="Freeform 1116"/>
              <p:cNvSpPr/>
              <p:nvPr/>
            </p:nvSpPr>
            <p:spPr bwMode="auto">
              <a:xfrm>
                <a:off x="3302" y="3268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7" name="Freeform 1117"/>
              <p:cNvSpPr/>
              <p:nvPr/>
            </p:nvSpPr>
            <p:spPr bwMode="auto">
              <a:xfrm>
                <a:off x="3294" y="3184"/>
                <a:ext cx="48" cy="38"/>
              </a:xfrm>
              <a:custGeom>
                <a:avLst/>
                <a:gdLst>
                  <a:gd name="T0" fmla="*/ 24 w 48"/>
                  <a:gd name="T1" fmla="*/ 8 h 38"/>
                  <a:gd name="T2" fmla="*/ 24 w 48"/>
                  <a:gd name="T3" fmla="*/ 8 h 38"/>
                  <a:gd name="T4" fmla="*/ 34 w 48"/>
                  <a:gd name="T5" fmla="*/ 6 h 38"/>
                  <a:gd name="T6" fmla="*/ 42 w 48"/>
                  <a:gd name="T7" fmla="*/ 0 h 38"/>
                  <a:gd name="T8" fmla="*/ 42 w 48"/>
                  <a:gd name="T9" fmla="*/ 0 h 38"/>
                  <a:gd name="T10" fmla="*/ 44 w 48"/>
                  <a:gd name="T11" fmla="*/ 6 h 38"/>
                  <a:gd name="T12" fmla="*/ 42 w 48"/>
                  <a:gd name="T13" fmla="*/ 10 h 38"/>
                  <a:gd name="T14" fmla="*/ 40 w 48"/>
                  <a:gd name="T15" fmla="*/ 12 h 38"/>
                  <a:gd name="T16" fmla="*/ 40 w 48"/>
                  <a:gd name="T17" fmla="*/ 12 h 38"/>
                  <a:gd name="T18" fmla="*/ 44 w 48"/>
                  <a:gd name="T19" fmla="*/ 14 h 38"/>
                  <a:gd name="T20" fmla="*/ 48 w 48"/>
                  <a:gd name="T21" fmla="*/ 14 h 38"/>
                  <a:gd name="T22" fmla="*/ 48 w 48"/>
                  <a:gd name="T23" fmla="*/ 14 h 38"/>
                  <a:gd name="T24" fmla="*/ 48 w 48"/>
                  <a:gd name="T25" fmla="*/ 16 h 38"/>
                  <a:gd name="T26" fmla="*/ 44 w 48"/>
                  <a:gd name="T27" fmla="*/ 18 h 38"/>
                  <a:gd name="T28" fmla="*/ 44 w 48"/>
                  <a:gd name="T29" fmla="*/ 18 h 38"/>
                  <a:gd name="T30" fmla="*/ 46 w 48"/>
                  <a:gd name="T31" fmla="*/ 28 h 38"/>
                  <a:gd name="T32" fmla="*/ 46 w 48"/>
                  <a:gd name="T33" fmla="*/ 38 h 38"/>
                  <a:gd name="T34" fmla="*/ 46 w 48"/>
                  <a:gd name="T35" fmla="*/ 38 h 38"/>
                  <a:gd name="T36" fmla="*/ 44 w 48"/>
                  <a:gd name="T37" fmla="*/ 36 h 38"/>
                  <a:gd name="T38" fmla="*/ 40 w 48"/>
                  <a:gd name="T39" fmla="*/ 30 h 38"/>
                  <a:gd name="T40" fmla="*/ 34 w 48"/>
                  <a:gd name="T41" fmla="*/ 24 h 38"/>
                  <a:gd name="T42" fmla="*/ 28 w 48"/>
                  <a:gd name="T43" fmla="*/ 22 h 38"/>
                  <a:gd name="T44" fmla="*/ 24 w 48"/>
                  <a:gd name="T45" fmla="*/ 22 h 38"/>
                  <a:gd name="T46" fmla="*/ 24 w 48"/>
                  <a:gd name="T47" fmla="*/ 22 h 38"/>
                  <a:gd name="T48" fmla="*/ 18 w 48"/>
                  <a:gd name="T49" fmla="*/ 22 h 38"/>
                  <a:gd name="T50" fmla="*/ 12 w 48"/>
                  <a:gd name="T51" fmla="*/ 24 h 38"/>
                  <a:gd name="T52" fmla="*/ 6 w 48"/>
                  <a:gd name="T53" fmla="*/ 30 h 38"/>
                  <a:gd name="T54" fmla="*/ 4 w 48"/>
                  <a:gd name="T55" fmla="*/ 36 h 38"/>
                  <a:gd name="T56" fmla="*/ 0 w 48"/>
                  <a:gd name="T57" fmla="*/ 38 h 38"/>
                  <a:gd name="T58" fmla="*/ 0 w 48"/>
                  <a:gd name="T59" fmla="*/ 38 h 38"/>
                  <a:gd name="T60" fmla="*/ 0 w 48"/>
                  <a:gd name="T61" fmla="*/ 32 h 38"/>
                  <a:gd name="T62" fmla="*/ 0 w 48"/>
                  <a:gd name="T63" fmla="*/ 24 h 38"/>
                  <a:gd name="T64" fmla="*/ 2 w 48"/>
                  <a:gd name="T65" fmla="*/ 20 h 38"/>
                  <a:gd name="T66" fmla="*/ 4 w 48"/>
                  <a:gd name="T67" fmla="*/ 14 h 38"/>
                  <a:gd name="T68" fmla="*/ 8 w 48"/>
                  <a:gd name="T69" fmla="*/ 12 h 38"/>
                  <a:gd name="T70" fmla="*/ 12 w 48"/>
                  <a:gd name="T71" fmla="*/ 10 h 38"/>
                  <a:gd name="T72" fmla="*/ 24 w 48"/>
                  <a:gd name="T73" fmla="*/ 8 h 38"/>
                  <a:gd name="T74" fmla="*/ 24 w 48"/>
                  <a:gd name="T75" fmla="*/ 8 h 38"/>
                  <a:gd name="T76" fmla="*/ 24 w 48"/>
                  <a:gd name="T77" fmla="*/ 8 h 38"/>
                  <a:gd name="T78" fmla="*/ 24 w 48"/>
                  <a:gd name="T7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38">
                    <a:moveTo>
                      <a:pt x="24" y="8"/>
                    </a:moveTo>
                    <a:lnTo>
                      <a:pt x="24" y="8"/>
                    </a:lnTo>
                    <a:lnTo>
                      <a:pt x="34" y="6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4" y="6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6" y="28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28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2" y="24"/>
                    </a:lnTo>
                    <a:lnTo>
                      <a:pt x="6" y="30"/>
                    </a:lnTo>
                    <a:lnTo>
                      <a:pt x="4" y="3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8" name="Freeform 1118"/>
              <p:cNvSpPr/>
              <p:nvPr/>
            </p:nvSpPr>
            <p:spPr bwMode="auto">
              <a:xfrm>
                <a:off x="3294" y="3192"/>
                <a:ext cx="24" cy="30"/>
              </a:xfrm>
              <a:custGeom>
                <a:avLst/>
                <a:gdLst>
                  <a:gd name="T0" fmla="*/ 24 w 24"/>
                  <a:gd name="T1" fmla="*/ 14 h 30"/>
                  <a:gd name="T2" fmla="*/ 24 w 24"/>
                  <a:gd name="T3" fmla="*/ 14 h 30"/>
                  <a:gd name="T4" fmla="*/ 18 w 24"/>
                  <a:gd name="T5" fmla="*/ 14 h 30"/>
                  <a:gd name="T6" fmla="*/ 12 w 24"/>
                  <a:gd name="T7" fmla="*/ 16 h 30"/>
                  <a:gd name="T8" fmla="*/ 6 w 24"/>
                  <a:gd name="T9" fmla="*/ 22 h 30"/>
                  <a:gd name="T10" fmla="*/ 4 w 24"/>
                  <a:gd name="T11" fmla="*/ 28 h 30"/>
                  <a:gd name="T12" fmla="*/ 0 w 24"/>
                  <a:gd name="T13" fmla="*/ 30 h 30"/>
                  <a:gd name="T14" fmla="*/ 0 w 24"/>
                  <a:gd name="T15" fmla="*/ 30 h 30"/>
                  <a:gd name="T16" fmla="*/ 0 w 24"/>
                  <a:gd name="T17" fmla="*/ 24 h 30"/>
                  <a:gd name="T18" fmla="*/ 0 w 24"/>
                  <a:gd name="T19" fmla="*/ 16 h 30"/>
                  <a:gd name="T20" fmla="*/ 2 w 24"/>
                  <a:gd name="T21" fmla="*/ 12 h 30"/>
                  <a:gd name="T22" fmla="*/ 4 w 24"/>
                  <a:gd name="T23" fmla="*/ 6 h 30"/>
                  <a:gd name="T24" fmla="*/ 8 w 24"/>
                  <a:gd name="T25" fmla="*/ 4 h 30"/>
                  <a:gd name="T26" fmla="*/ 12 w 24"/>
                  <a:gd name="T27" fmla="*/ 2 h 30"/>
                  <a:gd name="T28" fmla="*/ 24 w 24"/>
                  <a:gd name="T29" fmla="*/ 0 h 30"/>
                  <a:gd name="T30" fmla="*/ 24 w 24"/>
                  <a:gd name="T31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24" y="14"/>
                    </a:moveTo>
                    <a:lnTo>
                      <a:pt x="24" y="14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6" y="22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079" name="Picture 1119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2" y="243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0" name="Picture 1120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4" y="330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1" name="Picture 1121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2" y="280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82" name="Rectangle 1122"/>
              <p:cNvSpPr>
                <a:spLocks noChangeArrowheads="1"/>
              </p:cNvSpPr>
              <p:nvPr/>
            </p:nvSpPr>
            <p:spPr bwMode="auto">
              <a:xfrm>
                <a:off x="3254" y="3058"/>
                <a:ext cx="128" cy="124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3" name="Freeform 1123"/>
              <p:cNvSpPr/>
              <p:nvPr/>
            </p:nvSpPr>
            <p:spPr bwMode="auto">
              <a:xfrm>
                <a:off x="3340" y="309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4" name="Freeform 1124"/>
              <p:cNvSpPr/>
              <p:nvPr/>
            </p:nvSpPr>
            <p:spPr bwMode="auto">
              <a:xfrm>
                <a:off x="3292" y="309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5" name="Freeform 1125"/>
              <p:cNvSpPr/>
              <p:nvPr/>
            </p:nvSpPr>
            <p:spPr bwMode="auto">
              <a:xfrm>
                <a:off x="3270" y="3142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36 w 94"/>
                  <a:gd name="T5" fmla="*/ 0 h 40"/>
                  <a:gd name="T6" fmla="*/ 36 w 94"/>
                  <a:gd name="T7" fmla="*/ 0 h 40"/>
                  <a:gd name="T8" fmla="*/ 22 w 94"/>
                  <a:gd name="T9" fmla="*/ 6 h 40"/>
                  <a:gd name="T10" fmla="*/ 12 w 94"/>
                  <a:gd name="T11" fmla="*/ 10 h 40"/>
                  <a:gd name="T12" fmla="*/ 4 w 94"/>
                  <a:gd name="T13" fmla="*/ 12 h 40"/>
                  <a:gd name="T14" fmla="*/ 2 w 94"/>
                  <a:gd name="T15" fmla="*/ 14 h 40"/>
                  <a:gd name="T16" fmla="*/ 0 w 94"/>
                  <a:gd name="T17" fmla="*/ 18 h 40"/>
                  <a:gd name="T18" fmla="*/ 0 w 94"/>
                  <a:gd name="T19" fmla="*/ 18 h 40"/>
                  <a:gd name="T20" fmla="*/ 0 w 94"/>
                  <a:gd name="T21" fmla="*/ 40 h 40"/>
                  <a:gd name="T22" fmla="*/ 0 w 94"/>
                  <a:gd name="T23" fmla="*/ 40 h 40"/>
                  <a:gd name="T24" fmla="*/ 94 w 94"/>
                  <a:gd name="T25" fmla="*/ 40 h 40"/>
                  <a:gd name="T26" fmla="*/ 94 w 94"/>
                  <a:gd name="T27" fmla="*/ 40 h 40"/>
                  <a:gd name="T28" fmla="*/ 94 w 94"/>
                  <a:gd name="T29" fmla="*/ 18 h 40"/>
                  <a:gd name="T30" fmla="*/ 94 w 94"/>
                  <a:gd name="T31" fmla="*/ 18 h 40"/>
                  <a:gd name="T32" fmla="*/ 92 w 94"/>
                  <a:gd name="T33" fmla="*/ 14 h 40"/>
                  <a:gd name="T34" fmla="*/ 90 w 94"/>
                  <a:gd name="T35" fmla="*/ 12 h 40"/>
                  <a:gd name="T36" fmla="*/ 84 w 94"/>
                  <a:gd name="T37" fmla="*/ 10 h 40"/>
                  <a:gd name="T38" fmla="*/ 72 w 94"/>
                  <a:gd name="T39" fmla="*/ 6 h 40"/>
                  <a:gd name="T40" fmla="*/ 58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18"/>
                    </a:lnTo>
                    <a:lnTo>
                      <a:pt x="94" y="18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4" y="10"/>
                    </a:lnTo>
                    <a:lnTo>
                      <a:pt x="72" y="6"/>
                    </a:lnTo>
                    <a:lnTo>
                      <a:pt x="5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6" name="Freeform 1126"/>
              <p:cNvSpPr/>
              <p:nvPr/>
            </p:nvSpPr>
            <p:spPr bwMode="auto">
              <a:xfrm>
                <a:off x="3270" y="3142"/>
                <a:ext cx="48" cy="40"/>
              </a:xfrm>
              <a:custGeom>
                <a:avLst/>
                <a:gdLst>
                  <a:gd name="T0" fmla="*/ 48 w 48"/>
                  <a:gd name="T1" fmla="*/ 0 h 40"/>
                  <a:gd name="T2" fmla="*/ 48 w 48"/>
                  <a:gd name="T3" fmla="*/ 0 h 40"/>
                  <a:gd name="T4" fmla="*/ 36 w 48"/>
                  <a:gd name="T5" fmla="*/ 0 h 40"/>
                  <a:gd name="T6" fmla="*/ 36 w 48"/>
                  <a:gd name="T7" fmla="*/ 0 h 40"/>
                  <a:gd name="T8" fmla="*/ 22 w 48"/>
                  <a:gd name="T9" fmla="*/ 6 h 40"/>
                  <a:gd name="T10" fmla="*/ 12 w 48"/>
                  <a:gd name="T11" fmla="*/ 10 h 40"/>
                  <a:gd name="T12" fmla="*/ 4 w 48"/>
                  <a:gd name="T13" fmla="*/ 12 h 40"/>
                  <a:gd name="T14" fmla="*/ 2 w 48"/>
                  <a:gd name="T15" fmla="*/ 14 h 40"/>
                  <a:gd name="T16" fmla="*/ 0 w 48"/>
                  <a:gd name="T17" fmla="*/ 18 h 40"/>
                  <a:gd name="T18" fmla="*/ 0 w 48"/>
                  <a:gd name="T19" fmla="*/ 18 h 40"/>
                  <a:gd name="T20" fmla="*/ 0 w 48"/>
                  <a:gd name="T21" fmla="*/ 40 h 40"/>
                  <a:gd name="T22" fmla="*/ 0 w 48"/>
                  <a:gd name="T23" fmla="*/ 40 h 40"/>
                  <a:gd name="T24" fmla="*/ 48 w 48"/>
                  <a:gd name="T25" fmla="*/ 40 h 40"/>
                  <a:gd name="T26" fmla="*/ 48 w 48"/>
                  <a:gd name="T27" fmla="*/ 0 h 40"/>
                  <a:gd name="T28" fmla="*/ 48 w 48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0">
                    <a:moveTo>
                      <a:pt x="48" y="0"/>
                    </a:moveTo>
                    <a:lnTo>
                      <a:pt x="4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0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7" name="Freeform 1127"/>
              <p:cNvSpPr/>
              <p:nvPr/>
            </p:nvSpPr>
            <p:spPr bwMode="auto">
              <a:xfrm>
                <a:off x="3304" y="3142"/>
                <a:ext cx="26" cy="16"/>
              </a:xfrm>
              <a:custGeom>
                <a:avLst/>
                <a:gdLst>
                  <a:gd name="T0" fmla="*/ 14 w 26"/>
                  <a:gd name="T1" fmla="*/ 0 h 16"/>
                  <a:gd name="T2" fmla="*/ 14 w 26"/>
                  <a:gd name="T3" fmla="*/ 0 h 16"/>
                  <a:gd name="T4" fmla="*/ 2 w 26"/>
                  <a:gd name="T5" fmla="*/ 0 h 16"/>
                  <a:gd name="T6" fmla="*/ 2 w 26"/>
                  <a:gd name="T7" fmla="*/ 0 h 16"/>
                  <a:gd name="T8" fmla="*/ 0 w 26"/>
                  <a:gd name="T9" fmla="*/ 2 h 16"/>
                  <a:gd name="T10" fmla="*/ 0 w 26"/>
                  <a:gd name="T11" fmla="*/ 2 h 16"/>
                  <a:gd name="T12" fmla="*/ 0 w 26"/>
                  <a:gd name="T13" fmla="*/ 2 h 16"/>
                  <a:gd name="T14" fmla="*/ 0 w 26"/>
                  <a:gd name="T15" fmla="*/ 2 h 16"/>
                  <a:gd name="T16" fmla="*/ 0 w 26"/>
                  <a:gd name="T17" fmla="*/ 8 h 16"/>
                  <a:gd name="T18" fmla="*/ 4 w 26"/>
                  <a:gd name="T19" fmla="*/ 12 h 16"/>
                  <a:gd name="T20" fmla="*/ 8 w 26"/>
                  <a:gd name="T21" fmla="*/ 14 h 16"/>
                  <a:gd name="T22" fmla="*/ 14 w 26"/>
                  <a:gd name="T23" fmla="*/ 16 h 16"/>
                  <a:gd name="T24" fmla="*/ 14 w 26"/>
                  <a:gd name="T25" fmla="*/ 16 h 16"/>
                  <a:gd name="T26" fmla="*/ 14 w 26"/>
                  <a:gd name="T27" fmla="*/ 16 h 16"/>
                  <a:gd name="T28" fmla="*/ 18 w 26"/>
                  <a:gd name="T29" fmla="*/ 14 h 16"/>
                  <a:gd name="T30" fmla="*/ 22 w 26"/>
                  <a:gd name="T31" fmla="*/ 12 h 16"/>
                  <a:gd name="T32" fmla="*/ 26 w 26"/>
                  <a:gd name="T33" fmla="*/ 8 h 16"/>
                  <a:gd name="T34" fmla="*/ 26 w 26"/>
                  <a:gd name="T35" fmla="*/ 2 h 16"/>
                  <a:gd name="T36" fmla="*/ 26 w 26"/>
                  <a:gd name="T37" fmla="*/ 2 h 16"/>
                  <a:gd name="T38" fmla="*/ 26 w 26"/>
                  <a:gd name="T39" fmla="*/ 2 h 16"/>
                  <a:gd name="T40" fmla="*/ 26 w 26"/>
                  <a:gd name="T41" fmla="*/ 2 h 16"/>
                  <a:gd name="T42" fmla="*/ 24 w 26"/>
                  <a:gd name="T43" fmla="*/ 0 h 16"/>
                  <a:gd name="T44" fmla="*/ 14 w 26"/>
                  <a:gd name="T4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6">
                    <a:moveTo>
                      <a:pt x="14" y="0"/>
                    </a:moveTo>
                    <a:lnTo>
                      <a:pt x="1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8" y="14"/>
                    </a:lnTo>
                    <a:lnTo>
                      <a:pt x="22" y="12"/>
                    </a:lnTo>
                    <a:lnTo>
                      <a:pt x="26" y="8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8" name="Freeform 1128"/>
              <p:cNvSpPr/>
              <p:nvPr/>
            </p:nvSpPr>
            <p:spPr bwMode="auto">
              <a:xfrm>
                <a:off x="3304" y="3142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14 w 14"/>
                  <a:gd name="T3" fmla="*/ 0 h 16"/>
                  <a:gd name="T4" fmla="*/ 2 w 14"/>
                  <a:gd name="T5" fmla="*/ 0 h 16"/>
                  <a:gd name="T6" fmla="*/ 2 w 14"/>
                  <a:gd name="T7" fmla="*/ 0 h 16"/>
                  <a:gd name="T8" fmla="*/ 0 w 14"/>
                  <a:gd name="T9" fmla="*/ 2 h 16"/>
                  <a:gd name="T10" fmla="*/ 0 w 14"/>
                  <a:gd name="T11" fmla="*/ 2 h 16"/>
                  <a:gd name="T12" fmla="*/ 0 w 14"/>
                  <a:gd name="T13" fmla="*/ 2 h 16"/>
                  <a:gd name="T14" fmla="*/ 0 w 14"/>
                  <a:gd name="T15" fmla="*/ 2 h 16"/>
                  <a:gd name="T16" fmla="*/ 0 w 14"/>
                  <a:gd name="T17" fmla="*/ 8 h 16"/>
                  <a:gd name="T18" fmla="*/ 4 w 14"/>
                  <a:gd name="T19" fmla="*/ 12 h 16"/>
                  <a:gd name="T20" fmla="*/ 8 w 14"/>
                  <a:gd name="T21" fmla="*/ 14 h 16"/>
                  <a:gd name="T22" fmla="*/ 14 w 14"/>
                  <a:gd name="T23" fmla="*/ 16 h 16"/>
                  <a:gd name="T24" fmla="*/ 14 w 14"/>
                  <a:gd name="T25" fmla="*/ 16 h 16"/>
                  <a:gd name="T26" fmla="*/ 14 w 14"/>
                  <a:gd name="T27" fmla="*/ 16 h 16"/>
                  <a:gd name="T28" fmla="*/ 14 w 14"/>
                  <a:gd name="T29" fmla="*/ 0 h 16"/>
                  <a:gd name="T30" fmla="*/ 14 w 14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1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9" name="Freeform 1129"/>
              <p:cNvSpPr/>
              <p:nvPr/>
            </p:nvSpPr>
            <p:spPr bwMode="auto">
              <a:xfrm>
                <a:off x="3306" y="3130"/>
                <a:ext cx="22" cy="24"/>
              </a:xfrm>
              <a:custGeom>
                <a:avLst/>
                <a:gdLst>
                  <a:gd name="T0" fmla="*/ 12 w 22"/>
                  <a:gd name="T1" fmla="*/ 24 h 24"/>
                  <a:gd name="T2" fmla="*/ 12 w 22"/>
                  <a:gd name="T3" fmla="*/ 24 h 24"/>
                  <a:gd name="T4" fmla="*/ 8 w 22"/>
                  <a:gd name="T5" fmla="*/ 24 h 24"/>
                  <a:gd name="T6" fmla="*/ 4 w 22"/>
                  <a:gd name="T7" fmla="*/ 22 h 24"/>
                  <a:gd name="T8" fmla="*/ 2 w 22"/>
                  <a:gd name="T9" fmla="*/ 18 h 24"/>
                  <a:gd name="T10" fmla="*/ 0 w 22"/>
                  <a:gd name="T11" fmla="*/ 14 h 24"/>
                  <a:gd name="T12" fmla="*/ 0 w 22"/>
                  <a:gd name="T13" fmla="*/ 14 h 24"/>
                  <a:gd name="T14" fmla="*/ 0 w 22"/>
                  <a:gd name="T15" fmla="*/ 14 h 24"/>
                  <a:gd name="T16" fmla="*/ 0 w 22"/>
                  <a:gd name="T17" fmla="*/ 0 h 24"/>
                  <a:gd name="T18" fmla="*/ 22 w 22"/>
                  <a:gd name="T19" fmla="*/ 0 h 24"/>
                  <a:gd name="T20" fmla="*/ 22 w 22"/>
                  <a:gd name="T21" fmla="*/ 14 h 24"/>
                  <a:gd name="T22" fmla="*/ 22 w 22"/>
                  <a:gd name="T23" fmla="*/ 14 h 24"/>
                  <a:gd name="T24" fmla="*/ 22 w 22"/>
                  <a:gd name="T25" fmla="*/ 14 h 24"/>
                  <a:gd name="T26" fmla="*/ 20 w 22"/>
                  <a:gd name="T27" fmla="*/ 18 h 24"/>
                  <a:gd name="T28" fmla="*/ 18 w 22"/>
                  <a:gd name="T29" fmla="*/ 22 h 24"/>
                  <a:gd name="T30" fmla="*/ 16 w 22"/>
                  <a:gd name="T31" fmla="*/ 24 h 24"/>
                  <a:gd name="T32" fmla="*/ 12 w 22"/>
                  <a:gd name="T33" fmla="*/ 24 h 24"/>
                  <a:gd name="T34" fmla="*/ 12 w 22"/>
                  <a:gd name="T3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0" y="18"/>
                    </a:lnTo>
                    <a:lnTo>
                      <a:pt x="18" y="22"/>
                    </a:lnTo>
                    <a:lnTo>
                      <a:pt x="16" y="24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0" name="Freeform 1130"/>
              <p:cNvSpPr/>
              <p:nvPr/>
            </p:nvSpPr>
            <p:spPr bwMode="auto">
              <a:xfrm>
                <a:off x="3306" y="3130"/>
                <a:ext cx="12" cy="24"/>
              </a:xfrm>
              <a:custGeom>
                <a:avLst/>
                <a:gdLst>
                  <a:gd name="T0" fmla="*/ 12 w 12"/>
                  <a:gd name="T1" fmla="*/ 24 h 24"/>
                  <a:gd name="T2" fmla="*/ 12 w 12"/>
                  <a:gd name="T3" fmla="*/ 24 h 24"/>
                  <a:gd name="T4" fmla="*/ 8 w 12"/>
                  <a:gd name="T5" fmla="*/ 24 h 24"/>
                  <a:gd name="T6" fmla="*/ 4 w 12"/>
                  <a:gd name="T7" fmla="*/ 22 h 24"/>
                  <a:gd name="T8" fmla="*/ 2 w 12"/>
                  <a:gd name="T9" fmla="*/ 18 h 24"/>
                  <a:gd name="T10" fmla="*/ 0 w 12"/>
                  <a:gd name="T11" fmla="*/ 14 h 24"/>
                  <a:gd name="T12" fmla="*/ 0 w 12"/>
                  <a:gd name="T13" fmla="*/ 14 h 24"/>
                  <a:gd name="T14" fmla="*/ 0 w 12"/>
                  <a:gd name="T15" fmla="*/ 14 h 24"/>
                  <a:gd name="T16" fmla="*/ 0 w 12"/>
                  <a:gd name="T17" fmla="*/ 0 h 24"/>
                  <a:gd name="T18" fmla="*/ 12 w 12"/>
                  <a:gd name="T19" fmla="*/ 0 h 24"/>
                  <a:gd name="T20" fmla="*/ 12 w 12"/>
                  <a:gd name="T21" fmla="*/ 24 h 24"/>
                  <a:gd name="T22" fmla="*/ 12 w 12"/>
                  <a:gd name="T2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4">
                    <a:moveTo>
                      <a:pt x="12" y="24"/>
                    </a:moveTo>
                    <a:lnTo>
                      <a:pt x="12" y="24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1" name="Freeform 1131"/>
              <p:cNvSpPr/>
              <p:nvPr/>
            </p:nvSpPr>
            <p:spPr bwMode="auto">
              <a:xfrm>
                <a:off x="3294" y="3070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2" name="Freeform 1132"/>
              <p:cNvSpPr/>
              <p:nvPr/>
            </p:nvSpPr>
            <p:spPr bwMode="auto">
              <a:xfrm>
                <a:off x="3294" y="3070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3" name="Freeform 1133"/>
              <p:cNvSpPr/>
              <p:nvPr/>
            </p:nvSpPr>
            <p:spPr bwMode="auto">
              <a:xfrm>
                <a:off x="3312" y="3122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4" name="Freeform 1134"/>
              <p:cNvSpPr/>
              <p:nvPr/>
            </p:nvSpPr>
            <p:spPr bwMode="auto">
              <a:xfrm>
                <a:off x="3322" y="3098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  <a:gd name="T10" fmla="*/ 12 w 14"/>
                  <a:gd name="T11" fmla="*/ 2 h 2"/>
                  <a:gd name="T12" fmla="*/ 10 w 14"/>
                  <a:gd name="T13" fmla="*/ 2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2 h 2"/>
                  <a:gd name="T20" fmla="*/ 0 w 14"/>
                  <a:gd name="T21" fmla="*/ 2 h 2"/>
                  <a:gd name="T22" fmla="*/ 0 w 14"/>
                  <a:gd name="T23" fmla="*/ 2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5" name="Freeform 1135"/>
              <p:cNvSpPr/>
              <p:nvPr/>
            </p:nvSpPr>
            <p:spPr bwMode="auto">
              <a:xfrm>
                <a:off x="3298" y="3098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0 h 2"/>
                  <a:gd name="T6" fmla="*/ 2 w 14"/>
                  <a:gd name="T7" fmla="*/ 0 h 2"/>
                  <a:gd name="T8" fmla="*/ 0 w 14"/>
                  <a:gd name="T9" fmla="*/ 2 h 2"/>
                  <a:gd name="T10" fmla="*/ 2 w 14"/>
                  <a:gd name="T11" fmla="*/ 2 h 2"/>
                  <a:gd name="T12" fmla="*/ 6 w 14"/>
                  <a:gd name="T13" fmla="*/ 2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2 h 2"/>
                  <a:gd name="T20" fmla="*/ 14 w 14"/>
                  <a:gd name="T21" fmla="*/ 2 h 2"/>
                  <a:gd name="T22" fmla="*/ 14 w 14"/>
                  <a:gd name="T23" fmla="*/ 2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6" name="Freeform 1136"/>
              <p:cNvSpPr/>
              <p:nvPr/>
            </p:nvSpPr>
            <p:spPr bwMode="auto">
              <a:xfrm>
                <a:off x="3294" y="3058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24 w 48"/>
                  <a:gd name="T3" fmla="*/ 8 h 40"/>
                  <a:gd name="T4" fmla="*/ 36 w 48"/>
                  <a:gd name="T5" fmla="*/ 6 h 40"/>
                  <a:gd name="T6" fmla="*/ 44 w 48"/>
                  <a:gd name="T7" fmla="*/ 0 h 40"/>
                  <a:gd name="T8" fmla="*/ 44 w 48"/>
                  <a:gd name="T9" fmla="*/ 0 h 40"/>
                  <a:gd name="T10" fmla="*/ 44 w 48"/>
                  <a:gd name="T11" fmla="*/ 6 h 40"/>
                  <a:gd name="T12" fmla="*/ 42 w 48"/>
                  <a:gd name="T13" fmla="*/ 10 h 40"/>
                  <a:gd name="T14" fmla="*/ 40 w 48"/>
                  <a:gd name="T15" fmla="*/ 14 h 40"/>
                  <a:gd name="T16" fmla="*/ 40 w 48"/>
                  <a:gd name="T17" fmla="*/ 14 h 40"/>
                  <a:gd name="T18" fmla="*/ 44 w 48"/>
                  <a:gd name="T19" fmla="*/ 14 h 40"/>
                  <a:gd name="T20" fmla="*/ 48 w 48"/>
                  <a:gd name="T21" fmla="*/ 14 h 40"/>
                  <a:gd name="T22" fmla="*/ 48 w 48"/>
                  <a:gd name="T23" fmla="*/ 14 h 40"/>
                  <a:gd name="T24" fmla="*/ 48 w 48"/>
                  <a:gd name="T25" fmla="*/ 18 h 40"/>
                  <a:gd name="T26" fmla="*/ 44 w 48"/>
                  <a:gd name="T27" fmla="*/ 20 h 40"/>
                  <a:gd name="T28" fmla="*/ 44 w 48"/>
                  <a:gd name="T29" fmla="*/ 20 h 40"/>
                  <a:gd name="T30" fmla="*/ 46 w 48"/>
                  <a:gd name="T31" fmla="*/ 28 h 40"/>
                  <a:gd name="T32" fmla="*/ 46 w 48"/>
                  <a:gd name="T33" fmla="*/ 40 h 40"/>
                  <a:gd name="T34" fmla="*/ 46 w 48"/>
                  <a:gd name="T35" fmla="*/ 40 h 40"/>
                  <a:gd name="T36" fmla="*/ 44 w 48"/>
                  <a:gd name="T37" fmla="*/ 36 h 40"/>
                  <a:gd name="T38" fmla="*/ 40 w 48"/>
                  <a:gd name="T39" fmla="*/ 30 h 40"/>
                  <a:gd name="T40" fmla="*/ 34 w 48"/>
                  <a:gd name="T41" fmla="*/ 24 h 40"/>
                  <a:gd name="T42" fmla="*/ 30 w 48"/>
                  <a:gd name="T43" fmla="*/ 22 h 40"/>
                  <a:gd name="T44" fmla="*/ 24 w 48"/>
                  <a:gd name="T45" fmla="*/ 22 h 40"/>
                  <a:gd name="T46" fmla="*/ 24 w 48"/>
                  <a:gd name="T47" fmla="*/ 22 h 40"/>
                  <a:gd name="T48" fmla="*/ 18 w 48"/>
                  <a:gd name="T49" fmla="*/ 22 h 40"/>
                  <a:gd name="T50" fmla="*/ 12 w 48"/>
                  <a:gd name="T51" fmla="*/ 24 h 40"/>
                  <a:gd name="T52" fmla="*/ 6 w 48"/>
                  <a:gd name="T53" fmla="*/ 30 h 40"/>
                  <a:gd name="T54" fmla="*/ 2 w 48"/>
                  <a:gd name="T55" fmla="*/ 36 h 40"/>
                  <a:gd name="T56" fmla="*/ 0 w 48"/>
                  <a:gd name="T57" fmla="*/ 40 h 40"/>
                  <a:gd name="T58" fmla="*/ 0 w 48"/>
                  <a:gd name="T59" fmla="*/ 40 h 40"/>
                  <a:gd name="T60" fmla="*/ 0 w 48"/>
                  <a:gd name="T61" fmla="*/ 32 h 40"/>
                  <a:gd name="T62" fmla="*/ 0 w 48"/>
                  <a:gd name="T63" fmla="*/ 26 h 40"/>
                  <a:gd name="T64" fmla="*/ 2 w 48"/>
                  <a:gd name="T65" fmla="*/ 20 h 40"/>
                  <a:gd name="T66" fmla="*/ 4 w 48"/>
                  <a:gd name="T67" fmla="*/ 16 h 40"/>
                  <a:gd name="T68" fmla="*/ 8 w 48"/>
                  <a:gd name="T69" fmla="*/ 12 h 40"/>
                  <a:gd name="T70" fmla="*/ 12 w 48"/>
                  <a:gd name="T71" fmla="*/ 10 h 40"/>
                  <a:gd name="T72" fmla="*/ 24 w 48"/>
                  <a:gd name="T73" fmla="*/ 8 h 40"/>
                  <a:gd name="T74" fmla="*/ 24 w 48"/>
                  <a:gd name="T75" fmla="*/ 8 h 40"/>
                  <a:gd name="T76" fmla="*/ 24 w 48"/>
                  <a:gd name="T77" fmla="*/ 8 h 40"/>
                  <a:gd name="T78" fmla="*/ 24 w 48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6"/>
                    </a:lnTo>
                    <a:lnTo>
                      <a:pt x="42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6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2" y="24"/>
                    </a:lnTo>
                    <a:lnTo>
                      <a:pt x="6" y="30"/>
                    </a:lnTo>
                    <a:lnTo>
                      <a:pt x="2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7" name="Freeform 1137"/>
              <p:cNvSpPr/>
              <p:nvPr/>
            </p:nvSpPr>
            <p:spPr bwMode="auto">
              <a:xfrm>
                <a:off x="3294" y="3066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4 h 32"/>
                  <a:gd name="T8" fmla="*/ 12 w 24"/>
                  <a:gd name="T9" fmla="*/ 16 h 32"/>
                  <a:gd name="T10" fmla="*/ 6 w 24"/>
                  <a:gd name="T11" fmla="*/ 22 h 32"/>
                  <a:gd name="T12" fmla="*/ 2 w 24"/>
                  <a:gd name="T13" fmla="*/ 28 h 32"/>
                  <a:gd name="T14" fmla="*/ 0 w 24"/>
                  <a:gd name="T15" fmla="*/ 32 h 32"/>
                  <a:gd name="T16" fmla="*/ 0 w 24"/>
                  <a:gd name="T17" fmla="*/ 32 h 32"/>
                  <a:gd name="T18" fmla="*/ 0 w 24"/>
                  <a:gd name="T19" fmla="*/ 24 h 32"/>
                  <a:gd name="T20" fmla="*/ 0 w 24"/>
                  <a:gd name="T21" fmla="*/ 18 h 32"/>
                  <a:gd name="T22" fmla="*/ 2 w 24"/>
                  <a:gd name="T23" fmla="*/ 12 h 32"/>
                  <a:gd name="T24" fmla="*/ 4 w 24"/>
                  <a:gd name="T25" fmla="*/ 8 h 32"/>
                  <a:gd name="T26" fmla="*/ 8 w 24"/>
                  <a:gd name="T27" fmla="*/ 4 h 32"/>
                  <a:gd name="T28" fmla="*/ 12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6" y="22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8" name="Rectangle 1138"/>
              <p:cNvSpPr>
                <a:spLocks noChangeArrowheads="1"/>
              </p:cNvSpPr>
              <p:nvPr/>
            </p:nvSpPr>
            <p:spPr bwMode="auto">
              <a:xfrm>
                <a:off x="3314" y="3156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9" name="Rectangle 1139"/>
              <p:cNvSpPr>
                <a:spLocks noChangeArrowheads="1"/>
              </p:cNvSpPr>
              <p:nvPr/>
            </p:nvSpPr>
            <p:spPr bwMode="auto">
              <a:xfrm>
                <a:off x="3314" y="3156"/>
                <a:ext cx="4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0" name="Freeform 1140"/>
              <p:cNvSpPr>
                <a:spLocks noEditPoints="1"/>
              </p:cNvSpPr>
              <p:nvPr/>
            </p:nvSpPr>
            <p:spPr bwMode="auto">
              <a:xfrm>
                <a:off x="3316" y="3160"/>
                <a:ext cx="2" cy="20"/>
              </a:xfrm>
              <a:custGeom>
                <a:avLst/>
                <a:gdLst>
                  <a:gd name="T0" fmla="*/ 2 w 2"/>
                  <a:gd name="T1" fmla="*/ 18 h 20"/>
                  <a:gd name="T2" fmla="*/ 2 w 2"/>
                  <a:gd name="T3" fmla="*/ 18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8 h 20"/>
                  <a:gd name="T14" fmla="*/ 2 w 2"/>
                  <a:gd name="T15" fmla="*/ 18 h 20"/>
                  <a:gd name="T16" fmla="*/ 2 w 2"/>
                  <a:gd name="T17" fmla="*/ 18 h 20"/>
                  <a:gd name="T18" fmla="*/ 2 w 2"/>
                  <a:gd name="T19" fmla="*/ 18 h 20"/>
                  <a:gd name="T20" fmla="*/ 2 w 2"/>
                  <a:gd name="T21" fmla="*/ 0 h 20"/>
                  <a:gd name="T22" fmla="*/ 2 w 2"/>
                  <a:gd name="T23" fmla="*/ 0 h 20"/>
                  <a:gd name="T24" fmla="*/ 0 w 2"/>
                  <a:gd name="T25" fmla="*/ 2 h 20"/>
                  <a:gd name="T26" fmla="*/ 0 w 2"/>
                  <a:gd name="T27" fmla="*/ 2 h 20"/>
                  <a:gd name="T28" fmla="*/ 2 w 2"/>
                  <a:gd name="T29" fmla="*/ 2 h 20"/>
                  <a:gd name="T30" fmla="*/ 2 w 2"/>
                  <a:gd name="T31" fmla="*/ 2 h 20"/>
                  <a:gd name="T32" fmla="*/ 2 w 2"/>
                  <a:gd name="T33" fmla="*/ 2 h 20"/>
                  <a:gd name="T34" fmla="*/ 2 w 2"/>
                  <a:gd name="T35" fmla="*/ 2 h 20"/>
                  <a:gd name="T36" fmla="*/ 2 w 2"/>
                  <a:gd name="T37" fmla="*/ 0 h 20"/>
                  <a:gd name="T38" fmla="*/ 2 w 2"/>
                  <a:gd name="T39" fmla="*/ 0 h 20"/>
                  <a:gd name="T40" fmla="*/ 2 w 2"/>
                  <a:gd name="T41" fmla="*/ 8 h 20"/>
                  <a:gd name="T42" fmla="*/ 2 w 2"/>
                  <a:gd name="T43" fmla="*/ 8 h 20"/>
                  <a:gd name="T44" fmla="*/ 0 w 2"/>
                  <a:gd name="T45" fmla="*/ 10 h 20"/>
                  <a:gd name="T46" fmla="*/ 0 w 2"/>
                  <a:gd name="T47" fmla="*/ 10 h 20"/>
                  <a:gd name="T48" fmla="*/ 2 w 2"/>
                  <a:gd name="T49" fmla="*/ 12 h 20"/>
                  <a:gd name="T50" fmla="*/ 2 w 2"/>
                  <a:gd name="T51" fmla="*/ 12 h 20"/>
                  <a:gd name="T52" fmla="*/ 2 w 2"/>
                  <a:gd name="T53" fmla="*/ 10 h 20"/>
                  <a:gd name="T54" fmla="*/ 2 w 2"/>
                  <a:gd name="T55" fmla="*/ 10 h 20"/>
                  <a:gd name="T56" fmla="*/ 2 w 2"/>
                  <a:gd name="T57" fmla="*/ 8 h 20"/>
                  <a:gd name="T58" fmla="*/ 2 w 2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" h="20">
                    <a:moveTo>
                      <a:pt x="2" y="18"/>
                    </a:move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1" name="Freeform 1141"/>
              <p:cNvSpPr>
                <a:spLocks noEditPoints="1"/>
              </p:cNvSpPr>
              <p:nvPr/>
            </p:nvSpPr>
            <p:spPr bwMode="auto">
              <a:xfrm>
                <a:off x="3316" y="3160"/>
                <a:ext cx="2" cy="20"/>
              </a:xfrm>
              <a:custGeom>
                <a:avLst/>
                <a:gdLst>
                  <a:gd name="T0" fmla="*/ 2 w 2"/>
                  <a:gd name="T1" fmla="*/ 18 h 20"/>
                  <a:gd name="T2" fmla="*/ 2 w 2"/>
                  <a:gd name="T3" fmla="*/ 18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8 h 20"/>
                  <a:gd name="T14" fmla="*/ 2 w 2"/>
                  <a:gd name="T15" fmla="*/ 18 h 20"/>
                  <a:gd name="T16" fmla="*/ 2 w 2"/>
                  <a:gd name="T17" fmla="*/ 12 h 20"/>
                  <a:gd name="T18" fmla="*/ 2 w 2"/>
                  <a:gd name="T19" fmla="*/ 8 h 20"/>
                  <a:gd name="T20" fmla="*/ 2 w 2"/>
                  <a:gd name="T21" fmla="*/ 8 h 20"/>
                  <a:gd name="T22" fmla="*/ 2 w 2"/>
                  <a:gd name="T23" fmla="*/ 8 h 20"/>
                  <a:gd name="T24" fmla="*/ 0 w 2"/>
                  <a:gd name="T25" fmla="*/ 10 h 20"/>
                  <a:gd name="T26" fmla="*/ 0 w 2"/>
                  <a:gd name="T27" fmla="*/ 10 h 20"/>
                  <a:gd name="T28" fmla="*/ 2 w 2"/>
                  <a:gd name="T29" fmla="*/ 12 h 20"/>
                  <a:gd name="T30" fmla="*/ 2 w 2"/>
                  <a:gd name="T31" fmla="*/ 12 h 20"/>
                  <a:gd name="T32" fmla="*/ 2 w 2"/>
                  <a:gd name="T33" fmla="*/ 2 h 20"/>
                  <a:gd name="T34" fmla="*/ 2 w 2"/>
                  <a:gd name="T35" fmla="*/ 0 h 20"/>
                  <a:gd name="T36" fmla="*/ 2 w 2"/>
                  <a:gd name="T37" fmla="*/ 0 h 20"/>
                  <a:gd name="T38" fmla="*/ 2 w 2"/>
                  <a:gd name="T39" fmla="*/ 0 h 20"/>
                  <a:gd name="T40" fmla="*/ 0 w 2"/>
                  <a:gd name="T41" fmla="*/ 2 h 20"/>
                  <a:gd name="T42" fmla="*/ 0 w 2"/>
                  <a:gd name="T43" fmla="*/ 2 h 20"/>
                  <a:gd name="T44" fmla="*/ 2 w 2"/>
                  <a:gd name="T45" fmla="*/ 2 h 20"/>
                  <a:gd name="T46" fmla="*/ 2 w 2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20">
                    <a:moveTo>
                      <a:pt x="2" y="18"/>
                    </a:move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  <a:moveTo>
                      <a:pt x="2" y="12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102" name="Picture 1142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2" y="342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03" name="Picture 1143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4" y="280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04" name="Picture 1144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4" y="255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05" name="Picture 1145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2" y="255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6" name="Rectangle 1146"/>
              <p:cNvSpPr>
                <a:spLocks noChangeArrowheads="1"/>
              </p:cNvSpPr>
              <p:nvPr/>
            </p:nvSpPr>
            <p:spPr bwMode="auto">
              <a:xfrm>
                <a:off x="3382" y="2934"/>
                <a:ext cx="126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7" name="Freeform 1147"/>
              <p:cNvSpPr/>
              <p:nvPr/>
            </p:nvSpPr>
            <p:spPr bwMode="auto">
              <a:xfrm>
                <a:off x="3468" y="297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8" name="Freeform 1148"/>
              <p:cNvSpPr/>
              <p:nvPr/>
            </p:nvSpPr>
            <p:spPr bwMode="auto">
              <a:xfrm>
                <a:off x="3420" y="297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9" name="Freeform 1149"/>
              <p:cNvSpPr/>
              <p:nvPr/>
            </p:nvSpPr>
            <p:spPr bwMode="auto">
              <a:xfrm>
                <a:off x="3398" y="3018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6 h 40"/>
                  <a:gd name="T10" fmla="*/ 82 w 94"/>
                  <a:gd name="T11" fmla="*/ 10 h 40"/>
                  <a:gd name="T12" fmla="*/ 90 w 94"/>
                  <a:gd name="T13" fmla="*/ 12 h 40"/>
                  <a:gd name="T14" fmla="*/ 92 w 94"/>
                  <a:gd name="T15" fmla="*/ 14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4 h 40"/>
                  <a:gd name="T34" fmla="*/ 4 w 94"/>
                  <a:gd name="T35" fmla="*/ 12 h 40"/>
                  <a:gd name="T36" fmla="*/ 12 w 94"/>
                  <a:gd name="T37" fmla="*/ 10 h 40"/>
                  <a:gd name="T38" fmla="*/ 22 w 94"/>
                  <a:gd name="T39" fmla="*/ 6 h 40"/>
                  <a:gd name="T40" fmla="*/ 36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0" name="Freeform 1150"/>
              <p:cNvSpPr/>
              <p:nvPr/>
            </p:nvSpPr>
            <p:spPr bwMode="auto">
              <a:xfrm>
                <a:off x="3398" y="3018"/>
                <a:ext cx="48" cy="40"/>
              </a:xfrm>
              <a:custGeom>
                <a:avLst/>
                <a:gdLst>
                  <a:gd name="T0" fmla="*/ 48 w 48"/>
                  <a:gd name="T1" fmla="*/ 40 h 40"/>
                  <a:gd name="T2" fmla="*/ 0 w 48"/>
                  <a:gd name="T3" fmla="*/ 40 h 40"/>
                  <a:gd name="T4" fmla="*/ 0 w 48"/>
                  <a:gd name="T5" fmla="*/ 40 h 40"/>
                  <a:gd name="T6" fmla="*/ 0 w 48"/>
                  <a:gd name="T7" fmla="*/ 16 h 40"/>
                  <a:gd name="T8" fmla="*/ 0 w 48"/>
                  <a:gd name="T9" fmla="*/ 16 h 40"/>
                  <a:gd name="T10" fmla="*/ 2 w 48"/>
                  <a:gd name="T11" fmla="*/ 14 h 40"/>
                  <a:gd name="T12" fmla="*/ 4 w 48"/>
                  <a:gd name="T13" fmla="*/ 12 h 40"/>
                  <a:gd name="T14" fmla="*/ 12 w 48"/>
                  <a:gd name="T15" fmla="*/ 10 h 40"/>
                  <a:gd name="T16" fmla="*/ 22 w 48"/>
                  <a:gd name="T17" fmla="*/ 6 h 40"/>
                  <a:gd name="T18" fmla="*/ 36 w 48"/>
                  <a:gd name="T19" fmla="*/ 0 h 40"/>
                  <a:gd name="T20" fmla="*/ 48 w 48"/>
                  <a:gd name="T21" fmla="*/ 0 h 40"/>
                  <a:gd name="T22" fmla="*/ 48 w 48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1" name="Freeform 1151"/>
              <p:cNvSpPr/>
              <p:nvPr/>
            </p:nvSpPr>
            <p:spPr bwMode="auto">
              <a:xfrm>
                <a:off x="3438" y="3024"/>
                <a:ext cx="14" cy="34"/>
              </a:xfrm>
              <a:custGeom>
                <a:avLst/>
                <a:gdLst>
                  <a:gd name="T0" fmla="*/ 14 w 14"/>
                  <a:gd name="T1" fmla="*/ 34 h 34"/>
                  <a:gd name="T2" fmla="*/ 0 w 14"/>
                  <a:gd name="T3" fmla="*/ 34 h 34"/>
                  <a:gd name="T4" fmla="*/ 4 w 14"/>
                  <a:gd name="T5" fmla="*/ 10 h 34"/>
                  <a:gd name="T6" fmla="*/ 4 w 14"/>
                  <a:gd name="T7" fmla="*/ 10 h 34"/>
                  <a:gd name="T8" fmla="*/ 2 w 14"/>
                  <a:gd name="T9" fmla="*/ 8 h 34"/>
                  <a:gd name="T10" fmla="*/ 2 w 14"/>
                  <a:gd name="T11" fmla="*/ 8 h 34"/>
                  <a:gd name="T12" fmla="*/ 2 w 14"/>
                  <a:gd name="T13" fmla="*/ 2 h 34"/>
                  <a:gd name="T14" fmla="*/ 2 w 14"/>
                  <a:gd name="T15" fmla="*/ 2 h 34"/>
                  <a:gd name="T16" fmla="*/ 2 w 14"/>
                  <a:gd name="T17" fmla="*/ 0 h 34"/>
                  <a:gd name="T18" fmla="*/ 4 w 14"/>
                  <a:gd name="T19" fmla="*/ 0 h 34"/>
                  <a:gd name="T20" fmla="*/ 8 w 14"/>
                  <a:gd name="T21" fmla="*/ 0 h 34"/>
                  <a:gd name="T22" fmla="*/ 10 w 14"/>
                  <a:gd name="T23" fmla="*/ 0 h 34"/>
                  <a:gd name="T24" fmla="*/ 10 w 14"/>
                  <a:gd name="T25" fmla="*/ 0 h 34"/>
                  <a:gd name="T26" fmla="*/ 12 w 14"/>
                  <a:gd name="T27" fmla="*/ 0 h 34"/>
                  <a:gd name="T28" fmla="*/ 12 w 14"/>
                  <a:gd name="T29" fmla="*/ 2 h 34"/>
                  <a:gd name="T30" fmla="*/ 12 w 14"/>
                  <a:gd name="T31" fmla="*/ 8 h 34"/>
                  <a:gd name="T32" fmla="*/ 12 w 14"/>
                  <a:gd name="T33" fmla="*/ 8 h 34"/>
                  <a:gd name="T34" fmla="*/ 12 w 14"/>
                  <a:gd name="T35" fmla="*/ 8 h 34"/>
                  <a:gd name="T36" fmla="*/ 10 w 14"/>
                  <a:gd name="T37" fmla="*/ 10 h 34"/>
                  <a:gd name="T38" fmla="*/ 14 w 14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34">
                    <a:moveTo>
                      <a:pt x="14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2" name="Freeform 1152"/>
              <p:cNvSpPr/>
              <p:nvPr/>
            </p:nvSpPr>
            <p:spPr bwMode="auto">
              <a:xfrm>
                <a:off x="3438" y="3024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4 w 8"/>
                  <a:gd name="T5" fmla="*/ 10 h 34"/>
                  <a:gd name="T6" fmla="*/ 4 w 8"/>
                  <a:gd name="T7" fmla="*/ 10 h 34"/>
                  <a:gd name="T8" fmla="*/ 2 w 8"/>
                  <a:gd name="T9" fmla="*/ 8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3" name="Freeform 1153"/>
              <p:cNvSpPr/>
              <p:nvPr/>
            </p:nvSpPr>
            <p:spPr bwMode="auto">
              <a:xfrm>
                <a:off x="3442" y="3020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4" name="Freeform 1154"/>
              <p:cNvSpPr/>
              <p:nvPr/>
            </p:nvSpPr>
            <p:spPr bwMode="auto">
              <a:xfrm>
                <a:off x="3412" y="3020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5" name="Freeform 1155"/>
              <p:cNvSpPr/>
              <p:nvPr/>
            </p:nvSpPr>
            <p:spPr bwMode="auto">
              <a:xfrm>
                <a:off x="3434" y="3004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6" name="Freeform 1156"/>
              <p:cNvSpPr/>
              <p:nvPr/>
            </p:nvSpPr>
            <p:spPr bwMode="auto">
              <a:xfrm>
                <a:off x="3434" y="3004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7" name="Freeform 1157"/>
              <p:cNvSpPr/>
              <p:nvPr/>
            </p:nvSpPr>
            <p:spPr bwMode="auto">
              <a:xfrm>
                <a:off x="3422" y="294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0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0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8" name="Freeform 1158"/>
              <p:cNvSpPr/>
              <p:nvPr/>
            </p:nvSpPr>
            <p:spPr bwMode="auto">
              <a:xfrm>
                <a:off x="3422" y="2946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0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9" name="Freeform 1159"/>
              <p:cNvSpPr/>
              <p:nvPr/>
            </p:nvSpPr>
            <p:spPr bwMode="auto">
              <a:xfrm>
                <a:off x="3440" y="299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0" name="Freeform 1160"/>
              <p:cNvSpPr/>
              <p:nvPr/>
            </p:nvSpPr>
            <p:spPr bwMode="auto">
              <a:xfrm>
                <a:off x="3446" y="301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1" name="Freeform 1161"/>
              <p:cNvSpPr/>
              <p:nvPr/>
            </p:nvSpPr>
            <p:spPr bwMode="auto">
              <a:xfrm>
                <a:off x="3430" y="3018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2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2" name="Freeform 1162"/>
              <p:cNvSpPr/>
              <p:nvPr/>
            </p:nvSpPr>
            <p:spPr bwMode="auto">
              <a:xfrm>
                <a:off x="3412" y="2942"/>
                <a:ext cx="56" cy="32"/>
              </a:xfrm>
              <a:custGeom>
                <a:avLst/>
                <a:gdLst>
                  <a:gd name="T0" fmla="*/ 40 w 56"/>
                  <a:gd name="T1" fmla="*/ 16 h 32"/>
                  <a:gd name="T2" fmla="*/ 40 w 56"/>
                  <a:gd name="T3" fmla="*/ 16 h 32"/>
                  <a:gd name="T4" fmla="*/ 36 w 56"/>
                  <a:gd name="T5" fmla="*/ 24 h 32"/>
                  <a:gd name="T6" fmla="*/ 28 w 56"/>
                  <a:gd name="T7" fmla="*/ 28 h 32"/>
                  <a:gd name="T8" fmla="*/ 28 w 56"/>
                  <a:gd name="T9" fmla="*/ 28 h 32"/>
                  <a:gd name="T10" fmla="*/ 22 w 56"/>
                  <a:gd name="T11" fmla="*/ 30 h 32"/>
                  <a:gd name="T12" fmla="*/ 14 w 56"/>
                  <a:gd name="T13" fmla="*/ 32 h 32"/>
                  <a:gd name="T14" fmla="*/ 6 w 56"/>
                  <a:gd name="T15" fmla="*/ 30 h 32"/>
                  <a:gd name="T16" fmla="*/ 2 w 56"/>
                  <a:gd name="T17" fmla="*/ 30 h 32"/>
                  <a:gd name="T18" fmla="*/ 0 w 56"/>
                  <a:gd name="T19" fmla="*/ 28 h 32"/>
                  <a:gd name="T20" fmla="*/ 0 w 56"/>
                  <a:gd name="T21" fmla="*/ 28 h 32"/>
                  <a:gd name="T22" fmla="*/ 6 w 56"/>
                  <a:gd name="T23" fmla="*/ 26 h 32"/>
                  <a:gd name="T24" fmla="*/ 10 w 56"/>
                  <a:gd name="T25" fmla="*/ 24 h 32"/>
                  <a:gd name="T26" fmla="*/ 10 w 56"/>
                  <a:gd name="T27" fmla="*/ 24 h 32"/>
                  <a:gd name="T28" fmla="*/ 4 w 56"/>
                  <a:gd name="T29" fmla="*/ 24 h 32"/>
                  <a:gd name="T30" fmla="*/ 0 w 56"/>
                  <a:gd name="T31" fmla="*/ 22 h 32"/>
                  <a:gd name="T32" fmla="*/ 0 w 56"/>
                  <a:gd name="T33" fmla="*/ 22 h 32"/>
                  <a:gd name="T34" fmla="*/ 6 w 56"/>
                  <a:gd name="T35" fmla="*/ 20 h 32"/>
                  <a:gd name="T36" fmla="*/ 8 w 56"/>
                  <a:gd name="T37" fmla="*/ 18 h 32"/>
                  <a:gd name="T38" fmla="*/ 10 w 56"/>
                  <a:gd name="T39" fmla="*/ 14 h 32"/>
                  <a:gd name="T40" fmla="*/ 10 w 56"/>
                  <a:gd name="T41" fmla="*/ 14 h 32"/>
                  <a:gd name="T42" fmla="*/ 10 w 56"/>
                  <a:gd name="T43" fmla="*/ 14 h 32"/>
                  <a:gd name="T44" fmla="*/ 12 w 56"/>
                  <a:gd name="T45" fmla="*/ 8 h 32"/>
                  <a:gd name="T46" fmla="*/ 16 w 56"/>
                  <a:gd name="T47" fmla="*/ 4 h 32"/>
                  <a:gd name="T48" fmla="*/ 24 w 56"/>
                  <a:gd name="T49" fmla="*/ 2 h 32"/>
                  <a:gd name="T50" fmla="*/ 34 w 56"/>
                  <a:gd name="T51" fmla="*/ 0 h 32"/>
                  <a:gd name="T52" fmla="*/ 34 w 56"/>
                  <a:gd name="T53" fmla="*/ 0 h 32"/>
                  <a:gd name="T54" fmla="*/ 46 w 56"/>
                  <a:gd name="T55" fmla="*/ 2 h 32"/>
                  <a:gd name="T56" fmla="*/ 50 w 56"/>
                  <a:gd name="T57" fmla="*/ 4 h 32"/>
                  <a:gd name="T58" fmla="*/ 54 w 56"/>
                  <a:gd name="T59" fmla="*/ 8 h 32"/>
                  <a:gd name="T60" fmla="*/ 56 w 56"/>
                  <a:gd name="T61" fmla="*/ 12 h 32"/>
                  <a:gd name="T62" fmla="*/ 56 w 56"/>
                  <a:gd name="T63" fmla="*/ 18 h 32"/>
                  <a:gd name="T64" fmla="*/ 56 w 56"/>
                  <a:gd name="T65" fmla="*/ 30 h 32"/>
                  <a:gd name="T66" fmla="*/ 56 w 56"/>
                  <a:gd name="T67" fmla="*/ 30 h 32"/>
                  <a:gd name="T68" fmla="*/ 54 w 56"/>
                  <a:gd name="T69" fmla="*/ 26 h 32"/>
                  <a:gd name="T70" fmla="*/ 52 w 56"/>
                  <a:gd name="T71" fmla="*/ 22 h 32"/>
                  <a:gd name="T72" fmla="*/ 46 w 56"/>
                  <a:gd name="T73" fmla="*/ 18 h 32"/>
                  <a:gd name="T74" fmla="*/ 40 w 56"/>
                  <a:gd name="T75" fmla="*/ 16 h 32"/>
                  <a:gd name="T76" fmla="*/ 40 w 56"/>
                  <a:gd name="T7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32">
                    <a:moveTo>
                      <a:pt x="40" y="16"/>
                    </a:moveTo>
                    <a:lnTo>
                      <a:pt x="40" y="16"/>
                    </a:lnTo>
                    <a:lnTo>
                      <a:pt x="36" y="24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2" y="30"/>
                    </a:lnTo>
                    <a:lnTo>
                      <a:pt x="14" y="32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4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8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6" y="2"/>
                    </a:lnTo>
                    <a:lnTo>
                      <a:pt x="50" y="4"/>
                    </a:lnTo>
                    <a:lnTo>
                      <a:pt x="54" y="8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4" y="26"/>
                    </a:lnTo>
                    <a:lnTo>
                      <a:pt x="52" y="22"/>
                    </a:lnTo>
                    <a:lnTo>
                      <a:pt x="46" y="18"/>
                    </a:lnTo>
                    <a:lnTo>
                      <a:pt x="40" y="16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3" name="Freeform 1163"/>
              <p:cNvSpPr/>
              <p:nvPr/>
            </p:nvSpPr>
            <p:spPr bwMode="auto">
              <a:xfrm>
                <a:off x="3412" y="2942"/>
                <a:ext cx="34" cy="32"/>
              </a:xfrm>
              <a:custGeom>
                <a:avLst/>
                <a:gdLst>
                  <a:gd name="T0" fmla="*/ 34 w 34"/>
                  <a:gd name="T1" fmla="*/ 26 h 32"/>
                  <a:gd name="T2" fmla="*/ 34 w 34"/>
                  <a:gd name="T3" fmla="*/ 26 h 32"/>
                  <a:gd name="T4" fmla="*/ 28 w 34"/>
                  <a:gd name="T5" fmla="*/ 28 h 32"/>
                  <a:gd name="T6" fmla="*/ 28 w 34"/>
                  <a:gd name="T7" fmla="*/ 28 h 32"/>
                  <a:gd name="T8" fmla="*/ 22 w 34"/>
                  <a:gd name="T9" fmla="*/ 30 h 32"/>
                  <a:gd name="T10" fmla="*/ 14 w 34"/>
                  <a:gd name="T11" fmla="*/ 32 h 32"/>
                  <a:gd name="T12" fmla="*/ 6 w 34"/>
                  <a:gd name="T13" fmla="*/ 30 h 32"/>
                  <a:gd name="T14" fmla="*/ 2 w 34"/>
                  <a:gd name="T15" fmla="*/ 30 h 32"/>
                  <a:gd name="T16" fmla="*/ 0 w 34"/>
                  <a:gd name="T17" fmla="*/ 28 h 32"/>
                  <a:gd name="T18" fmla="*/ 0 w 34"/>
                  <a:gd name="T19" fmla="*/ 28 h 32"/>
                  <a:gd name="T20" fmla="*/ 6 w 34"/>
                  <a:gd name="T21" fmla="*/ 26 h 32"/>
                  <a:gd name="T22" fmla="*/ 10 w 34"/>
                  <a:gd name="T23" fmla="*/ 24 h 32"/>
                  <a:gd name="T24" fmla="*/ 10 w 34"/>
                  <a:gd name="T25" fmla="*/ 24 h 32"/>
                  <a:gd name="T26" fmla="*/ 4 w 34"/>
                  <a:gd name="T27" fmla="*/ 24 h 32"/>
                  <a:gd name="T28" fmla="*/ 0 w 34"/>
                  <a:gd name="T29" fmla="*/ 22 h 32"/>
                  <a:gd name="T30" fmla="*/ 0 w 34"/>
                  <a:gd name="T31" fmla="*/ 22 h 32"/>
                  <a:gd name="T32" fmla="*/ 6 w 34"/>
                  <a:gd name="T33" fmla="*/ 20 h 32"/>
                  <a:gd name="T34" fmla="*/ 8 w 34"/>
                  <a:gd name="T35" fmla="*/ 18 h 32"/>
                  <a:gd name="T36" fmla="*/ 10 w 34"/>
                  <a:gd name="T37" fmla="*/ 14 h 32"/>
                  <a:gd name="T38" fmla="*/ 10 w 34"/>
                  <a:gd name="T39" fmla="*/ 14 h 32"/>
                  <a:gd name="T40" fmla="*/ 10 w 34"/>
                  <a:gd name="T41" fmla="*/ 14 h 32"/>
                  <a:gd name="T42" fmla="*/ 12 w 34"/>
                  <a:gd name="T43" fmla="*/ 8 h 32"/>
                  <a:gd name="T44" fmla="*/ 16 w 34"/>
                  <a:gd name="T45" fmla="*/ 4 h 32"/>
                  <a:gd name="T46" fmla="*/ 24 w 34"/>
                  <a:gd name="T47" fmla="*/ 2 h 32"/>
                  <a:gd name="T48" fmla="*/ 34 w 34"/>
                  <a:gd name="T49" fmla="*/ 0 h 32"/>
                  <a:gd name="T50" fmla="*/ 34 w 34"/>
                  <a:gd name="T51" fmla="*/ 2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2">
                    <a:moveTo>
                      <a:pt x="34" y="26"/>
                    </a:moveTo>
                    <a:lnTo>
                      <a:pt x="34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2" y="30"/>
                    </a:lnTo>
                    <a:lnTo>
                      <a:pt x="14" y="32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4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8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4" y="0"/>
                    </a:lnTo>
                    <a:lnTo>
                      <a:pt x="34" y="2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4" name="Rectangle 1164"/>
              <p:cNvSpPr>
                <a:spLocks noChangeArrowheads="1"/>
              </p:cNvSpPr>
              <p:nvPr/>
            </p:nvSpPr>
            <p:spPr bwMode="auto">
              <a:xfrm>
                <a:off x="3254" y="2934"/>
                <a:ext cx="128" cy="124"/>
              </a:xfrm>
              <a:prstGeom prst="rect">
                <a:avLst/>
              </a:pr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5" name="Freeform 1165"/>
              <p:cNvSpPr/>
              <p:nvPr/>
            </p:nvSpPr>
            <p:spPr bwMode="auto">
              <a:xfrm>
                <a:off x="3278" y="2936"/>
                <a:ext cx="78" cy="70"/>
              </a:xfrm>
              <a:custGeom>
                <a:avLst/>
                <a:gdLst>
                  <a:gd name="T0" fmla="*/ 40 w 78"/>
                  <a:gd name="T1" fmla="*/ 0 h 70"/>
                  <a:gd name="T2" fmla="*/ 40 w 78"/>
                  <a:gd name="T3" fmla="*/ 0 h 70"/>
                  <a:gd name="T4" fmla="*/ 50 w 78"/>
                  <a:gd name="T5" fmla="*/ 2 h 70"/>
                  <a:gd name="T6" fmla="*/ 58 w 78"/>
                  <a:gd name="T7" fmla="*/ 4 h 70"/>
                  <a:gd name="T8" fmla="*/ 64 w 78"/>
                  <a:gd name="T9" fmla="*/ 10 h 70"/>
                  <a:gd name="T10" fmla="*/ 70 w 78"/>
                  <a:gd name="T11" fmla="*/ 16 h 70"/>
                  <a:gd name="T12" fmla="*/ 74 w 78"/>
                  <a:gd name="T13" fmla="*/ 22 h 70"/>
                  <a:gd name="T14" fmla="*/ 76 w 78"/>
                  <a:gd name="T15" fmla="*/ 30 h 70"/>
                  <a:gd name="T16" fmla="*/ 78 w 78"/>
                  <a:gd name="T17" fmla="*/ 48 h 70"/>
                  <a:gd name="T18" fmla="*/ 78 w 78"/>
                  <a:gd name="T19" fmla="*/ 48 h 70"/>
                  <a:gd name="T20" fmla="*/ 78 w 78"/>
                  <a:gd name="T21" fmla="*/ 52 h 70"/>
                  <a:gd name="T22" fmla="*/ 76 w 78"/>
                  <a:gd name="T23" fmla="*/ 56 h 70"/>
                  <a:gd name="T24" fmla="*/ 68 w 78"/>
                  <a:gd name="T25" fmla="*/ 62 h 70"/>
                  <a:gd name="T26" fmla="*/ 58 w 78"/>
                  <a:gd name="T27" fmla="*/ 68 h 70"/>
                  <a:gd name="T28" fmla="*/ 50 w 78"/>
                  <a:gd name="T29" fmla="*/ 70 h 70"/>
                  <a:gd name="T30" fmla="*/ 28 w 78"/>
                  <a:gd name="T31" fmla="*/ 70 h 70"/>
                  <a:gd name="T32" fmla="*/ 28 w 78"/>
                  <a:gd name="T33" fmla="*/ 70 h 70"/>
                  <a:gd name="T34" fmla="*/ 20 w 78"/>
                  <a:gd name="T35" fmla="*/ 68 h 70"/>
                  <a:gd name="T36" fmla="*/ 10 w 78"/>
                  <a:gd name="T37" fmla="*/ 62 h 70"/>
                  <a:gd name="T38" fmla="*/ 2 w 78"/>
                  <a:gd name="T39" fmla="*/ 56 h 70"/>
                  <a:gd name="T40" fmla="*/ 0 w 78"/>
                  <a:gd name="T41" fmla="*/ 52 h 70"/>
                  <a:gd name="T42" fmla="*/ 0 w 78"/>
                  <a:gd name="T43" fmla="*/ 48 h 70"/>
                  <a:gd name="T44" fmla="*/ 0 w 78"/>
                  <a:gd name="T45" fmla="*/ 48 h 70"/>
                  <a:gd name="T46" fmla="*/ 2 w 78"/>
                  <a:gd name="T47" fmla="*/ 30 h 70"/>
                  <a:gd name="T48" fmla="*/ 4 w 78"/>
                  <a:gd name="T49" fmla="*/ 22 h 70"/>
                  <a:gd name="T50" fmla="*/ 8 w 78"/>
                  <a:gd name="T51" fmla="*/ 16 h 70"/>
                  <a:gd name="T52" fmla="*/ 14 w 78"/>
                  <a:gd name="T53" fmla="*/ 10 h 70"/>
                  <a:gd name="T54" fmla="*/ 20 w 78"/>
                  <a:gd name="T55" fmla="*/ 4 h 70"/>
                  <a:gd name="T56" fmla="*/ 30 w 78"/>
                  <a:gd name="T57" fmla="*/ 2 h 70"/>
                  <a:gd name="T58" fmla="*/ 40 w 78"/>
                  <a:gd name="T59" fmla="*/ 0 h 70"/>
                  <a:gd name="T60" fmla="*/ 40 w 78"/>
                  <a:gd name="T6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70">
                    <a:moveTo>
                      <a:pt x="40" y="0"/>
                    </a:moveTo>
                    <a:lnTo>
                      <a:pt x="40" y="0"/>
                    </a:lnTo>
                    <a:lnTo>
                      <a:pt x="50" y="2"/>
                    </a:lnTo>
                    <a:lnTo>
                      <a:pt x="58" y="4"/>
                    </a:lnTo>
                    <a:lnTo>
                      <a:pt x="64" y="10"/>
                    </a:lnTo>
                    <a:lnTo>
                      <a:pt x="70" y="16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8" y="52"/>
                    </a:lnTo>
                    <a:lnTo>
                      <a:pt x="76" y="56"/>
                    </a:lnTo>
                    <a:lnTo>
                      <a:pt x="68" y="62"/>
                    </a:lnTo>
                    <a:lnTo>
                      <a:pt x="58" y="68"/>
                    </a:lnTo>
                    <a:lnTo>
                      <a:pt x="50" y="70"/>
                    </a:lnTo>
                    <a:lnTo>
                      <a:pt x="28" y="70"/>
                    </a:lnTo>
                    <a:lnTo>
                      <a:pt x="28" y="70"/>
                    </a:lnTo>
                    <a:lnTo>
                      <a:pt x="20" y="68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6" name="Freeform 1166"/>
              <p:cNvSpPr/>
              <p:nvPr/>
            </p:nvSpPr>
            <p:spPr bwMode="auto">
              <a:xfrm>
                <a:off x="3278" y="2936"/>
                <a:ext cx="40" cy="70"/>
              </a:xfrm>
              <a:custGeom>
                <a:avLst/>
                <a:gdLst>
                  <a:gd name="T0" fmla="*/ 40 w 40"/>
                  <a:gd name="T1" fmla="*/ 70 h 70"/>
                  <a:gd name="T2" fmla="*/ 28 w 40"/>
                  <a:gd name="T3" fmla="*/ 70 h 70"/>
                  <a:gd name="T4" fmla="*/ 28 w 40"/>
                  <a:gd name="T5" fmla="*/ 70 h 70"/>
                  <a:gd name="T6" fmla="*/ 20 w 40"/>
                  <a:gd name="T7" fmla="*/ 68 h 70"/>
                  <a:gd name="T8" fmla="*/ 10 w 40"/>
                  <a:gd name="T9" fmla="*/ 62 h 70"/>
                  <a:gd name="T10" fmla="*/ 2 w 40"/>
                  <a:gd name="T11" fmla="*/ 56 h 70"/>
                  <a:gd name="T12" fmla="*/ 0 w 40"/>
                  <a:gd name="T13" fmla="*/ 52 h 70"/>
                  <a:gd name="T14" fmla="*/ 0 w 40"/>
                  <a:gd name="T15" fmla="*/ 48 h 70"/>
                  <a:gd name="T16" fmla="*/ 0 w 40"/>
                  <a:gd name="T17" fmla="*/ 48 h 70"/>
                  <a:gd name="T18" fmla="*/ 2 w 40"/>
                  <a:gd name="T19" fmla="*/ 30 h 70"/>
                  <a:gd name="T20" fmla="*/ 4 w 40"/>
                  <a:gd name="T21" fmla="*/ 22 h 70"/>
                  <a:gd name="T22" fmla="*/ 8 w 40"/>
                  <a:gd name="T23" fmla="*/ 16 h 70"/>
                  <a:gd name="T24" fmla="*/ 14 w 40"/>
                  <a:gd name="T25" fmla="*/ 10 h 70"/>
                  <a:gd name="T26" fmla="*/ 20 w 40"/>
                  <a:gd name="T27" fmla="*/ 4 h 70"/>
                  <a:gd name="T28" fmla="*/ 30 w 40"/>
                  <a:gd name="T29" fmla="*/ 2 h 70"/>
                  <a:gd name="T30" fmla="*/ 40 w 40"/>
                  <a:gd name="T31" fmla="*/ 0 h 70"/>
                  <a:gd name="T32" fmla="*/ 40 w 40"/>
                  <a:gd name="T3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70">
                    <a:moveTo>
                      <a:pt x="40" y="70"/>
                    </a:moveTo>
                    <a:lnTo>
                      <a:pt x="28" y="70"/>
                    </a:lnTo>
                    <a:lnTo>
                      <a:pt x="28" y="70"/>
                    </a:lnTo>
                    <a:lnTo>
                      <a:pt x="20" y="68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7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7" name="Freeform 1167"/>
              <p:cNvSpPr/>
              <p:nvPr/>
            </p:nvSpPr>
            <p:spPr bwMode="auto">
              <a:xfrm>
                <a:off x="3270" y="3018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6 h 40"/>
                  <a:gd name="T10" fmla="*/ 84 w 94"/>
                  <a:gd name="T11" fmla="*/ 10 h 40"/>
                  <a:gd name="T12" fmla="*/ 90 w 94"/>
                  <a:gd name="T13" fmla="*/ 12 h 40"/>
                  <a:gd name="T14" fmla="*/ 92 w 94"/>
                  <a:gd name="T15" fmla="*/ 14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4 h 40"/>
                  <a:gd name="T34" fmla="*/ 4 w 94"/>
                  <a:gd name="T35" fmla="*/ 12 h 40"/>
                  <a:gd name="T36" fmla="*/ 12 w 94"/>
                  <a:gd name="T37" fmla="*/ 10 h 40"/>
                  <a:gd name="T38" fmla="*/ 22 w 94"/>
                  <a:gd name="T39" fmla="*/ 6 h 40"/>
                  <a:gd name="T40" fmla="*/ 36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4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8" name="Freeform 1168"/>
              <p:cNvSpPr/>
              <p:nvPr/>
            </p:nvSpPr>
            <p:spPr bwMode="auto">
              <a:xfrm>
                <a:off x="3270" y="3018"/>
                <a:ext cx="48" cy="40"/>
              </a:xfrm>
              <a:custGeom>
                <a:avLst/>
                <a:gdLst>
                  <a:gd name="T0" fmla="*/ 48 w 48"/>
                  <a:gd name="T1" fmla="*/ 40 h 40"/>
                  <a:gd name="T2" fmla="*/ 0 w 48"/>
                  <a:gd name="T3" fmla="*/ 40 h 40"/>
                  <a:gd name="T4" fmla="*/ 0 w 48"/>
                  <a:gd name="T5" fmla="*/ 40 h 40"/>
                  <a:gd name="T6" fmla="*/ 0 w 48"/>
                  <a:gd name="T7" fmla="*/ 16 h 40"/>
                  <a:gd name="T8" fmla="*/ 0 w 48"/>
                  <a:gd name="T9" fmla="*/ 16 h 40"/>
                  <a:gd name="T10" fmla="*/ 2 w 48"/>
                  <a:gd name="T11" fmla="*/ 14 h 40"/>
                  <a:gd name="T12" fmla="*/ 4 w 48"/>
                  <a:gd name="T13" fmla="*/ 12 h 40"/>
                  <a:gd name="T14" fmla="*/ 12 w 48"/>
                  <a:gd name="T15" fmla="*/ 10 h 40"/>
                  <a:gd name="T16" fmla="*/ 22 w 48"/>
                  <a:gd name="T17" fmla="*/ 6 h 40"/>
                  <a:gd name="T18" fmla="*/ 36 w 48"/>
                  <a:gd name="T19" fmla="*/ 0 h 40"/>
                  <a:gd name="T20" fmla="*/ 48 w 48"/>
                  <a:gd name="T21" fmla="*/ 0 h 40"/>
                  <a:gd name="T22" fmla="*/ 48 w 48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9" name="Freeform 1169"/>
              <p:cNvSpPr/>
              <p:nvPr/>
            </p:nvSpPr>
            <p:spPr bwMode="auto">
              <a:xfrm>
                <a:off x="3306" y="3006"/>
                <a:ext cx="22" cy="22"/>
              </a:xfrm>
              <a:custGeom>
                <a:avLst/>
                <a:gdLst>
                  <a:gd name="T0" fmla="*/ 22 w 22"/>
                  <a:gd name="T1" fmla="*/ 0 h 22"/>
                  <a:gd name="T2" fmla="*/ 0 w 22"/>
                  <a:gd name="T3" fmla="*/ 0 h 22"/>
                  <a:gd name="T4" fmla="*/ 0 w 22"/>
                  <a:gd name="T5" fmla="*/ 12 h 22"/>
                  <a:gd name="T6" fmla="*/ 0 w 22"/>
                  <a:gd name="T7" fmla="*/ 12 h 22"/>
                  <a:gd name="T8" fmla="*/ 0 w 22"/>
                  <a:gd name="T9" fmla="*/ 12 h 22"/>
                  <a:gd name="T10" fmla="*/ 2 w 22"/>
                  <a:gd name="T11" fmla="*/ 16 h 22"/>
                  <a:gd name="T12" fmla="*/ 4 w 22"/>
                  <a:gd name="T13" fmla="*/ 20 h 22"/>
                  <a:gd name="T14" fmla="*/ 8 w 22"/>
                  <a:gd name="T15" fmla="*/ 22 h 22"/>
                  <a:gd name="T16" fmla="*/ 12 w 22"/>
                  <a:gd name="T17" fmla="*/ 22 h 22"/>
                  <a:gd name="T18" fmla="*/ 12 w 22"/>
                  <a:gd name="T19" fmla="*/ 22 h 22"/>
                  <a:gd name="T20" fmla="*/ 16 w 22"/>
                  <a:gd name="T21" fmla="*/ 22 h 22"/>
                  <a:gd name="T22" fmla="*/ 18 w 22"/>
                  <a:gd name="T23" fmla="*/ 20 h 22"/>
                  <a:gd name="T24" fmla="*/ 20 w 22"/>
                  <a:gd name="T25" fmla="*/ 16 h 22"/>
                  <a:gd name="T26" fmla="*/ 22 w 22"/>
                  <a:gd name="T27" fmla="*/ 12 h 22"/>
                  <a:gd name="T28" fmla="*/ 22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0" name="Freeform 1170"/>
              <p:cNvSpPr/>
              <p:nvPr/>
            </p:nvSpPr>
            <p:spPr bwMode="auto">
              <a:xfrm>
                <a:off x="3306" y="3006"/>
                <a:ext cx="12" cy="22"/>
              </a:xfrm>
              <a:custGeom>
                <a:avLst/>
                <a:gdLst>
                  <a:gd name="T0" fmla="*/ 12 w 12"/>
                  <a:gd name="T1" fmla="*/ 0 h 22"/>
                  <a:gd name="T2" fmla="*/ 0 w 12"/>
                  <a:gd name="T3" fmla="*/ 0 h 22"/>
                  <a:gd name="T4" fmla="*/ 0 w 12"/>
                  <a:gd name="T5" fmla="*/ 12 h 22"/>
                  <a:gd name="T6" fmla="*/ 0 w 12"/>
                  <a:gd name="T7" fmla="*/ 12 h 22"/>
                  <a:gd name="T8" fmla="*/ 0 w 12"/>
                  <a:gd name="T9" fmla="*/ 12 h 22"/>
                  <a:gd name="T10" fmla="*/ 2 w 12"/>
                  <a:gd name="T11" fmla="*/ 16 h 22"/>
                  <a:gd name="T12" fmla="*/ 4 w 12"/>
                  <a:gd name="T13" fmla="*/ 20 h 22"/>
                  <a:gd name="T14" fmla="*/ 8 w 12"/>
                  <a:gd name="T15" fmla="*/ 22 h 22"/>
                  <a:gd name="T16" fmla="*/ 12 w 12"/>
                  <a:gd name="T17" fmla="*/ 22 h 22"/>
                  <a:gd name="T18" fmla="*/ 12 w 12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22">
                    <a:moveTo>
                      <a:pt x="1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1" name="Freeform 1171"/>
              <p:cNvSpPr/>
              <p:nvPr/>
            </p:nvSpPr>
            <p:spPr bwMode="auto">
              <a:xfrm>
                <a:off x="3302" y="3018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4 w 30"/>
                  <a:gd name="T7" fmla="*/ 0 h 40"/>
                  <a:gd name="T8" fmla="*/ 0 w 30"/>
                  <a:gd name="T9" fmla="*/ 2 h 40"/>
                  <a:gd name="T10" fmla="*/ 8 w 30"/>
                  <a:gd name="T11" fmla="*/ 40 h 40"/>
                  <a:gd name="T12" fmla="*/ 22 w 30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2" name="Freeform 1172"/>
              <p:cNvSpPr/>
              <p:nvPr/>
            </p:nvSpPr>
            <p:spPr bwMode="auto">
              <a:xfrm>
                <a:off x="3302" y="3018"/>
                <a:ext cx="16" cy="40"/>
              </a:xfrm>
              <a:custGeom>
                <a:avLst/>
                <a:gdLst>
                  <a:gd name="T0" fmla="*/ 16 w 16"/>
                  <a:gd name="T1" fmla="*/ 0 h 40"/>
                  <a:gd name="T2" fmla="*/ 4 w 16"/>
                  <a:gd name="T3" fmla="*/ 0 h 40"/>
                  <a:gd name="T4" fmla="*/ 0 w 16"/>
                  <a:gd name="T5" fmla="*/ 2 h 40"/>
                  <a:gd name="T6" fmla="*/ 8 w 16"/>
                  <a:gd name="T7" fmla="*/ 40 h 40"/>
                  <a:gd name="T8" fmla="*/ 16 w 16"/>
                  <a:gd name="T9" fmla="*/ 40 h 40"/>
                  <a:gd name="T10" fmla="*/ 16 w 16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0">
                    <a:moveTo>
                      <a:pt x="16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3" name="Freeform 1173"/>
              <p:cNvSpPr/>
              <p:nvPr/>
            </p:nvSpPr>
            <p:spPr bwMode="auto">
              <a:xfrm>
                <a:off x="3340" y="297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4" name="Freeform 1174"/>
              <p:cNvSpPr/>
              <p:nvPr/>
            </p:nvSpPr>
            <p:spPr bwMode="auto">
              <a:xfrm>
                <a:off x="3292" y="297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5" name="Freeform 1175"/>
              <p:cNvSpPr/>
              <p:nvPr/>
            </p:nvSpPr>
            <p:spPr bwMode="auto">
              <a:xfrm>
                <a:off x="3294" y="2948"/>
                <a:ext cx="46" cy="64"/>
              </a:xfrm>
              <a:custGeom>
                <a:avLst/>
                <a:gdLst>
                  <a:gd name="T0" fmla="*/ 0 w 46"/>
                  <a:gd name="T1" fmla="*/ 22 h 64"/>
                  <a:gd name="T2" fmla="*/ 0 w 46"/>
                  <a:gd name="T3" fmla="*/ 38 h 64"/>
                  <a:gd name="T4" fmla="*/ 0 w 46"/>
                  <a:gd name="T5" fmla="*/ 38 h 64"/>
                  <a:gd name="T6" fmla="*/ 2 w 46"/>
                  <a:gd name="T7" fmla="*/ 46 h 64"/>
                  <a:gd name="T8" fmla="*/ 8 w 46"/>
                  <a:gd name="T9" fmla="*/ 54 h 64"/>
                  <a:gd name="T10" fmla="*/ 16 w 46"/>
                  <a:gd name="T11" fmla="*/ 60 h 64"/>
                  <a:gd name="T12" fmla="*/ 20 w 46"/>
                  <a:gd name="T13" fmla="*/ 62 h 64"/>
                  <a:gd name="T14" fmla="*/ 24 w 46"/>
                  <a:gd name="T15" fmla="*/ 64 h 64"/>
                  <a:gd name="T16" fmla="*/ 24 w 46"/>
                  <a:gd name="T17" fmla="*/ 64 h 64"/>
                  <a:gd name="T18" fmla="*/ 26 w 46"/>
                  <a:gd name="T19" fmla="*/ 62 h 64"/>
                  <a:gd name="T20" fmla="*/ 30 w 46"/>
                  <a:gd name="T21" fmla="*/ 60 h 64"/>
                  <a:gd name="T22" fmla="*/ 38 w 46"/>
                  <a:gd name="T23" fmla="*/ 54 h 64"/>
                  <a:gd name="T24" fmla="*/ 44 w 46"/>
                  <a:gd name="T25" fmla="*/ 46 h 64"/>
                  <a:gd name="T26" fmla="*/ 46 w 46"/>
                  <a:gd name="T27" fmla="*/ 38 h 64"/>
                  <a:gd name="T28" fmla="*/ 46 w 46"/>
                  <a:gd name="T29" fmla="*/ 22 h 64"/>
                  <a:gd name="T30" fmla="*/ 46 w 46"/>
                  <a:gd name="T31" fmla="*/ 22 h 64"/>
                  <a:gd name="T32" fmla="*/ 44 w 46"/>
                  <a:gd name="T33" fmla="*/ 12 h 64"/>
                  <a:gd name="T34" fmla="*/ 38 w 46"/>
                  <a:gd name="T35" fmla="*/ 6 h 64"/>
                  <a:gd name="T36" fmla="*/ 32 w 46"/>
                  <a:gd name="T37" fmla="*/ 2 h 64"/>
                  <a:gd name="T38" fmla="*/ 24 w 46"/>
                  <a:gd name="T39" fmla="*/ 0 h 64"/>
                  <a:gd name="T40" fmla="*/ 24 w 46"/>
                  <a:gd name="T41" fmla="*/ 0 h 64"/>
                  <a:gd name="T42" fmla="*/ 14 w 46"/>
                  <a:gd name="T43" fmla="*/ 2 h 64"/>
                  <a:gd name="T44" fmla="*/ 8 w 46"/>
                  <a:gd name="T45" fmla="*/ 6 h 64"/>
                  <a:gd name="T46" fmla="*/ 2 w 46"/>
                  <a:gd name="T47" fmla="*/ 12 h 64"/>
                  <a:gd name="T48" fmla="*/ 0 w 46"/>
                  <a:gd name="T49" fmla="*/ 22 h 64"/>
                  <a:gd name="T50" fmla="*/ 0 w 46"/>
                  <a:gd name="T5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4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6" name="Freeform 1176"/>
              <p:cNvSpPr/>
              <p:nvPr/>
            </p:nvSpPr>
            <p:spPr bwMode="auto">
              <a:xfrm>
                <a:off x="3294" y="2948"/>
                <a:ext cx="24" cy="64"/>
              </a:xfrm>
              <a:custGeom>
                <a:avLst/>
                <a:gdLst>
                  <a:gd name="T0" fmla="*/ 0 w 24"/>
                  <a:gd name="T1" fmla="*/ 22 h 64"/>
                  <a:gd name="T2" fmla="*/ 0 w 24"/>
                  <a:gd name="T3" fmla="*/ 38 h 64"/>
                  <a:gd name="T4" fmla="*/ 0 w 24"/>
                  <a:gd name="T5" fmla="*/ 38 h 64"/>
                  <a:gd name="T6" fmla="*/ 2 w 24"/>
                  <a:gd name="T7" fmla="*/ 46 h 64"/>
                  <a:gd name="T8" fmla="*/ 8 w 24"/>
                  <a:gd name="T9" fmla="*/ 54 h 64"/>
                  <a:gd name="T10" fmla="*/ 16 w 24"/>
                  <a:gd name="T11" fmla="*/ 60 h 64"/>
                  <a:gd name="T12" fmla="*/ 20 w 24"/>
                  <a:gd name="T13" fmla="*/ 62 h 64"/>
                  <a:gd name="T14" fmla="*/ 24 w 24"/>
                  <a:gd name="T15" fmla="*/ 64 h 64"/>
                  <a:gd name="T16" fmla="*/ 24 w 24"/>
                  <a:gd name="T17" fmla="*/ 0 h 64"/>
                  <a:gd name="T18" fmla="*/ 24 w 24"/>
                  <a:gd name="T19" fmla="*/ 0 h 64"/>
                  <a:gd name="T20" fmla="*/ 14 w 24"/>
                  <a:gd name="T21" fmla="*/ 2 h 64"/>
                  <a:gd name="T22" fmla="*/ 8 w 24"/>
                  <a:gd name="T23" fmla="*/ 6 h 64"/>
                  <a:gd name="T24" fmla="*/ 2 w 24"/>
                  <a:gd name="T25" fmla="*/ 12 h 64"/>
                  <a:gd name="T26" fmla="*/ 0 w 24"/>
                  <a:gd name="T27" fmla="*/ 22 h 64"/>
                  <a:gd name="T28" fmla="*/ 0 w 24"/>
                  <a:gd name="T29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7" name="Freeform 1177"/>
              <p:cNvSpPr/>
              <p:nvPr/>
            </p:nvSpPr>
            <p:spPr bwMode="auto">
              <a:xfrm>
                <a:off x="3312" y="299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8" name="Freeform 1178"/>
              <p:cNvSpPr/>
              <p:nvPr/>
            </p:nvSpPr>
            <p:spPr bwMode="auto">
              <a:xfrm>
                <a:off x="3294" y="2946"/>
                <a:ext cx="46" cy="28"/>
              </a:xfrm>
              <a:custGeom>
                <a:avLst/>
                <a:gdLst>
                  <a:gd name="T0" fmla="*/ 14 w 46"/>
                  <a:gd name="T1" fmla="*/ 2 h 28"/>
                  <a:gd name="T2" fmla="*/ 14 w 46"/>
                  <a:gd name="T3" fmla="*/ 2 h 28"/>
                  <a:gd name="T4" fmla="*/ 6 w 46"/>
                  <a:gd name="T5" fmla="*/ 4 h 28"/>
                  <a:gd name="T6" fmla="*/ 2 w 46"/>
                  <a:gd name="T7" fmla="*/ 8 h 28"/>
                  <a:gd name="T8" fmla="*/ 0 w 46"/>
                  <a:gd name="T9" fmla="*/ 16 h 28"/>
                  <a:gd name="T10" fmla="*/ 0 w 46"/>
                  <a:gd name="T11" fmla="*/ 28 h 28"/>
                  <a:gd name="T12" fmla="*/ 0 w 46"/>
                  <a:gd name="T13" fmla="*/ 28 h 28"/>
                  <a:gd name="T14" fmla="*/ 8 w 46"/>
                  <a:gd name="T15" fmla="*/ 20 h 28"/>
                  <a:gd name="T16" fmla="*/ 14 w 46"/>
                  <a:gd name="T17" fmla="*/ 10 h 28"/>
                  <a:gd name="T18" fmla="*/ 14 w 46"/>
                  <a:gd name="T19" fmla="*/ 10 h 28"/>
                  <a:gd name="T20" fmla="*/ 20 w 46"/>
                  <a:gd name="T21" fmla="*/ 18 h 28"/>
                  <a:gd name="T22" fmla="*/ 30 w 46"/>
                  <a:gd name="T23" fmla="*/ 22 h 28"/>
                  <a:gd name="T24" fmla="*/ 38 w 46"/>
                  <a:gd name="T25" fmla="*/ 26 h 28"/>
                  <a:gd name="T26" fmla="*/ 46 w 46"/>
                  <a:gd name="T27" fmla="*/ 28 h 28"/>
                  <a:gd name="T28" fmla="*/ 46 w 46"/>
                  <a:gd name="T29" fmla="*/ 28 h 28"/>
                  <a:gd name="T30" fmla="*/ 46 w 46"/>
                  <a:gd name="T31" fmla="*/ 20 h 28"/>
                  <a:gd name="T32" fmla="*/ 44 w 46"/>
                  <a:gd name="T33" fmla="*/ 12 h 28"/>
                  <a:gd name="T34" fmla="*/ 42 w 46"/>
                  <a:gd name="T35" fmla="*/ 8 h 28"/>
                  <a:gd name="T36" fmla="*/ 38 w 46"/>
                  <a:gd name="T37" fmla="*/ 4 h 28"/>
                  <a:gd name="T38" fmla="*/ 32 w 46"/>
                  <a:gd name="T39" fmla="*/ 0 h 28"/>
                  <a:gd name="T40" fmla="*/ 26 w 46"/>
                  <a:gd name="T41" fmla="*/ 0 h 28"/>
                  <a:gd name="T42" fmla="*/ 14 w 46"/>
                  <a:gd name="T43" fmla="*/ 2 h 28"/>
                  <a:gd name="T44" fmla="*/ 14 w 46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18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9" name="Freeform 1179"/>
              <p:cNvSpPr/>
              <p:nvPr/>
            </p:nvSpPr>
            <p:spPr bwMode="auto">
              <a:xfrm>
                <a:off x="3294" y="2946"/>
                <a:ext cx="24" cy="28"/>
              </a:xfrm>
              <a:custGeom>
                <a:avLst/>
                <a:gdLst>
                  <a:gd name="T0" fmla="*/ 14 w 24"/>
                  <a:gd name="T1" fmla="*/ 2 h 28"/>
                  <a:gd name="T2" fmla="*/ 14 w 24"/>
                  <a:gd name="T3" fmla="*/ 2 h 28"/>
                  <a:gd name="T4" fmla="*/ 6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0 w 24"/>
                  <a:gd name="T11" fmla="*/ 28 h 28"/>
                  <a:gd name="T12" fmla="*/ 0 w 24"/>
                  <a:gd name="T13" fmla="*/ 28 h 28"/>
                  <a:gd name="T14" fmla="*/ 8 w 24"/>
                  <a:gd name="T15" fmla="*/ 20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4 h 28"/>
                  <a:gd name="T22" fmla="*/ 24 w 24"/>
                  <a:gd name="T23" fmla="*/ 18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2 h 28"/>
                  <a:gd name="T30" fmla="*/ 14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4"/>
                    </a:lnTo>
                    <a:lnTo>
                      <a:pt x="24" y="1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0" name="Freeform 1180"/>
              <p:cNvSpPr>
                <a:spLocks noEditPoints="1"/>
              </p:cNvSpPr>
              <p:nvPr/>
            </p:nvSpPr>
            <p:spPr bwMode="auto">
              <a:xfrm>
                <a:off x="3292" y="2972"/>
                <a:ext cx="50" cy="16"/>
              </a:xfrm>
              <a:custGeom>
                <a:avLst/>
                <a:gdLst>
                  <a:gd name="T0" fmla="*/ 26 w 50"/>
                  <a:gd name="T1" fmla="*/ 2 h 16"/>
                  <a:gd name="T2" fmla="*/ 30 w 50"/>
                  <a:gd name="T3" fmla="*/ 2 h 16"/>
                  <a:gd name="T4" fmla="*/ 44 w 50"/>
                  <a:gd name="T5" fmla="*/ 2 h 16"/>
                  <a:gd name="T6" fmla="*/ 50 w 50"/>
                  <a:gd name="T7" fmla="*/ 2 h 16"/>
                  <a:gd name="T8" fmla="*/ 50 w 50"/>
                  <a:gd name="T9" fmla="*/ 4 h 16"/>
                  <a:gd name="T10" fmla="*/ 48 w 50"/>
                  <a:gd name="T11" fmla="*/ 4 h 16"/>
                  <a:gd name="T12" fmla="*/ 46 w 50"/>
                  <a:gd name="T13" fmla="*/ 12 h 16"/>
                  <a:gd name="T14" fmla="*/ 38 w 50"/>
                  <a:gd name="T15" fmla="*/ 16 h 16"/>
                  <a:gd name="T16" fmla="*/ 34 w 50"/>
                  <a:gd name="T17" fmla="*/ 14 h 16"/>
                  <a:gd name="T18" fmla="*/ 26 w 50"/>
                  <a:gd name="T19" fmla="*/ 6 h 16"/>
                  <a:gd name="T20" fmla="*/ 26 w 50"/>
                  <a:gd name="T21" fmla="*/ 6 h 16"/>
                  <a:gd name="T22" fmla="*/ 24 w 50"/>
                  <a:gd name="T23" fmla="*/ 6 h 16"/>
                  <a:gd name="T24" fmla="*/ 20 w 50"/>
                  <a:gd name="T25" fmla="*/ 12 h 16"/>
                  <a:gd name="T26" fmla="*/ 12 w 50"/>
                  <a:gd name="T27" fmla="*/ 16 h 16"/>
                  <a:gd name="T28" fmla="*/ 8 w 50"/>
                  <a:gd name="T29" fmla="*/ 14 h 16"/>
                  <a:gd name="T30" fmla="*/ 2 w 50"/>
                  <a:gd name="T31" fmla="*/ 4 h 16"/>
                  <a:gd name="T32" fmla="*/ 0 w 50"/>
                  <a:gd name="T33" fmla="*/ 4 h 16"/>
                  <a:gd name="T34" fmla="*/ 0 w 50"/>
                  <a:gd name="T35" fmla="*/ 2 h 16"/>
                  <a:gd name="T36" fmla="*/ 6 w 50"/>
                  <a:gd name="T37" fmla="*/ 2 h 16"/>
                  <a:gd name="T38" fmla="*/ 14 w 50"/>
                  <a:gd name="T39" fmla="*/ 0 h 16"/>
                  <a:gd name="T40" fmla="*/ 20 w 50"/>
                  <a:gd name="T41" fmla="*/ 2 h 16"/>
                  <a:gd name="T42" fmla="*/ 26 w 50"/>
                  <a:gd name="T43" fmla="*/ 2 h 16"/>
                  <a:gd name="T44" fmla="*/ 8 w 50"/>
                  <a:gd name="T45" fmla="*/ 12 h 16"/>
                  <a:gd name="T46" fmla="*/ 4 w 50"/>
                  <a:gd name="T47" fmla="*/ 6 h 16"/>
                  <a:gd name="T48" fmla="*/ 6 w 50"/>
                  <a:gd name="T49" fmla="*/ 4 h 16"/>
                  <a:gd name="T50" fmla="*/ 14 w 50"/>
                  <a:gd name="T51" fmla="*/ 2 h 16"/>
                  <a:gd name="T52" fmla="*/ 22 w 50"/>
                  <a:gd name="T53" fmla="*/ 4 h 16"/>
                  <a:gd name="T54" fmla="*/ 22 w 50"/>
                  <a:gd name="T55" fmla="*/ 8 h 16"/>
                  <a:gd name="T56" fmla="*/ 18 w 50"/>
                  <a:gd name="T57" fmla="*/ 12 h 16"/>
                  <a:gd name="T58" fmla="*/ 8 w 50"/>
                  <a:gd name="T59" fmla="*/ 12 h 16"/>
                  <a:gd name="T60" fmla="*/ 42 w 50"/>
                  <a:gd name="T61" fmla="*/ 12 h 16"/>
                  <a:gd name="T62" fmla="*/ 44 w 50"/>
                  <a:gd name="T63" fmla="*/ 8 h 16"/>
                  <a:gd name="T64" fmla="*/ 44 w 50"/>
                  <a:gd name="T65" fmla="*/ 4 h 16"/>
                  <a:gd name="T66" fmla="*/ 42 w 50"/>
                  <a:gd name="T67" fmla="*/ 2 h 16"/>
                  <a:gd name="T68" fmla="*/ 32 w 50"/>
                  <a:gd name="T69" fmla="*/ 2 h 16"/>
                  <a:gd name="T70" fmla="*/ 28 w 50"/>
                  <a:gd name="T71" fmla="*/ 4 h 16"/>
                  <a:gd name="T72" fmla="*/ 32 w 50"/>
                  <a:gd name="T73" fmla="*/ 12 h 16"/>
                  <a:gd name="T74" fmla="*/ 38 w 50"/>
                  <a:gd name="T75" fmla="*/ 14 h 16"/>
                  <a:gd name="T76" fmla="*/ 42 w 50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4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1" name="Freeform 1181"/>
              <p:cNvSpPr>
                <a:spLocks noEditPoints="1"/>
              </p:cNvSpPr>
              <p:nvPr/>
            </p:nvSpPr>
            <p:spPr bwMode="auto">
              <a:xfrm>
                <a:off x="3292" y="2972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6 w 26"/>
                  <a:gd name="T9" fmla="*/ 14 h 16"/>
                  <a:gd name="T10" fmla="*/ 12 w 26"/>
                  <a:gd name="T11" fmla="*/ 16 h 16"/>
                  <a:gd name="T12" fmla="*/ 12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2 w 26"/>
                  <a:gd name="T19" fmla="*/ 4 h 16"/>
                  <a:gd name="T20" fmla="*/ 2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6 w 26"/>
                  <a:gd name="T31" fmla="*/ 2 h 16"/>
                  <a:gd name="T32" fmla="*/ 6 w 26"/>
                  <a:gd name="T33" fmla="*/ 2 h 16"/>
                  <a:gd name="T34" fmla="*/ 14 w 26"/>
                  <a:gd name="T35" fmla="*/ 0 h 16"/>
                  <a:gd name="T36" fmla="*/ 20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8 w 26"/>
                  <a:gd name="T43" fmla="*/ 12 h 16"/>
                  <a:gd name="T44" fmla="*/ 8 w 26"/>
                  <a:gd name="T45" fmla="*/ 12 h 16"/>
                  <a:gd name="T46" fmla="*/ 6 w 26"/>
                  <a:gd name="T47" fmla="*/ 8 h 16"/>
                  <a:gd name="T48" fmla="*/ 4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18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2 w 26"/>
                  <a:gd name="T71" fmla="*/ 14 h 16"/>
                  <a:gd name="T72" fmla="*/ 8 w 26"/>
                  <a:gd name="T73" fmla="*/ 12 h 16"/>
                  <a:gd name="T74" fmla="*/ 8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2" name="Rectangle 1182"/>
              <p:cNvSpPr>
                <a:spLocks noChangeArrowheads="1"/>
              </p:cNvSpPr>
              <p:nvPr/>
            </p:nvSpPr>
            <p:spPr bwMode="auto">
              <a:xfrm>
                <a:off x="3254" y="2438"/>
                <a:ext cx="128" cy="124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3" name="Freeform 1183"/>
              <p:cNvSpPr/>
              <p:nvPr/>
            </p:nvSpPr>
            <p:spPr bwMode="auto">
              <a:xfrm>
                <a:off x="3270" y="2522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6 h 40"/>
                  <a:gd name="T10" fmla="*/ 84 w 94"/>
                  <a:gd name="T11" fmla="*/ 8 h 40"/>
                  <a:gd name="T12" fmla="*/ 90 w 94"/>
                  <a:gd name="T13" fmla="*/ 12 h 40"/>
                  <a:gd name="T14" fmla="*/ 92 w 94"/>
                  <a:gd name="T15" fmla="*/ 14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4 h 40"/>
                  <a:gd name="T34" fmla="*/ 4 w 94"/>
                  <a:gd name="T35" fmla="*/ 12 h 40"/>
                  <a:gd name="T36" fmla="*/ 12 w 94"/>
                  <a:gd name="T37" fmla="*/ 8 h 40"/>
                  <a:gd name="T38" fmla="*/ 22 w 94"/>
                  <a:gd name="T39" fmla="*/ 6 h 40"/>
                  <a:gd name="T40" fmla="*/ 36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4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4" name="Freeform 1184"/>
              <p:cNvSpPr/>
              <p:nvPr/>
            </p:nvSpPr>
            <p:spPr bwMode="auto">
              <a:xfrm>
                <a:off x="3270" y="2522"/>
                <a:ext cx="48" cy="40"/>
              </a:xfrm>
              <a:custGeom>
                <a:avLst/>
                <a:gdLst>
                  <a:gd name="T0" fmla="*/ 48 w 48"/>
                  <a:gd name="T1" fmla="*/ 40 h 40"/>
                  <a:gd name="T2" fmla="*/ 0 w 48"/>
                  <a:gd name="T3" fmla="*/ 40 h 40"/>
                  <a:gd name="T4" fmla="*/ 0 w 48"/>
                  <a:gd name="T5" fmla="*/ 40 h 40"/>
                  <a:gd name="T6" fmla="*/ 0 w 48"/>
                  <a:gd name="T7" fmla="*/ 16 h 40"/>
                  <a:gd name="T8" fmla="*/ 0 w 48"/>
                  <a:gd name="T9" fmla="*/ 16 h 40"/>
                  <a:gd name="T10" fmla="*/ 2 w 48"/>
                  <a:gd name="T11" fmla="*/ 14 h 40"/>
                  <a:gd name="T12" fmla="*/ 4 w 48"/>
                  <a:gd name="T13" fmla="*/ 12 h 40"/>
                  <a:gd name="T14" fmla="*/ 12 w 48"/>
                  <a:gd name="T15" fmla="*/ 8 h 40"/>
                  <a:gd name="T16" fmla="*/ 22 w 48"/>
                  <a:gd name="T17" fmla="*/ 6 h 40"/>
                  <a:gd name="T18" fmla="*/ 36 w 48"/>
                  <a:gd name="T19" fmla="*/ 0 h 40"/>
                  <a:gd name="T20" fmla="*/ 48 w 48"/>
                  <a:gd name="T21" fmla="*/ 0 h 40"/>
                  <a:gd name="T22" fmla="*/ 48 w 48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5" name="Freeform 1185"/>
              <p:cNvSpPr/>
              <p:nvPr/>
            </p:nvSpPr>
            <p:spPr bwMode="auto">
              <a:xfrm>
                <a:off x="3298" y="2522"/>
                <a:ext cx="38" cy="18"/>
              </a:xfrm>
              <a:custGeom>
                <a:avLst/>
                <a:gdLst>
                  <a:gd name="T0" fmla="*/ 20 w 38"/>
                  <a:gd name="T1" fmla="*/ 0 h 18"/>
                  <a:gd name="T2" fmla="*/ 20 w 38"/>
                  <a:gd name="T3" fmla="*/ 0 h 18"/>
                  <a:gd name="T4" fmla="*/ 8 w 38"/>
                  <a:gd name="T5" fmla="*/ 0 h 18"/>
                  <a:gd name="T6" fmla="*/ 8 w 38"/>
                  <a:gd name="T7" fmla="*/ 0 h 18"/>
                  <a:gd name="T8" fmla="*/ 0 w 38"/>
                  <a:gd name="T9" fmla="*/ 4 h 18"/>
                  <a:gd name="T10" fmla="*/ 0 w 38"/>
                  <a:gd name="T11" fmla="*/ 4 h 18"/>
                  <a:gd name="T12" fmla="*/ 2 w 38"/>
                  <a:gd name="T13" fmla="*/ 10 h 18"/>
                  <a:gd name="T14" fmla="*/ 6 w 38"/>
                  <a:gd name="T15" fmla="*/ 14 h 18"/>
                  <a:gd name="T16" fmla="*/ 12 w 38"/>
                  <a:gd name="T17" fmla="*/ 18 h 18"/>
                  <a:gd name="T18" fmla="*/ 20 w 38"/>
                  <a:gd name="T19" fmla="*/ 18 h 18"/>
                  <a:gd name="T20" fmla="*/ 20 w 38"/>
                  <a:gd name="T21" fmla="*/ 18 h 18"/>
                  <a:gd name="T22" fmla="*/ 26 w 38"/>
                  <a:gd name="T23" fmla="*/ 18 h 18"/>
                  <a:gd name="T24" fmla="*/ 32 w 38"/>
                  <a:gd name="T25" fmla="*/ 14 h 18"/>
                  <a:gd name="T26" fmla="*/ 36 w 38"/>
                  <a:gd name="T27" fmla="*/ 10 h 18"/>
                  <a:gd name="T28" fmla="*/ 38 w 38"/>
                  <a:gd name="T29" fmla="*/ 4 h 18"/>
                  <a:gd name="T30" fmla="*/ 38 w 38"/>
                  <a:gd name="T31" fmla="*/ 4 h 18"/>
                  <a:gd name="T32" fmla="*/ 30 w 38"/>
                  <a:gd name="T33" fmla="*/ 0 h 18"/>
                  <a:gd name="T34" fmla="*/ 20 w 38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18">
                    <a:moveTo>
                      <a:pt x="20" y="0"/>
                    </a:moveTo>
                    <a:lnTo>
                      <a:pt x="2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6" y="10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6" name="Freeform 1186"/>
              <p:cNvSpPr/>
              <p:nvPr/>
            </p:nvSpPr>
            <p:spPr bwMode="auto">
              <a:xfrm>
                <a:off x="3298" y="2522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8 w 20"/>
                  <a:gd name="T3" fmla="*/ 0 h 18"/>
                  <a:gd name="T4" fmla="*/ 8 w 20"/>
                  <a:gd name="T5" fmla="*/ 0 h 18"/>
                  <a:gd name="T6" fmla="*/ 0 w 20"/>
                  <a:gd name="T7" fmla="*/ 4 h 18"/>
                  <a:gd name="T8" fmla="*/ 0 w 20"/>
                  <a:gd name="T9" fmla="*/ 4 h 18"/>
                  <a:gd name="T10" fmla="*/ 2 w 20"/>
                  <a:gd name="T11" fmla="*/ 10 h 18"/>
                  <a:gd name="T12" fmla="*/ 6 w 20"/>
                  <a:gd name="T13" fmla="*/ 14 h 18"/>
                  <a:gd name="T14" fmla="*/ 12 w 20"/>
                  <a:gd name="T15" fmla="*/ 18 h 18"/>
                  <a:gd name="T16" fmla="*/ 20 w 20"/>
                  <a:gd name="T17" fmla="*/ 18 h 18"/>
                  <a:gd name="T18" fmla="*/ 20 w 20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20" y="18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CA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7" name="Freeform 1187"/>
              <p:cNvSpPr/>
              <p:nvPr/>
            </p:nvSpPr>
            <p:spPr bwMode="auto">
              <a:xfrm>
                <a:off x="3302" y="2522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6 h 16"/>
                  <a:gd name="T18" fmla="*/ 16 w 30"/>
                  <a:gd name="T19" fmla="*/ 16 h 16"/>
                  <a:gd name="T20" fmla="*/ 16 w 30"/>
                  <a:gd name="T21" fmla="*/ 16 h 16"/>
                  <a:gd name="T22" fmla="*/ 20 w 30"/>
                  <a:gd name="T23" fmla="*/ 16 h 16"/>
                  <a:gd name="T24" fmla="*/ 26 w 30"/>
                  <a:gd name="T25" fmla="*/ 12 h 16"/>
                  <a:gd name="T26" fmla="*/ 30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0" y="16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8" name="Freeform 1188"/>
              <p:cNvSpPr/>
              <p:nvPr/>
            </p:nvSpPr>
            <p:spPr bwMode="auto">
              <a:xfrm>
                <a:off x="3302" y="2522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4 w 16"/>
                  <a:gd name="T3" fmla="*/ 0 h 16"/>
                  <a:gd name="T4" fmla="*/ 4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4 w 16"/>
                  <a:gd name="T13" fmla="*/ 12 h 16"/>
                  <a:gd name="T14" fmla="*/ 10 w 16"/>
                  <a:gd name="T15" fmla="*/ 16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22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9" name="Freeform 1189"/>
              <p:cNvSpPr/>
              <p:nvPr/>
            </p:nvSpPr>
            <p:spPr bwMode="auto">
              <a:xfrm>
                <a:off x="3318" y="2522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0" name="Freeform 1190"/>
              <p:cNvSpPr/>
              <p:nvPr/>
            </p:nvSpPr>
            <p:spPr bwMode="auto">
              <a:xfrm>
                <a:off x="3302" y="2522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1" name="Freeform 1191"/>
              <p:cNvSpPr/>
              <p:nvPr/>
            </p:nvSpPr>
            <p:spPr bwMode="auto">
              <a:xfrm>
                <a:off x="3306" y="2508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2" name="Freeform 1192"/>
              <p:cNvSpPr/>
              <p:nvPr/>
            </p:nvSpPr>
            <p:spPr bwMode="auto">
              <a:xfrm>
                <a:off x="3306" y="2508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3" name="Freeform 1193"/>
              <p:cNvSpPr/>
              <p:nvPr/>
            </p:nvSpPr>
            <p:spPr bwMode="auto">
              <a:xfrm>
                <a:off x="3294" y="245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4" name="Freeform 1194"/>
              <p:cNvSpPr/>
              <p:nvPr/>
            </p:nvSpPr>
            <p:spPr bwMode="auto">
              <a:xfrm>
                <a:off x="3294" y="2452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4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5" name="Freeform 1195"/>
              <p:cNvSpPr/>
              <p:nvPr/>
            </p:nvSpPr>
            <p:spPr bwMode="auto">
              <a:xfrm>
                <a:off x="3312" y="250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6" name="Freeform 1196"/>
              <p:cNvSpPr/>
              <p:nvPr/>
            </p:nvSpPr>
            <p:spPr bwMode="auto">
              <a:xfrm>
                <a:off x="3340" y="2476"/>
                <a:ext cx="2" cy="16"/>
              </a:xfrm>
              <a:custGeom>
                <a:avLst/>
                <a:gdLst>
                  <a:gd name="T0" fmla="*/ 0 w 2"/>
                  <a:gd name="T1" fmla="*/ 16 h 16"/>
                  <a:gd name="T2" fmla="*/ 0 w 2"/>
                  <a:gd name="T3" fmla="*/ 16 h 16"/>
                  <a:gd name="T4" fmla="*/ 0 w 2"/>
                  <a:gd name="T5" fmla="*/ 0 h 16"/>
                  <a:gd name="T6" fmla="*/ 0 w 2"/>
                  <a:gd name="T7" fmla="*/ 0 h 16"/>
                  <a:gd name="T8" fmla="*/ 2 w 2"/>
                  <a:gd name="T9" fmla="*/ 2 h 16"/>
                  <a:gd name="T10" fmla="*/ 2 w 2"/>
                  <a:gd name="T11" fmla="*/ 6 h 16"/>
                  <a:gd name="T12" fmla="*/ 2 w 2"/>
                  <a:gd name="T13" fmla="*/ 6 h 16"/>
                  <a:gd name="T14" fmla="*/ 2 w 2"/>
                  <a:gd name="T15" fmla="*/ 10 h 16"/>
                  <a:gd name="T16" fmla="*/ 0 w 2"/>
                  <a:gd name="T17" fmla="*/ 16 h 16"/>
                  <a:gd name="T18" fmla="*/ 0 w 2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7" name="Freeform 1197"/>
              <p:cNvSpPr/>
              <p:nvPr/>
            </p:nvSpPr>
            <p:spPr bwMode="auto">
              <a:xfrm>
                <a:off x="3292" y="2476"/>
                <a:ext cx="2" cy="16"/>
              </a:xfrm>
              <a:custGeom>
                <a:avLst/>
                <a:gdLst>
                  <a:gd name="T0" fmla="*/ 2 w 2"/>
                  <a:gd name="T1" fmla="*/ 16 h 16"/>
                  <a:gd name="T2" fmla="*/ 2 w 2"/>
                  <a:gd name="T3" fmla="*/ 16 h 16"/>
                  <a:gd name="T4" fmla="*/ 2 w 2"/>
                  <a:gd name="T5" fmla="*/ 0 h 16"/>
                  <a:gd name="T6" fmla="*/ 2 w 2"/>
                  <a:gd name="T7" fmla="*/ 0 h 16"/>
                  <a:gd name="T8" fmla="*/ 0 w 2"/>
                  <a:gd name="T9" fmla="*/ 2 h 16"/>
                  <a:gd name="T10" fmla="*/ 0 w 2"/>
                  <a:gd name="T11" fmla="*/ 6 h 16"/>
                  <a:gd name="T12" fmla="*/ 0 w 2"/>
                  <a:gd name="T13" fmla="*/ 6 h 16"/>
                  <a:gd name="T14" fmla="*/ 0 w 2"/>
                  <a:gd name="T15" fmla="*/ 10 h 16"/>
                  <a:gd name="T16" fmla="*/ 2 w 2"/>
                  <a:gd name="T17" fmla="*/ 16 h 16"/>
                  <a:gd name="T18" fmla="*/ 2 w 2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6">
                    <a:moveTo>
                      <a:pt x="2" y="16"/>
                    </a:moveTo>
                    <a:lnTo>
                      <a:pt x="2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8" name="Freeform 1198"/>
              <p:cNvSpPr/>
              <p:nvPr/>
            </p:nvSpPr>
            <p:spPr bwMode="auto">
              <a:xfrm>
                <a:off x="3306" y="2438"/>
                <a:ext cx="24" cy="22"/>
              </a:xfrm>
              <a:custGeom>
                <a:avLst/>
                <a:gdLst>
                  <a:gd name="T0" fmla="*/ 12 w 24"/>
                  <a:gd name="T1" fmla="*/ 22 h 22"/>
                  <a:gd name="T2" fmla="*/ 12 w 24"/>
                  <a:gd name="T3" fmla="*/ 22 h 22"/>
                  <a:gd name="T4" fmla="*/ 6 w 24"/>
                  <a:gd name="T5" fmla="*/ 20 h 22"/>
                  <a:gd name="T6" fmla="*/ 2 w 24"/>
                  <a:gd name="T7" fmla="*/ 18 h 22"/>
                  <a:gd name="T8" fmla="*/ 0 w 24"/>
                  <a:gd name="T9" fmla="*/ 16 h 22"/>
                  <a:gd name="T10" fmla="*/ 0 w 24"/>
                  <a:gd name="T11" fmla="*/ 10 h 22"/>
                  <a:gd name="T12" fmla="*/ 0 w 24"/>
                  <a:gd name="T13" fmla="*/ 10 h 22"/>
                  <a:gd name="T14" fmla="*/ 0 w 24"/>
                  <a:gd name="T15" fmla="*/ 6 h 22"/>
                  <a:gd name="T16" fmla="*/ 2 w 24"/>
                  <a:gd name="T17" fmla="*/ 4 h 22"/>
                  <a:gd name="T18" fmla="*/ 6 w 24"/>
                  <a:gd name="T19" fmla="*/ 2 h 22"/>
                  <a:gd name="T20" fmla="*/ 12 w 24"/>
                  <a:gd name="T21" fmla="*/ 0 h 22"/>
                  <a:gd name="T22" fmla="*/ 12 w 24"/>
                  <a:gd name="T23" fmla="*/ 0 h 22"/>
                  <a:gd name="T24" fmla="*/ 16 w 24"/>
                  <a:gd name="T25" fmla="*/ 2 h 22"/>
                  <a:gd name="T26" fmla="*/ 20 w 24"/>
                  <a:gd name="T27" fmla="*/ 4 h 22"/>
                  <a:gd name="T28" fmla="*/ 22 w 24"/>
                  <a:gd name="T29" fmla="*/ 6 h 22"/>
                  <a:gd name="T30" fmla="*/ 24 w 24"/>
                  <a:gd name="T31" fmla="*/ 10 h 22"/>
                  <a:gd name="T32" fmla="*/ 24 w 24"/>
                  <a:gd name="T33" fmla="*/ 10 h 22"/>
                  <a:gd name="T34" fmla="*/ 22 w 24"/>
                  <a:gd name="T35" fmla="*/ 16 h 22"/>
                  <a:gd name="T36" fmla="*/ 20 w 24"/>
                  <a:gd name="T37" fmla="*/ 18 h 22"/>
                  <a:gd name="T38" fmla="*/ 16 w 24"/>
                  <a:gd name="T39" fmla="*/ 20 h 22"/>
                  <a:gd name="T40" fmla="*/ 12 w 24"/>
                  <a:gd name="T41" fmla="*/ 22 h 22"/>
                  <a:gd name="T42" fmla="*/ 12 w 24"/>
                  <a:gd name="T4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6" y="20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9" name="Freeform 1199"/>
              <p:cNvSpPr/>
              <p:nvPr/>
            </p:nvSpPr>
            <p:spPr bwMode="auto">
              <a:xfrm>
                <a:off x="3306" y="2438"/>
                <a:ext cx="12" cy="22"/>
              </a:xfrm>
              <a:custGeom>
                <a:avLst/>
                <a:gdLst>
                  <a:gd name="T0" fmla="*/ 12 w 12"/>
                  <a:gd name="T1" fmla="*/ 0 h 22"/>
                  <a:gd name="T2" fmla="*/ 12 w 12"/>
                  <a:gd name="T3" fmla="*/ 0 h 22"/>
                  <a:gd name="T4" fmla="*/ 6 w 12"/>
                  <a:gd name="T5" fmla="*/ 2 h 22"/>
                  <a:gd name="T6" fmla="*/ 2 w 12"/>
                  <a:gd name="T7" fmla="*/ 4 h 22"/>
                  <a:gd name="T8" fmla="*/ 0 w 12"/>
                  <a:gd name="T9" fmla="*/ 6 h 22"/>
                  <a:gd name="T10" fmla="*/ 0 w 12"/>
                  <a:gd name="T11" fmla="*/ 10 h 22"/>
                  <a:gd name="T12" fmla="*/ 0 w 12"/>
                  <a:gd name="T13" fmla="*/ 10 h 22"/>
                  <a:gd name="T14" fmla="*/ 0 w 12"/>
                  <a:gd name="T15" fmla="*/ 16 h 22"/>
                  <a:gd name="T16" fmla="*/ 2 w 12"/>
                  <a:gd name="T17" fmla="*/ 18 h 22"/>
                  <a:gd name="T18" fmla="*/ 6 w 12"/>
                  <a:gd name="T19" fmla="*/ 20 h 22"/>
                  <a:gd name="T20" fmla="*/ 12 w 12"/>
                  <a:gd name="T21" fmla="*/ 22 h 22"/>
                  <a:gd name="T22" fmla="*/ 12 w 12"/>
                  <a:gd name="T2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2" y="2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0" name="Freeform 1200"/>
              <p:cNvSpPr/>
              <p:nvPr/>
            </p:nvSpPr>
            <p:spPr bwMode="auto">
              <a:xfrm>
                <a:off x="3294" y="2452"/>
                <a:ext cx="46" cy="26"/>
              </a:xfrm>
              <a:custGeom>
                <a:avLst/>
                <a:gdLst>
                  <a:gd name="T0" fmla="*/ 24 w 46"/>
                  <a:gd name="T1" fmla="*/ 24 h 26"/>
                  <a:gd name="T2" fmla="*/ 24 w 46"/>
                  <a:gd name="T3" fmla="*/ 12 h 26"/>
                  <a:gd name="T4" fmla="*/ 24 w 46"/>
                  <a:gd name="T5" fmla="*/ 24 h 26"/>
                  <a:gd name="T6" fmla="*/ 24 w 46"/>
                  <a:gd name="T7" fmla="*/ 24 h 26"/>
                  <a:gd name="T8" fmla="*/ 18 w 46"/>
                  <a:gd name="T9" fmla="*/ 26 h 26"/>
                  <a:gd name="T10" fmla="*/ 18 w 46"/>
                  <a:gd name="T11" fmla="*/ 26 h 26"/>
                  <a:gd name="T12" fmla="*/ 16 w 46"/>
                  <a:gd name="T13" fmla="*/ 20 h 26"/>
                  <a:gd name="T14" fmla="*/ 16 w 46"/>
                  <a:gd name="T15" fmla="*/ 20 h 26"/>
                  <a:gd name="T16" fmla="*/ 14 w 46"/>
                  <a:gd name="T17" fmla="*/ 24 h 26"/>
                  <a:gd name="T18" fmla="*/ 14 w 46"/>
                  <a:gd name="T19" fmla="*/ 24 h 26"/>
                  <a:gd name="T20" fmla="*/ 12 w 46"/>
                  <a:gd name="T21" fmla="*/ 24 h 26"/>
                  <a:gd name="T22" fmla="*/ 12 w 46"/>
                  <a:gd name="T23" fmla="*/ 24 h 26"/>
                  <a:gd name="T24" fmla="*/ 10 w 46"/>
                  <a:gd name="T25" fmla="*/ 22 h 26"/>
                  <a:gd name="T26" fmla="*/ 10 w 46"/>
                  <a:gd name="T27" fmla="*/ 22 h 26"/>
                  <a:gd name="T28" fmla="*/ 10 w 46"/>
                  <a:gd name="T29" fmla="*/ 24 h 26"/>
                  <a:gd name="T30" fmla="*/ 10 w 46"/>
                  <a:gd name="T31" fmla="*/ 24 h 26"/>
                  <a:gd name="T32" fmla="*/ 0 w 46"/>
                  <a:gd name="T33" fmla="*/ 24 h 26"/>
                  <a:gd name="T34" fmla="*/ 0 w 46"/>
                  <a:gd name="T35" fmla="*/ 24 h 26"/>
                  <a:gd name="T36" fmla="*/ 0 w 46"/>
                  <a:gd name="T37" fmla="*/ 18 h 26"/>
                  <a:gd name="T38" fmla="*/ 0 w 46"/>
                  <a:gd name="T39" fmla="*/ 14 h 26"/>
                  <a:gd name="T40" fmla="*/ 4 w 46"/>
                  <a:gd name="T41" fmla="*/ 8 h 26"/>
                  <a:gd name="T42" fmla="*/ 6 w 46"/>
                  <a:gd name="T43" fmla="*/ 6 h 26"/>
                  <a:gd name="T44" fmla="*/ 14 w 46"/>
                  <a:gd name="T45" fmla="*/ 0 h 26"/>
                  <a:gd name="T46" fmla="*/ 24 w 46"/>
                  <a:gd name="T47" fmla="*/ 0 h 26"/>
                  <a:gd name="T48" fmla="*/ 24 w 46"/>
                  <a:gd name="T49" fmla="*/ 0 h 26"/>
                  <a:gd name="T50" fmla="*/ 24 w 46"/>
                  <a:gd name="T51" fmla="*/ 0 h 26"/>
                  <a:gd name="T52" fmla="*/ 32 w 46"/>
                  <a:gd name="T53" fmla="*/ 0 h 26"/>
                  <a:gd name="T54" fmla="*/ 40 w 46"/>
                  <a:gd name="T55" fmla="*/ 6 h 26"/>
                  <a:gd name="T56" fmla="*/ 44 w 46"/>
                  <a:gd name="T57" fmla="*/ 8 h 26"/>
                  <a:gd name="T58" fmla="*/ 46 w 46"/>
                  <a:gd name="T59" fmla="*/ 14 h 26"/>
                  <a:gd name="T60" fmla="*/ 46 w 46"/>
                  <a:gd name="T61" fmla="*/ 18 h 26"/>
                  <a:gd name="T62" fmla="*/ 46 w 46"/>
                  <a:gd name="T63" fmla="*/ 24 h 26"/>
                  <a:gd name="T64" fmla="*/ 46 w 46"/>
                  <a:gd name="T65" fmla="*/ 24 h 26"/>
                  <a:gd name="T66" fmla="*/ 24 w 46"/>
                  <a:gd name="T67" fmla="*/ 24 h 26"/>
                  <a:gd name="T68" fmla="*/ 24 w 46"/>
                  <a:gd name="T6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4" y="24"/>
                    </a:moveTo>
                    <a:lnTo>
                      <a:pt x="24" y="1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6"/>
                    </a:lnTo>
                    <a:lnTo>
                      <a:pt x="44" y="8"/>
                    </a:lnTo>
                    <a:lnTo>
                      <a:pt x="46" y="14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24" y="24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1" name="Freeform 1201"/>
              <p:cNvSpPr/>
              <p:nvPr/>
            </p:nvSpPr>
            <p:spPr bwMode="auto">
              <a:xfrm>
                <a:off x="3294" y="2452"/>
                <a:ext cx="24" cy="26"/>
              </a:xfrm>
              <a:custGeom>
                <a:avLst/>
                <a:gdLst>
                  <a:gd name="T0" fmla="*/ 24 w 24"/>
                  <a:gd name="T1" fmla="*/ 24 h 26"/>
                  <a:gd name="T2" fmla="*/ 24 w 24"/>
                  <a:gd name="T3" fmla="*/ 12 h 26"/>
                  <a:gd name="T4" fmla="*/ 24 w 24"/>
                  <a:gd name="T5" fmla="*/ 24 h 26"/>
                  <a:gd name="T6" fmla="*/ 24 w 24"/>
                  <a:gd name="T7" fmla="*/ 24 h 26"/>
                  <a:gd name="T8" fmla="*/ 18 w 24"/>
                  <a:gd name="T9" fmla="*/ 26 h 26"/>
                  <a:gd name="T10" fmla="*/ 18 w 24"/>
                  <a:gd name="T11" fmla="*/ 26 h 26"/>
                  <a:gd name="T12" fmla="*/ 16 w 24"/>
                  <a:gd name="T13" fmla="*/ 20 h 26"/>
                  <a:gd name="T14" fmla="*/ 16 w 24"/>
                  <a:gd name="T15" fmla="*/ 20 h 26"/>
                  <a:gd name="T16" fmla="*/ 14 w 24"/>
                  <a:gd name="T17" fmla="*/ 24 h 26"/>
                  <a:gd name="T18" fmla="*/ 14 w 24"/>
                  <a:gd name="T19" fmla="*/ 24 h 26"/>
                  <a:gd name="T20" fmla="*/ 12 w 24"/>
                  <a:gd name="T21" fmla="*/ 24 h 26"/>
                  <a:gd name="T22" fmla="*/ 12 w 24"/>
                  <a:gd name="T23" fmla="*/ 24 h 26"/>
                  <a:gd name="T24" fmla="*/ 10 w 24"/>
                  <a:gd name="T25" fmla="*/ 22 h 26"/>
                  <a:gd name="T26" fmla="*/ 10 w 24"/>
                  <a:gd name="T27" fmla="*/ 22 h 26"/>
                  <a:gd name="T28" fmla="*/ 10 w 24"/>
                  <a:gd name="T29" fmla="*/ 24 h 26"/>
                  <a:gd name="T30" fmla="*/ 10 w 24"/>
                  <a:gd name="T31" fmla="*/ 24 h 26"/>
                  <a:gd name="T32" fmla="*/ 0 w 24"/>
                  <a:gd name="T33" fmla="*/ 24 h 26"/>
                  <a:gd name="T34" fmla="*/ 0 w 24"/>
                  <a:gd name="T35" fmla="*/ 24 h 26"/>
                  <a:gd name="T36" fmla="*/ 0 w 24"/>
                  <a:gd name="T37" fmla="*/ 18 h 26"/>
                  <a:gd name="T38" fmla="*/ 0 w 24"/>
                  <a:gd name="T39" fmla="*/ 14 h 26"/>
                  <a:gd name="T40" fmla="*/ 4 w 24"/>
                  <a:gd name="T41" fmla="*/ 8 h 26"/>
                  <a:gd name="T42" fmla="*/ 6 w 24"/>
                  <a:gd name="T43" fmla="*/ 6 h 26"/>
                  <a:gd name="T44" fmla="*/ 14 w 24"/>
                  <a:gd name="T45" fmla="*/ 0 h 26"/>
                  <a:gd name="T46" fmla="*/ 24 w 24"/>
                  <a:gd name="T47" fmla="*/ 0 h 26"/>
                  <a:gd name="T48" fmla="*/ 24 w 24"/>
                  <a:gd name="T49" fmla="*/ 0 h 26"/>
                  <a:gd name="T50" fmla="*/ 24 w 24"/>
                  <a:gd name="T5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6">
                    <a:moveTo>
                      <a:pt x="24" y="24"/>
                    </a:moveTo>
                    <a:lnTo>
                      <a:pt x="24" y="1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2" name="Rectangle 1202"/>
              <p:cNvSpPr>
                <a:spLocks noChangeArrowheads="1"/>
              </p:cNvSpPr>
              <p:nvPr/>
            </p:nvSpPr>
            <p:spPr bwMode="auto">
              <a:xfrm>
                <a:off x="3254" y="2314"/>
                <a:ext cx="128" cy="124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3" name="Freeform 1203"/>
              <p:cNvSpPr/>
              <p:nvPr/>
            </p:nvSpPr>
            <p:spPr bwMode="auto">
              <a:xfrm>
                <a:off x="3278" y="2316"/>
                <a:ext cx="78" cy="68"/>
              </a:xfrm>
              <a:custGeom>
                <a:avLst/>
                <a:gdLst>
                  <a:gd name="T0" fmla="*/ 40 w 78"/>
                  <a:gd name="T1" fmla="*/ 0 h 68"/>
                  <a:gd name="T2" fmla="*/ 40 w 78"/>
                  <a:gd name="T3" fmla="*/ 0 h 68"/>
                  <a:gd name="T4" fmla="*/ 50 w 78"/>
                  <a:gd name="T5" fmla="*/ 0 h 68"/>
                  <a:gd name="T6" fmla="*/ 58 w 78"/>
                  <a:gd name="T7" fmla="*/ 4 h 68"/>
                  <a:gd name="T8" fmla="*/ 64 w 78"/>
                  <a:gd name="T9" fmla="*/ 8 h 68"/>
                  <a:gd name="T10" fmla="*/ 70 w 78"/>
                  <a:gd name="T11" fmla="*/ 14 h 68"/>
                  <a:gd name="T12" fmla="*/ 74 w 78"/>
                  <a:gd name="T13" fmla="*/ 22 h 68"/>
                  <a:gd name="T14" fmla="*/ 76 w 78"/>
                  <a:gd name="T15" fmla="*/ 30 h 68"/>
                  <a:gd name="T16" fmla="*/ 78 w 78"/>
                  <a:gd name="T17" fmla="*/ 48 h 68"/>
                  <a:gd name="T18" fmla="*/ 78 w 78"/>
                  <a:gd name="T19" fmla="*/ 48 h 68"/>
                  <a:gd name="T20" fmla="*/ 78 w 78"/>
                  <a:gd name="T21" fmla="*/ 52 h 68"/>
                  <a:gd name="T22" fmla="*/ 76 w 78"/>
                  <a:gd name="T23" fmla="*/ 56 h 68"/>
                  <a:gd name="T24" fmla="*/ 68 w 78"/>
                  <a:gd name="T25" fmla="*/ 62 h 68"/>
                  <a:gd name="T26" fmla="*/ 58 w 78"/>
                  <a:gd name="T27" fmla="*/ 66 h 68"/>
                  <a:gd name="T28" fmla="*/ 50 w 78"/>
                  <a:gd name="T29" fmla="*/ 68 h 68"/>
                  <a:gd name="T30" fmla="*/ 28 w 78"/>
                  <a:gd name="T31" fmla="*/ 68 h 68"/>
                  <a:gd name="T32" fmla="*/ 28 w 78"/>
                  <a:gd name="T33" fmla="*/ 68 h 68"/>
                  <a:gd name="T34" fmla="*/ 20 w 78"/>
                  <a:gd name="T35" fmla="*/ 66 h 68"/>
                  <a:gd name="T36" fmla="*/ 10 w 78"/>
                  <a:gd name="T37" fmla="*/ 62 h 68"/>
                  <a:gd name="T38" fmla="*/ 2 w 78"/>
                  <a:gd name="T39" fmla="*/ 56 h 68"/>
                  <a:gd name="T40" fmla="*/ 0 w 78"/>
                  <a:gd name="T41" fmla="*/ 52 h 68"/>
                  <a:gd name="T42" fmla="*/ 0 w 78"/>
                  <a:gd name="T43" fmla="*/ 48 h 68"/>
                  <a:gd name="T44" fmla="*/ 0 w 78"/>
                  <a:gd name="T45" fmla="*/ 48 h 68"/>
                  <a:gd name="T46" fmla="*/ 2 w 78"/>
                  <a:gd name="T47" fmla="*/ 30 h 68"/>
                  <a:gd name="T48" fmla="*/ 4 w 78"/>
                  <a:gd name="T49" fmla="*/ 22 h 68"/>
                  <a:gd name="T50" fmla="*/ 8 w 78"/>
                  <a:gd name="T51" fmla="*/ 14 h 68"/>
                  <a:gd name="T52" fmla="*/ 14 w 78"/>
                  <a:gd name="T53" fmla="*/ 8 h 68"/>
                  <a:gd name="T54" fmla="*/ 20 w 78"/>
                  <a:gd name="T55" fmla="*/ 4 h 68"/>
                  <a:gd name="T56" fmla="*/ 30 w 78"/>
                  <a:gd name="T57" fmla="*/ 0 h 68"/>
                  <a:gd name="T58" fmla="*/ 40 w 78"/>
                  <a:gd name="T59" fmla="*/ 0 h 68"/>
                  <a:gd name="T60" fmla="*/ 40 w 7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68">
                    <a:moveTo>
                      <a:pt x="40" y="0"/>
                    </a:moveTo>
                    <a:lnTo>
                      <a:pt x="40" y="0"/>
                    </a:lnTo>
                    <a:lnTo>
                      <a:pt x="50" y="0"/>
                    </a:lnTo>
                    <a:lnTo>
                      <a:pt x="58" y="4"/>
                    </a:lnTo>
                    <a:lnTo>
                      <a:pt x="64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8" y="52"/>
                    </a:lnTo>
                    <a:lnTo>
                      <a:pt x="76" y="56"/>
                    </a:lnTo>
                    <a:lnTo>
                      <a:pt x="68" y="62"/>
                    </a:lnTo>
                    <a:lnTo>
                      <a:pt x="58" y="66"/>
                    </a:lnTo>
                    <a:lnTo>
                      <a:pt x="50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4" name="Freeform 1204"/>
              <p:cNvSpPr/>
              <p:nvPr/>
            </p:nvSpPr>
            <p:spPr bwMode="auto">
              <a:xfrm>
                <a:off x="3278" y="2316"/>
                <a:ext cx="40" cy="68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68 h 68"/>
                  <a:gd name="T4" fmla="*/ 28 w 40"/>
                  <a:gd name="T5" fmla="*/ 68 h 68"/>
                  <a:gd name="T6" fmla="*/ 20 w 40"/>
                  <a:gd name="T7" fmla="*/ 66 h 68"/>
                  <a:gd name="T8" fmla="*/ 10 w 40"/>
                  <a:gd name="T9" fmla="*/ 62 h 68"/>
                  <a:gd name="T10" fmla="*/ 2 w 40"/>
                  <a:gd name="T11" fmla="*/ 56 h 68"/>
                  <a:gd name="T12" fmla="*/ 0 w 40"/>
                  <a:gd name="T13" fmla="*/ 52 h 68"/>
                  <a:gd name="T14" fmla="*/ 0 w 40"/>
                  <a:gd name="T15" fmla="*/ 48 h 68"/>
                  <a:gd name="T16" fmla="*/ 0 w 40"/>
                  <a:gd name="T17" fmla="*/ 48 h 68"/>
                  <a:gd name="T18" fmla="*/ 2 w 40"/>
                  <a:gd name="T19" fmla="*/ 30 h 68"/>
                  <a:gd name="T20" fmla="*/ 4 w 40"/>
                  <a:gd name="T21" fmla="*/ 22 h 68"/>
                  <a:gd name="T22" fmla="*/ 8 w 40"/>
                  <a:gd name="T23" fmla="*/ 14 h 68"/>
                  <a:gd name="T24" fmla="*/ 14 w 40"/>
                  <a:gd name="T25" fmla="*/ 8 h 68"/>
                  <a:gd name="T26" fmla="*/ 20 w 40"/>
                  <a:gd name="T27" fmla="*/ 4 h 68"/>
                  <a:gd name="T28" fmla="*/ 30 w 40"/>
                  <a:gd name="T29" fmla="*/ 0 h 68"/>
                  <a:gd name="T30" fmla="*/ 40 w 40"/>
                  <a:gd name="T31" fmla="*/ 0 h 68"/>
                  <a:gd name="T32" fmla="*/ 40 w 40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5" name="Freeform 1205"/>
              <p:cNvSpPr/>
              <p:nvPr/>
            </p:nvSpPr>
            <p:spPr bwMode="auto">
              <a:xfrm>
                <a:off x="3270" y="2398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6 h 40"/>
                  <a:gd name="T10" fmla="*/ 84 w 94"/>
                  <a:gd name="T11" fmla="*/ 8 h 40"/>
                  <a:gd name="T12" fmla="*/ 90 w 94"/>
                  <a:gd name="T13" fmla="*/ 10 h 40"/>
                  <a:gd name="T14" fmla="*/ 92 w 94"/>
                  <a:gd name="T15" fmla="*/ 12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2 h 40"/>
                  <a:gd name="T34" fmla="*/ 4 w 94"/>
                  <a:gd name="T35" fmla="*/ 10 h 40"/>
                  <a:gd name="T36" fmla="*/ 12 w 94"/>
                  <a:gd name="T37" fmla="*/ 8 h 40"/>
                  <a:gd name="T38" fmla="*/ 22 w 94"/>
                  <a:gd name="T39" fmla="*/ 6 h 40"/>
                  <a:gd name="T40" fmla="*/ 36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4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6" name="Freeform 1206"/>
              <p:cNvSpPr/>
              <p:nvPr/>
            </p:nvSpPr>
            <p:spPr bwMode="auto">
              <a:xfrm>
                <a:off x="3270" y="2398"/>
                <a:ext cx="48" cy="40"/>
              </a:xfrm>
              <a:custGeom>
                <a:avLst/>
                <a:gdLst>
                  <a:gd name="T0" fmla="*/ 48 w 48"/>
                  <a:gd name="T1" fmla="*/ 40 h 40"/>
                  <a:gd name="T2" fmla="*/ 0 w 48"/>
                  <a:gd name="T3" fmla="*/ 40 h 40"/>
                  <a:gd name="T4" fmla="*/ 0 w 48"/>
                  <a:gd name="T5" fmla="*/ 40 h 40"/>
                  <a:gd name="T6" fmla="*/ 0 w 48"/>
                  <a:gd name="T7" fmla="*/ 16 h 40"/>
                  <a:gd name="T8" fmla="*/ 0 w 48"/>
                  <a:gd name="T9" fmla="*/ 16 h 40"/>
                  <a:gd name="T10" fmla="*/ 2 w 48"/>
                  <a:gd name="T11" fmla="*/ 12 h 40"/>
                  <a:gd name="T12" fmla="*/ 4 w 48"/>
                  <a:gd name="T13" fmla="*/ 10 h 40"/>
                  <a:gd name="T14" fmla="*/ 12 w 48"/>
                  <a:gd name="T15" fmla="*/ 8 h 40"/>
                  <a:gd name="T16" fmla="*/ 22 w 48"/>
                  <a:gd name="T17" fmla="*/ 6 h 40"/>
                  <a:gd name="T18" fmla="*/ 36 w 48"/>
                  <a:gd name="T19" fmla="*/ 0 h 40"/>
                  <a:gd name="T20" fmla="*/ 48 w 48"/>
                  <a:gd name="T21" fmla="*/ 0 h 40"/>
                  <a:gd name="T22" fmla="*/ 48 w 48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8" y="0"/>
                    </a:ln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7" name="Freeform 1207"/>
              <p:cNvSpPr/>
              <p:nvPr/>
            </p:nvSpPr>
            <p:spPr bwMode="auto">
              <a:xfrm>
                <a:off x="3306" y="2384"/>
                <a:ext cx="22" cy="24"/>
              </a:xfrm>
              <a:custGeom>
                <a:avLst/>
                <a:gdLst>
                  <a:gd name="T0" fmla="*/ 22 w 22"/>
                  <a:gd name="T1" fmla="*/ 0 h 24"/>
                  <a:gd name="T2" fmla="*/ 0 w 22"/>
                  <a:gd name="T3" fmla="*/ 0 h 24"/>
                  <a:gd name="T4" fmla="*/ 0 w 22"/>
                  <a:gd name="T5" fmla="*/ 14 h 24"/>
                  <a:gd name="T6" fmla="*/ 0 w 22"/>
                  <a:gd name="T7" fmla="*/ 14 h 24"/>
                  <a:gd name="T8" fmla="*/ 0 w 22"/>
                  <a:gd name="T9" fmla="*/ 14 h 24"/>
                  <a:gd name="T10" fmla="*/ 2 w 22"/>
                  <a:gd name="T11" fmla="*/ 18 h 24"/>
                  <a:gd name="T12" fmla="*/ 4 w 22"/>
                  <a:gd name="T13" fmla="*/ 20 h 24"/>
                  <a:gd name="T14" fmla="*/ 8 w 22"/>
                  <a:gd name="T15" fmla="*/ 22 h 24"/>
                  <a:gd name="T16" fmla="*/ 12 w 22"/>
                  <a:gd name="T17" fmla="*/ 24 h 24"/>
                  <a:gd name="T18" fmla="*/ 12 w 22"/>
                  <a:gd name="T19" fmla="*/ 24 h 24"/>
                  <a:gd name="T20" fmla="*/ 16 w 22"/>
                  <a:gd name="T21" fmla="*/ 22 h 24"/>
                  <a:gd name="T22" fmla="*/ 18 w 22"/>
                  <a:gd name="T23" fmla="*/ 20 h 24"/>
                  <a:gd name="T24" fmla="*/ 20 w 22"/>
                  <a:gd name="T25" fmla="*/ 18 h 24"/>
                  <a:gd name="T26" fmla="*/ 22 w 22"/>
                  <a:gd name="T27" fmla="*/ 14 h 24"/>
                  <a:gd name="T28" fmla="*/ 22 w 22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4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8" name="Freeform 1208"/>
              <p:cNvSpPr/>
              <p:nvPr/>
            </p:nvSpPr>
            <p:spPr bwMode="auto">
              <a:xfrm>
                <a:off x="3306" y="2384"/>
                <a:ext cx="12" cy="24"/>
              </a:xfrm>
              <a:custGeom>
                <a:avLst/>
                <a:gdLst>
                  <a:gd name="T0" fmla="*/ 12 w 12"/>
                  <a:gd name="T1" fmla="*/ 0 h 24"/>
                  <a:gd name="T2" fmla="*/ 0 w 12"/>
                  <a:gd name="T3" fmla="*/ 0 h 24"/>
                  <a:gd name="T4" fmla="*/ 0 w 12"/>
                  <a:gd name="T5" fmla="*/ 14 h 24"/>
                  <a:gd name="T6" fmla="*/ 0 w 12"/>
                  <a:gd name="T7" fmla="*/ 14 h 24"/>
                  <a:gd name="T8" fmla="*/ 0 w 12"/>
                  <a:gd name="T9" fmla="*/ 14 h 24"/>
                  <a:gd name="T10" fmla="*/ 2 w 12"/>
                  <a:gd name="T11" fmla="*/ 18 h 24"/>
                  <a:gd name="T12" fmla="*/ 4 w 12"/>
                  <a:gd name="T13" fmla="*/ 20 h 24"/>
                  <a:gd name="T14" fmla="*/ 8 w 12"/>
                  <a:gd name="T15" fmla="*/ 22 h 24"/>
                  <a:gd name="T16" fmla="*/ 12 w 12"/>
                  <a:gd name="T17" fmla="*/ 24 h 24"/>
                  <a:gd name="T18" fmla="*/ 12 w 12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24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9" name="Freeform 1209"/>
              <p:cNvSpPr/>
              <p:nvPr/>
            </p:nvSpPr>
            <p:spPr bwMode="auto">
              <a:xfrm>
                <a:off x="3302" y="2398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4 w 30"/>
                  <a:gd name="T7" fmla="*/ 0 h 40"/>
                  <a:gd name="T8" fmla="*/ 0 w 30"/>
                  <a:gd name="T9" fmla="*/ 2 h 40"/>
                  <a:gd name="T10" fmla="*/ 8 w 30"/>
                  <a:gd name="T11" fmla="*/ 40 h 40"/>
                  <a:gd name="T12" fmla="*/ 22 w 30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0" name="Freeform 1210"/>
              <p:cNvSpPr/>
              <p:nvPr/>
            </p:nvSpPr>
            <p:spPr bwMode="auto">
              <a:xfrm>
                <a:off x="3302" y="2398"/>
                <a:ext cx="16" cy="40"/>
              </a:xfrm>
              <a:custGeom>
                <a:avLst/>
                <a:gdLst>
                  <a:gd name="T0" fmla="*/ 16 w 16"/>
                  <a:gd name="T1" fmla="*/ 0 h 40"/>
                  <a:gd name="T2" fmla="*/ 4 w 16"/>
                  <a:gd name="T3" fmla="*/ 0 h 40"/>
                  <a:gd name="T4" fmla="*/ 0 w 16"/>
                  <a:gd name="T5" fmla="*/ 2 h 40"/>
                  <a:gd name="T6" fmla="*/ 8 w 16"/>
                  <a:gd name="T7" fmla="*/ 40 h 40"/>
                  <a:gd name="T8" fmla="*/ 16 w 16"/>
                  <a:gd name="T9" fmla="*/ 40 h 40"/>
                  <a:gd name="T10" fmla="*/ 16 w 16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0">
                    <a:moveTo>
                      <a:pt x="16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1" name="Freeform 1211"/>
              <p:cNvSpPr/>
              <p:nvPr/>
            </p:nvSpPr>
            <p:spPr bwMode="auto">
              <a:xfrm>
                <a:off x="3340" y="235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2" name="Freeform 1212"/>
              <p:cNvSpPr/>
              <p:nvPr/>
            </p:nvSpPr>
            <p:spPr bwMode="auto">
              <a:xfrm>
                <a:off x="3292" y="235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" name="Group 1414"/>
            <p:cNvGrpSpPr/>
            <p:nvPr/>
          </p:nvGrpSpPr>
          <p:grpSpPr bwMode="auto">
            <a:xfrm>
              <a:off x="1590" y="2324"/>
              <a:ext cx="1752" cy="1230"/>
              <a:chOff x="1590" y="2324"/>
              <a:chExt cx="1752" cy="1230"/>
            </a:xfrm>
          </p:grpSpPr>
          <p:sp>
            <p:nvSpPr>
              <p:cNvPr id="1773" name="Freeform 1214"/>
              <p:cNvSpPr/>
              <p:nvPr/>
            </p:nvSpPr>
            <p:spPr bwMode="auto">
              <a:xfrm>
                <a:off x="3294" y="232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4" name="Freeform 1215"/>
              <p:cNvSpPr/>
              <p:nvPr/>
            </p:nvSpPr>
            <p:spPr bwMode="auto">
              <a:xfrm>
                <a:off x="3294" y="2328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14 w 24"/>
                  <a:gd name="T21" fmla="*/ 2 h 62"/>
                  <a:gd name="T22" fmla="*/ 8 w 24"/>
                  <a:gd name="T23" fmla="*/ 6 h 62"/>
                  <a:gd name="T24" fmla="*/ 2 w 24"/>
                  <a:gd name="T25" fmla="*/ 12 h 62"/>
                  <a:gd name="T26" fmla="*/ 0 w 24"/>
                  <a:gd name="T27" fmla="*/ 20 h 62"/>
                  <a:gd name="T28" fmla="*/ 0 w 24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5" name="Freeform 1216"/>
              <p:cNvSpPr/>
              <p:nvPr/>
            </p:nvSpPr>
            <p:spPr bwMode="auto">
              <a:xfrm>
                <a:off x="3312" y="237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6" name="Freeform 1217"/>
              <p:cNvSpPr/>
              <p:nvPr/>
            </p:nvSpPr>
            <p:spPr bwMode="auto">
              <a:xfrm>
                <a:off x="3294" y="2324"/>
                <a:ext cx="46" cy="28"/>
              </a:xfrm>
              <a:custGeom>
                <a:avLst/>
                <a:gdLst>
                  <a:gd name="T0" fmla="*/ 14 w 46"/>
                  <a:gd name="T1" fmla="*/ 2 h 28"/>
                  <a:gd name="T2" fmla="*/ 14 w 46"/>
                  <a:gd name="T3" fmla="*/ 2 h 28"/>
                  <a:gd name="T4" fmla="*/ 6 w 46"/>
                  <a:gd name="T5" fmla="*/ 4 h 28"/>
                  <a:gd name="T6" fmla="*/ 2 w 46"/>
                  <a:gd name="T7" fmla="*/ 10 h 28"/>
                  <a:gd name="T8" fmla="*/ 0 w 46"/>
                  <a:gd name="T9" fmla="*/ 18 h 28"/>
                  <a:gd name="T10" fmla="*/ 0 w 46"/>
                  <a:gd name="T11" fmla="*/ 28 h 28"/>
                  <a:gd name="T12" fmla="*/ 0 w 46"/>
                  <a:gd name="T13" fmla="*/ 28 h 28"/>
                  <a:gd name="T14" fmla="*/ 8 w 46"/>
                  <a:gd name="T15" fmla="*/ 22 h 28"/>
                  <a:gd name="T16" fmla="*/ 14 w 46"/>
                  <a:gd name="T17" fmla="*/ 12 h 28"/>
                  <a:gd name="T18" fmla="*/ 14 w 46"/>
                  <a:gd name="T19" fmla="*/ 12 h 28"/>
                  <a:gd name="T20" fmla="*/ 20 w 46"/>
                  <a:gd name="T21" fmla="*/ 18 h 28"/>
                  <a:gd name="T22" fmla="*/ 30 w 46"/>
                  <a:gd name="T23" fmla="*/ 24 h 28"/>
                  <a:gd name="T24" fmla="*/ 38 w 46"/>
                  <a:gd name="T25" fmla="*/ 26 h 28"/>
                  <a:gd name="T26" fmla="*/ 46 w 46"/>
                  <a:gd name="T27" fmla="*/ 28 h 28"/>
                  <a:gd name="T28" fmla="*/ 46 w 46"/>
                  <a:gd name="T29" fmla="*/ 28 h 28"/>
                  <a:gd name="T30" fmla="*/ 46 w 46"/>
                  <a:gd name="T31" fmla="*/ 20 h 28"/>
                  <a:gd name="T32" fmla="*/ 44 w 46"/>
                  <a:gd name="T33" fmla="*/ 14 h 28"/>
                  <a:gd name="T34" fmla="*/ 42 w 46"/>
                  <a:gd name="T35" fmla="*/ 8 h 28"/>
                  <a:gd name="T36" fmla="*/ 38 w 46"/>
                  <a:gd name="T37" fmla="*/ 4 h 28"/>
                  <a:gd name="T38" fmla="*/ 32 w 46"/>
                  <a:gd name="T39" fmla="*/ 2 h 28"/>
                  <a:gd name="T40" fmla="*/ 26 w 46"/>
                  <a:gd name="T41" fmla="*/ 0 h 28"/>
                  <a:gd name="T42" fmla="*/ 14 w 46"/>
                  <a:gd name="T43" fmla="*/ 2 h 28"/>
                  <a:gd name="T44" fmla="*/ 14 w 46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30" y="24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0"/>
                    </a:lnTo>
                    <a:lnTo>
                      <a:pt x="44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7" name="Freeform 1218"/>
              <p:cNvSpPr/>
              <p:nvPr/>
            </p:nvSpPr>
            <p:spPr bwMode="auto">
              <a:xfrm>
                <a:off x="3294" y="2324"/>
                <a:ext cx="24" cy="28"/>
              </a:xfrm>
              <a:custGeom>
                <a:avLst/>
                <a:gdLst>
                  <a:gd name="T0" fmla="*/ 14 w 24"/>
                  <a:gd name="T1" fmla="*/ 2 h 28"/>
                  <a:gd name="T2" fmla="*/ 14 w 24"/>
                  <a:gd name="T3" fmla="*/ 2 h 28"/>
                  <a:gd name="T4" fmla="*/ 6 w 24"/>
                  <a:gd name="T5" fmla="*/ 4 h 28"/>
                  <a:gd name="T6" fmla="*/ 2 w 24"/>
                  <a:gd name="T7" fmla="*/ 10 h 28"/>
                  <a:gd name="T8" fmla="*/ 0 w 24"/>
                  <a:gd name="T9" fmla="*/ 18 h 28"/>
                  <a:gd name="T10" fmla="*/ 0 w 24"/>
                  <a:gd name="T11" fmla="*/ 28 h 28"/>
                  <a:gd name="T12" fmla="*/ 0 w 24"/>
                  <a:gd name="T13" fmla="*/ 28 h 28"/>
                  <a:gd name="T14" fmla="*/ 8 w 24"/>
                  <a:gd name="T15" fmla="*/ 22 h 28"/>
                  <a:gd name="T16" fmla="*/ 14 w 24"/>
                  <a:gd name="T17" fmla="*/ 12 h 28"/>
                  <a:gd name="T18" fmla="*/ 14 w 24"/>
                  <a:gd name="T19" fmla="*/ 12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2 h 28"/>
                  <a:gd name="T30" fmla="*/ 14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8" name="Freeform 1219"/>
              <p:cNvSpPr>
                <a:spLocks noEditPoints="1"/>
              </p:cNvSpPr>
              <p:nvPr/>
            </p:nvSpPr>
            <p:spPr bwMode="auto">
              <a:xfrm>
                <a:off x="3292" y="2352"/>
                <a:ext cx="50" cy="14"/>
              </a:xfrm>
              <a:custGeom>
                <a:avLst/>
                <a:gdLst>
                  <a:gd name="T0" fmla="*/ 26 w 50"/>
                  <a:gd name="T1" fmla="*/ 0 h 14"/>
                  <a:gd name="T2" fmla="*/ 30 w 50"/>
                  <a:gd name="T3" fmla="*/ 0 h 14"/>
                  <a:gd name="T4" fmla="*/ 44 w 50"/>
                  <a:gd name="T5" fmla="*/ 0 h 14"/>
                  <a:gd name="T6" fmla="*/ 50 w 50"/>
                  <a:gd name="T7" fmla="*/ 0 h 14"/>
                  <a:gd name="T8" fmla="*/ 50 w 50"/>
                  <a:gd name="T9" fmla="*/ 4 h 14"/>
                  <a:gd name="T10" fmla="*/ 48 w 50"/>
                  <a:gd name="T11" fmla="*/ 4 h 14"/>
                  <a:gd name="T12" fmla="*/ 46 w 50"/>
                  <a:gd name="T13" fmla="*/ 10 h 14"/>
                  <a:gd name="T14" fmla="*/ 38 w 50"/>
                  <a:gd name="T15" fmla="*/ 14 h 14"/>
                  <a:gd name="T16" fmla="*/ 34 w 50"/>
                  <a:gd name="T17" fmla="*/ 14 h 14"/>
                  <a:gd name="T18" fmla="*/ 26 w 50"/>
                  <a:gd name="T19" fmla="*/ 4 h 14"/>
                  <a:gd name="T20" fmla="*/ 26 w 50"/>
                  <a:gd name="T21" fmla="*/ 4 h 14"/>
                  <a:gd name="T22" fmla="*/ 24 w 50"/>
                  <a:gd name="T23" fmla="*/ 4 h 14"/>
                  <a:gd name="T24" fmla="*/ 20 w 50"/>
                  <a:gd name="T25" fmla="*/ 12 h 14"/>
                  <a:gd name="T26" fmla="*/ 12 w 50"/>
                  <a:gd name="T27" fmla="*/ 14 h 14"/>
                  <a:gd name="T28" fmla="*/ 8 w 50"/>
                  <a:gd name="T29" fmla="*/ 14 h 14"/>
                  <a:gd name="T30" fmla="*/ 2 w 50"/>
                  <a:gd name="T31" fmla="*/ 4 h 14"/>
                  <a:gd name="T32" fmla="*/ 0 w 50"/>
                  <a:gd name="T33" fmla="*/ 4 h 14"/>
                  <a:gd name="T34" fmla="*/ 0 w 50"/>
                  <a:gd name="T35" fmla="*/ 0 h 14"/>
                  <a:gd name="T36" fmla="*/ 6 w 50"/>
                  <a:gd name="T37" fmla="*/ 0 h 14"/>
                  <a:gd name="T38" fmla="*/ 14 w 50"/>
                  <a:gd name="T39" fmla="*/ 0 h 14"/>
                  <a:gd name="T40" fmla="*/ 20 w 50"/>
                  <a:gd name="T41" fmla="*/ 0 h 14"/>
                  <a:gd name="T42" fmla="*/ 26 w 50"/>
                  <a:gd name="T43" fmla="*/ 0 h 14"/>
                  <a:gd name="T44" fmla="*/ 8 w 50"/>
                  <a:gd name="T45" fmla="*/ 12 h 14"/>
                  <a:gd name="T46" fmla="*/ 4 w 50"/>
                  <a:gd name="T47" fmla="*/ 4 h 14"/>
                  <a:gd name="T48" fmla="*/ 6 w 50"/>
                  <a:gd name="T49" fmla="*/ 2 h 14"/>
                  <a:gd name="T50" fmla="*/ 14 w 50"/>
                  <a:gd name="T51" fmla="*/ 2 h 14"/>
                  <a:gd name="T52" fmla="*/ 22 w 50"/>
                  <a:gd name="T53" fmla="*/ 4 h 14"/>
                  <a:gd name="T54" fmla="*/ 22 w 50"/>
                  <a:gd name="T55" fmla="*/ 6 h 14"/>
                  <a:gd name="T56" fmla="*/ 18 w 50"/>
                  <a:gd name="T57" fmla="*/ 12 h 14"/>
                  <a:gd name="T58" fmla="*/ 8 w 50"/>
                  <a:gd name="T59" fmla="*/ 12 h 14"/>
                  <a:gd name="T60" fmla="*/ 42 w 50"/>
                  <a:gd name="T61" fmla="*/ 12 h 14"/>
                  <a:gd name="T62" fmla="*/ 44 w 50"/>
                  <a:gd name="T63" fmla="*/ 8 h 14"/>
                  <a:gd name="T64" fmla="*/ 44 w 50"/>
                  <a:gd name="T65" fmla="*/ 2 h 14"/>
                  <a:gd name="T66" fmla="*/ 42 w 50"/>
                  <a:gd name="T67" fmla="*/ 2 h 14"/>
                  <a:gd name="T68" fmla="*/ 32 w 50"/>
                  <a:gd name="T69" fmla="*/ 2 h 14"/>
                  <a:gd name="T70" fmla="*/ 28 w 50"/>
                  <a:gd name="T71" fmla="*/ 4 h 14"/>
                  <a:gd name="T72" fmla="*/ 32 w 50"/>
                  <a:gd name="T73" fmla="*/ 12 h 14"/>
                  <a:gd name="T74" fmla="*/ 38 w 50"/>
                  <a:gd name="T75" fmla="*/ 12 h 14"/>
                  <a:gd name="T76" fmla="*/ 42 w 50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4" y="8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9" name="Freeform 1220"/>
              <p:cNvSpPr>
                <a:spLocks noEditPoints="1"/>
              </p:cNvSpPr>
              <p:nvPr/>
            </p:nvSpPr>
            <p:spPr bwMode="auto">
              <a:xfrm>
                <a:off x="3292" y="2352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6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2 w 26"/>
                  <a:gd name="T19" fmla="*/ 4 h 14"/>
                  <a:gd name="T20" fmla="*/ 2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0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8 w 26"/>
                  <a:gd name="T43" fmla="*/ 12 h 14"/>
                  <a:gd name="T44" fmla="*/ 8 w 26"/>
                  <a:gd name="T45" fmla="*/ 12 h 14"/>
                  <a:gd name="T46" fmla="*/ 6 w 26"/>
                  <a:gd name="T47" fmla="*/ 8 h 14"/>
                  <a:gd name="T48" fmla="*/ 4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2 h 14"/>
                  <a:gd name="T58" fmla="*/ 18 w 26"/>
                  <a:gd name="T59" fmla="*/ 2 h 14"/>
                  <a:gd name="T60" fmla="*/ 22 w 26"/>
                  <a:gd name="T61" fmla="*/ 4 h 14"/>
                  <a:gd name="T62" fmla="*/ 22 w 26"/>
                  <a:gd name="T63" fmla="*/ 4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2 w 26"/>
                  <a:gd name="T71" fmla="*/ 12 h 14"/>
                  <a:gd name="T72" fmla="*/ 8 w 26"/>
                  <a:gd name="T73" fmla="*/ 12 h 14"/>
                  <a:gd name="T74" fmla="*/ 8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0" name="Rectangle 1221"/>
              <p:cNvSpPr>
                <a:spLocks noChangeArrowheads="1"/>
              </p:cNvSpPr>
              <p:nvPr/>
            </p:nvSpPr>
            <p:spPr bwMode="auto">
              <a:xfrm>
                <a:off x="1846" y="3430"/>
                <a:ext cx="128" cy="124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1" name="Freeform 1222"/>
              <p:cNvSpPr/>
              <p:nvPr/>
            </p:nvSpPr>
            <p:spPr bwMode="auto">
              <a:xfrm>
                <a:off x="1872" y="3434"/>
                <a:ext cx="78" cy="68"/>
              </a:xfrm>
              <a:custGeom>
                <a:avLst/>
                <a:gdLst>
                  <a:gd name="T0" fmla="*/ 38 w 78"/>
                  <a:gd name="T1" fmla="*/ 0 h 68"/>
                  <a:gd name="T2" fmla="*/ 38 w 78"/>
                  <a:gd name="T3" fmla="*/ 0 h 68"/>
                  <a:gd name="T4" fmla="*/ 48 w 78"/>
                  <a:gd name="T5" fmla="*/ 0 h 68"/>
                  <a:gd name="T6" fmla="*/ 56 w 78"/>
                  <a:gd name="T7" fmla="*/ 4 h 68"/>
                  <a:gd name="T8" fmla="*/ 64 w 78"/>
                  <a:gd name="T9" fmla="*/ 8 h 68"/>
                  <a:gd name="T10" fmla="*/ 68 w 78"/>
                  <a:gd name="T11" fmla="*/ 14 h 68"/>
                  <a:gd name="T12" fmla="*/ 72 w 78"/>
                  <a:gd name="T13" fmla="*/ 22 h 68"/>
                  <a:gd name="T14" fmla="*/ 76 w 78"/>
                  <a:gd name="T15" fmla="*/ 30 h 68"/>
                  <a:gd name="T16" fmla="*/ 78 w 78"/>
                  <a:gd name="T17" fmla="*/ 48 h 68"/>
                  <a:gd name="T18" fmla="*/ 78 w 78"/>
                  <a:gd name="T19" fmla="*/ 48 h 68"/>
                  <a:gd name="T20" fmla="*/ 76 w 78"/>
                  <a:gd name="T21" fmla="*/ 52 h 68"/>
                  <a:gd name="T22" fmla="*/ 74 w 78"/>
                  <a:gd name="T23" fmla="*/ 54 h 68"/>
                  <a:gd name="T24" fmla="*/ 68 w 78"/>
                  <a:gd name="T25" fmla="*/ 62 h 68"/>
                  <a:gd name="T26" fmla="*/ 58 w 78"/>
                  <a:gd name="T27" fmla="*/ 66 h 68"/>
                  <a:gd name="T28" fmla="*/ 50 w 78"/>
                  <a:gd name="T29" fmla="*/ 68 h 68"/>
                  <a:gd name="T30" fmla="*/ 28 w 78"/>
                  <a:gd name="T31" fmla="*/ 68 h 68"/>
                  <a:gd name="T32" fmla="*/ 28 w 78"/>
                  <a:gd name="T33" fmla="*/ 68 h 68"/>
                  <a:gd name="T34" fmla="*/ 18 w 78"/>
                  <a:gd name="T35" fmla="*/ 66 h 68"/>
                  <a:gd name="T36" fmla="*/ 10 w 78"/>
                  <a:gd name="T37" fmla="*/ 62 h 68"/>
                  <a:gd name="T38" fmla="*/ 2 w 78"/>
                  <a:gd name="T39" fmla="*/ 54 h 68"/>
                  <a:gd name="T40" fmla="*/ 0 w 78"/>
                  <a:gd name="T41" fmla="*/ 52 h 68"/>
                  <a:gd name="T42" fmla="*/ 0 w 78"/>
                  <a:gd name="T43" fmla="*/ 48 h 68"/>
                  <a:gd name="T44" fmla="*/ 0 w 78"/>
                  <a:gd name="T45" fmla="*/ 48 h 68"/>
                  <a:gd name="T46" fmla="*/ 0 w 78"/>
                  <a:gd name="T47" fmla="*/ 30 h 68"/>
                  <a:gd name="T48" fmla="*/ 4 w 78"/>
                  <a:gd name="T49" fmla="*/ 22 h 68"/>
                  <a:gd name="T50" fmla="*/ 8 w 78"/>
                  <a:gd name="T51" fmla="*/ 14 h 68"/>
                  <a:gd name="T52" fmla="*/ 14 w 78"/>
                  <a:gd name="T53" fmla="*/ 8 h 68"/>
                  <a:gd name="T54" fmla="*/ 20 w 78"/>
                  <a:gd name="T55" fmla="*/ 4 h 68"/>
                  <a:gd name="T56" fmla="*/ 28 w 78"/>
                  <a:gd name="T57" fmla="*/ 0 h 68"/>
                  <a:gd name="T58" fmla="*/ 38 w 78"/>
                  <a:gd name="T59" fmla="*/ 0 h 68"/>
                  <a:gd name="T60" fmla="*/ 38 w 7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68">
                    <a:moveTo>
                      <a:pt x="38" y="0"/>
                    </a:moveTo>
                    <a:lnTo>
                      <a:pt x="38" y="0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64" y="8"/>
                    </a:lnTo>
                    <a:lnTo>
                      <a:pt x="68" y="14"/>
                    </a:lnTo>
                    <a:lnTo>
                      <a:pt x="72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6" y="52"/>
                    </a:lnTo>
                    <a:lnTo>
                      <a:pt x="74" y="54"/>
                    </a:lnTo>
                    <a:lnTo>
                      <a:pt x="68" y="62"/>
                    </a:lnTo>
                    <a:lnTo>
                      <a:pt x="58" y="66"/>
                    </a:lnTo>
                    <a:lnTo>
                      <a:pt x="50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18" y="66"/>
                    </a:lnTo>
                    <a:lnTo>
                      <a:pt x="10" y="62"/>
                    </a:lnTo>
                    <a:lnTo>
                      <a:pt x="2" y="54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2" name="Freeform 1223"/>
              <p:cNvSpPr/>
              <p:nvPr/>
            </p:nvSpPr>
            <p:spPr bwMode="auto">
              <a:xfrm>
                <a:off x="1872" y="3434"/>
                <a:ext cx="38" cy="68"/>
              </a:xfrm>
              <a:custGeom>
                <a:avLst/>
                <a:gdLst>
                  <a:gd name="T0" fmla="*/ 38 w 38"/>
                  <a:gd name="T1" fmla="*/ 68 h 68"/>
                  <a:gd name="T2" fmla="*/ 28 w 38"/>
                  <a:gd name="T3" fmla="*/ 68 h 68"/>
                  <a:gd name="T4" fmla="*/ 28 w 38"/>
                  <a:gd name="T5" fmla="*/ 68 h 68"/>
                  <a:gd name="T6" fmla="*/ 18 w 38"/>
                  <a:gd name="T7" fmla="*/ 66 h 68"/>
                  <a:gd name="T8" fmla="*/ 10 w 38"/>
                  <a:gd name="T9" fmla="*/ 62 h 68"/>
                  <a:gd name="T10" fmla="*/ 2 w 38"/>
                  <a:gd name="T11" fmla="*/ 54 h 68"/>
                  <a:gd name="T12" fmla="*/ 0 w 38"/>
                  <a:gd name="T13" fmla="*/ 52 h 68"/>
                  <a:gd name="T14" fmla="*/ 0 w 38"/>
                  <a:gd name="T15" fmla="*/ 48 h 68"/>
                  <a:gd name="T16" fmla="*/ 0 w 38"/>
                  <a:gd name="T17" fmla="*/ 48 h 68"/>
                  <a:gd name="T18" fmla="*/ 0 w 38"/>
                  <a:gd name="T19" fmla="*/ 30 h 68"/>
                  <a:gd name="T20" fmla="*/ 4 w 38"/>
                  <a:gd name="T21" fmla="*/ 22 h 68"/>
                  <a:gd name="T22" fmla="*/ 8 w 38"/>
                  <a:gd name="T23" fmla="*/ 14 h 68"/>
                  <a:gd name="T24" fmla="*/ 14 w 38"/>
                  <a:gd name="T25" fmla="*/ 8 h 68"/>
                  <a:gd name="T26" fmla="*/ 20 w 38"/>
                  <a:gd name="T27" fmla="*/ 4 h 68"/>
                  <a:gd name="T28" fmla="*/ 28 w 38"/>
                  <a:gd name="T29" fmla="*/ 0 h 68"/>
                  <a:gd name="T30" fmla="*/ 38 w 38"/>
                  <a:gd name="T31" fmla="*/ 0 h 68"/>
                  <a:gd name="T32" fmla="*/ 38 w 38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68">
                    <a:moveTo>
                      <a:pt x="38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18" y="66"/>
                    </a:lnTo>
                    <a:lnTo>
                      <a:pt x="10" y="62"/>
                    </a:lnTo>
                    <a:lnTo>
                      <a:pt x="2" y="54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3" name="Freeform 1224"/>
              <p:cNvSpPr/>
              <p:nvPr/>
            </p:nvSpPr>
            <p:spPr bwMode="auto">
              <a:xfrm>
                <a:off x="1864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56 w 92"/>
                  <a:gd name="T5" fmla="*/ 0 h 38"/>
                  <a:gd name="T6" fmla="*/ 56 w 92"/>
                  <a:gd name="T7" fmla="*/ 0 h 38"/>
                  <a:gd name="T8" fmla="*/ 70 w 92"/>
                  <a:gd name="T9" fmla="*/ 4 h 38"/>
                  <a:gd name="T10" fmla="*/ 82 w 92"/>
                  <a:gd name="T11" fmla="*/ 8 h 38"/>
                  <a:gd name="T12" fmla="*/ 90 w 92"/>
                  <a:gd name="T13" fmla="*/ 10 h 38"/>
                  <a:gd name="T14" fmla="*/ 92 w 92"/>
                  <a:gd name="T15" fmla="*/ 12 h 38"/>
                  <a:gd name="T16" fmla="*/ 92 w 92"/>
                  <a:gd name="T17" fmla="*/ 16 h 38"/>
                  <a:gd name="T18" fmla="*/ 92 w 92"/>
                  <a:gd name="T19" fmla="*/ 16 h 38"/>
                  <a:gd name="T20" fmla="*/ 92 w 92"/>
                  <a:gd name="T21" fmla="*/ 38 h 38"/>
                  <a:gd name="T22" fmla="*/ 92 w 92"/>
                  <a:gd name="T23" fmla="*/ 38 h 38"/>
                  <a:gd name="T24" fmla="*/ 0 w 92"/>
                  <a:gd name="T25" fmla="*/ 38 h 38"/>
                  <a:gd name="T26" fmla="*/ 0 w 92"/>
                  <a:gd name="T27" fmla="*/ 38 h 38"/>
                  <a:gd name="T28" fmla="*/ 0 w 92"/>
                  <a:gd name="T29" fmla="*/ 16 h 38"/>
                  <a:gd name="T30" fmla="*/ 0 w 92"/>
                  <a:gd name="T31" fmla="*/ 16 h 38"/>
                  <a:gd name="T32" fmla="*/ 0 w 92"/>
                  <a:gd name="T33" fmla="*/ 12 h 38"/>
                  <a:gd name="T34" fmla="*/ 2 w 92"/>
                  <a:gd name="T35" fmla="*/ 10 h 38"/>
                  <a:gd name="T36" fmla="*/ 10 w 92"/>
                  <a:gd name="T37" fmla="*/ 8 h 38"/>
                  <a:gd name="T38" fmla="*/ 22 w 92"/>
                  <a:gd name="T39" fmla="*/ 4 h 38"/>
                  <a:gd name="T40" fmla="*/ 3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4" name="Freeform 1225"/>
              <p:cNvSpPr/>
              <p:nvPr/>
            </p:nvSpPr>
            <p:spPr bwMode="auto">
              <a:xfrm>
                <a:off x="1864" y="3516"/>
                <a:ext cx="46" cy="38"/>
              </a:xfrm>
              <a:custGeom>
                <a:avLst/>
                <a:gdLst>
                  <a:gd name="T0" fmla="*/ 46 w 46"/>
                  <a:gd name="T1" fmla="*/ 38 h 38"/>
                  <a:gd name="T2" fmla="*/ 0 w 46"/>
                  <a:gd name="T3" fmla="*/ 38 h 38"/>
                  <a:gd name="T4" fmla="*/ 0 w 46"/>
                  <a:gd name="T5" fmla="*/ 38 h 38"/>
                  <a:gd name="T6" fmla="*/ 0 w 46"/>
                  <a:gd name="T7" fmla="*/ 16 h 38"/>
                  <a:gd name="T8" fmla="*/ 0 w 46"/>
                  <a:gd name="T9" fmla="*/ 16 h 38"/>
                  <a:gd name="T10" fmla="*/ 0 w 46"/>
                  <a:gd name="T11" fmla="*/ 12 h 38"/>
                  <a:gd name="T12" fmla="*/ 2 w 46"/>
                  <a:gd name="T13" fmla="*/ 10 h 38"/>
                  <a:gd name="T14" fmla="*/ 10 w 46"/>
                  <a:gd name="T15" fmla="*/ 8 h 38"/>
                  <a:gd name="T16" fmla="*/ 22 w 46"/>
                  <a:gd name="T17" fmla="*/ 4 h 38"/>
                  <a:gd name="T18" fmla="*/ 36 w 46"/>
                  <a:gd name="T19" fmla="*/ 0 h 38"/>
                  <a:gd name="T20" fmla="*/ 46 w 46"/>
                  <a:gd name="T21" fmla="*/ 0 h 38"/>
                  <a:gd name="T22" fmla="*/ 46 w 46"/>
                  <a:gd name="T2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38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5" name="Freeform 1226"/>
              <p:cNvSpPr/>
              <p:nvPr/>
            </p:nvSpPr>
            <p:spPr bwMode="auto">
              <a:xfrm>
                <a:off x="1900" y="3502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6 h 24"/>
                  <a:gd name="T12" fmla="*/ 2 w 20"/>
                  <a:gd name="T13" fmla="*/ 20 h 24"/>
                  <a:gd name="T14" fmla="*/ 6 w 20"/>
                  <a:gd name="T15" fmla="*/ 22 h 24"/>
                  <a:gd name="T16" fmla="*/ 10 w 20"/>
                  <a:gd name="T17" fmla="*/ 24 h 24"/>
                  <a:gd name="T18" fmla="*/ 10 w 20"/>
                  <a:gd name="T19" fmla="*/ 24 h 24"/>
                  <a:gd name="T20" fmla="*/ 14 w 20"/>
                  <a:gd name="T21" fmla="*/ 22 h 24"/>
                  <a:gd name="T22" fmla="*/ 18 w 20"/>
                  <a:gd name="T23" fmla="*/ 20 h 24"/>
                  <a:gd name="T24" fmla="*/ 20 w 20"/>
                  <a:gd name="T25" fmla="*/ 16 h 24"/>
                  <a:gd name="T26" fmla="*/ 20 w 20"/>
                  <a:gd name="T27" fmla="*/ 14 h 24"/>
                  <a:gd name="T28" fmla="*/ 20 w 20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6" name="Freeform 1227"/>
              <p:cNvSpPr/>
              <p:nvPr/>
            </p:nvSpPr>
            <p:spPr bwMode="auto">
              <a:xfrm>
                <a:off x="1900" y="3502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6 h 24"/>
                  <a:gd name="T12" fmla="*/ 2 w 10"/>
                  <a:gd name="T13" fmla="*/ 20 h 24"/>
                  <a:gd name="T14" fmla="*/ 6 w 10"/>
                  <a:gd name="T15" fmla="*/ 22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7" name="Freeform 1228"/>
              <p:cNvSpPr/>
              <p:nvPr/>
            </p:nvSpPr>
            <p:spPr bwMode="auto">
              <a:xfrm>
                <a:off x="1896" y="3516"/>
                <a:ext cx="28" cy="38"/>
              </a:xfrm>
              <a:custGeom>
                <a:avLst/>
                <a:gdLst>
                  <a:gd name="T0" fmla="*/ 22 w 28"/>
                  <a:gd name="T1" fmla="*/ 38 h 38"/>
                  <a:gd name="T2" fmla="*/ 28 w 28"/>
                  <a:gd name="T3" fmla="*/ 2 h 38"/>
                  <a:gd name="T4" fmla="*/ 24 w 28"/>
                  <a:gd name="T5" fmla="*/ 0 h 38"/>
                  <a:gd name="T6" fmla="*/ 4 w 28"/>
                  <a:gd name="T7" fmla="*/ 0 h 38"/>
                  <a:gd name="T8" fmla="*/ 0 w 28"/>
                  <a:gd name="T9" fmla="*/ 2 h 38"/>
                  <a:gd name="T10" fmla="*/ 8 w 28"/>
                  <a:gd name="T11" fmla="*/ 38 h 38"/>
                  <a:gd name="T12" fmla="*/ 22 w 28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8">
                    <a:moveTo>
                      <a:pt x="22" y="38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38"/>
                    </a:lnTo>
                    <a:lnTo>
                      <a:pt x="22" y="38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8" name="Freeform 1229"/>
              <p:cNvSpPr/>
              <p:nvPr/>
            </p:nvSpPr>
            <p:spPr bwMode="auto">
              <a:xfrm>
                <a:off x="1896" y="3516"/>
                <a:ext cx="14" cy="38"/>
              </a:xfrm>
              <a:custGeom>
                <a:avLst/>
                <a:gdLst>
                  <a:gd name="T0" fmla="*/ 14 w 14"/>
                  <a:gd name="T1" fmla="*/ 0 h 38"/>
                  <a:gd name="T2" fmla="*/ 4 w 14"/>
                  <a:gd name="T3" fmla="*/ 0 h 38"/>
                  <a:gd name="T4" fmla="*/ 0 w 14"/>
                  <a:gd name="T5" fmla="*/ 2 h 38"/>
                  <a:gd name="T6" fmla="*/ 8 w 14"/>
                  <a:gd name="T7" fmla="*/ 38 h 38"/>
                  <a:gd name="T8" fmla="*/ 14 w 14"/>
                  <a:gd name="T9" fmla="*/ 38 h 38"/>
                  <a:gd name="T10" fmla="*/ 14 w 1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8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38"/>
                    </a:lnTo>
                    <a:lnTo>
                      <a:pt x="14" y="38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9" name="Freeform 1230"/>
              <p:cNvSpPr/>
              <p:nvPr/>
            </p:nvSpPr>
            <p:spPr bwMode="auto">
              <a:xfrm>
                <a:off x="1934" y="347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0" name="Freeform 1231"/>
              <p:cNvSpPr/>
              <p:nvPr/>
            </p:nvSpPr>
            <p:spPr bwMode="auto">
              <a:xfrm>
                <a:off x="1884" y="3470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1" name="Freeform 1232"/>
              <p:cNvSpPr/>
              <p:nvPr/>
            </p:nvSpPr>
            <p:spPr bwMode="auto">
              <a:xfrm>
                <a:off x="1888" y="3446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58 h 62"/>
                  <a:gd name="T12" fmla="*/ 18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4 h 62"/>
                  <a:gd name="T36" fmla="*/ 30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2" name="Freeform 1233"/>
              <p:cNvSpPr/>
              <p:nvPr/>
            </p:nvSpPr>
            <p:spPr bwMode="auto">
              <a:xfrm>
                <a:off x="1888" y="3446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14 w 22"/>
                  <a:gd name="T21" fmla="*/ 0 h 62"/>
                  <a:gd name="T22" fmla="*/ 6 w 22"/>
                  <a:gd name="T23" fmla="*/ 4 h 62"/>
                  <a:gd name="T24" fmla="*/ 2 w 22"/>
                  <a:gd name="T25" fmla="*/ 12 h 62"/>
                  <a:gd name="T26" fmla="*/ 0 w 22"/>
                  <a:gd name="T27" fmla="*/ 20 h 62"/>
                  <a:gd name="T28" fmla="*/ 0 w 22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3" name="Freeform 1234"/>
              <p:cNvSpPr/>
              <p:nvPr/>
            </p:nvSpPr>
            <p:spPr bwMode="auto">
              <a:xfrm>
                <a:off x="1906" y="3494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4" name="Freeform 1235"/>
              <p:cNvSpPr/>
              <p:nvPr/>
            </p:nvSpPr>
            <p:spPr bwMode="auto">
              <a:xfrm>
                <a:off x="1886" y="3442"/>
                <a:ext cx="48" cy="28"/>
              </a:xfrm>
              <a:custGeom>
                <a:avLst/>
                <a:gdLst>
                  <a:gd name="T0" fmla="*/ 16 w 48"/>
                  <a:gd name="T1" fmla="*/ 2 h 28"/>
                  <a:gd name="T2" fmla="*/ 16 w 48"/>
                  <a:gd name="T3" fmla="*/ 2 h 28"/>
                  <a:gd name="T4" fmla="*/ 8 w 48"/>
                  <a:gd name="T5" fmla="*/ 4 h 28"/>
                  <a:gd name="T6" fmla="*/ 2 w 48"/>
                  <a:gd name="T7" fmla="*/ 10 h 28"/>
                  <a:gd name="T8" fmla="*/ 0 w 48"/>
                  <a:gd name="T9" fmla="*/ 18 h 28"/>
                  <a:gd name="T10" fmla="*/ 2 w 48"/>
                  <a:gd name="T11" fmla="*/ 28 h 28"/>
                  <a:gd name="T12" fmla="*/ 2 w 48"/>
                  <a:gd name="T13" fmla="*/ 28 h 28"/>
                  <a:gd name="T14" fmla="*/ 10 w 48"/>
                  <a:gd name="T15" fmla="*/ 22 h 28"/>
                  <a:gd name="T16" fmla="*/ 16 w 48"/>
                  <a:gd name="T17" fmla="*/ 10 h 28"/>
                  <a:gd name="T18" fmla="*/ 16 w 48"/>
                  <a:gd name="T19" fmla="*/ 10 h 28"/>
                  <a:gd name="T20" fmla="*/ 22 w 48"/>
                  <a:gd name="T21" fmla="*/ 18 h 28"/>
                  <a:gd name="T22" fmla="*/ 30 w 48"/>
                  <a:gd name="T23" fmla="*/ 24 h 28"/>
                  <a:gd name="T24" fmla="*/ 40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6 w 48"/>
                  <a:gd name="T33" fmla="*/ 14 h 28"/>
                  <a:gd name="T34" fmla="*/ 42 w 48"/>
                  <a:gd name="T35" fmla="*/ 8 h 28"/>
                  <a:gd name="T36" fmla="*/ 38 w 48"/>
                  <a:gd name="T37" fmla="*/ 4 h 28"/>
                  <a:gd name="T38" fmla="*/ 34 w 48"/>
                  <a:gd name="T39" fmla="*/ 2 h 28"/>
                  <a:gd name="T40" fmla="*/ 28 w 48"/>
                  <a:gd name="T41" fmla="*/ 0 h 28"/>
                  <a:gd name="T42" fmla="*/ 16 w 48"/>
                  <a:gd name="T43" fmla="*/ 2 h 28"/>
                  <a:gd name="T44" fmla="*/ 16 w 48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40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5" name="Freeform 1236"/>
              <p:cNvSpPr/>
              <p:nvPr/>
            </p:nvSpPr>
            <p:spPr bwMode="auto">
              <a:xfrm>
                <a:off x="1886" y="3442"/>
                <a:ext cx="24" cy="28"/>
              </a:xfrm>
              <a:custGeom>
                <a:avLst/>
                <a:gdLst>
                  <a:gd name="T0" fmla="*/ 16 w 24"/>
                  <a:gd name="T1" fmla="*/ 2 h 28"/>
                  <a:gd name="T2" fmla="*/ 16 w 24"/>
                  <a:gd name="T3" fmla="*/ 2 h 28"/>
                  <a:gd name="T4" fmla="*/ 8 w 24"/>
                  <a:gd name="T5" fmla="*/ 4 h 28"/>
                  <a:gd name="T6" fmla="*/ 2 w 24"/>
                  <a:gd name="T7" fmla="*/ 10 h 28"/>
                  <a:gd name="T8" fmla="*/ 0 w 24"/>
                  <a:gd name="T9" fmla="*/ 18 h 28"/>
                  <a:gd name="T10" fmla="*/ 2 w 24"/>
                  <a:gd name="T11" fmla="*/ 28 h 28"/>
                  <a:gd name="T12" fmla="*/ 2 w 24"/>
                  <a:gd name="T13" fmla="*/ 28 h 28"/>
                  <a:gd name="T14" fmla="*/ 10 w 24"/>
                  <a:gd name="T15" fmla="*/ 22 h 28"/>
                  <a:gd name="T16" fmla="*/ 16 w 24"/>
                  <a:gd name="T17" fmla="*/ 10 h 28"/>
                  <a:gd name="T18" fmla="*/ 16 w 24"/>
                  <a:gd name="T19" fmla="*/ 10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2 h 28"/>
                  <a:gd name="T30" fmla="*/ 16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6" name="Freeform 1237"/>
              <p:cNvSpPr>
                <a:spLocks noEditPoints="1"/>
              </p:cNvSpPr>
              <p:nvPr/>
            </p:nvSpPr>
            <p:spPr bwMode="auto">
              <a:xfrm>
                <a:off x="1884" y="3470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40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2 w 52"/>
                  <a:gd name="T25" fmla="*/ 12 h 14"/>
                  <a:gd name="T26" fmla="*/ 14 w 52"/>
                  <a:gd name="T27" fmla="*/ 14 h 14"/>
                  <a:gd name="T28" fmla="*/ 10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8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4" y="12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7" name="Freeform 1238"/>
              <p:cNvSpPr>
                <a:spLocks noEditPoints="1"/>
              </p:cNvSpPr>
              <p:nvPr/>
            </p:nvSpPr>
            <p:spPr bwMode="auto">
              <a:xfrm>
                <a:off x="1884" y="3470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2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1798" name="Picture 1239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0" y="255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99" name="Rectangle 1240"/>
              <p:cNvSpPr>
                <a:spLocks noChangeArrowheads="1"/>
              </p:cNvSpPr>
              <p:nvPr/>
            </p:nvSpPr>
            <p:spPr bwMode="auto">
              <a:xfrm>
                <a:off x="2486" y="3182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0" name="Freeform 1241"/>
              <p:cNvSpPr/>
              <p:nvPr/>
            </p:nvSpPr>
            <p:spPr bwMode="auto">
              <a:xfrm>
                <a:off x="2572" y="322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1" name="Freeform 1242"/>
              <p:cNvSpPr/>
              <p:nvPr/>
            </p:nvSpPr>
            <p:spPr bwMode="auto">
              <a:xfrm>
                <a:off x="2524" y="322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2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2" name="Freeform 1243"/>
              <p:cNvSpPr/>
              <p:nvPr/>
            </p:nvSpPr>
            <p:spPr bwMode="auto">
              <a:xfrm>
                <a:off x="2504" y="326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3" name="Freeform 1244"/>
              <p:cNvSpPr/>
              <p:nvPr/>
            </p:nvSpPr>
            <p:spPr bwMode="auto">
              <a:xfrm>
                <a:off x="2504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4" name="Freeform 1245"/>
              <p:cNvSpPr/>
              <p:nvPr/>
            </p:nvSpPr>
            <p:spPr bwMode="auto">
              <a:xfrm>
                <a:off x="2542" y="3272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10 h 34"/>
                  <a:gd name="T10" fmla="*/ 2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8 h 34"/>
                  <a:gd name="T32" fmla="*/ 14 w 16"/>
                  <a:gd name="T33" fmla="*/ 8 h 34"/>
                  <a:gd name="T34" fmla="*/ 12 w 16"/>
                  <a:gd name="T35" fmla="*/ 10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5" name="Freeform 1246"/>
              <p:cNvSpPr/>
              <p:nvPr/>
            </p:nvSpPr>
            <p:spPr bwMode="auto">
              <a:xfrm>
                <a:off x="2542" y="3272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10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6" name="Freeform 1247"/>
              <p:cNvSpPr/>
              <p:nvPr/>
            </p:nvSpPr>
            <p:spPr bwMode="auto">
              <a:xfrm>
                <a:off x="2546" y="3268"/>
                <a:ext cx="38" cy="38"/>
              </a:xfrm>
              <a:custGeom>
                <a:avLst/>
                <a:gdLst>
                  <a:gd name="T0" fmla="*/ 18 w 38"/>
                  <a:gd name="T1" fmla="*/ 0 h 38"/>
                  <a:gd name="T2" fmla="*/ 18 w 38"/>
                  <a:gd name="T3" fmla="*/ 0 h 38"/>
                  <a:gd name="T4" fmla="*/ 28 w 38"/>
                  <a:gd name="T5" fmla="*/ 4 h 38"/>
                  <a:gd name="T6" fmla="*/ 38 w 38"/>
                  <a:gd name="T7" fmla="*/ 6 h 38"/>
                  <a:gd name="T8" fmla="*/ 30 w 38"/>
                  <a:gd name="T9" fmla="*/ 38 h 38"/>
                  <a:gd name="T10" fmla="*/ 0 w 38"/>
                  <a:gd name="T11" fmla="*/ 38 h 38"/>
                  <a:gd name="T12" fmla="*/ 18 w 38"/>
                  <a:gd name="T13" fmla="*/ 0 h 38"/>
                  <a:gd name="T14" fmla="*/ 18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8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7" name="Freeform 1248"/>
              <p:cNvSpPr/>
              <p:nvPr/>
            </p:nvSpPr>
            <p:spPr bwMode="auto">
              <a:xfrm>
                <a:off x="2516" y="3268"/>
                <a:ext cx="38" cy="38"/>
              </a:xfrm>
              <a:custGeom>
                <a:avLst/>
                <a:gdLst>
                  <a:gd name="T0" fmla="*/ 20 w 38"/>
                  <a:gd name="T1" fmla="*/ 0 h 38"/>
                  <a:gd name="T2" fmla="*/ 20 w 38"/>
                  <a:gd name="T3" fmla="*/ 0 h 38"/>
                  <a:gd name="T4" fmla="*/ 8 w 38"/>
                  <a:gd name="T5" fmla="*/ 4 h 38"/>
                  <a:gd name="T6" fmla="*/ 0 w 38"/>
                  <a:gd name="T7" fmla="*/ 6 h 38"/>
                  <a:gd name="T8" fmla="*/ 6 w 38"/>
                  <a:gd name="T9" fmla="*/ 38 h 38"/>
                  <a:gd name="T10" fmla="*/ 38 w 38"/>
                  <a:gd name="T11" fmla="*/ 38 h 38"/>
                  <a:gd name="T12" fmla="*/ 20 w 38"/>
                  <a:gd name="T13" fmla="*/ 0 h 38"/>
                  <a:gd name="T14" fmla="*/ 20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0" y="0"/>
                    </a:moveTo>
                    <a:lnTo>
                      <a:pt x="20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8" y="38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8" name="Freeform 1249"/>
              <p:cNvSpPr/>
              <p:nvPr/>
            </p:nvSpPr>
            <p:spPr bwMode="auto">
              <a:xfrm>
                <a:off x="2540" y="325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9" name="Freeform 1250"/>
              <p:cNvSpPr/>
              <p:nvPr/>
            </p:nvSpPr>
            <p:spPr bwMode="auto">
              <a:xfrm>
                <a:off x="2540" y="3254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0" name="Freeform 1251"/>
              <p:cNvSpPr/>
              <p:nvPr/>
            </p:nvSpPr>
            <p:spPr bwMode="auto">
              <a:xfrm>
                <a:off x="2526" y="3194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4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6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6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1" name="Freeform 1252"/>
              <p:cNvSpPr/>
              <p:nvPr/>
            </p:nvSpPr>
            <p:spPr bwMode="auto">
              <a:xfrm>
                <a:off x="2526" y="3194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4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2" name="Freeform 1253"/>
              <p:cNvSpPr/>
              <p:nvPr/>
            </p:nvSpPr>
            <p:spPr bwMode="auto">
              <a:xfrm>
                <a:off x="2544" y="3246"/>
                <a:ext cx="10" cy="0"/>
              </a:xfrm>
              <a:custGeom>
                <a:avLst/>
                <a:gdLst>
                  <a:gd name="T0" fmla="*/ 10 w 10"/>
                  <a:gd name="T1" fmla="*/ 2 w 10"/>
                  <a:gd name="T2" fmla="*/ 2 w 10"/>
                  <a:gd name="T3" fmla="*/ 0 w 10"/>
                  <a:gd name="T4" fmla="*/ 0 w 10"/>
                  <a:gd name="T5" fmla="*/ 0 w 10"/>
                  <a:gd name="T6" fmla="*/ 2 w 10"/>
                  <a:gd name="T7" fmla="*/ 10 w 10"/>
                  <a:gd name="T8" fmla="*/ 10 w 10"/>
                  <a:gd name="T9" fmla="*/ 10 w 10"/>
                  <a:gd name="T10" fmla="*/ 10 w 10"/>
                  <a:gd name="T11" fmla="*/ 10 w 10"/>
                  <a:gd name="T12" fmla="*/ 10 w 10"/>
                  <a:gd name="T13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3" name="Freeform 1254"/>
              <p:cNvSpPr/>
              <p:nvPr/>
            </p:nvSpPr>
            <p:spPr bwMode="auto">
              <a:xfrm>
                <a:off x="2550" y="3266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4 w 14"/>
                  <a:gd name="T9" fmla="*/ 14 h 18"/>
                  <a:gd name="T10" fmla="*/ 8 w 14"/>
                  <a:gd name="T11" fmla="*/ 18 h 18"/>
                  <a:gd name="T12" fmla="*/ 8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4" name="Freeform 1255"/>
              <p:cNvSpPr/>
              <p:nvPr/>
            </p:nvSpPr>
            <p:spPr bwMode="auto">
              <a:xfrm>
                <a:off x="2536" y="3266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8 w 14"/>
                  <a:gd name="T9" fmla="*/ 14 h 18"/>
                  <a:gd name="T10" fmla="*/ 4 w 14"/>
                  <a:gd name="T11" fmla="*/ 18 h 18"/>
                  <a:gd name="T12" fmla="*/ 4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5" name="Freeform 1256"/>
              <p:cNvSpPr/>
              <p:nvPr/>
            </p:nvSpPr>
            <p:spPr bwMode="auto">
              <a:xfrm>
                <a:off x="2518" y="3192"/>
                <a:ext cx="56" cy="30"/>
              </a:xfrm>
              <a:custGeom>
                <a:avLst/>
                <a:gdLst>
                  <a:gd name="T0" fmla="*/ 40 w 56"/>
                  <a:gd name="T1" fmla="*/ 16 h 30"/>
                  <a:gd name="T2" fmla="*/ 40 w 56"/>
                  <a:gd name="T3" fmla="*/ 16 h 30"/>
                  <a:gd name="T4" fmla="*/ 34 w 56"/>
                  <a:gd name="T5" fmla="*/ 22 h 30"/>
                  <a:gd name="T6" fmla="*/ 26 w 56"/>
                  <a:gd name="T7" fmla="*/ 26 h 30"/>
                  <a:gd name="T8" fmla="*/ 26 w 56"/>
                  <a:gd name="T9" fmla="*/ 26 h 30"/>
                  <a:gd name="T10" fmla="*/ 20 w 56"/>
                  <a:gd name="T11" fmla="*/ 28 h 30"/>
                  <a:gd name="T12" fmla="*/ 12 w 56"/>
                  <a:gd name="T13" fmla="*/ 30 h 30"/>
                  <a:gd name="T14" fmla="*/ 4 w 56"/>
                  <a:gd name="T15" fmla="*/ 30 h 30"/>
                  <a:gd name="T16" fmla="*/ 2 w 56"/>
                  <a:gd name="T17" fmla="*/ 28 h 30"/>
                  <a:gd name="T18" fmla="*/ 0 w 56"/>
                  <a:gd name="T19" fmla="*/ 26 h 30"/>
                  <a:gd name="T20" fmla="*/ 0 w 56"/>
                  <a:gd name="T21" fmla="*/ 26 h 30"/>
                  <a:gd name="T22" fmla="*/ 4 w 56"/>
                  <a:gd name="T23" fmla="*/ 26 h 30"/>
                  <a:gd name="T24" fmla="*/ 8 w 56"/>
                  <a:gd name="T25" fmla="*/ 22 h 30"/>
                  <a:gd name="T26" fmla="*/ 8 w 56"/>
                  <a:gd name="T27" fmla="*/ 22 h 30"/>
                  <a:gd name="T28" fmla="*/ 2 w 56"/>
                  <a:gd name="T29" fmla="*/ 22 h 30"/>
                  <a:gd name="T30" fmla="*/ 0 w 56"/>
                  <a:gd name="T31" fmla="*/ 20 h 30"/>
                  <a:gd name="T32" fmla="*/ 0 w 56"/>
                  <a:gd name="T33" fmla="*/ 20 h 30"/>
                  <a:gd name="T34" fmla="*/ 4 w 56"/>
                  <a:gd name="T35" fmla="*/ 18 h 30"/>
                  <a:gd name="T36" fmla="*/ 6 w 56"/>
                  <a:gd name="T37" fmla="*/ 16 h 30"/>
                  <a:gd name="T38" fmla="*/ 8 w 56"/>
                  <a:gd name="T39" fmla="*/ 12 h 30"/>
                  <a:gd name="T40" fmla="*/ 8 w 56"/>
                  <a:gd name="T41" fmla="*/ 12 h 30"/>
                  <a:gd name="T42" fmla="*/ 8 w 56"/>
                  <a:gd name="T43" fmla="*/ 12 h 30"/>
                  <a:gd name="T44" fmla="*/ 10 w 56"/>
                  <a:gd name="T45" fmla="*/ 6 h 30"/>
                  <a:gd name="T46" fmla="*/ 16 w 56"/>
                  <a:gd name="T47" fmla="*/ 2 h 30"/>
                  <a:gd name="T48" fmla="*/ 22 w 56"/>
                  <a:gd name="T49" fmla="*/ 0 h 30"/>
                  <a:gd name="T50" fmla="*/ 32 w 56"/>
                  <a:gd name="T51" fmla="*/ 0 h 30"/>
                  <a:gd name="T52" fmla="*/ 32 w 56"/>
                  <a:gd name="T53" fmla="*/ 0 h 30"/>
                  <a:gd name="T54" fmla="*/ 44 w 56"/>
                  <a:gd name="T55" fmla="*/ 0 h 30"/>
                  <a:gd name="T56" fmla="*/ 50 w 56"/>
                  <a:gd name="T57" fmla="*/ 4 h 30"/>
                  <a:gd name="T58" fmla="*/ 52 w 56"/>
                  <a:gd name="T59" fmla="*/ 6 h 30"/>
                  <a:gd name="T60" fmla="*/ 54 w 56"/>
                  <a:gd name="T61" fmla="*/ 10 h 30"/>
                  <a:gd name="T62" fmla="*/ 56 w 56"/>
                  <a:gd name="T63" fmla="*/ 16 h 30"/>
                  <a:gd name="T64" fmla="*/ 54 w 56"/>
                  <a:gd name="T65" fmla="*/ 28 h 30"/>
                  <a:gd name="T66" fmla="*/ 54 w 56"/>
                  <a:gd name="T67" fmla="*/ 28 h 30"/>
                  <a:gd name="T68" fmla="*/ 52 w 56"/>
                  <a:gd name="T69" fmla="*/ 24 h 30"/>
                  <a:gd name="T70" fmla="*/ 50 w 56"/>
                  <a:gd name="T71" fmla="*/ 20 h 30"/>
                  <a:gd name="T72" fmla="*/ 46 w 56"/>
                  <a:gd name="T73" fmla="*/ 16 h 30"/>
                  <a:gd name="T74" fmla="*/ 40 w 56"/>
                  <a:gd name="T75" fmla="*/ 16 h 30"/>
                  <a:gd name="T76" fmla="*/ 40 w 56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30">
                    <a:moveTo>
                      <a:pt x="40" y="16"/>
                    </a:moveTo>
                    <a:lnTo>
                      <a:pt x="40" y="16"/>
                    </a:lnTo>
                    <a:lnTo>
                      <a:pt x="34" y="2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0" y="28"/>
                    </a:lnTo>
                    <a:lnTo>
                      <a:pt x="12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50" y="4"/>
                    </a:lnTo>
                    <a:lnTo>
                      <a:pt x="52" y="6"/>
                    </a:lnTo>
                    <a:lnTo>
                      <a:pt x="54" y="10"/>
                    </a:lnTo>
                    <a:lnTo>
                      <a:pt x="56" y="16"/>
                    </a:lnTo>
                    <a:lnTo>
                      <a:pt x="54" y="28"/>
                    </a:lnTo>
                    <a:lnTo>
                      <a:pt x="54" y="28"/>
                    </a:lnTo>
                    <a:lnTo>
                      <a:pt x="52" y="24"/>
                    </a:lnTo>
                    <a:lnTo>
                      <a:pt x="50" y="20"/>
                    </a:lnTo>
                    <a:lnTo>
                      <a:pt x="46" y="16"/>
                    </a:lnTo>
                    <a:lnTo>
                      <a:pt x="40" y="16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6" name="Freeform 1257"/>
              <p:cNvSpPr/>
              <p:nvPr/>
            </p:nvSpPr>
            <p:spPr bwMode="auto">
              <a:xfrm>
                <a:off x="2518" y="3192"/>
                <a:ext cx="32" cy="30"/>
              </a:xfrm>
              <a:custGeom>
                <a:avLst/>
                <a:gdLst>
                  <a:gd name="T0" fmla="*/ 32 w 32"/>
                  <a:gd name="T1" fmla="*/ 24 h 30"/>
                  <a:gd name="T2" fmla="*/ 32 w 32"/>
                  <a:gd name="T3" fmla="*/ 24 h 30"/>
                  <a:gd name="T4" fmla="*/ 26 w 32"/>
                  <a:gd name="T5" fmla="*/ 26 h 30"/>
                  <a:gd name="T6" fmla="*/ 26 w 32"/>
                  <a:gd name="T7" fmla="*/ 26 h 30"/>
                  <a:gd name="T8" fmla="*/ 20 w 32"/>
                  <a:gd name="T9" fmla="*/ 28 h 30"/>
                  <a:gd name="T10" fmla="*/ 12 w 32"/>
                  <a:gd name="T11" fmla="*/ 30 h 30"/>
                  <a:gd name="T12" fmla="*/ 4 w 32"/>
                  <a:gd name="T13" fmla="*/ 30 h 30"/>
                  <a:gd name="T14" fmla="*/ 2 w 32"/>
                  <a:gd name="T15" fmla="*/ 28 h 30"/>
                  <a:gd name="T16" fmla="*/ 0 w 32"/>
                  <a:gd name="T17" fmla="*/ 26 h 30"/>
                  <a:gd name="T18" fmla="*/ 0 w 32"/>
                  <a:gd name="T19" fmla="*/ 26 h 30"/>
                  <a:gd name="T20" fmla="*/ 4 w 32"/>
                  <a:gd name="T21" fmla="*/ 26 h 30"/>
                  <a:gd name="T22" fmla="*/ 8 w 32"/>
                  <a:gd name="T23" fmla="*/ 22 h 30"/>
                  <a:gd name="T24" fmla="*/ 8 w 32"/>
                  <a:gd name="T25" fmla="*/ 22 h 30"/>
                  <a:gd name="T26" fmla="*/ 2 w 32"/>
                  <a:gd name="T27" fmla="*/ 22 h 30"/>
                  <a:gd name="T28" fmla="*/ 0 w 32"/>
                  <a:gd name="T29" fmla="*/ 20 h 30"/>
                  <a:gd name="T30" fmla="*/ 0 w 32"/>
                  <a:gd name="T31" fmla="*/ 20 h 30"/>
                  <a:gd name="T32" fmla="*/ 4 w 32"/>
                  <a:gd name="T33" fmla="*/ 18 h 30"/>
                  <a:gd name="T34" fmla="*/ 6 w 32"/>
                  <a:gd name="T35" fmla="*/ 16 h 30"/>
                  <a:gd name="T36" fmla="*/ 8 w 32"/>
                  <a:gd name="T37" fmla="*/ 12 h 30"/>
                  <a:gd name="T38" fmla="*/ 8 w 32"/>
                  <a:gd name="T39" fmla="*/ 12 h 30"/>
                  <a:gd name="T40" fmla="*/ 8 w 32"/>
                  <a:gd name="T41" fmla="*/ 12 h 30"/>
                  <a:gd name="T42" fmla="*/ 10 w 32"/>
                  <a:gd name="T43" fmla="*/ 6 h 30"/>
                  <a:gd name="T44" fmla="*/ 16 w 32"/>
                  <a:gd name="T45" fmla="*/ 2 h 30"/>
                  <a:gd name="T46" fmla="*/ 22 w 32"/>
                  <a:gd name="T47" fmla="*/ 0 h 30"/>
                  <a:gd name="T48" fmla="*/ 32 w 32"/>
                  <a:gd name="T49" fmla="*/ 0 h 30"/>
                  <a:gd name="T50" fmla="*/ 32 w 32"/>
                  <a:gd name="T5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30">
                    <a:moveTo>
                      <a:pt x="32" y="24"/>
                    </a:moveTo>
                    <a:lnTo>
                      <a:pt x="32" y="24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0" y="28"/>
                    </a:lnTo>
                    <a:lnTo>
                      <a:pt x="12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32" y="2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7" name="Rectangle 1258"/>
              <p:cNvSpPr>
                <a:spLocks noChangeArrowheads="1"/>
              </p:cNvSpPr>
              <p:nvPr/>
            </p:nvSpPr>
            <p:spPr bwMode="auto">
              <a:xfrm>
                <a:off x="2358" y="3058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8" name="Freeform 1259"/>
              <p:cNvSpPr/>
              <p:nvPr/>
            </p:nvSpPr>
            <p:spPr bwMode="auto">
              <a:xfrm>
                <a:off x="2386" y="3068"/>
                <a:ext cx="72" cy="90"/>
              </a:xfrm>
              <a:custGeom>
                <a:avLst/>
                <a:gdLst>
                  <a:gd name="T0" fmla="*/ 36 w 72"/>
                  <a:gd name="T1" fmla="*/ 0 h 90"/>
                  <a:gd name="T2" fmla="*/ 36 w 72"/>
                  <a:gd name="T3" fmla="*/ 0 h 90"/>
                  <a:gd name="T4" fmla="*/ 46 w 72"/>
                  <a:gd name="T5" fmla="*/ 0 h 90"/>
                  <a:gd name="T6" fmla="*/ 54 w 72"/>
                  <a:gd name="T7" fmla="*/ 4 h 90"/>
                  <a:gd name="T8" fmla="*/ 60 w 72"/>
                  <a:gd name="T9" fmla="*/ 10 h 90"/>
                  <a:gd name="T10" fmla="*/ 64 w 72"/>
                  <a:gd name="T11" fmla="*/ 18 h 90"/>
                  <a:gd name="T12" fmla="*/ 68 w 72"/>
                  <a:gd name="T13" fmla="*/ 28 h 90"/>
                  <a:gd name="T14" fmla="*/ 70 w 72"/>
                  <a:gd name="T15" fmla="*/ 38 h 90"/>
                  <a:gd name="T16" fmla="*/ 72 w 72"/>
                  <a:gd name="T17" fmla="*/ 62 h 90"/>
                  <a:gd name="T18" fmla="*/ 72 w 72"/>
                  <a:gd name="T19" fmla="*/ 62 h 90"/>
                  <a:gd name="T20" fmla="*/ 72 w 72"/>
                  <a:gd name="T21" fmla="*/ 68 h 90"/>
                  <a:gd name="T22" fmla="*/ 70 w 72"/>
                  <a:gd name="T23" fmla="*/ 74 h 90"/>
                  <a:gd name="T24" fmla="*/ 66 w 72"/>
                  <a:gd name="T25" fmla="*/ 80 h 90"/>
                  <a:gd name="T26" fmla="*/ 60 w 72"/>
                  <a:gd name="T27" fmla="*/ 82 h 90"/>
                  <a:gd name="T28" fmla="*/ 50 w 72"/>
                  <a:gd name="T29" fmla="*/ 88 h 90"/>
                  <a:gd name="T30" fmla="*/ 36 w 72"/>
                  <a:gd name="T31" fmla="*/ 90 h 90"/>
                  <a:gd name="T32" fmla="*/ 22 w 72"/>
                  <a:gd name="T33" fmla="*/ 88 h 90"/>
                  <a:gd name="T34" fmla="*/ 10 w 72"/>
                  <a:gd name="T35" fmla="*/ 82 h 90"/>
                  <a:gd name="T36" fmla="*/ 6 w 72"/>
                  <a:gd name="T37" fmla="*/ 78 h 90"/>
                  <a:gd name="T38" fmla="*/ 2 w 72"/>
                  <a:gd name="T39" fmla="*/ 74 h 90"/>
                  <a:gd name="T40" fmla="*/ 0 w 72"/>
                  <a:gd name="T41" fmla="*/ 68 h 90"/>
                  <a:gd name="T42" fmla="*/ 0 w 72"/>
                  <a:gd name="T43" fmla="*/ 62 h 90"/>
                  <a:gd name="T44" fmla="*/ 0 w 72"/>
                  <a:gd name="T45" fmla="*/ 62 h 90"/>
                  <a:gd name="T46" fmla="*/ 2 w 72"/>
                  <a:gd name="T47" fmla="*/ 38 h 90"/>
                  <a:gd name="T48" fmla="*/ 4 w 72"/>
                  <a:gd name="T49" fmla="*/ 28 h 90"/>
                  <a:gd name="T50" fmla="*/ 8 w 72"/>
                  <a:gd name="T51" fmla="*/ 18 h 90"/>
                  <a:gd name="T52" fmla="*/ 12 w 72"/>
                  <a:gd name="T53" fmla="*/ 10 h 90"/>
                  <a:gd name="T54" fmla="*/ 18 w 72"/>
                  <a:gd name="T55" fmla="*/ 4 h 90"/>
                  <a:gd name="T56" fmla="*/ 26 w 72"/>
                  <a:gd name="T57" fmla="*/ 0 h 90"/>
                  <a:gd name="T58" fmla="*/ 36 w 72"/>
                  <a:gd name="T59" fmla="*/ 0 h 90"/>
                  <a:gd name="T60" fmla="*/ 36 w 72"/>
                  <a:gd name="T6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90">
                    <a:moveTo>
                      <a:pt x="36" y="0"/>
                    </a:moveTo>
                    <a:lnTo>
                      <a:pt x="36" y="0"/>
                    </a:lnTo>
                    <a:lnTo>
                      <a:pt x="46" y="0"/>
                    </a:lnTo>
                    <a:lnTo>
                      <a:pt x="54" y="4"/>
                    </a:lnTo>
                    <a:lnTo>
                      <a:pt x="60" y="10"/>
                    </a:lnTo>
                    <a:lnTo>
                      <a:pt x="64" y="18"/>
                    </a:lnTo>
                    <a:lnTo>
                      <a:pt x="68" y="28"/>
                    </a:lnTo>
                    <a:lnTo>
                      <a:pt x="70" y="38"/>
                    </a:lnTo>
                    <a:lnTo>
                      <a:pt x="72" y="62"/>
                    </a:lnTo>
                    <a:lnTo>
                      <a:pt x="72" y="62"/>
                    </a:lnTo>
                    <a:lnTo>
                      <a:pt x="72" y="68"/>
                    </a:lnTo>
                    <a:lnTo>
                      <a:pt x="70" y="74"/>
                    </a:lnTo>
                    <a:lnTo>
                      <a:pt x="66" y="80"/>
                    </a:lnTo>
                    <a:lnTo>
                      <a:pt x="60" y="82"/>
                    </a:lnTo>
                    <a:lnTo>
                      <a:pt x="50" y="88"/>
                    </a:lnTo>
                    <a:lnTo>
                      <a:pt x="36" y="90"/>
                    </a:lnTo>
                    <a:lnTo>
                      <a:pt x="22" y="88"/>
                    </a:lnTo>
                    <a:lnTo>
                      <a:pt x="10" y="82"/>
                    </a:lnTo>
                    <a:lnTo>
                      <a:pt x="6" y="78"/>
                    </a:lnTo>
                    <a:lnTo>
                      <a:pt x="2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38"/>
                    </a:lnTo>
                    <a:lnTo>
                      <a:pt x="4" y="2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9" name="Freeform 1260"/>
              <p:cNvSpPr/>
              <p:nvPr/>
            </p:nvSpPr>
            <p:spPr bwMode="auto">
              <a:xfrm>
                <a:off x="2386" y="3068"/>
                <a:ext cx="36" cy="90"/>
              </a:xfrm>
              <a:custGeom>
                <a:avLst/>
                <a:gdLst>
                  <a:gd name="T0" fmla="*/ 36 w 36"/>
                  <a:gd name="T1" fmla="*/ 90 h 90"/>
                  <a:gd name="T2" fmla="*/ 36 w 36"/>
                  <a:gd name="T3" fmla="*/ 90 h 90"/>
                  <a:gd name="T4" fmla="*/ 22 w 36"/>
                  <a:gd name="T5" fmla="*/ 88 h 90"/>
                  <a:gd name="T6" fmla="*/ 10 w 36"/>
                  <a:gd name="T7" fmla="*/ 82 h 90"/>
                  <a:gd name="T8" fmla="*/ 6 w 36"/>
                  <a:gd name="T9" fmla="*/ 78 h 90"/>
                  <a:gd name="T10" fmla="*/ 2 w 36"/>
                  <a:gd name="T11" fmla="*/ 74 h 90"/>
                  <a:gd name="T12" fmla="*/ 0 w 36"/>
                  <a:gd name="T13" fmla="*/ 68 h 90"/>
                  <a:gd name="T14" fmla="*/ 0 w 36"/>
                  <a:gd name="T15" fmla="*/ 62 h 90"/>
                  <a:gd name="T16" fmla="*/ 0 w 36"/>
                  <a:gd name="T17" fmla="*/ 62 h 90"/>
                  <a:gd name="T18" fmla="*/ 2 w 36"/>
                  <a:gd name="T19" fmla="*/ 38 h 90"/>
                  <a:gd name="T20" fmla="*/ 4 w 36"/>
                  <a:gd name="T21" fmla="*/ 28 h 90"/>
                  <a:gd name="T22" fmla="*/ 8 w 36"/>
                  <a:gd name="T23" fmla="*/ 18 h 90"/>
                  <a:gd name="T24" fmla="*/ 12 w 36"/>
                  <a:gd name="T25" fmla="*/ 10 h 90"/>
                  <a:gd name="T26" fmla="*/ 18 w 36"/>
                  <a:gd name="T27" fmla="*/ 4 h 90"/>
                  <a:gd name="T28" fmla="*/ 26 w 36"/>
                  <a:gd name="T29" fmla="*/ 0 h 90"/>
                  <a:gd name="T30" fmla="*/ 36 w 36"/>
                  <a:gd name="T31" fmla="*/ 0 h 90"/>
                  <a:gd name="T32" fmla="*/ 36 w 36"/>
                  <a:gd name="T3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90">
                    <a:moveTo>
                      <a:pt x="36" y="90"/>
                    </a:moveTo>
                    <a:lnTo>
                      <a:pt x="36" y="90"/>
                    </a:lnTo>
                    <a:lnTo>
                      <a:pt x="22" y="88"/>
                    </a:lnTo>
                    <a:lnTo>
                      <a:pt x="10" y="82"/>
                    </a:lnTo>
                    <a:lnTo>
                      <a:pt x="6" y="78"/>
                    </a:lnTo>
                    <a:lnTo>
                      <a:pt x="2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38"/>
                    </a:lnTo>
                    <a:lnTo>
                      <a:pt x="4" y="2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36" y="9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0" name="Freeform 1261"/>
              <p:cNvSpPr/>
              <p:nvPr/>
            </p:nvSpPr>
            <p:spPr bwMode="auto">
              <a:xfrm>
                <a:off x="2376" y="314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1" name="Freeform 1262"/>
              <p:cNvSpPr/>
              <p:nvPr/>
            </p:nvSpPr>
            <p:spPr bwMode="auto">
              <a:xfrm>
                <a:off x="2376" y="3142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10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2" name="Freeform 1263"/>
              <p:cNvSpPr/>
              <p:nvPr/>
            </p:nvSpPr>
            <p:spPr bwMode="auto">
              <a:xfrm>
                <a:off x="2408" y="3142"/>
                <a:ext cx="28" cy="16"/>
              </a:xfrm>
              <a:custGeom>
                <a:avLst/>
                <a:gdLst>
                  <a:gd name="T0" fmla="*/ 14 w 28"/>
                  <a:gd name="T1" fmla="*/ 0 h 16"/>
                  <a:gd name="T2" fmla="*/ 14 w 28"/>
                  <a:gd name="T3" fmla="*/ 0 h 16"/>
                  <a:gd name="T4" fmla="*/ 4 w 28"/>
                  <a:gd name="T5" fmla="*/ 0 h 16"/>
                  <a:gd name="T6" fmla="*/ 4 w 28"/>
                  <a:gd name="T7" fmla="*/ 0 h 16"/>
                  <a:gd name="T8" fmla="*/ 0 w 28"/>
                  <a:gd name="T9" fmla="*/ 2 h 16"/>
                  <a:gd name="T10" fmla="*/ 0 w 28"/>
                  <a:gd name="T11" fmla="*/ 2 h 16"/>
                  <a:gd name="T12" fmla="*/ 0 w 28"/>
                  <a:gd name="T13" fmla="*/ 2 h 16"/>
                  <a:gd name="T14" fmla="*/ 0 w 28"/>
                  <a:gd name="T15" fmla="*/ 2 h 16"/>
                  <a:gd name="T16" fmla="*/ 2 w 28"/>
                  <a:gd name="T17" fmla="*/ 8 h 16"/>
                  <a:gd name="T18" fmla="*/ 4 w 28"/>
                  <a:gd name="T19" fmla="*/ 12 h 16"/>
                  <a:gd name="T20" fmla="*/ 8 w 28"/>
                  <a:gd name="T21" fmla="*/ 14 h 16"/>
                  <a:gd name="T22" fmla="*/ 14 w 28"/>
                  <a:gd name="T23" fmla="*/ 16 h 16"/>
                  <a:gd name="T24" fmla="*/ 14 w 28"/>
                  <a:gd name="T25" fmla="*/ 16 h 16"/>
                  <a:gd name="T26" fmla="*/ 14 w 28"/>
                  <a:gd name="T27" fmla="*/ 16 h 16"/>
                  <a:gd name="T28" fmla="*/ 20 w 28"/>
                  <a:gd name="T29" fmla="*/ 14 h 16"/>
                  <a:gd name="T30" fmla="*/ 24 w 28"/>
                  <a:gd name="T31" fmla="*/ 12 h 16"/>
                  <a:gd name="T32" fmla="*/ 26 w 28"/>
                  <a:gd name="T33" fmla="*/ 8 h 16"/>
                  <a:gd name="T34" fmla="*/ 28 w 28"/>
                  <a:gd name="T35" fmla="*/ 2 h 16"/>
                  <a:gd name="T36" fmla="*/ 28 w 28"/>
                  <a:gd name="T37" fmla="*/ 2 h 16"/>
                  <a:gd name="T38" fmla="*/ 28 w 28"/>
                  <a:gd name="T39" fmla="*/ 2 h 16"/>
                  <a:gd name="T40" fmla="*/ 28 w 28"/>
                  <a:gd name="T41" fmla="*/ 2 h 16"/>
                  <a:gd name="T42" fmla="*/ 24 w 28"/>
                  <a:gd name="T43" fmla="*/ 0 h 16"/>
                  <a:gd name="T44" fmla="*/ 14 w 28"/>
                  <a:gd name="T4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3" name="Freeform 1264"/>
              <p:cNvSpPr/>
              <p:nvPr/>
            </p:nvSpPr>
            <p:spPr bwMode="auto">
              <a:xfrm>
                <a:off x="2408" y="3142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2 h 16"/>
                  <a:gd name="T12" fmla="*/ 0 w 14"/>
                  <a:gd name="T13" fmla="*/ 2 h 16"/>
                  <a:gd name="T14" fmla="*/ 2 w 14"/>
                  <a:gd name="T15" fmla="*/ 8 h 16"/>
                  <a:gd name="T16" fmla="*/ 4 w 14"/>
                  <a:gd name="T17" fmla="*/ 12 h 16"/>
                  <a:gd name="T18" fmla="*/ 8 w 14"/>
                  <a:gd name="T19" fmla="*/ 14 h 16"/>
                  <a:gd name="T20" fmla="*/ 14 w 14"/>
                  <a:gd name="T21" fmla="*/ 16 h 16"/>
                  <a:gd name="T22" fmla="*/ 1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4" name="Freeform 1265"/>
              <p:cNvSpPr/>
              <p:nvPr/>
            </p:nvSpPr>
            <p:spPr bwMode="auto">
              <a:xfrm>
                <a:off x="2412" y="3130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4 h 24"/>
                  <a:gd name="T12" fmla="*/ 0 w 20"/>
                  <a:gd name="T13" fmla="*/ 18 h 24"/>
                  <a:gd name="T14" fmla="*/ 2 w 20"/>
                  <a:gd name="T15" fmla="*/ 22 h 24"/>
                  <a:gd name="T16" fmla="*/ 6 w 20"/>
                  <a:gd name="T17" fmla="*/ 24 h 24"/>
                  <a:gd name="T18" fmla="*/ 10 w 20"/>
                  <a:gd name="T19" fmla="*/ 24 h 24"/>
                  <a:gd name="T20" fmla="*/ 10 w 20"/>
                  <a:gd name="T21" fmla="*/ 24 h 24"/>
                  <a:gd name="T22" fmla="*/ 14 w 20"/>
                  <a:gd name="T23" fmla="*/ 24 h 24"/>
                  <a:gd name="T24" fmla="*/ 18 w 20"/>
                  <a:gd name="T25" fmla="*/ 22 h 24"/>
                  <a:gd name="T26" fmla="*/ 20 w 20"/>
                  <a:gd name="T27" fmla="*/ 18 h 24"/>
                  <a:gd name="T28" fmla="*/ 20 w 20"/>
                  <a:gd name="T29" fmla="*/ 14 h 24"/>
                  <a:gd name="T30" fmla="*/ 20 w 20"/>
                  <a:gd name="T31" fmla="*/ 14 h 24"/>
                  <a:gd name="T32" fmla="*/ 20 w 20"/>
                  <a:gd name="T3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5" name="Freeform 1266"/>
              <p:cNvSpPr/>
              <p:nvPr/>
            </p:nvSpPr>
            <p:spPr bwMode="auto">
              <a:xfrm>
                <a:off x="2412" y="3130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4 h 24"/>
                  <a:gd name="T12" fmla="*/ 0 w 10"/>
                  <a:gd name="T13" fmla="*/ 18 h 24"/>
                  <a:gd name="T14" fmla="*/ 2 w 10"/>
                  <a:gd name="T15" fmla="*/ 22 h 24"/>
                  <a:gd name="T16" fmla="*/ 6 w 10"/>
                  <a:gd name="T17" fmla="*/ 24 h 24"/>
                  <a:gd name="T18" fmla="*/ 10 w 10"/>
                  <a:gd name="T19" fmla="*/ 24 h 24"/>
                  <a:gd name="T20" fmla="*/ 10 w 10"/>
                  <a:gd name="T21" fmla="*/ 14 h 24"/>
                  <a:gd name="T22" fmla="*/ 10 w 10"/>
                  <a:gd name="T23" fmla="*/ 4 h 24"/>
                  <a:gd name="T24" fmla="*/ 10 w 10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14"/>
                    </a:lnTo>
                    <a:lnTo>
                      <a:pt x="1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6" name="Freeform 1267"/>
              <p:cNvSpPr/>
              <p:nvPr/>
            </p:nvSpPr>
            <p:spPr bwMode="auto">
              <a:xfrm>
                <a:off x="2398" y="307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10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0 h 62"/>
                  <a:gd name="T20" fmla="*/ 32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0 h 62"/>
                  <a:gd name="T44" fmla="*/ 8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10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7" name="Freeform 1268"/>
              <p:cNvSpPr/>
              <p:nvPr/>
            </p:nvSpPr>
            <p:spPr bwMode="auto">
              <a:xfrm>
                <a:off x="2398" y="3074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10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0 h 62"/>
                  <a:gd name="T24" fmla="*/ 8 w 24"/>
                  <a:gd name="T25" fmla="*/ 4 h 62"/>
                  <a:gd name="T26" fmla="*/ 2 w 24"/>
                  <a:gd name="T27" fmla="*/ 10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10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8" name="Freeform 1269"/>
              <p:cNvSpPr/>
              <p:nvPr/>
            </p:nvSpPr>
            <p:spPr bwMode="auto">
              <a:xfrm>
                <a:off x="2398" y="3072"/>
                <a:ext cx="48" cy="26"/>
              </a:xfrm>
              <a:custGeom>
                <a:avLst/>
                <a:gdLst>
                  <a:gd name="T0" fmla="*/ 24 w 48"/>
                  <a:gd name="T1" fmla="*/ 26 h 26"/>
                  <a:gd name="T2" fmla="*/ 24 w 48"/>
                  <a:gd name="T3" fmla="*/ 14 h 26"/>
                  <a:gd name="T4" fmla="*/ 24 w 48"/>
                  <a:gd name="T5" fmla="*/ 26 h 26"/>
                  <a:gd name="T6" fmla="*/ 24 w 48"/>
                  <a:gd name="T7" fmla="*/ 26 h 26"/>
                  <a:gd name="T8" fmla="*/ 30 w 48"/>
                  <a:gd name="T9" fmla="*/ 26 h 26"/>
                  <a:gd name="T10" fmla="*/ 30 w 48"/>
                  <a:gd name="T11" fmla="*/ 26 h 26"/>
                  <a:gd name="T12" fmla="*/ 32 w 48"/>
                  <a:gd name="T13" fmla="*/ 20 h 26"/>
                  <a:gd name="T14" fmla="*/ 32 w 48"/>
                  <a:gd name="T15" fmla="*/ 20 h 26"/>
                  <a:gd name="T16" fmla="*/ 32 w 48"/>
                  <a:gd name="T17" fmla="*/ 26 h 26"/>
                  <a:gd name="T18" fmla="*/ 32 w 48"/>
                  <a:gd name="T19" fmla="*/ 26 h 26"/>
                  <a:gd name="T20" fmla="*/ 34 w 48"/>
                  <a:gd name="T21" fmla="*/ 26 h 26"/>
                  <a:gd name="T22" fmla="*/ 34 w 48"/>
                  <a:gd name="T23" fmla="*/ 26 h 26"/>
                  <a:gd name="T24" fmla="*/ 36 w 48"/>
                  <a:gd name="T25" fmla="*/ 22 h 26"/>
                  <a:gd name="T26" fmla="*/ 36 w 48"/>
                  <a:gd name="T27" fmla="*/ 22 h 26"/>
                  <a:gd name="T28" fmla="*/ 38 w 48"/>
                  <a:gd name="T29" fmla="*/ 26 h 26"/>
                  <a:gd name="T30" fmla="*/ 38 w 48"/>
                  <a:gd name="T31" fmla="*/ 26 h 26"/>
                  <a:gd name="T32" fmla="*/ 46 w 48"/>
                  <a:gd name="T33" fmla="*/ 26 h 26"/>
                  <a:gd name="T34" fmla="*/ 46 w 48"/>
                  <a:gd name="T35" fmla="*/ 26 h 26"/>
                  <a:gd name="T36" fmla="*/ 48 w 48"/>
                  <a:gd name="T37" fmla="*/ 20 h 26"/>
                  <a:gd name="T38" fmla="*/ 46 w 48"/>
                  <a:gd name="T39" fmla="*/ 14 h 26"/>
                  <a:gd name="T40" fmla="*/ 44 w 48"/>
                  <a:gd name="T41" fmla="*/ 10 h 26"/>
                  <a:gd name="T42" fmla="*/ 40 w 48"/>
                  <a:gd name="T43" fmla="*/ 6 h 26"/>
                  <a:gd name="T44" fmla="*/ 32 w 48"/>
                  <a:gd name="T45" fmla="*/ 2 h 26"/>
                  <a:gd name="T46" fmla="*/ 24 w 48"/>
                  <a:gd name="T47" fmla="*/ 0 h 26"/>
                  <a:gd name="T48" fmla="*/ 24 w 48"/>
                  <a:gd name="T49" fmla="*/ 0 h 26"/>
                  <a:gd name="T50" fmla="*/ 24 w 48"/>
                  <a:gd name="T51" fmla="*/ 0 h 26"/>
                  <a:gd name="T52" fmla="*/ 16 w 48"/>
                  <a:gd name="T53" fmla="*/ 2 h 26"/>
                  <a:gd name="T54" fmla="*/ 8 w 48"/>
                  <a:gd name="T55" fmla="*/ 6 h 26"/>
                  <a:gd name="T56" fmla="*/ 4 w 48"/>
                  <a:gd name="T57" fmla="*/ 10 h 26"/>
                  <a:gd name="T58" fmla="*/ 2 w 48"/>
                  <a:gd name="T59" fmla="*/ 14 h 26"/>
                  <a:gd name="T60" fmla="*/ 0 w 48"/>
                  <a:gd name="T61" fmla="*/ 20 h 26"/>
                  <a:gd name="T62" fmla="*/ 0 w 48"/>
                  <a:gd name="T63" fmla="*/ 26 h 26"/>
                  <a:gd name="T64" fmla="*/ 0 w 48"/>
                  <a:gd name="T65" fmla="*/ 26 h 26"/>
                  <a:gd name="T66" fmla="*/ 24 w 48"/>
                  <a:gd name="T67" fmla="*/ 26 h 26"/>
                  <a:gd name="T68" fmla="*/ 24 w 48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9" name="Freeform 1270"/>
              <p:cNvSpPr/>
              <p:nvPr/>
            </p:nvSpPr>
            <p:spPr bwMode="auto">
              <a:xfrm>
                <a:off x="2398" y="3072"/>
                <a:ext cx="24" cy="26"/>
              </a:xfrm>
              <a:custGeom>
                <a:avLst/>
                <a:gdLst>
                  <a:gd name="T0" fmla="*/ 24 w 24"/>
                  <a:gd name="T1" fmla="*/ 26 h 26"/>
                  <a:gd name="T2" fmla="*/ 24 w 24"/>
                  <a:gd name="T3" fmla="*/ 14 h 26"/>
                  <a:gd name="T4" fmla="*/ 24 w 24"/>
                  <a:gd name="T5" fmla="*/ 26 h 26"/>
                  <a:gd name="T6" fmla="*/ 24 w 24"/>
                  <a:gd name="T7" fmla="*/ 26 h 26"/>
                  <a:gd name="T8" fmla="*/ 24 w 24"/>
                  <a:gd name="T9" fmla="*/ 0 h 26"/>
                  <a:gd name="T10" fmla="*/ 24 w 24"/>
                  <a:gd name="T11" fmla="*/ 0 h 26"/>
                  <a:gd name="T12" fmla="*/ 24 w 24"/>
                  <a:gd name="T13" fmla="*/ 0 h 26"/>
                  <a:gd name="T14" fmla="*/ 24 w 24"/>
                  <a:gd name="T15" fmla="*/ 0 h 26"/>
                  <a:gd name="T16" fmla="*/ 16 w 24"/>
                  <a:gd name="T17" fmla="*/ 2 h 26"/>
                  <a:gd name="T18" fmla="*/ 8 w 24"/>
                  <a:gd name="T19" fmla="*/ 6 h 26"/>
                  <a:gd name="T20" fmla="*/ 4 w 24"/>
                  <a:gd name="T21" fmla="*/ 10 h 26"/>
                  <a:gd name="T22" fmla="*/ 2 w 24"/>
                  <a:gd name="T23" fmla="*/ 14 h 26"/>
                  <a:gd name="T24" fmla="*/ 0 w 24"/>
                  <a:gd name="T25" fmla="*/ 20 h 26"/>
                  <a:gd name="T26" fmla="*/ 0 w 24"/>
                  <a:gd name="T27" fmla="*/ 26 h 26"/>
                  <a:gd name="T28" fmla="*/ 0 w 24"/>
                  <a:gd name="T29" fmla="*/ 26 h 26"/>
                  <a:gd name="T30" fmla="*/ 24 w 24"/>
                  <a:gd name="T31" fmla="*/ 26 h 26"/>
                  <a:gd name="T32" fmla="*/ 24 w 24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0" name="Rectangle 1271"/>
              <p:cNvSpPr>
                <a:spLocks noChangeArrowheads="1"/>
              </p:cNvSpPr>
              <p:nvPr/>
            </p:nvSpPr>
            <p:spPr bwMode="auto">
              <a:xfrm>
                <a:off x="2486" y="2934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1" name="Freeform 1272"/>
              <p:cNvSpPr/>
              <p:nvPr/>
            </p:nvSpPr>
            <p:spPr bwMode="auto">
              <a:xfrm>
                <a:off x="2516" y="2940"/>
                <a:ext cx="68" cy="84"/>
              </a:xfrm>
              <a:custGeom>
                <a:avLst/>
                <a:gdLst>
                  <a:gd name="T0" fmla="*/ 34 w 68"/>
                  <a:gd name="T1" fmla="*/ 0 h 84"/>
                  <a:gd name="T2" fmla="*/ 34 w 68"/>
                  <a:gd name="T3" fmla="*/ 0 h 84"/>
                  <a:gd name="T4" fmla="*/ 24 w 68"/>
                  <a:gd name="T5" fmla="*/ 2 h 84"/>
                  <a:gd name="T6" fmla="*/ 16 w 68"/>
                  <a:gd name="T7" fmla="*/ 4 h 84"/>
                  <a:gd name="T8" fmla="*/ 8 w 68"/>
                  <a:gd name="T9" fmla="*/ 10 h 84"/>
                  <a:gd name="T10" fmla="*/ 4 w 68"/>
                  <a:gd name="T11" fmla="*/ 16 h 84"/>
                  <a:gd name="T12" fmla="*/ 2 w 68"/>
                  <a:gd name="T13" fmla="*/ 22 h 84"/>
                  <a:gd name="T14" fmla="*/ 0 w 68"/>
                  <a:gd name="T15" fmla="*/ 30 h 84"/>
                  <a:gd name="T16" fmla="*/ 0 w 68"/>
                  <a:gd name="T17" fmla="*/ 44 h 84"/>
                  <a:gd name="T18" fmla="*/ 0 w 68"/>
                  <a:gd name="T19" fmla="*/ 44 h 84"/>
                  <a:gd name="T20" fmla="*/ 2 w 68"/>
                  <a:gd name="T21" fmla="*/ 58 h 84"/>
                  <a:gd name="T22" fmla="*/ 8 w 68"/>
                  <a:gd name="T23" fmla="*/ 70 h 84"/>
                  <a:gd name="T24" fmla="*/ 12 w 68"/>
                  <a:gd name="T25" fmla="*/ 78 h 84"/>
                  <a:gd name="T26" fmla="*/ 18 w 68"/>
                  <a:gd name="T27" fmla="*/ 84 h 84"/>
                  <a:gd name="T28" fmla="*/ 18 w 68"/>
                  <a:gd name="T29" fmla="*/ 84 h 84"/>
                  <a:gd name="T30" fmla="*/ 34 w 68"/>
                  <a:gd name="T31" fmla="*/ 84 h 84"/>
                  <a:gd name="T32" fmla="*/ 34 w 68"/>
                  <a:gd name="T33" fmla="*/ 84 h 84"/>
                  <a:gd name="T34" fmla="*/ 50 w 68"/>
                  <a:gd name="T35" fmla="*/ 84 h 84"/>
                  <a:gd name="T36" fmla="*/ 50 w 68"/>
                  <a:gd name="T37" fmla="*/ 84 h 84"/>
                  <a:gd name="T38" fmla="*/ 54 w 68"/>
                  <a:gd name="T39" fmla="*/ 78 h 84"/>
                  <a:gd name="T40" fmla="*/ 60 w 68"/>
                  <a:gd name="T41" fmla="*/ 70 h 84"/>
                  <a:gd name="T42" fmla="*/ 64 w 68"/>
                  <a:gd name="T43" fmla="*/ 58 h 84"/>
                  <a:gd name="T44" fmla="*/ 68 w 68"/>
                  <a:gd name="T45" fmla="*/ 44 h 84"/>
                  <a:gd name="T46" fmla="*/ 68 w 68"/>
                  <a:gd name="T47" fmla="*/ 44 h 84"/>
                  <a:gd name="T48" fmla="*/ 68 w 68"/>
                  <a:gd name="T49" fmla="*/ 30 h 84"/>
                  <a:gd name="T50" fmla="*/ 66 w 68"/>
                  <a:gd name="T51" fmla="*/ 22 h 84"/>
                  <a:gd name="T52" fmla="*/ 64 w 68"/>
                  <a:gd name="T53" fmla="*/ 16 h 84"/>
                  <a:gd name="T54" fmla="*/ 58 w 68"/>
                  <a:gd name="T55" fmla="*/ 10 h 84"/>
                  <a:gd name="T56" fmla="*/ 52 w 68"/>
                  <a:gd name="T57" fmla="*/ 4 h 84"/>
                  <a:gd name="T58" fmla="*/ 44 w 68"/>
                  <a:gd name="T59" fmla="*/ 2 h 84"/>
                  <a:gd name="T60" fmla="*/ 34 w 68"/>
                  <a:gd name="T61" fmla="*/ 0 h 84"/>
                  <a:gd name="T62" fmla="*/ 34 w 68"/>
                  <a:gd name="T6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8"/>
                    </a:lnTo>
                    <a:lnTo>
                      <a:pt x="8" y="70"/>
                    </a:lnTo>
                    <a:lnTo>
                      <a:pt x="12" y="78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4" y="78"/>
                    </a:lnTo>
                    <a:lnTo>
                      <a:pt x="60" y="70"/>
                    </a:lnTo>
                    <a:lnTo>
                      <a:pt x="64" y="58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6" y="22"/>
                    </a:lnTo>
                    <a:lnTo>
                      <a:pt x="64" y="16"/>
                    </a:lnTo>
                    <a:lnTo>
                      <a:pt x="58" y="10"/>
                    </a:lnTo>
                    <a:lnTo>
                      <a:pt x="52" y="4"/>
                    </a:lnTo>
                    <a:lnTo>
                      <a:pt x="4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2" name="Freeform 1273"/>
              <p:cNvSpPr/>
              <p:nvPr/>
            </p:nvSpPr>
            <p:spPr bwMode="auto">
              <a:xfrm>
                <a:off x="2516" y="2940"/>
                <a:ext cx="34" cy="84"/>
              </a:xfrm>
              <a:custGeom>
                <a:avLst/>
                <a:gdLst>
                  <a:gd name="T0" fmla="*/ 34 w 34"/>
                  <a:gd name="T1" fmla="*/ 0 h 84"/>
                  <a:gd name="T2" fmla="*/ 34 w 34"/>
                  <a:gd name="T3" fmla="*/ 0 h 84"/>
                  <a:gd name="T4" fmla="*/ 24 w 34"/>
                  <a:gd name="T5" fmla="*/ 2 h 84"/>
                  <a:gd name="T6" fmla="*/ 16 w 34"/>
                  <a:gd name="T7" fmla="*/ 4 h 84"/>
                  <a:gd name="T8" fmla="*/ 8 w 34"/>
                  <a:gd name="T9" fmla="*/ 10 h 84"/>
                  <a:gd name="T10" fmla="*/ 4 w 34"/>
                  <a:gd name="T11" fmla="*/ 16 h 84"/>
                  <a:gd name="T12" fmla="*/ 2 w 34"/>
                  <a:gd name="T13" fmla="*/ 22 h 84"/>
                  <a:gd name="T14" fmla="*/ 0 w 34"/>
                  <a:gd name="T15" fmla="*/ 30 h 84"/>
                  <a:gd name="T16" fmla="*/ 0 w 34"/>
                  <a:gd name="T17" fmla="*/ 44 h 84"/>
                  <a:gd name="T18" fmla="*/ 0 w 34"/>
                  <a:gd name="T19" fmla="*/ 44 h 84"/>
                  <a:gd name="T20" fmla="*/ 2 w 34"/>
                  <a:gd name="T21" fmla="*/ 58 h 84"/>
                  <a:gd name="T22" fmla="*/ 8 w 34"/>
                  <a:gd name="T23" fmla="*/ 70 h 84"/>
                  <a:gd name="T24" fmla="*/ 12 w 34"/>
                  <a:gd name="T25" fmla="*/ 78 h 84"/>
                  <a:gd name="T26" fmla="*/ 18 w 34"/>
                  <a:gd name="T27" fmla="*/ 84 h 84"/>
                  <a:gd name="T28" fmla="*/ 34 w 34"/>
                  <a:gd name="T29" fmla="*/ 84 h 84"/>
                  <a:gd name="T30" fmla="*/ 34 w 34"/>
                  <a:gd name="T3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8"/>
                    </a:lnTo>
                    <a:lnTo>
                      <a:pt x="8" y="70"/>
                    </a:lnTo>
                    <a:lnTo>
                      <a:pt x="12" y="78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3" name="Freeform 1274"/>
              <p:cNvSpPr/>
              <p:nvPr/>
            </p:nvSpPr>
            <p:spPr bwMode="auto">
              <a:xfrm>
                <a:off x="2504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4" name="Freeform 1275"/>
              <p:cNvSpPr/>
              <p:nvPr/>
            </p:nvSpPr>
            <p:spPr bwMode="auto">
              <a:xfrm>
                <a:off x="2504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5" name="Freeform 1276"/>
              <p:cNvSpPr/>
              <p:nvPr/>
            </p:nvSpPr>
            <p:spPr bwMode="auto">
              <a:xfrm>
                <a:off x="2540" y="3006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6" name="Freeform 1277"/>
              <p:cNvSpPr/>
              <p:nvPr/>
            </p:nvSpPr>
            <p:spPr bwMode="auto">
              <a:xfrm>
                <a:off x="2540" y="3006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7" name="Freeform 1278"/>
              <p:cNvSpPr/>
              <p:nvPr/>
            </p:nvSpPr>
            <p:spPr bwMode="auto">
              <a:xfrm>
                <a:off x="2526" y="2948"/>
                <a:ext cx="46" cy="64"/>
              </a:xfrm>
              <a:custGeom>
                <a:avLst/>
                <a:gdLst>
                  <a:gd name="T0" fmla="*/ 0 w 46"/>
                  <a:gd name="T1" fmla="*/ 22 h 64"/>
                  <a:gd name="T2" fmla="*/ 0 w 46"/>
                  <a:gd name="T3" fmla="*/ 38 h 64"/>
                  <a:gd name="T4" fmla="*/ 0 w 46"/>
                  <a:gd name="T5" fmla="*/ 38 h 64"/>
                  <a:gd name="T6" fmla="*/ 4 w 46"/>
                  <a:gd name="T7" fmla="*/ 46 h 64"/>
                  <a:gd name="T8" fmla="*/ 8 w 46"/>
                  <a:gd name="T9" fmla="*/ 54 h 64"/>
                  <a:gd name="T10" fmla="*/ 16 w 46"/>
                  <a:gd name="T11" fmla="*/ 60 h 64"/>
                  <a:gd name="T12" fmla="*/ 20 w 46"/>
                  <a:gd name="T13" fmla="*/ 62 h 64"/>
                  <a:gd name="T14" fmla="*/ 24 w 46"/>
                  <a:gd name="T15" fmla="*/ 64 h 64"/>
                  <a:gd name="T16" fmla="*/ 24 w 46"/>
                  <a:gd name="T17" fmla="*/ 64 h 64"/>
                  <a:gd name="T18" fmla="*/ 28 w 46"/>
                  <a:gd name="T19" fmla="*/ 62 h 64"/>
                  <a:gd name="T20" fmla="*/ 32 w 46"/>
                  <a:gd name="T21" fmla="*/ 60 h 64"/>
                  <a:gd name="T22" fmla="*/ 38 w 46"/>
                  <a:gd name="T23" fmla="*/ 54 h 64"/>
                  <a:gd name="T24" fmla="*/ 44 w 46"/>
                  <a:gd name="T25" fmla="*/ 46 h 64"/>
                  <a:gd name="T26" fmla="*/ 46 w 46"/>
                  <a:gd name="T27" fmla="*/ 38 h 64"/>
                  <a:gd name="T28" fmla="*/ 46 w 46"/>
                  <a:gd name="T29" fmla="*/ 22 h 64"/>
                  <a:gd name="T30" fmla="*/ 46 w 46"/>
                  <a:gd name="T31" fmla="*/ 22 h 64"/>
                  <a:gd name="T32" fmla="*/ 44 w 46"/>
                  <a:gd name="T33" fmla="*/ 12 h 64"/>
                  <a:gd name="T34" fmla="*/ 40 w 46"/>
                  <a:gd name="T35" fmla="*/ 6 h 64"/>
                  <a:gd name="T36" fmla="*/ 32 w 46"/>
                  <a:gd name="T37" fmla="*/ 2 h 64"/>
                  <a:gd name="T38" fmla="*/ 24 w 46"/>
                  <a:gd name="T39" fmla="*/ 0 h 64"/>
                  <a:gd name="T40" fmla="*/ 24 w 46"/>
                  <a:gd name="T41" fmla="*/ 0 h 64"/>
                  <a:gd name="T42" fmla="*/ 16 w 46"/>
                  <a:gd name="T43" fmla="*/ 2 h 64"/>
                  <a:gd name="T44" fmla="*/ 8 w 46"/>
                  <a:gd name="T45" fmla="*/ 6 h 64"/>
                  <a:gd name="T46" fmla="*/ 2 w 46"/>
                  <a:gd name="T47" fmla="*/ 12 h 64"/>
                  <a:gd name="T48" fmla="*/ 0 w 46"/>
                  <a:gd name="T49" fmla="*/ 22 h 64"/>
                  <a:gd name="T50" fmla="*/ 0 w 46"/>
                  <a:gd name="T5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8" y="62"/>
                    </a:lnTo>
                    <a:lnTo>
                      <a:pt x="32" y="60"/>
                    </a:lnTo>
                    <a:lnTo>
                      <a:pt x="38" y="54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8" name="Freeform 1279"/>
              <p:cNvSpPr/>
              <p:nvPr/>
            </p:nvSpPr>
            <p:spPr bwMode="auto">
              <a:xfrm>
                <a:off x="2526" y="2948"/>
                <a:ext cx="24" cy="64"/>
              </a:xfrm>
              <a:custGeom>
                <a:avLst/>
                <a:gdLst>
                  <a:gd name="T0" fmla="*/ 0 w 24"/>
                  <a:gd name="T1" fmla="*/ 22 h 64"/>
                  <a:gd name="T2" fmla="*/ 0 w 24"/>
                  <a:gd name="T3" fmla="*/ 38 h 64"/>
                  <a:gd name="T4" fmla="*/ 0 w 24"/>
                  <a:gd name="T5" fmla="*/ 38 h 64"/>
                  <a:gd name="T6" fmla="*/ 4 w 24"/>
                  <a:gd name="T7" fmla="*/ 46 h 64"/>
                  <a:gd name="T8" fmla="*/ 8 w 24"/>
                  <a:gd name="T9" fmla="*/ 54 h 64"/>
                  <a:gd name="T10" fmla="*/ 16 w 24"/>
                  <a:gd name="T11" fmla="*/ 60 h 64"/>
                  <a:gd name="T12" fmla="*/ 20 w 24"/>
                  <a:gd name="T13" fmla="*/ 62 h 64"/>
                  <a:gd name="T14" fmla="*/ 24 w 24"/>
                  <a:gd name="T15" fmla="*/ 64 h 64"/>
                  <a:gd name="T16" fmla="*/ 24 w 24"/>
                  <a:gd name="T17" fmla="*/ 0 h 64"/>
                  <a:gd name="T18" fmla="*/ 24 w 24"/>
                  <a:gd name="T19" fmla="*/ 0 h 64"/>
                  <a:gd name="T20" fmla="*/ 24 w 24"/>
                  <a:gd name="T21" fmla="*/ 0 h 64"/>
                  <a:gd name="T22" fmla="*/ 16 w 24"/>
                  <a:gd name="T23" fmla="*/ 2 h 64"/>
                  <a:gd name="T24" fmla="*/ 8 w 24"/>
                  <a:gd name="T25" fmla="*/ 6 h 64"/>
                  <a:gd name="T26" fmla="*/ 2 w 24"/>
                  <a:gd name="T27" fmla="*/ 12 h 64"/>
                  <a:gd name="T28" fmla="*/ 0 w 24"/>
                  <a:gd name="T29" fmla="*/ 22 h 64"/>
                  <a:gd name="T30" fmla="*/ 0 w 24"/>
                  <a:gd name="T3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9" name="Freeform 1280"/>
              <p:cNvSpPr/>
              <p:nvPr/>
            </p:nvSpPr>
            <p:spPr bwMode="auto">
              <a:xfrm>
                <a:off x="2544" y="299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0" name="Freeform 1281"/>
              <p:cNvSpPr/>
              <p:nvPr/>
            </p:nvSpPr>
            <p:spPr bwMode="auto">
              <a:xfrm>
                <a:off x="2526" y="2948"/>
                <a:ext cx="48" cy="26"/>
              </a:xfrm>
              <a:custGeom>
                <a:avLst/>
                <a:gdLst>
                  <a:gd name="T0" fmla="*/ 24 w 48"/>
                  <a:gd name="T1" fmla="*/ 8 h 26"/>
                  <a:gd name="T2" fmla="*/ 24 w 48"/>
                  <a:gd name="T3" fmla="*/ 8 h 26"/>
                  <a:gd name="T4" fmla="*/ 20 w 48"/>
                  <a:gd name="T5" fmla="*/ 16 h 26"/>
                  <a:gd name="T6" fmla="*/ 14 w 48"/>
                  <a:gd name="T7" fmla="*/ 20 h 26"/>
                  <a:gd name="T8" fmla="*/ 6 w 48"/>
                  <a:gd name="T9" fmla="*/ 24 h 26"/>
                  <a:gd name="T10" fmla="*/ 0 w 48"/>
                  <a:gd name="T11" fmla="*/ 26 h 26"/>
                  <a:gd name="T12" fmla="*/ 0 w 48"/>
                  <a:gd name="T13" fmla="*/ 26 h 26"/>
                  <a:gd name="T14" fmla="*/ 0 w 48"/>
                  <a:gd name="T15" fmla="*/ 18 h 26"/>
                  <a:gd name="T16" fmla="*/ 2 w 48"/>
                  <a:gd name="T17" fmla="*/ 12 h 26"/>
                  <a:gd name="T18" fmla="*/ 4 w 48"/>
                  <a:gd name="T19" fmla="*/ 6 h 26"/>
                  <a:gd name="T20" fmla="*/ 6 w 48"/>
                  <a:gd name="T21" fmla="*/ 4 h 26"/>
                  <a:gd name="T22" fmla="*/ 14 w 48"/>
                  <a:gd name="T23" fmla="*/ 0 h 26"/>
                  <a:gd name="T24" fmla="*/ 24 w 48"/>
                  <a:gd name="T25" fmla="*/ 0 h 26"/>
                  <a:gd name="T26" fmla="*/ 24 w 48"/>
                  <a:gd name="T27" fmla="*/ 0 h 26"/>
                  <a:gd name="T28" fmla="*/ 32 w 48"/>
                  <a:gd name="T29" fmla="*/ 0 h 26"/>
                  <a:gd name="T30" fmla="*/ 40 w 48"/>
                  <a:gd name="T31" fmla="*/ 4 h 26"/>
                  <a:gd name="T32" fmla="*/ 44 w 48"/>
                  <a:gd name="T33" fmla="*/ 6 h 26"/>
                  <a:gd name="T34" fmla="*/ 46 w 48"/>
                  <a:gd name="T35" fmla="*/ 12 h 26"/>
                  <a:gd name="T36" fmla="*/ 48 w 48"/>
                  <a:gd name="T37" fmla="*/ 18 h 26"/>
                  <a:gd name="T38" fmla="*/ 46 w 48"/>
                  <a:gd name="T39" fmla="*/ 26 h 26"/>
                  <a:gd name="T40" fmla="*/ 46 w 48"/>
                  <a:gd name="T41" fmla="*/ 26 h 26"/>
                  <a:gd name="T42" fmla="*/ 40 w 48"/>
                  <a:gd name="T43" fmla="*/ 24 h 26"/>
                  <a:gd name="T44" fmla="*/ 34 w 48"/>
                  <a:gd name="T45" fmla="*/ 20 h 26"/>
                  <a:gd name="T46" fmla="*/ 28 w 48"/>
                  <a:gd name="T47" fmla="*/ 16 h 26"/>
                  <a:gd name="T48" fmla="*/ 24 w 48"/>
                  <a:gd name="T49" fmla="*/ 8 h 26"/>
                  <a:gd name="T50" fmla="*/ 24 w 48"/>
                  <a:gd name="T5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" h="26">
                    <a:moveTo>
                      <a:pt x="24" y="8"/>
                    </a:moveTo>
                    <a:lnTo>
                      <a:pt x="24" y="8"/>
                    </a:lnTo>
                    <a:lnTo>
                      <a:pt x="20" y="16"/>
                    </a:lnTo>
                    <a:lnTo>
                      <a:pt x="14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44" y="6"/>
                    </a:lnTo>
                    <a:lnTo>
                      <a:pt x="46" y="12"/>
                    </a:lnTo>
                    <a:lnTo>
                      <a:pt x="48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0" y="24"/>
                    </a:lnTo>
                    <a:lnTo>
                      <a:pt x="34" y="20"/>
                    </a:lnTo>
                    <a:lnTo>
                      <a:pt x="28" y="16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1" name="Freeform 1282"/>
              <p:cNvSpPr/>
              <p:nvPr/>
            </p:nvSpPr>
            <p:spPr bwMode="auto">
              <a:xfrm>
                <a:off x="2526" y="2948"/>
                <a:ext cx="24" cy="26"/>
              </a:xfrm>
              <a:custGeom>
                <a:avLst/>
                <a:gdLst>
                  <a:gd name="T0" fmla="*/ 24 w 24"/>
                  <a:gd name="T1" fmla="*/ 8 h 26"/>
                  <a:gd name="T2" fmla="*/ 24 w 24"/>
                  <a:gd name="T3" fmla="*/ 8 h 26"/>
                  <a:gd name="T4" fmla="*/ 20 w 24"/>
                  <a:gd name="T5" fmla="*/ 16 h 26"/>
                  <a:gd name="T6" fmla="*/ 14 w 24"/>
                  <a:gd name="T7" fmla="*/ 20 h 26"/>
                  <a:gd name="T8" fmla="*/ 6 w 24"/>
                  <a:gd name="T9" fmla="*/ 24 h 26"/>
                  <a:gd name="T10" fmla="*/ 0 w 24"/>
                  <a:gd name="T11" fmla="*/ 26 h 26"/>
                  <a:gd name="T12" fmla="*/ 0 w 24"/>
                  <a:gd name="T13" fmla="*/ 26 h 26"/>
                  <a:gd name="T14" fmla="*/ 0 w 24"/>
                  <a:gd name="T15" fmla="*/ 18 h 26"/>
                  <a:gd name="T16" fmla="*/ 2 w 24"/>
                  <a:gd name="T17" fmla="*/ 12 h 26"/>
                  <a:gd name="T18" fmla="*/ 4 w 24"/>
                  <a:gd name="T19" fmla="*/ 6 h 26"/>
                  <a:gd name="T20" fmla="*/ 6 w 24"/>
                  <a:gd name="T21" fmla="*/ 4 h 26"/>
                  <a:gd name="T22" fmla="*/ 14 w 24"/>
                  <a:gd name="T23" fmla="*/ 0 h 26"/>
                  <a:gd name="T24" fmla="*/ 24 w 24"/>
                  <a:gd name="T25" fmla="*/ 0 h 26"/>
                  <a:gd name="T26" fmla="*/ 24 w 24"/>
                  <a:gd name="T2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8"/>
                    </a:moveTo>
                    <a:lnTo>
                      <a:pt x="24" y="8"/>
                    </a:lnTo>
                    <a:lnTo>
                      <a:pt x="20" y="16"/>
                    </a:lnTo>
                    <a:lnTo>
                      <a:pt x="14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2" name="Freeform 1283"/>
              <p:cNvSpPr>
                <a:spLocks noEditPoints="1"/>
              </p:cNvSpPr>
              <p:nvPr/>
            </p:nvSpPr>
            <p:spPr bwMode="auto">
              <a:xfrm>
                <a:off x="2524" y="2972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6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2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3" name="Freeform 1284"/>
              <p:cNvSpPr>
                <a:spLocks noEditPoints="1"/>
              </p:cNvSpPr>
              <p:nvPr/>
            </p:nvSpPr>
            <p:spPr bwMode="auto">
              <a:xfrm>
                <a:off x="2524" y="2972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6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4" name="Freeform 1285"/>
              <p:cNvSpPr/>
              <p:nvPr/>
            </p:nvSpPr>
            <p:spPr bwMode="auto">
              <a:xfrm>
                <a:off x="2550" y="301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5" name="Freeform 1286"/>
              <p:cNvSpPr/>
              <p:nvPr/>
            </p:nvSpPr>
            <p:spPr bwMode="auto">
              <a:xfrm>
                <a:off x="2536" y="301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6" name="Rectangle 1287"/>
              <p:cNvSpPr>
                <a:spLocks noChangeArrowheads="1"/>
              </p:cNvSpPr>
              <p:nvPr/>
            </p:nvSpPr>
            <p:spPr bwMode="auto">
              <a:xfrm>
                <a:off x="2358" y="3182"/>
                <a:ext cx="128" cy="124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7" name="Freeform 1288"/>
              <p:cNvSpPr/>
              <p:nvPr/>
            </p:nvSpPr>
            <p:spPr bwMode="auto">
              <a:xfrm>
                <a:off x="2382" y="3186"/>
                <a:ext cx="80" cy="68"/>
              </a:xfrm>
              <a:custGeom>
                <a:avLst/>
                <a:gdLst>
                  <a:gd name="T0" fmla="*/ 40 w 80"/>
                  <a:gd name="T1" fmla="*/ 0 h 68"/>
                  <a:gd name="T2" fmla="*/ 40 w 80"/>
                  <a:gd name="T3" fmla="*/ 0 h 68"/>
                  <a:gd name="T4" fmla="*/ 50 w 80"/>
                  <a:gd name="T5" fmla="*/ 0 h 68"/>
                  <a:gd name="T6" fmla="*/ 58 w 80"/>
                  <a:gd name="T7" fmla="*/ 2 h 68"/>
                  <a:gd name="T8" fmla="*/ 66 w 80"/>
                  <a:gd name="T9" fmla="*/ 8 h 68"/>
                  <a:gd name="T10" fmla="*/ 70 w 80"/>
                  <a:gd name="T11" fmla="*/ 14 h 68"/>
                  <a:gd name="T12" fmla="*/ 74 w 80"/>
                  <a:gd name="T13" fmla="*/ 22 h 68"/>
                  <a:gd name="T14" fmla="*/ 78 w 80"/>
                  <a:gd name="T15" fmla="*/ 30 h 68"/>
                  <a:gd name="T16" fmla="*/ 80 w 80"/>
                  <a:gd name="T17" fmla="*/ 46 h 68"/>
                  <a:gd name="T18" fmla="*/ 80 w 80"/>
                  <a:gd name="T19" fmla="*/ 46 h 68"/>
                  <a:gd name="T20" fmla="*/ 78 w 80"/>
                  <a:gd name="T21" fmla="*/ 50 h 68"/>
                  <a:gd name="T22" fmla="*/ 76 w 80"/>
                  <a:gd name="T23" fmla="*/ 54 h 68"/>
                  <a:gd name="T24" fmla="*/ 68 w 80"/>
                  <a:gd name="T25" fmla="*/ 62 h 68"/>
                  <a:gd name="T26" fmla="*/ 60 w 80"/>
                  <a:gd name="T27" fmla="*/ 66 h 68"/>
                  <a:gd name="T28" fmla="*/ 52 w 80"/>
                  <a:gd name="T29" fmla="*/ 68 h 68"/>
                  <a:gd name="T30" fmla="*/ 28 w 80"/>
                  <a:gd name="T31" fmla="*/ 68 h 68"/>
                  <a:gd name="T32" fmla="*/ 28 w 80"/>
                  <a:gd name="T33" fmla="*/ 68 h 68"/>
                  <a:gd name="T34" fmla="*/ 20 w 80"/>
                  <a:gd name="T35" fmla="*/ 66 h 68"/>
                  <a:gd name="T36" fmla="*/ 12 w 80"/>
                  <a:gd name="T37" fmla="*/ 62 h 68"/>
                  <a:gd name="T38" fmla="*/ 4 w 80"/>
                  <a:gd name="T39" fmla="*/ 54 h 68"/>
                  <a:gd name="T40" fmla="*/ 2 w 80"/>
                  <a:gd name="T41" fmla="*/ 50 h 68"/>
                  <a:gd name="T42" fmla="*/ 0 w 80"/>
                  <a:gd name="T43" fmla="*/ 46 h 68"/>
                  <a:gd name="T44" fmla="*/ 0 w 80"/>
                  <a:gd name="T45" fmla="*/ 46 h 68"/>
                  <a:gd name="T46" fmla="*/ 2 w 80"/>
                  <a:gd name="T47" fmla="*/ 30 h 68"/>
                  <a:gd name="T48" fmla="*/ 6 w 80"/>
                  <a:gd name="T49" fmla="*/ 22 h 68"/>
                  <a:gd name="T50" fmla="*/ 10 w 80"/>
                  <a:gd name="T51" fmla="*/ 14 h 68"/>
                  <a:gd name="T52" fmla="*/ 14 w 80"/>
                  <a:gd name="T53" fmla="*/ 8 h 68"/>
                  <a:gd name="T54" fmla="*/ 22 w 80"/>
                  <a:gd name="T55" fmla="*/ 2 h 68"/>
                  <a:gd name="T56" fmla="*/ 30 w 80"/>
                  <a:gd name="T57" fmla="*/ 0 h 68"/>
                  <a:gd name="T58" fmla="*/ 40 w 80"/>
                  <a:gd name="T59" fmla="*/ 0 h 68"/>
                  <a:gd name="T60" fmla="*/ 40 w 80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68">
                    <a:moveTo>
                      <a:pt x="40" y="0"/>
                    </a:moveTo>
                    <a:lnTo>
                      <a:pt x="40" y="0"/>
                    </a:lnTo>
                    <a:lnTo>
                      <a:pt x="50" y="0"/>
                    </a:lnTo>
                    <a:lnTo>
                      <a:pt x="58" y="2"/>
                    </a:lnTo>
                    <a:lnTo>
                      <a:pt x="66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8" y="30"/>
                    </a:lnTo>
                    <a:lnTo>
                      <a:pt x="80" y="46"/>
                    </a:lnTo>
                    <a:lnTo>
                      <a:pt x="80" y="46"/>
                    </a:lnTo>
                    <a:lnTo>
                      <a:pt x="78" y="50"/>
                    </a:lnTo>
                    <a:lnTo>
                      <a:pt x="76" y="54"/>
                    </a:lnTo>
                    <a:lnTo>
                      <a:pt x="68" y="62"/>
                    </a:lnTo>
                    <a:lnTo>
                      <a:pt x="60" y="66"/>
                    </a:lnTo>
                    <a:lnTo>
                      <a:pt x="52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2" y="62"/>
                    </a:lnTo>
                    <a:lnTo>
                      <a:pt x="4" y="54"/>
                    </a:lnTo>
                    <a:lnTo>
                      <a:pt x="2" y="5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2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8" name="Freeform 1289"/>
              <p:cNvSpPr/>
              <p:nvPr/>
            </p:nvSpPr>
            <p:spPr bwMode="auto">
              <a:xfrm>
                <a:off x="2382" y="3186"/>
                <a:ext cx="40" cy="68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68 h 68"/>
                  <a:gd name="T4" fmla="*/ 28 w 40"/>
                  <a:gd name="T5" fmla="*/ 68 h 68"/>
                  <a:gd name="T6" fmla="*/ 20 w 40"/>
                  <a:gd name="T7" fmla="*/ 66 h 68"/>
                  <a:gd name="T8" fmla="*/ 12 w 40"/>
                  <a:gd name="T9" fmla="*/ 62 h 68"/>
                  <a:gd name="T10" fmla="*/ 4 w 40"/>
                  <a:gd name="T11" fmla="*/ 54 h 68"/>
                  <a:gd name="T12" fmla="*/ 2 w 40"/>
                  <a:gd name="T13" fmla="*/ 50 h 68"/>
                  <a:gd name="T14" fmla="*/ 0 w 40"/>
                  <a:gd name="T15" fmla="*/ 46 h 68"/>
                  <a:gd name="T16" fmla="*/ 0 w 40"/>
                  <a:gd name="T17" fmla="*/ 46 h 68"/>
                  <a:gd name="T18" fmla="*/ 2 w 40"/>
                  <a:gd name="T19" fmla="*/ 30 h 68"/>
                  <a:gd name="T20" fmla="*/ 6 w 40"/>
                  <a:gd name="T21" fmla="*/ 22 h 68"/>
                  <a:gd name="T22" fmla="*/ 10 w 40"/>
                  <a:gd name="T23" fmla="*/ 14 h 68"/>
                  <a:gd name="T24" fmla="*/ 14 w 40"/>
                  <a:gd name="T25" fmla="*/ 8 h 68"/>
                  <a:gd name="T26" fmla="*/ 22 w 40"/>
                  <a:gd name="T27" fmla="*/ 2 h 68"/>
                  <a:gd name="T28" fmla="*/ 30 w 40"/>
                  <a:gd name="T29" fmla="*/ 0 h 68"/>
                  <a:gd name="T30" fmla="*/ 40 w 40"/>
                  <a:gd name="T31" fmla="*/ 0 h 68"/>
                  <a:gd name="T32" fmla="*/ 40 w 40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2" y="62"/>
                    </a:lnTo>
                    <a:lnTo>
                      <a:pt x="4" y="54"/>
                    </a:lnTo>
                    <a:lnTo>
                      <a:pt x="2" y="5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2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9" name="Freeform 1290"/>
              <p:cNvSpPr/>
              <p:nvPr/>
            </p:nvSpPr>
            <p:spPr bwMode="auto">
              <a:xfrm>
                <a:off x="2376" y="326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0" name="Freeform 1291"/>
              <p:cNvSpPr/>
              <p:nvPr/>
            </p:nvSpPr>
            <p:spPr bwMode="auto">
              <a:xfrm>
                <a:off x="2376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1" name="Freeform 1292"/>
              <p:cNvSpPr/>
              <p:nvPr/>
            </p:nvSpPr>
            <p:spPr bwMode="auto">
              <a:xfrm>
                <a:off x="2412" y="3254"/>
                <a:ext cx="20" cy="22"/>
              </a:xfrm>
              <a:custGeom>
                <a:avLst/>
                <a:gdLst>
                  <a:gd name="T0" fmla="*/ 20 w 20"/>
                  <a:gd name="T1" fmla="*/ 0 h 22"/>
                  <a:gd name="T2" fmla="*/ 0 w 20"/>
                  <a:gd name="T3" fmla="*/ 0 h 22"/>
                  <a:gd name="T4" fmla="*/ 0 w 20"/>
                  <a:gd name="T5" fmla="*/ 12 h 22"/>
                  <a:gd name="T6" fmla="*/ 0 w 20"/>
                  <a:gd name="T7" fmla="*/ 12 h 22"/>
                  <a:gd name="T8" fmla="*/ 0 w 20"/>
                  <a:gd name="T9" fmla="*/ 12 h 22"/>
                  <a:gd name="T10" fmla="*/ 0 w 20"/>
                  <a:gd name="T11" fmla="*/ 16 h 22"/>
                  <a:gd name="T12" fmla="*/ 2 w 20"/>
                  <a:gd name="T13" fmla="*/ 20 h 22"/>
                  <a:gd name="T14" fmla="*/ 6 w 20"/>
                  <a:gd name="T15" fmla="*/ 22 h 22"/>
                  <a:gd name="T16" fmla="*/ 10 w 20"/>
                  <a:gd name="T17" fmla="*/ 22 h 22"/>
                  <a:gd name="T18" fmla="*/ 10 w 20"/>
                  <a:gd name="T19" fmla="*/ 22 h 22"/>
                  <a:gd name="T20" fmla="*/ 14 w 20"/>
                  <a:gd name="T21" fmla="*/ 22 h 22"/>
                  <a:gd name="T22" fmla="*/ 18 w 20"/>
                  <a:gd name="T23" fmla="*/ 20 h 22"/>
                  <a:gd name="T24" fmla="*/ 20 w 20"/>
                  <a:gd name="T25" fmla="*/ 16 h 22"/>
                  <a:gd name="T26" fmla="*/ 20 w 20"/>
                  <a:gd name="T27" fmla="*/ 12 h 22"/>
                  <a:gd name="T28" fmla="*/ 20 w 20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2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2" name="Freeform 1293"/>
              <p:cNvSpPr/>
              <p:nvPr/>
            </p:nvSpPr>
            <p:spPr bwMode="auto">
              <a:xfrm>
                <a:off x="2412" y="3254"/>
                <a:ext cx="10" cy="22"/>
              </a:xfrm>
              <a:custGeom>
                <a:avLst/>
                <a:gdLst>
                  <a:gd name="T0" fmla="*/ 10 w 10"/>
                  <a:gd name="T1" fmla="*/ 0 h 22"/>
                  <a:gd name="T2" fmla="*/ 0 w 10"/>
                  <a:gd name="T3" fmla="*/ 0 h 22"/>
                  <a:gd name="T4" fmla="*/ 0 w 10"/>
                  <a:gd name="T5" fmla="*/ 12 h 22"/>
                  <a:gd name="T6" fmla="*/ 0 w 10"/>
                  <a:gd name="T7" fmla="*/ 12 h 22"/>
                  <a:gd name="T8" fmla="*/ 0 w 10"/>
                  <a:gd name="T9" fmla="*/ 12 h 22"/>
                  <a:gd name="T10" fmla="*/ 0 w 10"/>
                  <a:gd name="T11" fmla="*/ 16 h 22"/>
                  <a:gd name="T12" fmla="*/ 2 w 10"/>
                  <a:gd name="T13" fmla="*/ 20 h 22"/>
                  <a:gd name="T14" fmla="*/ 6 w 10"/>
                  <a:gd name="T15" fmla="*/ 22 h 22"/>
                  <a:gd name="T16" fmla="*/ 10 w 10"/>
                  <a:gd name="T17" fmla="*/ 22 h 22"/>
                  <a:gd name="T18" fmla="*/ 10 w 10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3" name="Freeform 1294"/>
              <p:cNvSpPr/>
              <p:nvPr/>
            </p:nvSpPr>
            <p:spPr bwMode="auto">
              <a:xfrm>
                <a:off x="2408" y="3266"/>
                <a:ext cx="28" cy="40"/>
              </a:xfrm>
              <a:custGeom>
                <a:avLst/>
                <a:gdLst>
                  <a:gd name="T0" fmla="*/ 20 w 28"/>
                  <a:gd name="T1" fmla="*/ 40 h 40"/>
                  <a:gd name="T2" fmla="*/ 28 w 28"/>
                  <a:gd name="T3" fmla="*/ 2 h 40"/>
                  <a:gd name="T4" fmla="*/ 24 w 28"/>
                  <a:gd name="T5" fmla="*/ 0 h 40"/>
                  <a:gd name="T6" fmla="*/ 4 w 28"/>
                  <a:gd name="T7" fmla="*/ 0 h 40"/>
                  <a:gd name="T8" fmla="*/ 0 w 28"/>
                  <a:gd name="T9" fmla="*/ 2 h 40"/>
                  <a:gd name="T10" fmla="*/ 8 w 28"/>
                  <a:gd name="T11" fmla="*/ 40 h 40"/>
                  <a:gd name="T12" fmla="*/ 20 w 28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0">
                    <a:moveTo>
                      <a:pt x="20" y="40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4" name="Freeform 1295"/>
              <p:cNvSpPr/>
              <p:nvPr/>
            </p:nvSpPr>
            <p:spPr bwMode="auto">
              <a:xfrm>
                <a:off x="2408" y="3266"/>
                <a:ext cx="14" cy="40"/>
              </a:xfrm>
              <a:custGeom>
                <a:avLst/>
                <a:gdLst>
                  <a:gd name="T0" fmla="*/ 14 w 14"/>
                  <a:gd name="T1" fmla="*/ 0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5" name="Freeform 1296"/>
              <p:cNvSpPr/>
              <p:nvPr/>
            </p:nvSpPr>
            <p:spPr bwMode="auto">
              <a:xfrm>
                <a:off x="2444" y="322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6" name="Freeform 1297"/>
              <p:cNvSpPr/>
              <p:nvPr/>
            </p:nvSpPr>
            <p:spPr bwMode="auto">
              <a:xfrm>
                <a:off x="2396" y="3222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0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7" name="Freeform 1298"/>
              <p:cNvSpPr/>
              <p:nvPr/>
            </p:nvSpPr>
            <p:spPr bwMode="auto">
              <a:xfrm>
                <a:off x="2398" y="319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10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0 h 62"/>
                  <a:gd name="T20" fmla="*/ 32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0 h 62"/>
                  <a:gd name="T44" fmla="*/ 8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10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8" name="Freeform 1299"/>
              <p:cNvSpPr/>
              <p:nvPr/>
            </p:nvSpPr>
            <p:spPr bwMode="auto">
              <a:xfrm>
                <a:off x="2398" y="3198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10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16 w 24"/>
                  <a:gd name="T21" fmla="*/ 0 h 62"/>
                  <a:gd name="T22" fmla="*/ 8 w 24"/>
                  <a:gd name="T23" fmla="*/ 4 h 62"/>
                  <a:gd name="T24" fmla="*/ 2 w 24"/>
                  <a:gd name="T25" fmla="*/ 10 h 62"/>
                  <a:gd name="T26" fmla="*/ 0 w 24"/>
                  <a:gd name="T27" fmla="*/ 20 h 62"/>
                  <a:gd name="T28" fmla="*/ 0 w 24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10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9" name="Freeform 1300"/>
              <p:cNvSpPr/>
              <p:nvPr/>
            </p:nvSpPr>
            <p:spPr bwMode="auto">
              <a:xfrm>
                <a:off x="2416" y="3244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2 h 2"/>
                  <a:gd name="T8" fmla="*/ 0 w 12"/>
                  <a:gd name="T9" fmla="*/ 2 h 2"/>
                  <a:gd name="T10" fmla="*/ 0 w 12"/>
                  <a:gd name="T11" fmla="*/ 2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0" name="Freeform 1301"/>
              <p:cNvSpPr/>
              <p:nvPr/>
            </p:nvSpPr>
            <p:spPr bwMode="auto">
              <a:xfrm>
                <a:off x="2398" y="3194"/>
                <a:ext cx="48" cy="28"/>
              </a:xfrm>
              <a:custGeom>
                <a:avLst/>
                <a:gdLst>
                  <a:gd name="T0" fmla="*/ 14 w 48"/>
                  <a:gd name="T1" fmla="*/ 2 h 28"/>
                  <a:gd name="T2" fmla="*/ 14 w 48"/>
                  <a:gd name="T3" fmla="*/ 2 h 28"/>
                  <a:gd name="T4" fmla="*/ 8 w 48"/>
                  <a:gd name="T5" fmla="*/ 4 h 28"/>
                  <a:gd name="T6" fmla="*/ 2 w 48"/>
                  <a:gd name="T7" fmla="*/ 10 h 28"/>
                  <a:gd name="T8" fmla="*/ 0 w 48"/>
                  <a:gd name="T9" fmla="*/ 16 h 28"/>
                  <a:gd name="T10" fmla="*/ 0 w 48"/>
                  <a:gd name="T11" fmla="*/ 28 h 28"/>
                  <a:gd name="T12" fmla="*/ 0 w 48"/>
                  <a:gd name="T13" fmla="*/ 28 h 28"/>
                  <a:gd name="T14" fmla="*/ 10 w 48"/>
                  <a:gd name="T15" fmla="*/ 20 h 28"/>
                  <a:gd name="T16" fmla="*/ 14 w 48"/>
                  <a:gd name="T17" fmla="*/ 10 h 28"/>
                  <a:gd name="T18" fmla="*/ 14 w 48"/>
                  <a:gd name="T19" fmla="*/ 10 h 28"/>
                  <a:gd name="T20" fmla="*/ 22 w 48"/>
                  <a:gd name="T21" fmla="*/ 18 h 28"/>
                  <a:gd name="T22" fmla="*/ 30 w 48"/>
                  <a:gd name="T23" fmla="*/ 22 h 28"/>
                  <a:gd name="T24" fmla="*/ 40 w 48"/>
                  <a:gd name="T25" fmla="*/ 26 h 28"/>
                  <a:gd name="T26" fmla="*/ 46 w 48"/>
                  <a:gd name="T27" fmla="*/ 28 h 28"/>
                  <a:gd name="T28" fmla="*/ 46 w 48"/>
                  <a:gd name="T29" fmla="*/ 28 h 28"/>
                  <a:gd name="T30" fmla="*/ 48 w 48"/>
                  <a:gd name="T31" fmla="*/ 20 h 28"/>
                  <a:gd name="T32" fmla="*/ 46 w 48"/>
                  <a:gd name="T33" fmla="*/ 14 h 28"/>
                  <a:gd name="T34" fmla="*/ 42 w 48"/>
                  <a:gd name="T35" fmla="*/ 8 h 28"/>
                  <a:gd name="T36" fmla="*/ 38 w 48"/>
                  <a:gd name="T37" fmla="*/ 4 h 28"/>
                  <a:gd name="T38" fmla="*/ 34 w 48"/>
                  <a:gd name="T39" fmla="*/ 2 h 28"/>
                  <a:gd name="T40" fmla="*/ 28 w 48"/>
                  <a:gd name="T41" fmla="*/ 0 h 28"/>
                  <a:gd name="T42" fmla="*/ 14 w 48"/>
                  <a:gd name="T43" fmla="*/ 2 h 28"/>
                  <a:gd name="T44" fmla="*/ 14 w 48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18"/>
                    </a:lnTo>
                    <a:lnTo>
                      <a:pt x="30" y="22"/>
                    </a:lnTo>
                    <a:lnTo>
                      <a:pt x="40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1" name="Freeform 1302"/>
              <p:cNvSpPr/>
              <p:nvPr/>
            </p:nvSpPr>
            <p:spPr bwMode="auto">
              <a:xfrm>
                <a:off x="2398" y="3194"/>
                <a:ext cx="24" cy="28"/>
              </a:xfrm>
              <a:custGeom>
                <a:avLst/>
                <a:gdLst>
                  <a:gd name="T0" fmla="*/ 14 w 24"/>
                  <a:gd name="T1" fmla="*/ 2 h 28"/>
                  <a:gd name="T2" fmla="*/ 14 w 24"/>
                  <a:gd name="T3" fmla="*/ 2 h 28"/>
                  <a:gd name="T4" fmla="*/ 8 w 24"/>
                  <a:gd name="T5" fmla="*/ 4 h 28"/>
                  <a:gd name="T6" fmla="*/ 2 w 24"/>
                  <a:gd name="T7" fmla="*/ 10 h 28"/>
                  <a:gd name="T8" fmla="*/ 0 w 24"/>
                  <a:gd name="T9" fmla="*/ 16 h 28"/>
                  <a:gd name="T10" fmla="*/ 0 w 24"/>
                  <a:gd name="T11" fmla="*/ 28 h 28"/>
                  <a:gd name="T12" fmla="*/ 0 w 24"/>
                  <a:gd name="T13" fmla="*/ 28 h 28"/>
                  <a:gd name="T14" fmla="*/ 10 w 24"/>
                  <a:gd name="T15" fmla="*/ 20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2 h 28"/>
                  <a:gd name="T30" fmla="*/ 14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2" name="Freeform 1303"/>
              <p:cNvSpPr>
                <a:spLocks noEditPoints="1"/>
              </p:cNvSpPr>
              <p:nvPr/>
            </p:nvSpPr>
            <p:spPr bwMode="auto">
              <a:xfrm>
                <a:off x="2396" y="3222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2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0 h 14"/>
                  <a:gd name="T26" fmla="*/ 14 w 52"/>
                  <a:gd name="T27" fmla="*/ 14 h 14"/>
                  <a:gd name="T28" fmla="*/ 8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0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6 h 14"/>
                  <a:gd name="T64" fmla="*/ 46 w 52"/>
                  <a:gd name="T65" fmla="*/ 2 h 14"/>
                  <a:gd name="T66" fmla="*/ 42 w 52"/>
                  <a:gd name="T67" fmla="*/ 0 h 14"/>
                  <a:gd name="T68" fmla="*/ 32 w 52"/>
                  <a:gd name="T69" fmla="*/ 0 h 14"/>
                  <a:gd name="T70" fmla="*/ 30 w 52"/>
                  <a:gd name="T71" fmla="*/ 2 h 14"/>
                  <a:gd name="T72" fmla="*/ 34 w 52"/>
                  <a:gd name="T73" fmla="*/ 10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2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3" name="Freeform 1304"/>
              <p:cNvSpPr>
                <a:spLocks noEditPoints="1"/>
              </p:cNvSpPr>
              <p:nvPr/>
            </p:nvSpPr>
            <p:spPr bwMode="auto">
              <a:xfrm>
                <a:off x="2396" y="3222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0 h 14"/>
                  <a:gd name="T8" fmla="*/ 18 w 26"/>
                  <a:gd name="T9" fmla="*/ 12 h 14"/>
                  <a:gd name="T10" fmla="*/ 14 w 26"/>
                  <a:gd name="T11" fmla="*/ 14 h 14"/>
                  <a:gd name="T12" fmla="*/ 14 w 26"/>
                  <a:gd name="T13" fmla="*/ 14 h 14"/>
                  <a:gd name="T14" fmla="*/ 8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6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0 h 14"/>
                  <a:gd name="T56" fmla="*/ 14 w 26"/>
                  <a:gd name="T57" fmla="*/ 0 h 14"/>
                  <a:gd name="T58" fmla="*/ 20 w 26"/>
                  <a:gd name="T59" fmla="*/ 0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0 h 14"/>
                  <a:gd name="T68" fmla="*/ 18 w 26"/>
                  <a:gd name="T69" fmla="*/ 10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4" name="Rectangle 1305"/>
              <p:cNvSpPr>
                <a:spLocks noChangeArrowheads="1"/>
              </p:cNvSpPr>
              <p:nvPr/>
            </p:nvSpPr>
            <p:spPr bwMode="auto">
              <a:xfrm>
                <a:off x="1590" y="3182"/>
                <a:ext cx="128" cy="124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5" name="Freeform 1306"/>
              <p:cNvSpPr/>
              <p:nvPr/>
            </p:nvSpPr>
            <p:spPr bwMode="auto">
              <a:xfrm>
                <a:off x="1616" y="3186"/>
                <a:ext cx="78" cy="68"/>
              </a:xfrm>
              <a:custGeom>
                <a:avLst/>
                <a:gdLst>
                  <a:gd name="T0" fmla="*/ 38 w 78"/>
                  <a:gd name="T1" fmla="*/ 0 h 68"/>
                  <a:gd name="T2" fmla="*/ 38 w 78"/>
                  <a:gd name="T3" fmla="*/ 0 h 68"/>
                  <a:gd name="T4" fmla="*/ 48 w 78"/>
                  <a:gd name="T5" fmla="*/ 0 h 68"/>
                  <a:gd name="T6" fmla="*/ 56 w 78"/>
                  <a:gd name="T7" fmla="*/ 2 h 68"/>
                  <a:gd name="T8" fmla="*/ 64 w 78"/>
                  <a:gd name="T9" fmla="*/ 8 h 68"/>
                  <a:gd name="T10" fmla="*/ 70 w 78"/>
                  <a:gd name="T11" fmla="*/ 14 h 68"/>
                  <a:gd name="T12" fmla="*/ 74 w 78"/>
                  <a:gd name="T13" fmla="*/ 22 h 68"/>
                  <a:gd name="T14" fmla="*/ 76 w 78"/>
                  <a:gd name="T15" fmla="*/ 30 h 68"/>
                  <a:gd name="T16" fmla="*/ 78 w 78"/>
                  <a:gd name="T17" fmla="*/ 46 h 68"/>
                  <a:gd name="T18" fmla="*/ 78 w 78"/>
                  <a:gd name="T19" fmla="*/ 46 h 68"/>
                  <a:gd name="T20" fmla="*/ 76 w 78"/>
                  <a:gd name="T21" fmla="*/ 50 h 68"/>
                  <a:gd name="T22" fmla="*/ 74 w 78"/>
                  <a:gd name="T23" fmla="*/ 54 h 68"/>
                  <a:gd name="T24" fmla="*/ 68 w 78"/>
                  <a:gd name="T25" fmla="*/ 62 h 68"/>
                  <a:gd name="T26" fmla="*/ 58 w 78"/>
                  <a:gd name="T27" fmla="*/ 66 h 68"/>
                  <a:gd name="T28" fmla="*/ 50 w 78"/>
                  <a:gd name="T29" fmla="*/ 68 h 68"/>
                  <a:gd name="T30" fmla="*/ 28 w 78"/>
                  <a:gd name="T31" fmla="*/ 68 h 68"/>
                  <a:gd name="T32" fmla="*/ 28 w 78"/>
                  <a:gd name="T33" fmla="*/ 68 h 68"/>
                  <a:gd name="T34" fmla="*/ 18 w 78"/>
                  <a:gd name="T35" fmla="*/ 66 h 68"/>
                  <a:gd name="T36" fmla="*/ 10 w 78"/>
                  <a:gd name="T37" fmla="*/ 62 h 68"/>
                  <a:gd name="T38" fmla="*/ 2 w 78"/>
                  <a:gd name="T39" fmla="*/ 54 h 68"/>
                  <a:gd name="T40" fmla="*/ 0 w 78"/>
                  <a:gd name="T41" fmla="*/ 50 h 68"/>
                  <a:gd name="T42" fmla="*/ 0 w 78"/>
                  <a:gd name="T43" fmla="*/ 46 h 68"/>
                  <a:gd name="T44" fmla="*/ 0 w 78"/>
                  <a:gd name="T45" fmla="*/ 46 h 68"/>
                  <a:gd name="T46" fmla="*/ 2 w 78"/>
                  <a:gd name="T47" fmla="*/ 30 h 68"/>
                  <a:gd name="T48" fmla="*/ 4 w 78"/>
                  <a:gd name="T49" fmla="*/ 22 h 68"/>
                  <a:gd name="T50" fmla="*/ 8 w 78"/>
                  <a:gd name="T51" fmla="*/ 14 h 68"/>
                  <a:gd name="T52" fmla="*/ 14 w 78"/>
                  <a:gd name="T53" fmla="*/ 8 h 68"/>
                  <a:gd name="T54" fmla="*/ 20 w 78"/>
                  <a:gd name="T55" fmla="*/ 2 h 68"/>
                  <a:gd name="T56" fmla="*/ 28 w 78"/>
                  <a:gd name="T57" fmla="*/ 0 h 68"/>
                  <a:gd name="T58" fmla="*/ 38 w 78"/>
                  <a:gd name="T59" fmla="*/ 0 h 68"/>
                  <a:gd name="T60" fmla="*/ 38 w 7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68">
                    <a:moveTo>
                      <a:pt x="38" y="0"/>
                    </a:moveTo>
                    <a:lnTo>
                      <a:pt x="38" y="0"/>
                    </a:lnTo>
                    <a:lnTo>
                      <a:pt x="48" y="0"/>
                    </a:lnTo>
                    <a:lnTo>
                      <a:pt x="56" y="2"/>
                    </a:lnTo>
                    <a:lnTo>
                      <a:pt x="64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6"/>
                    </a:lnTo>
                    <a:lnTo>
                      <a:pt x="78" y="46"/>
                    </a:lnTo>
                    <a:lnTo>
                      <a:pt x="76" y="50"/>
                    </a:lnTo>
                    <a:lnTo>
                      <a:pt x="74" y="54"/>
                    </a:lnTo>
                    <a:lnTo>
                      <a:pt x="68" y="62"/>
                    </a:lnTo>
                    <a:lnTo>
                      <a:pt x="58" y="66"/>
                    </a:lnTo>
                    <a:lnTo>
                      <a:pt x="50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18" y="66"/>
                    </a:lnTo>
                    <a:lnTo>
                      <a:pt x="10" y="62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6" name="Freeform 1307"/>
              <p:cNvSpPr/>
              <p:nvPr/>
            </p:nvSpPr>
            <p:spPr bwMode="auto">
              <a:xfrm>
                <a:off x="1616" y="3186"/>
                <a:ext cx="38" cy="68"/>
              </a:xfrm>
              <a:custGeom>
                <a:avLst/>
                <a:gdLst>
                  <a:gd name="T0" fmla="*/ 38 w 38"/>
                  <a:gd name="T1" fmla="*/ 68 h 68"/>
                  <a:gd name="T2" fmla="*/ 28 w 38"/>
                  <a:gd name="T3" fmla="*/ 68 h 68"/>
                  <a:gd name="T4" fmla="*/ 28 w 38"/>
                  <a:gd name="T5" fmla="*/ 68 h 68"/>
                  <a:gd name="T6" fmla="*/ 18 w 38"/>
                  <a:gd name="T7" fmla="*/ 66 h 68"/>
                  <a:gd name="T8" fmla="*/ 10 w 38"/>
                  <a:gd name="T9" fmla="*/ 62 h 68"/>
                  <a:gd name="T10" fmla="*/ 2 w 38"/>
                  <a:gd name="T11" fmla="*/ 54 h 68"/>
                  <a:gd name="T12" fmla="*/ 0 w 38"/>
                  <a:gd name="T13" fmla="*/ 50 h 68"/>
                  <a:gd name="T14" fmla="*/ 0 w 38"/>
                  <a:gd name="T15" fmla="*/ 46 h 68"/>
                  <a:gd name="T16" fmla="*/ 0 w 38"/>
                  <a:gd name="T17" fmla="*/ 46 h 68"/>
                  <a:gd name="T18" fmla="*/ 2 w 38"/>
                  <a:gd name="T19" fmla="*/ 30 h 68"/>
                  <a:gd name="T20" fmla="*/ 4 w 38"/>
                  <a:gd name="T21" fmla="*/ 22 h 68"/>
                  <a:gd name="T22" fmla="*/ 8 w 38"/>
                  <a:gd name="T23" fmla="*/ 14 h 68"/>
                  <a:gd name="T24" fmla="*/ 14 w 38"/>
                  <a:gd name="T25" fmla="*/ 8 h 68"/>
                  <a:gd name="T26" fmla="*/ 20 w 38"/>
                  <a:gd name="T27" fmla="*/ 2 h 68"/>
                  <a:gd name="T28" fmla="*/ 28 w 38"/>
                  <a:gd name="T29" fmla="*/ 0 h 68"/>
                  <a:gd name="T30" fmla="*/ 38 w 38"/>
                  <a:gd name="T31" fmla="*/ 0 h 68"/>
                  <a:gd name="T32" fmla="*/ 38 w 38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68">
                    <a:moveTo>
                      <a:pt x="38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18" y="66"/>
                    </a:lnTo>
                    <a:lnTo>
                      <a:pt x="10" y="62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7" name="Freeform 1308"/>
              <p:cNvSpPr/>
              <p:nvPr/>
            </p:nvSpPr>
            <p:spPr bwMode="auto">
              <a:xfrm>
                <a:off x="1608" y="326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2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8" name="Freeform 1309"/>
              <p:cNvSpPr/>
              <p:nvPr/>
            </p:nvSpPr>
            <p:spPr bwMode="auto">
              <a:xfrm>
                <a:off x="1608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9" name="Freeform 1310"/>
              <p:cNvSpPr/>
              <p:nvPr/>
            </p:nvSpPr>
            <p:spPr bwMode="auto">
              <a:xfrm>
                <a:off x="1644" y="3254"/>
                <a:ext cx="20" cy="22"/>
              </a:xfrm>
              <a:custGeom>
                <a:avLst/>
                <a:gdLst>
                  <a:gd name="T0" fmla="*/ 20 w 20"/>
                  <a:gd name="T1" fmla="*/ 0 h 22"/>
                  <a:gd name="T2" fmla="*/ 0 w 20"/>
                  <a:gd name="T3" fmla="*/ 0 h 22"/>
                  <a:gd name="T4" fmla="*/ 0 w 20"/>
                  <a:gd name="T5" fmla="*/ 12 h 22"/>
                  <a:gd name="T6" fmla="*/ 0 w 20"/>
                  <a:gd name="T7" fmla="*/ 12 h 22"/>
                  <a:gd name="T8" fmla="*/ 0 w 20"/>
                  <a:gd name="T9" fmla="*/ 12 h 22"/>
                  <a:gd name="T10" fmla="*/ 0 w 20"/>
                  <a:gd name="T11" fmla="*/ 16 h 22"/>
                  <a:gd name="T12" fmla="*/ 4 w 20"/>
                  <a:gd name="T13" fmla="*/ 20 h 22"/>
                  <a:gd name="T14" fmla="*/ 6 w 20"/>
                  <a:gd name="T15" fmla="*/ 22 h 22"/>
                  <a:gd name="T16" fmla="*/ 10 w 20"/>
                  <a:gd name="T17" fmla="*/ 22 h 22"/>
                  <a:gd name="T18" fmla="*/ 10 w 20"/>
                  <a:gd name="T19" fmla="*/ 22 h 22"/>
                  <a:gd name="T20" fmla="*/ 14 w 20"/>
                  <a:gd name="T21" fmla="*/ 22 h 22"/>
                  <a:gd name="T22" fmla="*/ 18 w 20"/>
                  <a:gd name="T23" fmla="*/ 20 h 22"/>
                  <a:gd name="T24" fmla="*/ 20 w 20"/>
                  <a:gd name="T25" fmla="*/ 16 h 22"/>
                  <a:gd name="T26" fmla="*/ 20 w 20"/>
                  <a:gd name="T27" fmla="*/ 12 h 22"/>
                  <a:gd name="T28" fmla="*/ 20 w 20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2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0" name="Freeform 1311"/>
              <p:cNvSpPr/>
              <p:nvPr/>
            </p:nvSpPr>
            <p:spPr bwMode="auto">
              <a:xfrm>
                <a:off x="1644" y="3254"/>
                <a:ext cx="10" cy="22"/>
              </a:xfrm>
              <a:custGeom>
                <a:avLst/>
                <a:gdLst>
                  <a:gd name="T0" fmla="*/ 10 w 10"/>
                  <a:gd name="T1" fmla="*/ 0 h 22"/>
                  <a:gd name="T2" fmla="*/ 0 w 10"/>
                  <a:gd name="T3" fmla="*/ 0 h 22"/>
                  <a:gd name="T4" fmla="*/ 0 w 10"/>
                  <a:gd name="T5" fmla="*/ 12 h 22"/>
                  <a:gd name="T6" fmla="*/ 0 w 10"/>
                  <a:gd name="T7" fmla="*/ 12 h 22"/>
                  <a:gd name="T8" fmla="*/ 0 w 10"/>
                  <a:gd name="T9" fmla="*/ 12 h 22"/>
                  <a:gd name="T10" fmla="*/ 0 w 10"/>
                  <a:gd name="T11" fmla="*/ 16 h 22"/>
                  <a:gd name="T12" fmla="*/ 4 w 10"/>
                  <a:gd name="T13" fmla="*/ 20 h 22"/>
                  <a:gd name="T14" fmla="*/ 6 w 10"/>
                  <a:gd name="T15" fmla="*/ 22 h 22"/>
                  <a:gd name="T16" fmla="*/ 10 w 10"/>
                  <a:gd name="T17" fmla="*/ 22 h 22"/>
                  <a:gd name="T18" fmla="*/ 10 w 10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1" name="Freeform 1312"/>
              <p:cNvSpPr/>
              <p:nvPr/>
            </p:nvSpPr>
            <p:spPr bwMode="auto">
              <a:xfrm>
                <a:off x="1640" y="3266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4 w 30"/>
                  <a:gd name="T5" fmla="*/ 0 h 40"/>
                  <a:gd name="T6" fmla="*/ 4 w 30"/>
                  <a:gd name="T7" fmla="*/ 0 h 40"/>
                  <a:gd name="T8" fmla="*/ 0 w 30"/>
                  <a:gd name="T9" fmla="*/ 2 h 40"/>
                  <a:gd name="T10" fmla="*/ 8 w 30"/>
                  <a:gd name="T11" fmla="*/ 40 h 40"/>
                  <a:gd name="T12" fmla="*/ 22 w 30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2" name="Freeform 1313"/>
              <p:cNvSpPr/>
              <p:nvPr/>
            </p:nvSpPr>
            <p:spPr bwMode="auto">
              <a:xfrm>
                <a:off x="1640" y="3266"/>
                <a:ext cx="14" cy="40"/>
              </a:xfrm>
              <a:custGeom>
                <a:avLst/>
                <a:gdLst>
                  <a:gd name="T0" fmla="*/ 14 w 14"/>
                  <a:gd name="T1" fmla="*/ 0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3" name="Freeform 1314"/>
              <p:cNvSpPr/>
              <p:nvPr/>
            </p:nvSpPr>
            <p:spPr bwMode="auto">
              <a:xfrm>
                <a:off x="1678" y="322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4" name="Freeform 1315"/>
              <p:cNvSpPr/>
              <p:nvPr/>
            </p:nvSpPr>
            <p:spPr bwMode="auto">
              <a:xfrm>
                <a:off x="1628" y="3222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5" name="Freeform 1316"/>
              <p:cNvSpPr/>
              <p:nvPr/>
            </p:nvSpPr>
            <p:spPr bwMode="auto">
              <a:xfrm>
                <a:off x="1632" y="319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18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38 w 46"/>
                  <a:gd name="T35" fmla="*/ 4 h 62"/>
                  <a:gd name="T36" fmla="*/ 30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6" name="Freeform 1317"/>
              <p:cNvSpPr/>
              <p:nvPr/>
            </p:nvSpPr>
            <p:spPr bwMode="auto">
              <a:xfrm>
                <a:off x="1632" y="3198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14 w 22"/>
                  <a:gd name="T21" fmla="*/ 0 h 62"/>
                  <a:gd name="T22" fmla="*/ 6 w 22"/>
                  <a:gd name="T23" fmla="*/ 4 h 62"/>
                  <a:gd name="T24" fmla="*/ 2 w 22"/>
                  <a:gd name="T25" fmla="*/ 10 h 62"/>
                  <a:gd name="T26" fmla="*/ 0 w 22"/>
                  <a:gd name="T27" fmla="*/ 20 h 62"/>
                  <a:gd name="T28" fmla="*/ 0 w 22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7" name="Freeform 1318"/>
              <p:cNvSpPr/>
              <p:nvPr/>
            </p:nvSpPr>
            <p:spPr bwMode="auto">
              <a:xfrm>
                <a:off x="1650" y="3244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8" name="Freeform 1319"/>
              <p:cNvSpPr/>
              <p:nvPr/>
            </p:nvSpPr>
            <p:spPr bwMode="auto">
              <a:xfrm>
                <a:off x="1630" y="3194"/>
                <a:ext cx="48" cy="28"/>
              </a:xfrm>
              <a:custGeom>
                <a:avLst/>
                <a:gdLst>
                  <a:gd name="T0" fmla="*/ 16 w 48"/>
                  <a:gd name="T1" fmla="*/ 2 h 28"/>
                  <a:gd name="T2" fmla="*/ 16 w 48"/>
                  <a:gd name="T3" fmla="*/ 2 h 28"/>
                  <a:gd name="T4" fmla="*/ 8 w 48"/>
                  <a:gd name="T5" fmla="*/ 4 h 28"/>
                  <a:gd name="T6" fmla="*/ 4 w 48"/>
                  <a:gd name="T7" fmla="*/ 10 h 28"/>
                  <a:gd name="T8" fmla="*/ 0 w 48"/>
                  <a:gd name="T9" fmla="*/ 16 h 28"/>
                  <a:gd name="T10" fmla="*/ 2 w 48"/>
                  <a:gd name="T11" fmla="*/ 28 h 28"/>
                  <a:gd name="T12" fmla="*/ 2 w 48"/>
                  <a:gd name="T13" fmla="*/ 28 h 28"/>
                  <a:gd name="T14" fmla="*/ 10 w 48"/>
                  <a:gd name="T15" fmla="*/ 20 h 28"/>
                  <a:gd name="T16" fmla="*/ 16 w 48"/>
                  <a:gd name="T17" fmla="*/ 10 h 28"/>
                  <a:gd name="T18" fmla="*/ 16 w 48"/>
                  <a:gd name="T19" fmla="*/ 10 h 28"/>
                  <a:gd name="T20" fmla="*/ 22 w 48"/>
                  <a:gd name="T21" fmla="*/ 18 h 28"/>
                  <a:gd name="T22" fmla="*/ 30 w 48"/>
                  <a:gd name="T23" fmla="*/ 22 h 28"/>
                  <a:gd name="T24" fmla="*/ 40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6 w 48"/>
                  <a:gd name="T33" fmla="*/ 14 h 28"/>
                  <a:gd name="T34" fmla="*/ 44 w 48"/>
                  <a:gd name="T35" fmla="*/ 8 h 28"/>
                  <a:gd name="T36" fmla="*/ 38 w 48"/>
                  <a:gd name="T37" fmla="*/ 4 h 28"/>
                  <a:gd name="T38" fmla="*/ 34 w 48"/>
                  <a:gd name="T39" fmla="*/ 2 h 28"/>
                  <a:gd name="T40" fmla="*/ 28 w 48"/>
                  <a:gd name="T41" fmla="*/ 0 h 28"/>
                  <a:gd name="T42" fmla="*/ 16 w 48"/>
                  <a:gd name="T43" fmla="*/ 2 h 28"/>
                  <a:gd name="T44" fmla="*/ 16 w 48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0" y="22"/>
                    </a:lnTo>
                    <a:lnTo>
                      <a:pt x="40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9" name="Freeform 1320"/>
              <p:cNvSpPr/>
              <p:nvPr/>
            </p:nvSpPr>
            <p:spPr bwMode="auto">
              <a:xfrm>
                <a:off x="1630" y="3194"/>
                <a:ext cx="24" cy="28"/>
              </a:xfrm>
              <a:custGeom>
                <a:avLst/>
                <a:gdLst>
                  <a:gd name="T0" fmla="*/ 16 w 24"/>
                  <a:gd name="T1" fmla="*/ 2 h 28"/>
                  <a:gd name="T2" fmla="*/ 16 w 24"/>
                  <a:gd name="T3" fmla="*/ 2 h 28"/>
                  <a:gd name="T4" fmla="*/ 8 w 24"/>
                  <a:gd name="T5" fmla="*/ 4 h 28"/>
                  <a:gd name="T6" fmla="*/ 4 w 24"/>
                  <a:gd name="T7" fmla="*/ 10 h 28"/>
                  <a:gd name="T8" fmla="*/ 0 w 24"/>
                  <a:gd name="T9" fmla="*/ 16 h 28"/>
                  <a:gd name="T10" fmla="*/ 2 w 24"/>
                  <a:gd name="T11" fmla="*/ 28 h 28"/>
                  <a:gd name="T12" fmla="*/ 2 w 24"/>
                  <a:gd name="T13" fmla="*/ 28 h 28"/>
                  <a:gd name="T14" fmla="*/ 10 w 24"/>
                  <a:gd name="T15" fmla="*/ 20 h 28"/>
                  <a:gd name="T16" fmla="*/ 16 w 24"/>
                  <a:gd name="T17" fmla="*/ 10 h 28"/>
                  <a:gd name="T18" fmla="*/ 16 w 24"/>
                  <a:gd name="T19" fmla="*/ 10 h 28"/>
                  <a:gd name="T20" fmla="*/ 20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2 h 28"/>
                  <a:gd name="T30" fmla="*/ 16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0" name="Freeform 1321"/>
              <p:cNvSpPr>
                <a:spLocks noEditPoints="1"/>
              </p:cNvSpPr>
              <p:nvPr/>
            </p:nvSpPr>
            <p:spPr bwMode="auto">
              <a:xfrm>
                <a:off x="1628" y="3222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40 w 52"/>
                  <a:gd name="T15" fmla="*/ 14 h 14"/>
                  <a:gd name="T16" fmla="*/ 34 w 52"/>
                  <a:gd name="T17" fmla="*/ 12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2 w 52"/>
                  <a:gd name="T25" fmla="*/ 10 h 14"/>
                  <a:gd name="T26" fmla="*/ 14 w 52"/>
                  <a:gd name="T27" fmla="*/ 14 h 14"/>
                  <a:gd name="T28" fmla="*/ 10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8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8 w 52"/>
                  <a:gd name="T49" fmla="*/ 2 h 14"/>
                  <a:gd name="T50" fmla="*/ 16 w 52"/>
                  <a:gd name="T51" fmla="*/ 0 h 14"/>
                  <a:gd name="T52" fmla="*/ 24 w 52"/>
                  <a:gd name="T53" fmla="*/ 2 h 14"/>
                  <a:gd name="T54" fmla="*/ 22 w 52"/>
                  <a:gd name="T55" fmla="*/ 6 h 14"/>
                  <a:gd name="T56" fmla="*/ 18 w 52"/>
                  <a:gd name="T57" fmla="*/ 10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6 h 14"/>
                  <a:gd name="T64" fmla="*/ 46 w 52"/>
                  <a:gd name="T65" fmla="*/ 2 h 14"/>
                  <a:gd name="T66" fmla="*/ 42 w 52"/>
                  <a:gd name="T67" fmla="*/ 0 h 14"/>
                  <a:gd name="T68" fmla="*/ 34 w 52"/>
                  <a:gd name="T69" fmla="*/ 0 h 14"/>
                  <a:gd name="T70" fmla="*/ 30 w 52"/>
                  <a:gd name="T71" fmla="*/ 2 h 14"/>
                  <a:gd name="T72" fmla="*/ 34 w 52"/>
                  <a:gd name="T73" fmla="*/ 10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4" y="12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4" y="12"/>
                    </a:lnTo>
                    <a:lnTo>
                      <a:pt x="32" y="10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10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1" name="Freeform 1322"/>
              <p:cNvSpPr>
                <a:spLocks noEditPoints="1"/>
              </p:cNvSpPr>
              <p:nvPr/>
            </p:nvSpPr>
            <p:spPr bwMode="auto">
              <a:xfrm>
                <a:off x="1628" y="3222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2 w 26"/>
                  <a:gd name="T7" fmla="*/ 10 h 14"/>
                  <a:gd name="T8" fmla="*/ 18 w 26"/>
                  <a:gd name="T9" fmla="*/ 12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6 h 14"/>
                  <a:gd name="T48" fmla="*/ 6 w 26"/>
                  <a:gd name="T49" fmla="*/ 4 h 14"/>
                  <a:gd name="T50" fmla="*/ 8 w 26"/>
                  <a:gd name="T51" fmla="*/ 2 h 14"/>
                  <a:gd name="T52" fmla="*/ 8 w 26"/>
                  <a:gd name="T53" fmla="*/ 2 h 14"/>
                  <a:gd name="T54" fmla="*/ 10 w 26"/>
                  <a:gd name="T55" fmla="*/ 0 h 14"/>
                  <a:gd name="T56" fmla="*/ 16 w 26"/>
                  <a:gd name="T57" fmla="*/ 0 h 14"/>
                  <a:gd name="T58" fmla="*/ 20 w 26"/>
                  <a:gd name="T59" fmla="*/ 0 h 14"/>
                  <a:gd name="T60" fmla="*/ 24 w 26"/>
                  <a:gd name="T61" fmla="*/ 2 h 14"/>
                  <a:gd name="T62" fmla="*/ 24 w 26"/>
                  <a:gd name="T63" fmla="*/ 2 h 14"/>
                  <a:gd name="T64" fmla="*/ 22 w 26"/>
                  <a:gd name="T65" fmla="*/ 6 h 14"/>
                  <a:gd name="T66" fmla="*/ 18 w 26"/>
                  <a:gd name="T67" fmla="*/ 10 h 14"/>
                  <a:gd name="T68" fmla="*/ 18 w 26"/>
                  <a:gd name="T69" fmla="*/ 10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2" y="10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2" name="Rectangle 1323"/>
              <p:cNvSpPr>
                <a:spLocks noChangeArrowheads="1"/>
              </p:cNvSpPr>
              <p:nvPr/>
            </p:nvSpPr>
            <p:spPr bwMode="auto">
              <a:xfrm>
                <a:off x="2358" y="2934"/>
                <a:ext cx="128" cy="124"/>
              </a:xfrm>
              <a:prstGeom prst="rect">
                <a:avLst/>
              </a:prstGeom>
              <a:solidFill>
                <a:srgbClr val="8FA3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3" name="Freeform 1324"/>
              <p:cNvSpPr/>
              <p:nvPr/>
            </p:nvSpPr>
            <p:spPr bwMode="auto">
              <a:xfrm>
                <a:off x="2444" y="297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4" name="Freeform 1325"/>
              <p:cNvSpPr/>
              <p:nvPr/>
            </p:nvSpPr>
            <p:spPr bwMode="auto">
              <a:xfrm>
                <a:off x="2396" y="2972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0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5" name="Freeform 1326"/>
              <p:cNvSpPr/>
              <p:nvPr/>
            </p:nvSpPr>
            <p:spPr bwMode="auto">
              <a:xfrm>
                <a:off x="2376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6" name="Freeform 1327"/>
              <p:cNvSpPr/>
              <p:nvPr/>
            </p:nvSpPr>
            <p:spPr bwMode="auto">
              <a:xfrm>
                <a:off x="2376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7" name="Freeform 1328"/>
              <p:cNvSpPr/>
              <p:nvPr/>
            </p:nvSpPr>
            <p:spPr bwMode="auto">
              <a:xfrm>
                <a:off x="2414" y="3024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8 h 34"/>
                  <a:gd name="T10" fmla="*/ 2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8 h 34"/>
                  <a:gd name="T32" fmla="*/ 14 w 16"/>
                  <a:gd name="T33" fmla="*/ 8 h 34"/>
                  <a:gd name="T34" fmla="*/ 12 w 16"/>
                  <a:gd name="T35" fmla="*/ 8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8" name="Freeform 1329"/>
              <p:cNvSpPr/>
              <p:nvPr/>
            </p:nvSpPr>
            <p:spPr bwMode="auto">
              <a:xfrm>
                <a:off x="2414" y="3024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8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9" name="Freeform 1330"/>
              <p:cNvSpPr/>
              <p:nvPr/>
            </p:nvSpPr>
            <p:spPr bwMode="auto">
              <a:xfrm>
                <a:off x="2412" y="3004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0" name="Freeform 1331"/>
              <p:cNvSpPr/>
              <p:nvPr/>
            </p:nvSpPr>
            <p:spPr bwMode="auto">
              <a:xfrm>
                <a:off x="2412" y="3004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1" name="Freeform 1332"/>
              <p:cNvSpPr/>
              <p:nvPr/>
            </p:nvSpPr>
            <p:spPr bwMode="auto">
              <a:xfrm>
                <a:off x="2398" y="2946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0 h 64"/>
                  <a:gd name="T8" fmla="*/ 8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4 w 46"/>
                  <a:gd name="T19" fmla="*/ 48 h 64"/>
                  <a:gd name="T20" fmla="*/ 10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6 w 46"/>
                  <a:gd name="T41" fmla="*/ 12 h 64"/>
                  <a:gd name="T42" fmla="*/ 40 w 46"/>
                  <a:gd name="T43" fmla="*/ 6 h 64"/>
                  <a:gd name="T44" fmla="*/ 34 w 46"/>
                  <a:gd name="T45" fmla="*/ 0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10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6" y="12"/>
                    </a:lnTo>
                    <a:lnTo>
                      <a:pt x="40" y="6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2" name="Freeform 1333"/>
              <p:cNvSpPr/>
              <p:nvPr/>
            </p:nvSpPr>
            <p:spPr bwMode="auto">
              <a:xfrm>
                <a:off x="2398" y="2946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0 h 64"/>
                  <a:gd name="T8" fmla="*/ 8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4 w 24"/>
                  <a:gd name="T19" fmla="*/ 48 h 64"/>
                  <a:gd name="T20" fmla="*/ 10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10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3" name="Freeform 1334"/>
              <p:cNvSpPr/>
              <p:nvPr/>
            </p:nvSpPr>
            <p:spPr bwMode="auto">
              <a:xfrm>
                <a:off x="2416" y="2996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2 h 2"/>
                  <a:gd name="T8" fmla="*/ 0 w 12"/>
                  <a:gd name="T9" fmla="*/ 2 h 2"/>
                  <a:gd name="T10" fmla="*/ 0 w 12"/>
                  <a:gd name="T11" fmla="*/ 2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4" name="Freeform 1335"/>
              <p:cNvSpPr/>
              <p:nvPr/>
            </p:nvSpPr>
            <p:spPr bwMode="auto">
              <a:xfrm>
                <a:off x="2422" y="301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5" name="Freeform 1336"/>
              <p:cNvSpPr/>
              <p:nvPr/>
            </p:nvSpPr>
            <p:spPr bwMode="auto">
              <a:xfrm>
                <a:off x="2408" y="301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6" name="Freeform 1337"/>
              <p:cNvSpPr/>
              <p:nvPr/>
            </p:nvSpPr>
            <p:spPr bwMode="auto">
              <a:xfrm>
                <a:off x="2398" y="2942"/>
                <a:ext cx="48" cy="30"/>
              </a:xfrm>
              <a:custGeom>
                <a:avLst/>
                <a:gdLst>
                  <a:gd name="T0" fmla="*/ 36 w 48"/>
                  <a:gd name="T1" fmla="*/ 16 h 30"/>
                  <a:gd name="T2" fmla="*/ 36 w 48"/>
                  <a:gd name="T3" fmla="*/ 16 h 30"/>
                  <a:gd name="T4" fmla="*/ 42 w 48"/>
                  <a:gd name="T5" fmla="*/ 18 h 30"/>
                  <a:gd name="T6" fmla="*/ 44 w 48"/>
                  <a:gd name="T7" fmla="*/ 22 h 30"/>
                  <a:gd name="T8" fmla="*/ 44 w 48"/>
                  <a:gd name="T9" fmla="*/ 26 h 30"/>
                  <a:gd name="T10" fmla="*/ 46 w 48"/>
                  <a:gd name="T11" fmla="*/ 30 h 30"/>
                  <a:gd name="T12" fmla="*/ 46 w 48"/>
                  <a:gd name="T13" fmla="*/ 30 h 30"/>
                  <a:gd name="T14" fmla="*/ 48 w 48"/>
                  <a:gd name="T15" fmla="*/ 18 h 30"/>
                  <a:gd name="T16" fmla="*/ 46 w 48"/>
                  <a:gd name="T17" fmla="*/ 12 h 30"/>
                  <a:gd name="T18" fmla="*/ 44 w 48"/>
                  <a:gd name="T19" fmla="*/ 8 h 30"/>
                  <a:gd name="T20" fmla="*/ 40 w 48"/>
                  <a:gd name="T21" fmla="*/ 4 h 30"/>
                  <a:gd name="T22" fmla="*/ 36 w 48"/>
                  <a:gd name="T23" fmla="*/ 2 h 30"/>
                  <a:gd name="T24" fmla="*/ 24 w 48"/>
                  <a:gd name="T25" fmla="*/ 0 h 30"/>
                  <a:gd name="T26" fmla="*/ 24 w 48"/>
                  <a:gd name="T27" fmla="*/ 0 h 30"/>
                  <a:gd name="T28" fmla="*/ 12 w 48"/>
                  <a:gd name="T29" fmla="*/ 2 h 30"/>
                  <a:gd name="T30" fmla="*/ 8 w 48"/>
                  <a:gd name="T31" fmla="*/ 4 h 30"/>
                  <a:gd name="T32" fmla="*/ 4 w 48"/>
                  <a:gd name="T33" fmla="*/ 8 h 30"/>
                  <a:gd name="T34" fmla="*/ 2 w 48"/>
                  <a:gd name="T35" fmla="*/ 12 h 30"/>
                  <a:gd name="T36" fmla="*/ 0 w 48"/>
                  <a:gd name="T37" fmla="*/ 18 h 30"/>
                  <a:gd name="T38" fmla="*/ 0 w 48"/>
                  <a:gd name="T39" fmla="*/ 30 h 30"/>
                  <a:gd name="T40" fmla="*/ 0 w 48"/>
                  <a:gd name="T41" fmla="*/ 30 h 30"/>
                  <a:gd name="T42" fmla="*/ 2 w 48"/>
                  <a:gd name="T43" fmla="*/ 26 h 30"/>
                  <a:gd name="T44" fmla="*/ 4 w 48"/>
                  <a:gd name="T45" fmla="*/ 22 h 30"/>
                  <a:gd name="T46" fmla="*/ 6 w 48"/>
                  <a:gd name="T47" fmla="*/ 18 h 30"/>
                  <a:gd name="T48" fmla="*/ 12 w 48"/>
                  <a:gd name="T49" fmla="*/ 16 h 30"/>
                  <a:gd name="T50" fmla="*/ 12 w 48"/>
                  <a:gd name="T51" fmla="*/ 16 h 30"/>
                  <a:gd name="T52" fmla="*/ 12 w 48"/>
                  <a:gd name="T53" fmla="*/ 20 h 30"/>
                  <a:gd name="T54" fmla="*/ 10 w 48"/>
                  <a:gd name="T55" fmla="*/ 22 h 30"/>
                  <a:gd name="T56" fmla="*/ 10 w 48"/>
                  <a:gd name="T57" fmla="*/ 22 h 30"/>
                  <a:gd name="T58" fmla="*/ 16 w 48"/>
                  <a:gd name="T59" fmla="*/ 22 h 30"/>
                  <a:gd name="T60" fmla="*/ 20 w 48"/>
                  <a:gd name="T61" fmla="*/ 20 h 30"/>
                  <a:gd name="T62" fmla="*/ 20 w 48"/>
                  <a:gd name="T63" fmla="*/ 20 h 30"/>
                  <a:gd name="T64" fmla="*/ 20 w 48"/>
                  <a:gd name="T65" fmla="*/ 24 h 30"/>
                  <a:gd name="T66" fmla="*/ 16 w 48"/>
                  <a:gd name="T67" fmla="*/ 26 h 30"/>
                  <a:gd name="T68" fmla="*/ 16 w 48"/>
                  <a:gd name="T69" fmla="*/ 26 h 30"/>
                  <a:gd name="T70" fmla="*/ 24 w 48"/>
                  <a:gd name="T71" fmla="*/ 24 h 30"/>
                  <a:gd name="T72" fmla="*/ 30 w 48"/>
                  <a:gd name="T73" fmla="*/ 22 h 30"/>
                  <a:gd name="T74" fmla="*/ 36 w 48"/>
                  <a:gd name="T75" fmla="*/ 16 h 30"/>
                  <a:gd name="T76" fmla="*/ 36 w 48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" h="30">
                    <a:moveTo>
                      <a:pt x="36" y="16"/>
                    </a:moveTo>
                    <a:lnTo>
                      <a:pt x="36" y="16"/>
                    </a:lnTo>
                    <a:lnTo>
                      <a:pt x="42" y="18"/>
                    </a:lnTo>
                    <a:lnTo>
                      <a:pt x="44" y="22"/>
                    </a:lnTo>
                    <a:lnTo>
                      <a:pt x="44" y="26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8" y="18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30" y="22"/>
                    </a:lnTo>
                    <a:lnTo>
                      <a:pt x="36" y="16"/>
                    </a:ln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7" name="Freeform 1338"/>
              <p:cNvSpPr/>
              <p:nvPr/>
            </p:nvSpPr>
            <p:spPr bwMode="auto">
              <a:xfrm>
                <a:off x="2398" y="2942"/>
                <a:ext cx="24" cy="30"/>
              </a:xfrm>
              <a:custGeom>
                <a:avLst/>
                <a:gdLst>
                  <a:gd name="T0" fmla="*/ 24 w 24"/>
                  <a:gd name="T1" fmla="*/ 0 h 30"/>
                  <a:gd name="T2" fmla="*/ 24 w 24"/>
                  <a:gd name="T3" fmla="*/ 0 h 30"/>
                  <a:gd name="T4" fmla="*/ 12 w 24"/>
                  <a:gd name="T5" fmla="*/ 2 h 30"/>
                  <a:gd name="T6" fmla="*/ 8 w 24"/>
                  <a:gd name="T7" fmla="*/ 4 h 30"/>
                  <a:gd name="T8" fmla="*/ 4 w 24"/>
                  <a:gd name="T9" fmla="*/ 8 h 30"/>
                  <a:gd name="T10" fmla="*/ 2 w 24"/>
                  <a:gd name="T11" fmla="*/ 12 h 30"/>
                  <a:gd name="T12" fmla="*/ 0 w 24"/>
                  <a:gd name="T13" fmla="*/ 18 h 30"/>
                  <a:gd name="T14" fmla="*/ 0 w 24"/>
                  <a:gd name="T15" fmla="*/ 30 h 30"/>
                  <a:gd name="T16" fmla="*/ 0 w 24"/>
                  <a:gd name="T17" fmla="*/ 30 h 30"/>
                  <a:gd name="T18" fmla="*/ 2 w 24"/>
                  <a:gd name="T19" fmla="*/ 26 h 30"/>
                  <a:gd name="T20" fmla="*/ 4 w 24"/>
                  <a:gd name="T21" fmla="*/ 22 h 30"/>
                  <a:gd name="T22" fmla="*/ 6 w 24"/>
                  <a:gd name="T23" fmla="*/ 18 h 30"/>
                  <a:gd name="T24" fmla="*/ 12 w 24"/>
                  <a:gd name="T25" fmla="*/ 16 h 30"/>
                  <a:gd name="T26" fmla="*/ 12 w 24"/>
                  <a:gd name="T27" fmla="*/ 16 h 30"/>
                  <a:gd name="T28" fmla="*/ 12 w 24"/>
                  <a:gd name="T29" fmla="*/ 20 h 30"/>
                  <a:gd name="T30" fmla="*/ 10 w 24"/>
                  <a:gd name="T31" fmla="*/ 22 h 30"/>
                  <a:gd name="T32" fmla="*/ 10 w 24"/>
                  <a:gd name="T33" fmla="*/ 22 h 30"/>
                  <a:gd name="T34" fmla="*/ 16 w 24"/>
                  <a:gd name="T35" fmla="*/ 22 h 30"/>
                  <a:gd name="T36" fmla="*/ 20 w 24"/>
                  <a:gd name="T37" fmla="*/ 20 h 30"/>
                  <a:gd name="T38" fmla="*/ 20 w 24"/>
                  <a:gd name="T39" fmla="*/ 20 h 30"/>
                  <a:gd name="T40" fmla="*/ 20 w 24"/>
                  <a:gd name="T41" fmla="*/ 24 h 30"/>
                  <a:gd name="T42" fmla="*/ 16 w 24"/>
                  <a:gd name="T43" fmla="*/ 26 h 30"/>
                  <a:gd name="T44" fmla="*/ 16 w 24"/>
                  <a:gd name="T45" fmla="*/ 26 h 30"/>
                  <a:gd name="T46" fmla="*/ 24 w 24"/>
                  <a:gd name="T47" fmla="*/ 24 h 30"/>
                  <a:gd name="T48" fmla="*/ 24 w 24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30">
                    <a:moveTo>
                      <a:pt x="24" y="0"/>
                    </a:move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8" name="Freeform 1339"/>
              <p:cNvSpPr>
                <a:spLocks noEditPoints="1"/>
              </p:cNvSpPr>
              <p:nvPr/>
            </p:nvSpPr>
            <p:spPr bwMode="auto">
              <a:xfrm>
                <a:off x="2396" y="2970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4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9" name="Freeform 1340"/>
              <p:cNvSpPr>
                <a:spLocks noEditPoints="1"/>
              </p:cNvSpPr>
              <p:nvPr/>
            </p:nvSpPr>
            <p:spPr bwMode="auto">
              <a:xfrm>
                <a:off x="2396" y="2970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0" name="Rectangle 1341"/>
              <p:cNvSpPr>
                <a:spLocks noChangeArrowheads="1"/>
              </p:cNvSpPr>
              <p:nvPr/>
            </p:nvSpPr>
            <p:spPr bwMode="auto">
              <a:xfrm>
                <a:off x="2486" y="3430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1" name="Freeform 1342"/>
              <p:cNvSpPr/>
              <p:nvPr/>
            </p:nvSpPr>
            <p:spPr bwMode="auto">
              <a:xfrm>
                <a:off x="2572" y="347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2" name="Freeform 1343"/>
              <p:cNvSpPr/>
              <p:nvPr/>
            </p:nvSpPr>
            <p:spPr bwMode="auto">
              <a:xfrm>
                <a:off x="2524" y="347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2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3" name="Freeform 1344"/>
              <p:cNvSpPr/>
              <p:nvPr/>
            </p:nvSpPr>
            <p:spPr bwMode="auto">
              <a:xfrm>
                <a:off x="2504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36 w 92"/>
                  <a:gd name="T5" fmla="*/ 0 h 38"/>
                  <a:gd name="T6" fmla="*/ 36 w 92"/>
                  <a:gd name="T7" fmla="*/ 0 h 38"/>
                  <a:gd name="T8" fmla="*/ 22 w 92"/>
                  <a:gd name="T9" fmla="*/ 4 h 38"/>
                  <a:gd name="T10" fmla="*/ 10 w 92"/>
                  <a:gd name="T11" fmla="*/ 8 h 38"/>
                  <a:gd name="T12" fmla="*/ 2 w 92"/>
                  <a:gd name="T13" fmla="*/ 10 h 38"/>
                  <a:gd name="T14" fmla="*/ 0 w 92"/>
                  <a:gd name="T15" fmla="*/ 12 h 38"/>
                  <a:gd name="T16" fmla="*/ 0 w 92"/>
                  <a:gd name="T17" fmla="*/ 16 h 38"/>
                  <a:gd name="T18" fmla="*/ 0 w 92"/>
                  <a:gd name="T19" fmla="*/ 16 h 38"/>
                  <a:gd name="T20" fmla="*/ 0 w 92"/>
                  <a:gd name="T21" fmla="*/ 38 h 38"/>
                  <a:gd name="T22" fmla="*/ 0 w 92"/>
                  <a:gd name="T23" fmla="*/ 38 h 38"/>
                  <a:gd name="T24" fmla="*/ 92 w 92"/>
                  <a:gd name="T25" fmla="*/ 38 h 38"/>
                  <a:gd name="T26" fmla="*/ 92 w 92"/>
                  <a:gd name="T27" fmla="*/ 38 h 38"/>
                  <a:gd name="T28" fmla="*/ 92 w 92"/>
                  <a:gd name="T29" fmla="*/ 16 h 38"/>
                  <a:gd name="T30" fmla="*/ 92 w 92"/>
                  <a:gd name="T31" fmla="*/ 16 h 38"/>
                  <a:gd name="T32" fmla="*/ 92 w 92"/>
                  <a:gd name="T33" fmla="*/ 12 h 38"/>
                  <a:gd name="T34" fmla="*/ 90 w 92"/>
                  <a:gd name="T35" fmla="*/ 10 h 38"/>
                  <a:gd name="T36" fmla="*/ 82 w 92"/>
                  <a:gd name="T37" fmla="*/ 8 h 38"/>
                  <a:gd name="T38" fmla="*/ 70 w 92"/>
                  <a:gd name="T39" fmla="*/ 4 h 38"/>
                  <a:gd name="T40" fmla="*/ 5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4" name="Freeform 1345"/>
              <p:cNvSpPr/>
              <p:nvPr/>
            </p:nvSpPr>
            <p:spPr bwMode="auto">
              <a:xfrm>
                <a:off x="2504" y="3516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36 w 46"/>
                  <a:gd name="T3" fmla="*/ 0 h 38"/>
                  <a:gd name="T4" fmla="*/ 36 w 46"/>
                  <a:gd name="T5" fmla="*/ 0 h 38"/>
                  <a:gd name="T6" fmla="*/ 22 w 46"/>
                  <a:gd name="T7" fmla="*/ 4 h 38"/>
                  <a:gd name="T8" fmla="*/ 10 w 46"/>
                  <a:gd name="T9" fmla="*/ 8 h 38"/>
                  <a:gd name="T10" fmla="*/ 2 w 46"/>
                  <a:gd name="T11" fmla="*/ 10 h 38"/>
                  <a:gd name="T12" fmla="*/ 0 w 46"/>
                  <a:gd name="T13" fmla="*/ 12 h 38"/>
                  <a:gd name="T14" fmla="*/ 0 w 46"/>
                  <a:gd name="T15" fmla="*/ 16 h 38"/>
                  <a:gd name="T16" fmla="*/ 0 w 46"/>
                  <a:gd name="T17" fmla="*/ 16 h 38"/>
                  <a:gd name="T18" fmla="*/ 0 w 46"/>
                  <a:gd name="T19" fmla="*/ 38 h 38"/>
                  <a:gd name="T20" fmla="*/ 46 w 46"/>
                  <a:gd name="T21" fmla="*/ 38 h 38"/>
                  <a:gd name="T22" fmla="*/ 46 w 46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5" name="Freeform 1346"/>
              <p:cNvSpPr/>
              <p:nvPr/>
            </p:nvSpPr>
            <p:spPr bwMode="auto">
              <a:xfrm>
                <a:off x="2532" y="3516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8 w 36"/>
                  <a:gd name="T5" fmla="*/ 0 h 18"/>
                  <a:gd name="T6" fmla="*/ 8 w 36"/>
                  <a:gd name="T7" fmla="*/ 0 h 18"/>
                  <a:gd name="T8" fmla="*/ 0 w 36"/>
                  <a:gd name="T9" fmla="*/ 2 h 18"/>
                  <a:gd name="T10" fmla="*/ 0 w 36"/>
                  <a:gd name="T11" fmla="*/ 2 h 18"/>
                  <a:gd name="T12" fmla="*/ 2 w 36"/>
                  <a:gd name="T13" fmla="*/ 8 h 18"/>
                  <a:gd name="T14" fmla="*/ 6 w 36"/>
                  <a:gd name="T15" fmla="*/ 14 h 18"/>
                  <a:gd name="T16" fmla="*/ 12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4 w 36"/>
                  <a:gd name="T23" fmla="*/ 18 h 18"/>
                  <a:gd name="T24" fmla="*/ 30 w 36"/>
                  <a:gd name="T25" fmla="*/ 14 h 18"/>
                  <a:gd name="T26" fmla="*/ 34 w 36"/>
                  <a:gd name="T27" fmla="*/ 8 h 18"/>
                  <a:gd name="T28" fmla="*/ 36 w 36"/>
                  <a:gd name="T29" fmla="*/ 2 h 18"/>
                  <a:gd name="T30" fmla="*/ 36 w 36"/>
                  <a:gd name="T31" fmla="*/ 2 h 18"/>
                  <a:gd name="T32" fmla="*/ 28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6" name="Freeform 1347"/>
              <p:cNvSpPr/>
              <p:nvPr/>
            </p:nvSpPr>
            <p:spPr bwMode="auto">
              <a:xfrm>
                <a:off x="2532" y="3516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8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7" name="Freeform 1348"/>
              <p:cNvSpPr/>
              <p:nvPr/>
            </p:nvSpPr>
            <p:spPr bwMode="auto">
              <a:xfrm>
                <a:off x="2534" y="3516"/>
                <a:ext cx="32" cy="16"/>
              </a:xfrm>
              <a:custGeom>
                <a:avLst/>
                <a:gdLst>
                  <a:gd name="T0" fmla="*/ 16 w 32"/>
                  <a:gd name="T1" fmla="*/ 0 h 16"/>
                  <a:gd name="T2" fmla="*/ 16 w 32"/>
                  <a:gd name="T3" fmla="*/ 0 h 16"/>
                  <a:gd name="T4" fmla="*/ 6 w 32"/>
                  <a:gd name="T5" fmla="*/ 0 h 16"/>
                  <a:gd name="T6" fmla="*/ 6 w 32"/>
                  <a:gd name="T7" fmla="*/ 0 h 16"/>
                  <a:gd name="T8" fmla="*/ 0 w 32"/>
                  <a:gd name="T9" fmla="*/ 2 h 16"/>
                  <a:gd name="T10" fmla="*/ 0 w 32"/>
                  <a:gd name="T11" fmla="*/ 2 h 16"/>
                  <a:gd name="T12" fmla="*/ 2 w 32"/>
                  <a:gd name="T13" fmla="*/ 6 h 16"/>
                  <a:gd name="T14" fmla="*/ 6 w 32"/>
                  <a:gd name="T15" fmla="*/ 12 h 16"/>
                  <a:gd name="T16" fmla="*/ 10 w 32"/>
                  <a:gd name="T17" fmla="*/ 14 h 16"/>
                  <a:gd name="T18" fmla="*/ 16 w 32"/>
                  <a:gd name="T19" fmla="*/ 16 h 16"/>
                  <a:gd name="T20" fmla="*/ 16 w 32"/>
                  <a:gd name="T21" fmla="*/ 16 h 16"/>
                  <a:gd name="T22" fmla="*/ 22 w 32"/>
                  <a:gd name="T23" fmla="*/ 14 h 16"/>
                  <a:gd name="T24" fmla="*/ 26 w 32"/>
                  <a:gd name="T25" fmla="*/ 12 h 16"/>
                  <a:gd name="T26" fmla="*/ 30 w 32"/>
                  <a:gd name="T27" fmla="*/ 6 h 16"/>
                  <a:gd name="T28" fmla="*/ 32 w 32"/>
                  <a:gd name="T29" fmla="*/ 2 h 16"/>
                  <a:gd name="T30" fmla="*/ 32 w 32"/>
                  <a:gd name="T31" fmla="*/ 2 h 16"/>
                  <a:gd name="T32" fmla="*/ 26 w 32"/>
                  <a:gd name="T33" fmla="*/ 0 h 16"/>
                  <a:gd name="T34" fmla="*/ 16 w 32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6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6" y="12"/>
                    </a:lnTo>
                    <a:lnTo>
                      <a:pt x="30" y="6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8" name="Freeform 1349"/>
              <p:cNvSpPr/>
              <p:nvPr/>
            </p:nvSpPr>
            <p:spPr bwMode="auto">
              <a:xfrm>
                <a:off x="2534" y="3516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6 w 16"/>
                  <a:gd name="T3" fmla="*/ 0 h 16"/>
                  <a:gd name="T4" fmla="*/ 6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6 h 16"/>
                  <a:gd name="T12" fmla="*/ 6 w 16"/>
                  <a:gd name="T13" fmla="*/ 12 h 16"/>
                  <a:gd name="T14" fmla="*/ 10 w 16"/>
                  <a:gd name="T15" fmla="*/ 14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9" name="Freeform 1350"/>
              <p:cNvSpPr/>
              <p:nvPr/>
            </p:nvSpPr>
            <p:spPr bwMode="auto">
              <a:xfrm>
                <a:off x="2540" y="3502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0" name="Freeform 1351"/>
              <p:cNvSpPr/>
              <p:nvPr/>
            </p:nvSpPr>
            <p:spPr bwMode="auto">
              <a:xfrm>
                <a:off x="2540" y="3502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1" name="Freeform 1352"/>
              <p:cNvSpPr/>
              <p:nvPr/>
            </p:nvSpPr>
            <p:spPr bwMode="auto">
              <a:xfrm>
                <a:off x="2526" y="3442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4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6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6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2" name="Freeform 1353"/>
              <p:cNvSpPr/>
              <p:nvPr/>
            </p:nvSpPr>
            <p:spPr bwMode="auto">
              <a:xfrm>
                <a:off x="2526" y="344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4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3" name="Freeform 1354"/>
              <p:cNvSpPr/>
              <p:nvPr/>
            </p:nvSpPr>
            <p:spPr bwMode="auto">
              <a:xfrm>
                <a:off x="2542" y="3500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2 w 16"/>
                  <a:gd name="T13" fmla="*/ 0 h 6"/>
                  <a:gd name="T14" fmla="*/ 8 w 16"/>
                  <a:gd name="T15" fmla="*/ 0 h 6"/>
                  <a:gd name="T16" fmla="*/ 8 w 16"/>
                  <a:gd name="T17" fmla="*/ 0 h 6"/>
                  <a:gd name="T18" fmla="*/ 4 w 16"/>
                  <a:gd name="T19" fmla="*/ 0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4" name="Freeform 1355"/>
              <p:cNvSpPr/>
              <p:nvPr/>
            </p:nvSpPr>
            <p:spPr bwMode="auto">
              <a:xfrm>
                <a:off x="2542" y="3500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4 w 8"/>
                  <a:gd name="T11" fmla="*/ 0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5" name="Freeform 1356"/>
              <p:cNvSpPr/>
              <p:nvPr/>
            </p:nvSpPr>
            <p:spPr bwMode="auto">
              <a:xfrm>
                <a:off x="2550" y="351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6" name="Freeform 1357"/>
              <p:cNvSpPr/>
              <p:nvPr/>
            </p:nvSpPr>
            <p:spPr bwMode="auto">
              <a:xfrm>
                <a:off x="2536" y="3516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7" name="Freeform 1358"/>
              <p:cNvSpPr>
                <a:spLocks noEditPoints="1"/>
              </p:cNvSpPr>
              <p:nvPr/>
            </p:nvSpPr>
            <p:spPr bwMode="auto">
              <a:xfrm>
                <a:off x="2524" y="3466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4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38 w 52"/>
                  <a:gd name="T15" fmla="*/ 16 h 16"/>
                  <a:gd name="T16" fmla="*/ 34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0 w 52"/>
                  <a:gd name="T25" fmla="*/ 12 h 16"/>
                  <a:gd name="T26" fmla="*/ 12 w 52"/>
                  <a:gd name="T27" fmla="*/ 16 h 16"/>
                  <a:gd name="T28" fmla="*/ 8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6 w 52"/>
                  <a:gd name="T37" fmla="*/ 2 h 16"/>
                  <a:gd name="T38" fmla="*/ 14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2 h 16"/>
                  <a:gd name="T46" fmla="*/ 6 w 52"/>
                  <a:gd name="T47" fmla="*/ 6 h 16"/>
                  <a:gd name="T48" fmla="*/ 6 w 52"/>
                  <a:gd name="T49" fmla="*/ 4 h 16"/>
                  <a:gd name="T50" fmla="*/ 14 w 52"/>
                  <a:gd name="T51" fmla="*/ 2 h 16"/>
                  <a:gd name="T52" fmla="*/ 22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10 w 52"/>
                  <a:gd name="T59" fmla="*/ 12 h 16"/>
                  <a:gd name="T60" fmla="*/ 42 w 52"/>
                  <a:gd name="T61" fmla="*/ 12 h 16"/>
                  <a:gd name="T62" fmla="*/ 46 w 52"/>
                  <a:gd name="T63" fmla="*/ 8 h 16"/>
                  <a:gd name="T64" fmla="*/ 46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30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2 w 52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8" name="Freeform 1359"/>
              <p:cNvSpPr>
                <a:spLocks noEditPoints="1"/>
              </p:cNvSpPr>
              <p:nvPr/>
            </p:nvSpPr>
            <p:spPr bwMode="auto">
              <a:xfrm>
                <a:off x="2524" y="3466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8 w 26"/>
                  <a:gd name="T9" fmla="*/ 14 h 16"/>
                  <a:gd name="T10" fmla="*/ 12 w 26"/>
                  <a:gd name="T11" fmla="*/ 16 h 16"/>
                  <a:gd name="T12" fmla="*/ 12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6 w 26"/>
                  <a:gd name="T31" fmla="*/ 2 h 16"/>
                  <a:gd name="T32" fmla="*/ 6 w 26"/>
                  <a:gd name="T33" fmla="*/ 2 h 16"/>
                  <a:gd name="T34" fmla="*/ 14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2 h 16"/>
                  <a:gd name="T44" fmla="*/ 10 w 26"/>
                  <a:gd name="T45" fmla="*/ 12 h 16"/>
                  <a:gd name="T46" fmla="*/ 6 w 26"/>
                  <a:gd name="T47" fmla="*/ 8 h 16"/>
                  <a:gd name="T48" fmla="*/ 6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20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4 w 26"/>
                  <a:gd name="T71" fmla="*/ 14 h 16"/>
                  <a:gd name="T72" fmla="*/ 10 w 26"/>
                  <a:gd name="T73" fmla="*/ 12 h 16"/>
                  <a:gd name="T74" fmla="*/ 10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9" name="Rectangle 1360"/>
              <p:cNvSpPr>
                <a:spLocks noChangeArrowheads="1"/>
              </p:cNvSpPr>
              <p:nvPr/>
            </p:nvSpPr>
            <p:spPr bwMode="auto">
              <a:xfrm>
                <a:off x="2230" y="3182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0" name="Freeform 1361"/>
              <p:cNvSpPr/>
              <p:nvPr/>
            </p:nvSpPr>
            <p:spPr bwMode="auto">
              <a:xfrm>
                <a:off x="2260" y="3188"/>
                <a:ext cx="68" cy="84"/>
              </a:xfrm>
              <a:custGeom>
                <a:avLst/>
                <a:gdLst>
                  <a:gd name="T0" fmla="*/ 34 w 68"/>
                  <a:gd name="T1" fmla="*/ 0 h 84"/>
                  <a:gd name="T2" fmla="*/ 34 w 68"/>
                  <a:gd name="T3" fmla="*/ 0 h 84"/>
                  <a:gd name="T4" fmla="*/ 24 w 68"/>
                  <a:gd name="T5" fmla="*/ 2 h 84"/>
                  <a:gd name="T6" fmla="*/ 16 w 68"/>
                  <a:gd name="T7" fmla="*/ 6 h 84"/>
                  <a:gd name="T8" fmla="*/ 10 w 68"/>
                  <a:gd name="T9" fmla="*/ 10 h 84"/>
                  <a:gd name="T10" fmla="*/ 4 w 68"/>
                  <a:gd name="T11" fmla="*/ 16 h 84"/>
                  <a:gd name="T12" fmla="*/ 2 w 68"/>
                  <a:gd name="T13" fmla="*/ 24 h 84"/>
                  <a:gd name="T14" fmla="*/ 0 w 68"/>
                  <a:gd name="T15" fmla="*/ 30 h 84"/>
                  <a:gd name="T16" fmla="*/ 0 w 68"/>
                  <a:gd name="T17" fmla="*/ 44 h 84"/>
                  <a:gd name="T18" fmla="*/ 0 w 68"/>
                  <a:gd name="T19" fmla="*/ 44 h 84"/>
                  <a:gd name="T20" fmla="*/ 2 w 68"/>
                  <a:gd name="T21" fmla="*/ 58 h 84"/>
                  <a:gd name="T22" fmla="*/ 8 w 68"/>
                  <a:gd name="T23" fmla="*/ 70 h 84"/>
                  <a:gd name="T24" fmla="*/ 14 w 68"/>
                  <a:gd name="T25" fmla="*/ 78 h 84"/>
                  <a:gd name="T26" fmla="*/ 18 w 68"/>
                  <a:gd name="T27" fmla="*/ 84 h 84"/>
                  <a:gd name="T28" fmla="*/ 18 w 68"/>
                  <a:gd name="T29" fmla="*/ 84 h 84"/>
                  <a:gd name="T30" fmla="*/ 34 w 68"/>
                  <a:gd name="T31" fmla="*/ 84 h 84"/>
                  <a:gd name="T32" fmla="*/ 34 w 68"/>
                  <a:gd name="T33" fmla="*/ 84 h 84"/>
                  <a:gd name="T34" fmla="*/ 50 w 68"/>
                  <a:gd name="T35" fmla="*/ 84 h 84"/>
                  <a:gd name="T36" fmla="*/ 50 w 68"/>
                  <a:gd name="T37" fmla="*/ 84 h 84"/>
                  <a:gd name="T38" fmla="*/ 54 w 68"/>
                  <a:gd name="T39" fmla="*/ 78 h 84"/>
                  <a:gd name="T40" fmla="*/ 60 w 68"/>
                  <a:gd name="T41" fmla="*/ 70 h 84"/>
                  <a:gd name="T42" fmla="*/ 66 w 68"/>
                  <a:gd name="T43" fmla="*/ 58 h 84"/>
                  <a:gd name="T44" fmla="*/ 68 w 68"/>
                  <a:gd name="T45" fmla="*/ 44 h 84"/>
                  <a:gd name="T46" fmla="*/ 68 w 68"/>
                  <a:gd name="T47" fmla="*/ 44 h 84"/>
                  <a:gd name="T48" fmla="*/ 68 w 68"/>
                  <a:gd name="T49" fmla="*/ 30 h 84"/>
                  <a:gd name="T50" fmla="*/ 66 w 68"/>
                  <a:gd name="T51" fmla="*/ 24 h 84"/>
                  <a:gd name="T52" fmla="*/ 64 w 68"/>
                  <a:gd name="T53" fmla="*/ 16 h 84"/>
                  <a:gd name="T54" fmla="*/ 58 w 68"/>
                  <a:gd name="T55" fmla="*/ 10 h 84"/>
                  <a:gd name="T56" fmla="*/ 52 w 68"/>
                  <a:gd name="T57" fmla="*/ 6 h 84"/>
                  <a:gd name="T58" fmla="*/ 44 w 68"/>
                  <a:gd name="T59" fmla="*/ 2 h 84"/>
                  <a:gd name="T60" fmla="*/ 34 w 68"/>
                  <a:gd name="T61" fmla="*/ 0 h 84"/>
                  <a:gd name="T62" fmla="*/ 34 w 68"/>
                  <a:gd name="T6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4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8"/>
                    </a:lnTo>
                    <a:lnTo>
                      <a:pt x="8" y="70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4" y="78"/>
                    </a:lnTo>
                    <a:lnTo>
                      <a:pt x="60" y="70"/>
                    </a:lnTo>
                    <a:lnTo>
                      <a:pt x="66" y="58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6" y="24"/>
                    </a:lnTo>
                    <a:lnTo>
                      <a:pt x="64" y="16"/>
                    </a:lnTo>
                    <a:lnTo>
                      <a:pt x="58" y="10"/>
                    </a:lnTo>
                    <a:lnTo>
                      <a:pt x="52" y="6"/>
                    </a:lnTo>
                    <a:lnTo>
                      <a:pt x="4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1" name="Freeform 1362"/>
              <p:cNvSpPr/>
              <p:nvPr/>
            </p:nvSpPr>
            <p:spPr bwMode="auto">
              <a:xfrm>
                <a:off x="2260" y="3188"/>
                <a:ext cx="34" cy="84"/>
              </a:xfrm>
              <a:custGeom>
                <a:avLst/>
                <a:gdLst>
                  <a:gd name="T0" fmla="*/ 34 w 34"/>
                  <a:gd name="T1" fmla="*/ 0 h 84"/>
                  <a:gd name="T2" fmla="*/ 34 w 34"/>
                  <a:gd name="T3" fmla="*/ 0 h 84"/>
                  <a:gd name="T4" fmla="*/ 24 w 34"/>
                  <a:gd name="T5" fmla="*/ 2 h 84"/>
                  <a:gd name="T6" fmla="*/ 16 w 34"/>
                  <a:gd name="T7" fmla="*/ 6 h 84"/>
                  <a:gd name="T8" fmla="*/ 10 w 34"/>
                  <a:gd name="T9" fmla="*/ 10 h 84"/>
                  <a:gd name="T10" fmla="*/ 4 w 34"/>
                  <a:gd name="T11" fmla="*/ 16 h 84"/>
                  <a:gd name="T12" fmla="*/ 2 w 34"/>
                  <a:gd name="T13" fmla="*/ 24 h 84"/>
                  <a:gd name="T14" fmla="*/ 0 w 34"/>
                  <a:gd name="T15" fmla="*/ 30 h 84"/>
                  <a:gd name="T16" fmla="*/ 0 w 34"/>
                  <a:gd name="T17" fmla="*/ 44 h 84"/>
                  <a:gd name="T18" fmla="*/ 0 w 34"/>
                  <a:gd name="T19" fmla="*/ 44 h 84"/>
                  <a:gd name="T20" fmla="*/ 2 w 34"/>
                  <a:gd name="T21" fmla="*/ 58 h 84"/>
                  <a:gd name="T22" fmla="*/ 8 w 34"/>
                  <a:gd name="T23" fmla="*/ 70 h 84"/>
                  <a:gd name="T24" fmla="*/ 14 w 34"/>
                  <a:gd name="T25" fmla="*/ 78 h 84"/>
                  <a:gd name="T26" fmla="*/ 18 w 34"/>
                  <a:gd name="T27" fmla="*/ 84 h 84"/>
                  <a:gd name="T28" fmla="*/ 34 w 34"/>
                  <a:gd name="T29" fmla="*/ 84 h 84"/>
                  <a:gd name="T30" fmla="*/ 34 w 34"/>
                  <a:gd name="T3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4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8"/>
                    </a:lnTo>
                    <a:lnTo>
                      <a:pt x="8" y="70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2" name="Freeform 1363"/>
              <p:cNvSpPr/>
              <p:nvPr/>
            </p:nvSpPr>
            <p:spPr bwMode="auto">
              <a:xfrm>
                <a:off x="2248" y="326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3" name="Freeform 1364"/>
              <p:cNvSpPr/>
              <p:nvPr/>
            </p:nvSpPr>
            <p:spPr bwMode="auto">
              <a:xfrm>
                <a:off x="2248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4" name="Freeform 1365"/>
              <p:cNvSpPr/>
              <p:nvPr/>
            </p:nvSpPr>
            <p:spPr bwMode="auto">
              <a:xfrm>
                <a:off x="2284" y="325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5" name="Freeform 1366"/>
              <p:cNvSpPr/>
              <p:nvPr/>
            </p:nvSpPr>
            <p:spPr bwMode="auto">
              <a:xfrm>
                <a:off x="2284" y="3254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6" name="Freeform 1367"/>
              <p:cNvSpPr/>
              <p:nvPr/>
            </p:nvSpPr>
            <p:spPr bwMode="auto">
              <a:xfrm>
                <a:off x="2272" y="3198"/>
                <a:ext cx="44" cy="62"/>
              </a:xfrm>
              <a:custGeom>
                <a:avLst/>
                <a:gdLst>
                  <a:gd name="T0" fmla="*/ 0 w 44"/>
                  <a:gd name="T1" fmla="*/ 20 h 62"/>
                  <a:gd name="T2" fmla="*/ 0 w 44"/>
                  <a:gd name="T3" fmla="*/ 38 h 62"/>
                  <a:gd name="T4" fmla="*/ 0 w 44"/>
                  <a:gd name="T5" fmla="*/ 38 h 62"/>
                  <a:gd name="T6" fmla="*/ 2 w 44"/>
                  <a:gd name="T7" fmla="*/ 44 h 62"/>
                  <a:gd name="T8" fmla="*/ 8 w 44"/>
                  <a:gd name="T9" fmla="*/ 52 h 62"/>
                  <a:gd name="T10" fmla="*/ 14 w 44"/>
                  <a:gd name="T11" fmla="*/ 58 h 62"/>
                  <a:gd name="T12" fmla="*/ 18 w 44"/>
                  <a:gd name="T13" fmla="*/ 60 h 62"/>
                  <a:gd name="T14" fmla="*/ 22 w 44"/>
                  <a:gd name="T15" fmla="*/ 62 h 62"/>
                  <a:gd name="T16" fmla="*/ 22 w 44"/>
                  <a:gd name="T17" fmla="*/ 62 h 62"/>
                  <a:gd name="T18" fmla="*/ 26 w 44"/>
                  <a:gd name="T19" fmla="*/ 60 h 62"/>
                  <a:gd name="T20" fmla="*/ 30 w 44"/>
                  <a:gd name="T21" fmla="*/ 58 h 62"/>
                  <a:gd name="T22" fmla="*/ 36 w 44"/>
                  <a:gd name="T23" fmla="*/ 52 h 62"/>
                  <a:gd name="T24" fmla="*/ 42 w 44"/>
                  <a:gd name="T25" fmla="*/ 44 h 62"/>
                  <a:gd name="T26" fmla="*/ 44 w 44"/>
                  <a:gd name="T27" fmla="*/ 38 h 62"/>
                  <a:gd name="T28" fmla="*/ 44 w 44"/>
                  <a:gd name="T29" fmla="*/ 20 h 62"/>
                  <a:gd name="T30" fmla="*/ 44 w 44"/>
                  <a:gd name="T31" fmla="*/ 20 h 62"/>
                  <a:gd name="T32" fmla="*/ 42 w 44"/>
                  <a:gd name="T33" fmla="*/ 10 h 62"/>
                  <a:gd name="T34" fmla="*/ 38 w 44"/>
                  <a:gd name="T35" fmla="*/ 4 h 62"/>
                  <a:gd name="T36" fmla="*/ 30 w 44"/>
                  <a:gd name="T37" fmla="*/ 0 h 62"/>
                  <a:gd name="T38" fmla="*/ 22 w 44"/>
                  <a:gd name="T39" fmla="*/ 0 h 62"/>
                  <a:gd name="T40" fmla="*/ 22 w 44"/>
                  <a:gd name="T41" fmla="*/ 0 h 62"/>
                  <a:gd name="T42" fmla="*/ 14 w 44"/>
                  <a:gd name="T43" fmla="*/ 0 h 62"/>
                  <a:gd name="T44" fmla="*/ 6 w 44"/>
                  <a:gd name="T45" fmla="*/ 4 h 62"/>
                  <a:gd name="T46" fmla="*/ 2 w 44"/>
                  <a:gd name="T47" fmla="*/ 10 h 62"/>
                  <a:gd name="T48" fmla="*/ 0 w 44"/>
                  <a:gd name="T49" fmla="*/ 20 h 62"/>
                  <a:gd name="T50" fmla="*/ 0 w 44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44" y="3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2" y="10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7" name="Freeform 1368"/>
              <p:cNvSpPr/>
              <p:nvPr/>
            </p:nvSpPr>
            <p:spPr bwMode="auto">
              <a:xfrm>
                <a:off x="2272" y="3198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6 w 22"/>
                  <a:gd name="T25" fmla="*/ 4 h 62"/>
                  <a:gd name="T26" fmla="*/ 2 w 22"/>
                  <a:gd name="T27" fmla="*/ 10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8" name="Freeform 1369"/>
              <p:cNvSpPr/>
              <p:nvPr/>
            </p:nvSpPr>
            <p:spPr bwMode="auto">
              <a:xfrm>
                <a:off x="2288" y="3244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2 h 2"/>
                  <a:gd name="T8" fmla="*/ 0 w 12"/>
                  <a:gd name="T9" fmla="*/ 2 h 2"/>
                  <a:gd name="T10" fmla="*/ 0 w 12"/>
                  <a:gd name="T11" fmla="*/ 2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9" name="Freeform 1370"/>
              <p:cNvSpPr/>
              <p:nvPr/>
            </p:nvSpPr>
            <p:spPr bwMode="auto">
              <a:xfrm>
                <a:off x="2270" y="3196"/>
                <a:ext cx="48" cy="26"/>
              </a:xfrm>
              <a:custGeom>
                <a:avLst/>
                <a:gdLst>
                  <a:gd name="T0" fmla="*/ 24 w 48"/>
                  <a:gd name="T1" fmla="*/ 8 h 26"/>
                  <a:gd name="T2" fmla="*/ 24 w 48"/>
                  <a:gd name="T3" fmla="*/ 8 h 26"/>
                  <a:gd name="T4" fmla="*/ 20 w 48"/>
                  <a:gd name="T5" fmla="*/ 16 h 26"/>
                  <a:gd name="T6" fmla="*/ 14 w 48"/>
                  <a:gd name="T7" fmla="*/ 20 h 26"/>
                  <a:gd name="T8" fmla="*/ 6 w 48"/>
                  <a:gd name="T9" fmla="*/ 24 h 26"/>
                  <a:gd name="T10" fmla="*/ 2 w 48"/>
                  <a:gd name="T11" fmla="*/ 26 h 26"/>
                  <a:gd name="T12" fmla="*/ 2 w 48"/>
                  <a:gd name="T13" fmla="*/ 26 h 26"/>
                  <a:gd name="T14" fmla="*/ 0 w 48"/>
                  <a:gd name="T15" fmla="*/ 18 h 26"/>
                  <a:gd name="T16" fmla="*/ 2 w 48"/>
                  <a:gd name="T17" fmla="*/ 12 h 26"/>
                  <a:gd name="T18" fmla="*/ 4 w 48"/>
                  <a:gd name="T19" fmla="*/ 8 h 26"/>
                  <a:gd name="T20" fmla="*/ 8 w 48"/>
                  <a:gd name="T21" fmla="*/ 4 h 26"/>
                  <a:gd name="T22" fmla="*/ 16 w 48"/>
                  <a:gd name="T23" fmla="*/ 0 h 26"/>
                  <a:gd name="T24" fmla="*/ 24 w 48"/>
                  <a:gd name="T25" fmla="*/ 0 h 26"/>
                  <a:gd name="T26" fmla="*/ 24 w 48"/>
                  <a:gd name="T27" fmla="*/ 0 h 26"/>
                  <a:gd name="T28" fmla="*/ 32 w 48"/>
                  <a:gd name="T29" fmla="*/ 0 h 26"/>
                  <a:gd name="T30" fmla="*/ 40 w 48"/>
                  <a:gd name="T31" fmla="*/ 4 h 26"/>
                  <a:gd name="T32" fmla="*/ 44 w 48"/>
                  <a:gd name="T33" fmla="*/ 8 h 26"/>
                  <a:gd name="T34" fmla="*/ 46 w 48"/>
                  <a:gd name="T35" fmla="*/ 12 h 26"/>
                  <a:gd name="T36" fmla="*/ 48 w 48"/>
                  <a:gd name="T37" fmla="*/ 18 h 26"/>
                  <a:gd name="T38" fmla="*/ 46 w 48"/>
                  <a:gd name="T39" fmla="*/ 26 h 26"/>
                  <a:gd name="T40" fmla="*/ 46 w 48"/>
                  <a:gd name="T41" fmla="*/ 26 h 26"/>
                  <a:gd name="T42" fmla="*/ 42 w 48"/>
                  <a:gd name="T43" fmla="*/ 24 h 26"/>
                  <a:gd name="T44" fmla="*/ 34 w 48"/>
                  <a:gd name="T45" fmla="*/ 20 h 26"/>
                  <a:gd name="T46" fmla="*/ 28 w 48"/>
                  <a:gd name="T47" fmla="*/ 16 h 26"/>
                  <a:gd name="T48" fmla="*/ 24 w 48"/>
                  <a:gd name="T49" fmla="*/ 8 h 26"/>
                  <a:gd name="T50" fmla="*/ 24 w 48"/>
                  <a:gd name="T5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" h="26">
                    <a:moveTo>
                      <a:pt x="24" y="8"/>
                    </a:moveTo>
                    <a:lnTo>
                      <a:pt x="24" y="8"/>
                    </a:lnTo>
                    <a:lnTo>
                      <a:pt x="20" y="16"/>
                    </a:lnTo>
                    <a:lnTo>
                      <a:pt x="14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44" y="8"/>
                    </a:lnTo>
                    <a:lnTo>
                      <a:pt x="46" y="12"/>
                    </a:lnTo>
                    <a:lnTo>
                      <a:pt x="48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2" y="24"/>
                    </a:lnTo>
                    <a:lnTo>
                      <a:pt x="34" y="20"/>
                    </a:lnTo>
                    <a:lnTo>
                      <a:pt x="28" y="16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0" name="Freeform 1371"/>
              <p:cNvSpPr/>
              <p:nvPr/>
            </p:nvSpPr>
            <p:spPr bwMode="auto">
              <a:xfrm>
                <a:off x="2270" y="3196"/>
                <a:ext cx="24" cy="26"/>
              </a:xfrm>
              <a:custGeom>
                <a:avLst/>
                <a:gdLst>
                  <a:gd name="T0" fmla="*/ 24 w 24"/>
                  <a:gd name="T1" fmla="*/ 8 h 26"/>
                  <a:gd name="T2" fmla="*/ 24 w 24"/>
                  <a:gd name="T3" fmla="*/ 8 h 26"/>
                  <a:gd name="T4" fmla="*/ 20 w 24"/>
                  <a:gd name="T5" fmla="*/ 16 h 26"/>
                  <a:gd name="T6" fmla="*/ 14 w 24"/>
                  <a:gd name="T7" fmla="*/ 20 h 26"/>
                  <a:gd name="T8" fmla="*/ 6 w 24"/>
                  <a:gd name="T9" fmla="*/ 24 h 26"/>
                  <a:gd name="T10" fmla="*/ 2 w 24"/>
                  <a:gd name="T11" fmla="*/ 26 h 26"/>
                  <a:gd name="T12" fmla="*/ 2 w 24"/>
                  <a:gd name="T13" fmla="*/ 26 h 26"/>
                  <a:gd name="T14" fmla="*/ 0 w 24"/>
                  <a:gd name="T15" fmla="*/ 18 h 26"/>
                  <a:gd name="T16" fmla="*/ 2 w 24"/>
                  <a:gd name="T17" fmla="*/ 12 h 26"/>
                  <a:gd name="T18" fmla="*/ 4 w 24"/>
                  <a:gd name="T19" fmla="*/ 8 h 26"/>
                  <a:gd name="T20" fmla="*/ 8 w 24"/>
                  <a:gd name="T21" fmla="*/ 4 h 26"/>
                  <a:gd name="T22" fmla="*/ 16 w 24"/>
                  <a:gd name="T23" fmla="*/ 0 h 26"/>
                  <a:gd name="T24" fmla="*/ 24 w 24"/>
                  <a:gd name="T25" fmla="*/ 0 h 26"/>
                  <a:gd name="T26" fmla="*/ 24 w 24"/>
                  <a:gd name="T2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8"/>
                    </a:moveTo>
                    <a:lnTo>
                      <a:pt x="24" y="8"/>
                    </a:lnTo>
                    <a:lnTo>
                      <a:pt x="20" y="16"/>
                    </a:lnTo>
                    <a:lnTo>
                      <a:pt x="14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1" name="Freeform 1372"/>
              <p:cNvSpPr>
                <a:spLocks noEditPoints="1"/>
              </p:cNvSpPr>
              <p:nvPr/>
            </p:nvSpPr>
            <p:spPr bwMode="auto">
              <a:xfrm>
                <a:off x="2268" y="3220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4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2" name="Freeform 1373"/>
              <p:cNvSpPr>
                <a:spLocks noEditPoints="1"/>
              </p:cNvSpPr>
              <p:nvPr/>
            </p:nvSpPr>
            <p:spPr bwMode="auto">
              <a:xfrm>
                <a:off x="2268" y="3220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3" name="Freeform 1374"/>
              <p:cNvSpPr/>
              <p:nvPr/>
            </p:nvSpPr>
            <p:spPr bwMode="auto">
              <a:xfrm>
                <a:off x="2294" y="3266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6 w 14"/>
                  <a:gd name="T9" fmla="*/ 14 h 18"/>
                  <a:gd name="T10" fmla="*/ 10 w 14"/>
                  <a:gd name="T11" fmla="*/ 18 h 18"/>
                  <a:gd name="T12" fmla="*/ 10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4" name="Freeform 1375"/>
              <p:cNvSpPr/>
              <p:nvPr/>
            </p:nvSpPr>
            <p:spPr bwMode="auto">
              <a:xfrm>
                <a:off x="2280" y="3266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8 w 14"/>
                  <a:gd name="T9" fmla="*/ 14 h 18"/>
                  <a:gd name="T10" fmla="*/ 4 w 14"/>
                  <a:gd name="T11" fmla="*/ 18 h 18"/>
                  <a:gd name="T12" fmla="*/ 4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5" name="Rectangle 1376"/>
              <p:cNvSpPr>
                <a:spLocks noChangeArrowheads="1"/>
              </p:cNvSpPr>
              <p:nvPr/>
            </p:nvSpPr>
            <p:spPr bwMode="auto">
              <a:xfrm>
                <a:off x="2230" y="2934"/>
                <a:ext cx="128" cy="124"/>
              </a:xfrm>
              <a:prstGeom prst="rect">
                <a:avLst/>
              </a:prstGeom>
              <a:solidFill>
                <a:srgbClr val="FFC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6" name="Freeform 1377"/>
              <p:cNvSpPr/>
              <p:nvPr/>
            </p:nvSpPr>
            <p:spPr bwMode="auto">
              <a:xfrm>
                <a:off x="2256" y="2936"/>
                <a:ext cx="38" cy="100"/>
              </a:xfrm>
              <a:custGeom>
                <a:avLst/>
                <a:gdLst>
                  <a:gd name="T0" fmla="*/ 34 w 38"/>
                  <a:gd name="T1" fmla="*/ 94 h 100"/>
                  <a:gd name="T2" fmla="*/ 34 w 38"/>
                  <a:gd name="T3" fmla="*/ 94 h 100"/>
                  <a:gd name="T4" fmla="*/ 34 w 38"/>
                  <a:gd name="T5" fmla="*/ 88 h 100"/>
                  <a:gd name="T6" fmla="*/ 34 w 38"/>
                  <a:gd name="T7" fmla="*/ 80 h 100"/>
                  <a:gd name="T8" fmla="*/ 32 w 38"/>
                  <a:gd name="T9" fmla="*/ 74 h 100"/>
                  <a:gd name="T10" fmla="*/ 28 w 38"/>
                  <a:gd name="T11" fmla="*/ 70 h 100"/>
                  <a:gd name="T12" fmla="*/ 28 w 38"/>
                  <a:gd name="T13" fmla="*/ 70 h 100"/>
                  <a:gd name="T14" fmla="*/ 22 w 38"/>
                  <a:gd name="T15" fmla="*/ 64 h 100"/>
                  <a:gd name="T16" fmla="*/ 18 w 38"/>
                  <a:gd name="T17" fmla="*/ 56 h 100"/>
                  <a:gd name="T18" fmla="*/ 16 w 38"/>
                  <a:gd name="T19" fmla="*/ 48 h 100"/>
                  <a:gd name="T20" fmla="*/ 16 w 38"/>
                  <a:gd name="T21" fmla="*/ 38 h 100"/>
                  <a:gd name="T22" fmla="*/ 16 w 38"/>
                  <a:gd name="T23" fmla="*/ 38 h 100"/>
                  <a:gd name="T24" fmla="*/ 18 w 38"/>
                  <a:gd name="T25" fmla="*/ 32 h 100"/>
                  <a:gd name="T26" fmla="*/ 26 w 38"/>
                  <a:gd name="T27" fmla="*/ 26 h 100"/>
                  <a:gd name="T28" fmla="*/ 32 w 38"/>
                  <a:gd name="T29" fmla="*/ 22 h 100"/>
                  <a:gd name="T30" fmla="*/ 38 w 38"/>
                  <a:gd name="T31" fmla="*/ 16 h 100"/>
                  <a:gd name="T32" fmla="*/ 38 w 38"/>
                  <a:gd name="T33" fmla="*/ 16 h 100"/>
                  <a:gd name="T34" fmla="*/ 38 w 38"/>
                  <a:gd name="T35" fmla="*/ 0 h 100"/>
                  <a:gd name="T36" fmla="*/ 38 w 38"/>
                  <a:gd name="T37" fmla="*/ 0 h 100"/>
                  <a:gd name="T38" fmla="*/ 24 w 38"/>
                  <a:gd name="T39" fmla="*/ 2 h 100"/>
                  <a:gd name="T40" fmla="*/ 18 w 38"/>
                  <a:gd name="T41" fmla="*/ 6 h 100"/>
                  <a:gd name="T42" fmla="*/ 12 w 38"/>
                  <a:gd name="T43" fmla="*/ 8 h 100"/>
                  <a:gd name="T44" fmla="*/ 8 w 38"/>
                  <a:gd name="T45" fmla="*/ 14 h 100"/>
                  <a:gd name="T46" fmla="*/ 4 w 38"/>
                  <a:gd name="T47" fmla="*/ 20 h 100"/>
                  <a:gd name="T48" fmla="*/ 0 w 38"/>
                  <a:gd name="T49" fmla="*/ 28 h 100"/>
                  <a:gd name="T50" fmla="*/ 0 w 38"/>
                  <a:gd name="T51" fmla="*/ 36 h 100"/>
                  <a:gd name="T52" fmla="*/ 0 w 38"/>
                  <a:gd name="T53" fmla="*/ 36 h 100"/>
                  <a:gd name="T54" fmla="*/ 0 w 38"/>
                  <a:gd name="T55" fmla="*/ 52 h 100"/>
                  <a:gd name="T56" fmla="*/ 4 w 38"/>
                  <a:gd name="T57" fmla="*/ 62 h 100"/>
                  <a:gd name="T58" fmla="*/ 10 w 38"/>
                  <a:gd name="T59" fmla="*/ 70 h 100"/>
                  <a:gd name="T60" fmla="*/ 16 w 38"/>
                  <a:gd name="T61" fmla="*/ 78 h 100"/>
                  <a:gd name="T62" fmla="*/ 16 w 38"/>
                  <a:gd name="T63" fmla="*/ 78 h 100"/>
                  <a:gd name="T64" fmla="*/ 18 w 38"/>
                  <a:gd name="T65" fmla="*/ 84 h 100"/>
                  <a:gd name="T66" fmla="*/ 18 w 38"/>
                  <a:gd name="T67" fmla="*/ 90 h 100"/>
                  <a:gd name="T68" fmla="*/ 14 w 38"/>
                  <a:gd name="T69" fmla="*/ 92 h 100"/>
                  <a:gd name="T70" fmla="*/ 6 w 38"/>
                  <a:gd name="T71" fmla="*/ 94 h 100"/>
                  <a:gd name="T72" fmla="*/ 6 w 38"/>
                  <a:gd name="T73" fmla="*/ 94 h 100"/>
                  <a:gd name="T74" fmla="*/ 10 w 38"/>
                  <a:gd name="T75" fmla="*/ 98 h 100"/>
                  <a:gd name="T76" fmla="*/ 14 w 38"/>
                  <a:gd name="T77" fmla="*/ 100 h 100"/>
                  <a:gd name="T78" fmla="*/ 22 w 38"/>
                  <a:gd name="T79" fmla="*/ 100 h 100"/>
                  <a:gd name="T80" fmla="*/ 28 w 38"/>
                  <a:gd name="T81" fmla="*/ 98 h 100"/>
                  <a:gd name="T82" fmla="*/ 34 w 38"/>
                  <a:gd name="T83" fmla="*/ 94 h 100"/>
                  <a:gd name="T84" fmla="*/ 34 w 38"/>
                  <a:gd name="T85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" h="100">
                    <a:moveTo>
                      <a:pt x="34" y="94"/>
                    </a:moveTo>
                    <a:lnTo>
                      <a:pt x="34" y="94"/>
                    </a:lnTo>
                    <a:lnTo>
                      <a:pt x="34" y="88"/>
                    </a:lnTo>
                    <a:lnTo>
                      <a:pt x="34" y="80"/>
                    </a:lnTo>
                    <a:lnTo>
                      <a:pt x="32" y="74"/>
                    </a:lnTo>
                    <a:lnTo>
                      <a:pt x="28" y="70"/>
                    </a:lnTo>
                    <a:lnTo>
                      <a:pt x="28" y="70"/>
                    </a:lnTo>
                    <a:lnTo>
                      <a:pt x="22" y="64"/>
                    </a:lnTo>
                    <a:lnTo>
                      <a:pt x="18" y="56"/>
                    </a:lnTo>
                    <a:lnTo>
                      <a:pt x="16" y="48"/>
                    </a:lnTo>
                    <a:lnTo>
                      <a:pt x="16" y="38"/>
                    </a:lnTo>
                    <a:lnTo>
                      <a:pt x="16" y="38"/>
                    </a:lnTo>
                    <a:lnTo>
                      <a:pt x="18" y="32"/>
                    </a:lnTo>
                    <a:lnTo>
                      <a:pt x="26" y="26"/>
                    </a:lnTo>
                    <a:lnTo>
                      <a:pt x="32" y="22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4" y="2"/>
                    </a:lnTo>
                    <a:lnTo>
                      <a:pt x="18" y="6"/>
                    </a:lnTo>
                    <a:lnTo>
                      <a:pt x="12" y="8"/>
                    </a:lnTo>
                    <a:lnTo>
                      <a:pt x="8" y="14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52"/>
                    </a:lnTo>
                    <a:lnTo>
                      <a:pt x="4" y="62"/>
                    </a:lnTo>
                    <a:lnTo>
                      <a:pt x="10" y="70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18" y="84"/>
                    </a:lnTo>
                    <a:lnTo>
                      <a:pt x="18" y="90"/>
                    </a:lnTo>
                    <a:lnTo>
                      <a:pt x="14" y="92"/>
                    </a:lnTo>
                    <a:lnTo>
                      <a:pt x="6" y="94"/>
                    </a:lnTo>
                    <a:lnTo>
                      <a:pt x="6" y="94"/>
                    </a:lnTo>
                    <a:lnTo>
                      <a:pt x="10" y="98"/>
                    </a:lnTo>
                    <a:lnTo>
                      <a:pt x="14" y="100"/>
                    </a:lnTo>
                    <a:lnTo>
                      <a:pt x="22" y="100"/>
                    </a:lnTo>
                    <a:lnTo>
                      <a:pt x="28" y="98"/>
                    </a:lnTo>
                    <a:lnTo>
                      <a:pt x="34" y="94"/>
                    </a:lnTo>
                    <a:lnTo>
                      <a:pt x="34" y="94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7" name="Freeform 1378"/>
              <p:cNvSpPr/>
              <p:nvPr/>
            </p:nvSpPr>
            <p:spPr bwMode="auto">
              <a:xfrm>
                <a:off x="2248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8" name="Freeform 1379"/>
              <p:cNvSpPr/>
              <p:nvPr/>
            </p:nvSpPr>
            <p:spPr bwMode="auto">
              <a:xfrm>
                <a:off x="2248" y="301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10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9" name="Freeform 1380"/>
              <p:cNvSpPr/>
              <p:nvPr/>
            </p:nvSpPr>
            <p:spPr bwMode="auto">
              <a:xfrm>
                <a:off x="2280" y="3018"/>
                <a:ext cx="28" cy="14"/>
              </a:xfrm>
              <a:custGeom>
                <a:avLst/>
                <a:gdLst>
                  <a:gd name="T0" fmla="*/ 14 w 28"/>
                  <a:gd name="T1" fmla="*/ 0 h 14"/>
                  <a:gd name="T2" fmla="*/ 14 w 28"/>
                  <a:gd name="T3" fmla="*/ 0 h 14"/>
                  <a:gd name="T4" fmla="*/ 24 w 28"/>
                  <a:gd name="T5" fmla="*/ 0 h 14"/>
                  <a:gd name="T6" fmla="*/ 24 w 28"/>
                  <a:gd name="T7" fmla="*/ 0 h 14"/>
                  <a:gd name="T8" fmla="*/ 28 w 28"/>
                  <a:gd name="T9" fmla="*/ 2 h 14"/>
                  <a:gd name="T10" fmla="*/ 28 w 28"/>
                  <a:gd name="T11" fmla="*/ 2 h 14"/>
                  <a:gd name="T12" fmla="*/ 28 w 28"/>
                  <a:gd name="T13" fmla="*/ 2 h 14"/>
                  <a:gd name="T14" fmla="*/ 28 w 28"/>
                  <a:gd name="T15" fmla="*/ 2 h 14"/>
                  <a:gd name="T16" fmla="*/ 26 w 28"/>
                  <a:gd name="T17" fmla="*/ 8 h 14"/>
                  <a:gd name="T18" fmla="*/ 24 w 28"/>
                  <a:gd name="T19" fmla="*/ 12 h 14"/>
                  <a:gd name="T20" fmla="*/ 20 w 28"/>
                  <a:gd name="T21" fmla="*/ 14 h 14"/>
                  <a:gd name="T22" fmla="*/ 14 w 28"/>
                  <a:gd name="T23" fmla="*/ 14 h 14"/>
                  <a:gd name="T24" fmla="*/ 14 w 28"/>
                  <a:gd name="T25" fmla="*/ 14 h 14"/>
                  <a:gd name="T26" fmla="*/ 14 w 28"/>
                  <a:gd name="T27" fmla="*/ 14 h 14"/>
                  <a:gd name="T28" fmla="*/ 8 w 28"/>
                  <a:gd name="T29" fmla="*/ 14 h 14"/>
                  <a:gd name="T30" fmla="*/ 4 w 28"/>
                  <a:gd name="T31" fmla="*/ 12 h 14"/>
                  <a:gd name="T32" fmla="*/ 2 w 28"/>
                  <a:gd name="T33" fmla="*/ 8 h 14"/>
                  <a:gd name="T34" fmla="*/ 0 w 28"/>
                  <a:gd name="T35" fmla="*/ 2 h 14"/>
                  <a:gd name="T36" fmla="*/ 0 w 28"/>
                  <a:gd name="T37" fmla="*/ 2 h 14"/>
                  <a:gd name="T38" fmla="*/ 0 w 28"/>
                  <a:gd name="T39" fmla="*/ 2 h 14"/>
                  <a:gd name="T40" fmla="*/ 0 w 28"/>
                  <a:gd name="T41" fmla="*/ 2 h 14"/>
                  <a:gd name="T42" fmla="*/ 4 w 28"/>
                  <a:gd name="T43" fmla="*/ 0 h 14"/>
                  <a:gd name="T44" fmla="*/ 14 w 28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4">
                    <a:moveTo>
                      <a:pt x="14" y="0"/>
                    </a:move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6" y="8"/>
                    </a:lnTo>
                    <a:lnTo>
                      <a:pt x="24" y="12"/>
                    </a:lnTo>
                    <a:lnTo>
                      <a:pt x="20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0" name="Freeform 1381"/>
              <p:cNvSpPr/>
              <p:nvPr/>
            </p:nvSpPr>
            <p:spPr bwMode="auto">
              <a:xfrm>
                <a:off x="2280" y="3018"/>
                <a:ext cx="14" cy="14"/>
              </a:xfrm>
              <a:custGeom>
                <a:avLst/>
                <a:gdLst>
                  <a:gd name="T0" fmla="*/ 14 w 14"/>
                  <a:gd name="T1" fmla="*/ 14 h 14"/>
                  <a:gd name="T2" fmla="*/ 14 w 14"/>
                  <a:gd name="T3" fmla="*/ 14 h 14"/>
                  <a:gd name="T4" fmla="*/ 8 w 14"/>
                  <a:gd name="T5" fmla="*/ 14 h 14"/>
                  <a:gd name="T6" fmla="*/ 4 w 14"/>
                  <a:gd name="T7" fmla="*/ 12 h 14"/>
                  <a:gd name="T8" fmla="*/ 2 w 14"/>
                  <a:gd name="T9" fmla="*/ 8 h 14"/>
                  <a:gd name="T10" fmla="*/ 0 w 14"/>
                  <a:gd name="T11" fmla="*/ 2 h 14"/>
                  <a:gd name="T12" fmla="*/ 0 w 14"/>
                  <a:gd name="T13" fmla="*/ 2 h 14"/>
                  <a:gd name="T14" fmla="*/ 0 w 14"/>
                  <a:gd name="T15" fmla="*/ 2 h 14"/>
                  <a:gd name="T16" fmla="*/ 0 w 14"/>
                  <a:gd name="T17" fmla="*/ 2 h 14"/>
                  <a:gd name="T18" fmla="*/ 4 w 14"/>
                  <a:gd name="T19" fmla="*/ 0 h 14"/>
                  <a:gd name="T20" fmla="*/ 14 w 14"/>
                  <a:gd name="T21" fmla="*/ 0 h 14"/>
                  <a:gd name="T22" fmla="*/ 14 w 14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14" y="14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4" y="0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7A2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1" name="Freeform 1382"/>
              <p:cNvSpPr/>
              <p:nvPr/>
            </p:nvSpPr>
            <p:spPr bwMode="auto">
              <a:xfrm>
                <a:off x="2284" y="3006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4 h 24"/>
                  <a:gd name="T12" fmla="*/ 0 w 20"/>
                  <a:gd name="T13" fmla="*/ 18 h 24"/>
                  <a:gd name="T14" fmla="*/ 2 w 20"/>
                  <a:gd name="T15" fmla="*/ 22 h 24"/>
                  <a:gd name="T16" fmla="*/ 6 w 20"/>
                  <a:gd name="T17" fmla="*/ 24 h 24"/>
                  <a:gd name="T18" fmla="*/ 10 w 20"/>
                  <a:gd name="T19" fmla="*/ 24 h 24"/>
                  <a:gd name="T20" fmla="*/ 10 w 20"/>
                  <a:gd name="T21" fmla="*/ 24 h 24"/>
                  <a:gd name="T22" fmla="*/ 14 w 20"/>
                  <a:gd name="T23" fmla="*/ 24 h 24"/>
                  <a:gd name="T24" fmla="*/ 18 w 20"/>
                  <a:gd name="T25" fmla="*/ 22 h 24"/>
                  <a:gd name="T26" fmla="*/ 20 w 20"/>
                  <a:gd name="T27" fmla="*/ 18 h 24"/>
                  <a:gd name="T28" fmla="*/ 20 w 20"/>
                  <a:gd name="T29" fmla="*/ 14 h 24"/>
                  <a:gd name="T30" fmla="*/ 20 w 20"/>
                  <a:gd name="T31" fmla="*/ 14 h 24"/>
                  <a:gd name="T32" fmla="*/ 20 w 20"/>
                  <a:gd name="T3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2" name="Freeform 1383"/>
              <p:cNvSpPr/>
              <p:nvPr/>
            </p:nvSpPr>
            <p:spPr bwMode="auto">
              <a:xfrm>
                <a:off x="2284" y="3006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4 h 24"/>
                  <a:gd name="T12" fmla="*/ 0 w 10"/>
                  <a:gd name="T13" fmla="*/ 18 h 24"/>
                  <a:gd name="T14" fmla="*/ 2 w 10"/>
                  <a:gd name="T15" fmla="*/ 22 h 24"/>
                  <a:gd name="T16" fmla="*/ 6 w 10"/>
                  <a:gd name="T17" fmla="*/ 24 h 24"/>
                  <a:gd name="T18" fmla="*/ 10 w 10"/>
                  <a:gd name="T19" fmla="*/ 24 h 24"/>
                  <a:gd name="T20" fmla="*/ 10 w 10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3" name="Freeform 1384"/>
              <p:cNvSpPr/>
              <p:nvPr/>
            </p:nvSpPr>
            <p:spPr bwMode="auto">
              <a:xfrm>
                <a:off x="2272" y="2948"/>
                <a:ext cx="44" cy="64"/>
              </a:xfrm>
              <a:custGeom>
                <a:avLst/>
                <a:gdLst>
                  <a:gd name="T0" fmla="*/ 0 w 44"/>
                  <a:gd name="T1" fmla="*/ 22 h 64"/>
                  <a:gd name="T2" fmla="*/ 0 w 44"/>
                  <a:gd name="T3" fmla="*/ 38 h 64"/>
                  <a:gd name="T4" fmla="*/ 0 w 44"/>
                  <a:gd name="T5" fmla="*/ 38 h 64"/>
                  <a:gd name="T6" fmla="*/ 2 w 44"/>
                  <a:gd name="T7" fmla="*/ 46 h 64"/>
                  <a:gd name="T8" fmla="*/ 8 w 44"/>
                  <a:gd name="T9" fmla="*/ 54 h 64"/>
                  <a:gd name="T10" fmla="*/ 14 w 44"/>
                  <a:gd name="T11" fmla="*/ 60 h 64"/>
                  <a:gd name="T12" fmla="*/ 18 w 44"/>
                  <a:gd name="T13" fmla="*/ 62 h 64"/>
                  <a:gd name="T14" fmla="*/ 22 w 44"/>
                  <a:gd name="T15" fmla="*/ 64 h 64"/>
                  <a:gd name="T16" fmla="*/ 22 w 44"/>
                  <a:gd name="T17" fmla="*/ 64 h 64"/>
                  <a:gd name="T18" fmla="*/ 26 w 44"/>
                  <a:gd name="T19" fmla="*/ 62 h 64"/>
                  <a:gd name="T20" fmla="*/ 30 w 44"/>
                  <a:gd name="T21" fmla="*/ 60 h 64"/>
                  <a:gd name="T22" fmla="*/ 36 w 44"/>
                  <a:gd name="T23" fmla="*/ 54 h 64"/>
                  <a:gd name="T24" fmla="*/ 42 w 44"/>
                  <a:gd name="T25" fmla="*/ 46 h 64"/>
                  <a:gd name="T26" fmla="*/ 44 w 44"/>
                  <a:gd name="T27" fmla="*/ 38 h 64"/>
                  <a:gd name="T28" fmla="*/ 44 w 44"/>
                  <a:gd name="T29" fmla="*/ 22 h 64"/>
                  <a:gd name="T30" fmla="*/ 44 w 44"/>
                  <a:gd name="T31" fmla="*/ 22 h 64"/>
                  <a:gd name="T32" fmla="*/ 42 w 44"/>
                  <a:gd name="T33" fmla="*/ 12 h 64"/>
                  <a:gd name="T34" fmla="*/ 38 w 44"/>
                  <a:gd name="T35" fmla="*/ 6 h 64"/>
                  <a:gd name="T36" fmla="*/ 30 w 44"/>
                  <a:gd name="T37" fmla="*/ 2 h 64"/>
                  <a:gd name="T38" fmla="*/ 22 w 44"/>
                  <a:gd name="T39" fmla="*/ 0 h 64"/>
                  <a:gd name="T40" fmla="*/ 22 w 44"/>
                  <a:gd name="T41" fmla="*/ 0 h 64"/>
                  <a:gd name="T42" fmla="*/ 14 w 44"/>
                  <a:gd name="T43" fmla="*/ 2 h 64"/>
                  <a:gd name="T44" fmla="*/ 6 w 44"/>
                  <a:gd name="T45" fmla="*/ 6 h 64"/>
                  <a:gd name="T46" fmla="*/ 2 w 44"/>
                  <a:gd name="T47" fmla="*/ 12 h 64"/>
                  <a:gd name="T48" fmla="*/ 0 w 44"/>
                  <a:gd name="T49" fmla="*/ 22 h 64"/>
                  <a:gd name="T50" fmla="*/ 0 w 44"/>
                  <a:gd name="T5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6" y="54"/>
                    </a:lnTo>
                    <a:lnTo>
                      <a:pt x="42" y="46"/>
                    </a:lnTo>
                    <a:lnTo>
                      <a:pt x="44" y="38"/>
                    </a:lnTo>
                    <a:lnTo>
                      <a:pt x="44" y="22"/>
                    </a:lnTo>
                    <a:lnTo>
                      <a:pt x="44" y="22"/>
                    </a:lnTo>
                    <a:lnTo>
                      <a:pt x="42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4" name="Freeform 1385"/>
              <p:cNvSpPr/>
              <p:nvPr/>
            </p:nvSpPr>
            <p:spPr bwMode="auto">
              <a:xfrm>
                <a:off x="2272" y="2948"/>
                <a:ext cx="22" cy="64"/>
              </a:xfrm>
              <a:custGeom>
                <a:avLst/>
                <a:gdLst>
                  <a:gd name="T0" fmla="*/ 0 w 22"/>
                  <a:gd name="T1" fmla="*/ 22 h 64"/>
                  <a:gd name="T2" fmla="*/ 0 w 22"/>
                  <a:gd name="T3" fmla="*/ 38 h 64"/>
                  <a:gd name="T4" fmla="*/ 0 w 22"/>
                  <a:gd name="T5" fmla="*/ 38 h 64"/>
                  <a:gd name="T6" fmla="*/ 2 w 22"/>
                  <a:gd name="T7" fmla="*/ 46 h 64"/>
                  <a:gd name="T8" fmla="*/ 8 w 22"/>
                  <a:gd name="T9" fmla="*/ 54 h 64"/>
                  <a:gd name="T10" fmla="*/ 14 w 22"/>
                  <a:gd name="T11" fmla="*/ 60 h 64"/>
                  <a:gd name="T12" fmla="*/ 18 w 22"/>
                  <a:gd name="T13" fmla="*/ 62 h 64"/>
                  <a:gd name="T14" fmla="*/ 22 w 22"/>
                  <a:gd name="T15" fmla="*/ 64 h 64"/>
                  <a:gd name="T16" fmla="*/ 22 w 22"/>
                  <a:gd name="T17" fmla="*/ 0 h 64"/>
                  <a:gd name="T18" fmla="*/ 22 w 22"/>
                  <a:gd name="T19" fmla="*/ 0 h 64"/>
                  <a:gd name="T20" fmla="*/ 22 w 22"/>
                  <a:gd name="T21" fmla="*/ 0 h 64"/>
                  <a:gd name="T22" fmla="*/ 14 w 22"/>
                  <a:gd name="T23" fmla="*/ 2 h 64"/>
                  <a:gd name="T24" fmla="*/ 6 w 22"/>
                  <a:gd name="T25" fmla="*/ 6 h 64"/>
                  <a:gd name="T26" fmla="*/ 2 w 22"/>
                  <a:gd name="T27" fmla="*/ 12 h 64"/>
                  <a:gd name="T28" fmla="*/ 0 w 22"/>
                  <a:gd name="T29" fmla="*/ 22 h 64"/>
                  <a:gd name="T30" fmla="*/ 0 w 22"/>
                  <a:gd name="T3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5" name="Freeform 1386"/>
              <p:cNvSpPr/>
              <p:nvPr/>
            </p:nvSpPr>
            <p:spPr bwMode="auto">
              <a:xfrm>
                <a:off x="2270" y="2948"/>
                <a:ext cx="24" cy="26"/>
              </a:xfrm>
              <a:custGeom>
                <a:avLst/>
                <a:gdLst>
                  <a:gd name="T0" fmla="*/ 24 w 24"/>
                  <a:gd name="T1" fmla="*/ 0 h 26"/>
                  <a:gd name="T2" fmla="*/ 24 w 24"/>
                  <a:gd name="T3" fmla="*/ 0 h 26"/>
                  <a:gd name="T4" fmla="*/ 24 w 24"/>
                  <a:gd name="T5" fmla="*/ 8 h 26"/>
                  <a:gd name="T6" fmla="*/ 24 w 24"/>
                  <a:gd name="T7" fmla="*/ 8 h 26"/>
                  <a:gd name="T8" fmla="*/ 20 w 24"/>
                  <a:gd name="T9" fmla="*/ 16 h 26"/>
                  <a:gd name="T10" fmla="*/ 14 w 24"/>
                  <a:gd name="T11" fmla="*/ 20 h 26"/>
                  <a:gd name="T12" fmla="*/ 6 w 24"/>
                  <a:gd name="T13" fmla="*/ 24 h 26"/>
                  <a:gd name="T14" fmla="*/ 2 w 24"/>
                  <a:gd name="T15" fmla="*/ 26 h 26"/>
                  <a:gd name="T16" fmla="*/ 2 w 24"/>
                  <a:gd name="T17" fmla="*/ 26 h 26"/>
                  <a:gd name="T18" fmla="*/ 0 w 24"/>
                  <a:gd name="T19" fmla="*/ 18 h 26"/>
                  <a:gd name="T20" fmla="*/ 2 w 24"/>
                  <a:gd name="T21" fmla="*/ 12 h 26"/>
                  <a:gd name="T22" fmla="*/ 4 w 24"/>
                  <a:gd name="T23" fmla="*/ 6 h 26"/>
                  <a:gd name="T24" fmla="*/ 8 w 24"/>
                  <a:gd name="T25" fmla="*/ 4 h 26"/>
                  <a:gd name="T26" fmla="*/ 16 w 24"/>
                  <a:gd name="T27" fmla="*/ 0 h 26"/>
                  <a:gd name="T28" fmla="*/ 24 w 24"/>
                  <a:gd name="T29" fmla="*/ 0 h 26"/>
                  <a:gd name="T30" fmla="*/ 24 w 24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6">
                    <a:moveTo>
                      <a:pt x="24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0" y="16"/>
                    </a:lnTo>
                    <a:lnTo>
                      <a:pt x="14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6" name="Freeform 1387"/>
              <p:cNvSpPr/>
              <p:nvPr/>
            </p:nvSpPr>
            <p:spPr bwMode="auto">
              <a:xfrm>
                <a:off x="2294" y="2936"/>
                <a:ext cx="38" cy="100"/>
              </a:xfrm>
              <a:custGeom>
                <a:avLst/>
                <a:gdLst>
                  <a:gd name="T0" fmla="*/ 4 w 38"/>
                  <a:gd name="T1" fmla="*/ 94 h 100"/>
                  <a:gd name="T2" fmla="*/ 4 w 38"/>
                  <a:gd name="T3" fmla="*/ 94 h 100"/>
                  <a:gd name="T4" fmla="*/ 4 w 38"/>
                  <a:gd name="T5" fmla="*/ 88 h 100"/>
                  <a:gd name="T6" fmla="*/ 4 w 38"/>
                  <a:gd name="T7" fmla="*/ 80 h 100"/>
                  <a:gd name="T8" fmla="*/ 6 w 38"/>
                  <a:gd name="T9" fmla="*/ 74 h 100"/>
                  <a:gd name="T10" fmla="*/ 10 w 38"/>
                  <a:gd name="T11" fmla="*/ 70 h 100"/>
                  <a:gd name="T12" fmla="*/ 10 w 38"/>
                  <a:gd name="T13" fmla="*/ 70 h 100"/>
                  <a:gd name="T14" fmla="*/ 16 w 38"/>
                  <a:gd name="T15" fmla="*/ 64 h 100"/>
                  <a:gd name="T16" fmla="*/ 20 w 38"/>
                  <a:gd name="T17" fmla="*/ 56 h 100"/>
                  <a:gd name="T18" fmla="*/ 22 w 38"/>
                  <a:gd name="T19" fmla="*/ 48 h 100"/>
                  <a:gd name="T20" fmla="*/ 22 w 38"/>
                  <a:gd name="T21" fmla="*/ 38 h 100"/>
                  <a:gd name="T22" fmla="*/ 22 w 38"/>
                  <a:gd name="T23" fmla="*/ 38 h 100"/>
                  <a:gd name="T24" fmla="*/ 20 w 38"/>
                  <a:gd name="T25" fmla="*/ 32 h 100"/>
                  <a:gd name="T26" fmla="*/ 12 w 38"/>
                  <a:gd name="T27" fmla="*/ 26 h 100"/>
                  <a:gd name="T28" fmla="*/ 6 w 38"/>
                  <a:gd name="T29" fmla="*/ 22 h 100"/>
                  <a:gd name="T30" fmla="*/ 0 w 38"/>
                  <a:gd name="T31" fmla="*/ 16 h 100"/>
                  <a:gd name="T32" fmla="*/ 0 w 38"/>
                  <a:gd name="T33" fmla="*/ 16 h 100"/>
                  <a:gd name="T34" fmla="*/ 0 w 38"/>
                  <a:gd name="T35" fmla="*/ 0 h 100"/>
                  <a:gd name="T36" fmla="*/ 0 w 38"/>
                  <a:gd name="T37" fmla="*/ 0 h 100"/>
                  <a:gd name="T38" fmla="*/ 14 w 38"/>
                  <a:gd name="T39" fmla="*/ 2 h 100"/>
                  <a:gd name="T40" fmla="*/ 20 w 38"/>
                  <a:gd name="T41" fmla="*/ 6 h 100"/>
                  <a:gd name="T42" fmla="*/ 26 w 38"/>
                  <a:gd name="T43" fmla="*/ 8 h 100"/>
                  <a:gd name="T44" fmla="*/ 30 w 38"/>
                  <a:gd name="T45" fmla="*/ 14 h 100"/>
                  <a:gd name="T46" fmla="*/ 34 w 38"/>
                  <a:gd name="T47" fmla="*/ 20 h 100"/>
                  <a:gd name="T48" fmla="*/ 36 w 38"/>
                  <a:gd name="T49" fmla="*/ 28 h 100"/>
                  <a:gd name="T50" fmla="*/ 38 w 38"/>
                  <a:gd name="T51" fmla="*/ 36 h 100"/>
                  <a:gd name="T52" fmla="*/ 38 w 38"/>
                  <a:gd name="T53" fmla="*/ 36 h 100"/>
                  <a:gd name="T54" fmla="*/ 38 w 38"/>
                  <a:gd name="T55" fmla="*/ 52 h 100"/>
                  <a:gd name="T56" fmla="*/ 34 w 38"/>
                  <a:gd name="T57" fmla="*/ 62 h 100"/>
                  <a:gd name="T58" fmla="*/ 28 w 38"/>
                  <a:gd name="T59" fmla="*/ 70 h 100"/>
                  <a:gd name="T60" fmla="*/ 22 w 38"/>
                  <a:gd name="T61" fmla="*/ 78 h 100"/>
                  <a:gd name="T62" fmla="*/ 22 w 38"/>
                  <a:gd name="T63" fmla="*/ 78 h 100"/>
                  <a:gd name="T64" fmla="*/ 20 w 38"/>
                  <a:gd name="T65" fmla="*/ 84 h 100"/>
                  <a:gd name="T66" fmla="*/ 20 w 38"/>
                  <a:gd name="T67" fmla="*/ 90 h 100"/>
                  <a:gd name="T68" fmla="*/ 24 w 38"/>
                  <a:gd name="T69" fmla="*/ 92 h 100"/>
                  <a:gd name="T70" fmla="*/ 32 w 38"/>
                  <a:gd name="T71" fmla="*/ 94 h 100"/>
                  <a:gd name="T72" fmla="*/ 32 w 38"/>
                  <a:gd name="T73" fmla="*/ 94 h 100"/>
                  <a:gd name="T74" fmla="*/ 28 w 38"/>
                  <a:gd name="T75" fmla="*/ 98 h 100"/>
                  <a:gd name="T76" fmla="*/ 24 w 38"/>
                  <a:gd name="T77" fmla="*/ 100 h 100"/>
                  <a:gd name="T78" fmla="*/ 16 w 38"/>
                  <a:gd name="T79" fmla="*/ 100 h 100"/>
                  <a:gd name="T80" fmla="*/ 8 w 38"/>
                  <a:gd name="T81" fmla="*/ 98 h 100"/>
                  <a:gd name="T82" fmla="*/ 4 w 38"/>
                  <a:gd name="T83" fmla="*/ 94 h 100"/>
                  <a:gd name="T84" fmla="*/ 4 w 38"/>
                  <a:gd name="T85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" h="100">
                    <a:moveTo>
                      <a:pt x="4" y="94"/>
                    </a:moveTo>
                    <a:lnTo>
                      <a:pt x="4" y="94"/>
                    </a:lnTo>
                    <a:lnTo>
                      <a:pt x="4" y="88"/>
                    </a:lnTo>
                    <a:lnTo>
                      <a:pt x="4" y="80"/>
                    </a:lnTo>
                    <a:lnTo>
                      <a:pt x="6" y="74"/>
                    </a:lnTo>
                    <a:lnTo>
                      <a:pt x="10" y="70"/>
                    </a:lnTo>
                    <a:lnTo>
                      <a:pt x="10" y="70"/>
                    </a:lnTo>
                    <a:lnTo>
                      <a:pt x="16" y="64"/>
                    </a:lnTo>
                    <a:lnTo>
                      <a:pt x="20" y="56"/>
                    </a:lnTo>
                    <a:lnTo>
                      <a:pt x="22" y="48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20" y="32"/>
                    </a:lnTo>
                    <a:lnTo>
                      <a:pt x="12" y="26"/>
                    </a:lnTo>
                    <a:lnTo>
                      <a:pt x="6" y="2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2"/>
                    </a:lnTo>
                    <a:lnTo>
                      <a:pt x="20" y="6"/>
                    </a:lnTo>
                    <a:lnTo>
                      <a:pt x="26" y="8"/>
                    </a:lnTo>
                    <a:lnTo>
                      <a:pt x="30" y="14"/>
                    </a:lnTo>
                    <a:lnTo>
                      <a:pt x="34" y="20"/>
                    </a:lnTo>
                    <a:lnTo>
                      <a:pt x="36" y="28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8" y="52"/>
                    </a:lnTo>
                    <a:lnTo>
                      <a:pt x="34" y="62"/>
                    </a:lnTo>
                    <a:lnTo>
                      <a:pt x="28" y="70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0" y="84"/>
                    </a:lnTo>
                    <a:lnTo>
                      <a:pt x="20" y="90"/>
                    </a:lnTo>
                    <a:lnTo>
                      <a:pt x="24" y="92"/>
                    </a:lnTo>
                    <a:lnTo>
                      <a:pt x="32" y="94"/>
                    </a:lnTo>
                    <a:lnTo>
                      <a:pt x="32" y="94"/>
                    </a:lnTo>
                    <a:lnTo>
                      <a:pt x="28" y="98"/>
                    </a:lnTo>
                    <a:lnTo>
                      <a:pt x="24" y="100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4" y="94"/>
                    </a:lnTo>
                    <a:lnTo>
                      <a:pt x="4" y="9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7" name="Freeform 1388"/>
              <p:cNvSpPr/>
              <p:nvPr/>
            </p:nvSpPr>
            <p:spPr bwMode="auto">
              <a:xfrm>
                <a:off x="2294" y="2948"/>
                <a:ext cx="24" cy="26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0 h 26"/>
                  <a:gd name="T4" fmla="*/ 0 w 24"/>
                  <a:gd name="T5" fmla="*/ 8 h 26"/>
                  <a:gd name="T6" fmla="*/ 0 w 24"/>
                  <a:gd name="T7" fmla="*/ 8 h 26"/>
                  <a:gd name="T8" fmla="*/ 4 w 24"/>
                  <a:gd name="T9" fmla="*/ 16 h 26"/>
                  <a:gd name="T10" fmla="*/ 10 w 24"/>
                  <a:gd name="T11" fmla="*/ 20 h 26"/>
                  <a:gd name="T12" fmla="*/ 18 w 24"/>
                  <a:gd name="T13" fmla="*/ 24 h 26"/>
                  <a:gd name="T14" fmla="*/ 22 w 24"/>
                  <a:gd name="T15" fmla="*/ 26 h 26"/>
                  <a:gd name="T16" fmla="*/ 22 w 24"/>
                  <a:gd name="T17" fmla="*/ 26 h 26"/>
                  <a:gd name="T18" fmla="*/ 24 w 24"/>
                  <a:gd name="T19" fmla="*/ 18 h 26"/>
                  <a:gd name="T20" fmla="*/ 22 w 24"/>
                  <a:gd name="T21" fmla="*/ 12 h 26"/>
                  <a:gd name="T22" fmla="*/ 20 w 24"/>
                  <a:gd name="T23" fmla="*/ 6 h 26"/>
                  <a:gd name="T24" fmla="*/ 16 w 24"/>
                  <a:gd name="T25" fmla="*/ 4 h 26"/>
                  <a:gd name="T26" fmla="*/ 8 w 24"/>
                  <a:gd name="T27" fmla="*/ 0 h 26"/>
                  <a:gd name="T28" fmla="*/ 0 w 24"/>
                  <a:gd name="T29" fmla="*/ 0 h 26"/>
                  <a:gd name="T30" fmla="*/ 0 w 24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8" y="2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4" y="18"/>
                    </a:lnTo>
                    <a:lnTo>
                      <a:pt x="22" y="12"/>
                    </a:lnTo>
                    <a:lnTo>
                      <a:pt x="20" y="6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8" name="Rectangle 1389"/>
              <p:cNvSpPr>
                <a:spLocks noChangeArrowheads="1"/>
              </p:cNvSpPr>
              <p:nvPr/>
            </p:nvSpPr>
            <p:spPr bwMode="auto">
              <a:xfrm>
                <a:off x="1974" y="3182"/>
                <a:ext cx="128" cy="124"/>
              </a:xfrm>
              <a:prstGeom prst="rect">
                <a:avLst/>
              </a:prstGeom>
              <a:solidFill>
                <a:srgbClr val="8FA3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9" name="Freeform 1390"/>
              <p:cNvSpPr/>
              <p:nvPr/>
            </p:nvSpPr>
            <p:spPr bwMode="auto">
              <a:xfrm>
                <a:off x="2062" y="322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0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0" name="Freeform 1391"/>
              <p:cNvSpPr/>
              <p:nvPr/>
            </p:nvSpPr>
            <p:spPr bwMode="auto">
              <a:xfrm>
                <a:off x="2012" y="3220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1" name="Freeform 1392"/>
              <p:cNvSpPr/>
              <p:nvPr/>
            </p:nvSpPr>
            <p:spPr bwMode="auto">
              <a:xfrm>
                <a:off x="1992" y="326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2" name="Freeform 1393"/>
              <p:cNvSpPr/>
              <p:nvPr/>
            </p:nvSpPr>
            <p:spPr bwMode="auto">
              <a:xfrm>
                <a:off x="1992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3" name="Freeform 1394"/>
              <p:cNvSpPr/>
              <p:nvPr/>
            </p:nvSpPr>
            <p:spPr bwMode="auto">
              <a:xfrm>
                <a:off x="2030" y="3272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10 h 34"/>
                  <a:gd name="T10" fmla="*/ 2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8 h 34"/>
                  <a:gd name="T32" fmla="*/ 14 w 16"/>
                  <a:gd name="T33" fmla="*/ 8 h 34"/>
                  <a:gd name="T34" fmla="*/ 12 w 16"/>
                  <a:gd name="T35" fmla="*/ 10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4" name="Freeform 1395"/>
              <p:cNvSpPr/>
              <p:nvPr/>
            </p:nvSpPr>
            <p:spPr bwMode="auto">
              <a:xfrm>
                <a:off x="2030" y="3272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10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5" name="Freeform 1396"/>
              <p:cNvSpPr/>
              <p:nvPr/>
            </p:nvSpPr>
            <p:spPr bwMode="auto">
              <a:xfrm>
                <a:off x="2028" y="325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6" name="Freeform 1397"/>
              <p:cNvSpPr/>
              <p:nvPr/>
            </p:nvSpPr>
            <p:spPr bwMode="auto">
              <a:xfrm>
                <a:off x="2028" y="3254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7" name="Freeform 1398"/>
              <p:cNvSpPr/>
              <p:nvPr/>
            </p:nvSpPr>
            <p:spPr bwMode="auto">
              <a:xfrm>
                <a:off x="2016" y="3194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0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4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2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38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2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8" name="Freeform 1399"/>
              <p:cNvSpPr/>
              <p:nvPr/>
            </p:nvSpPr>
            <p:spPr bwMode="auto">
              <a:xfrm>
                <a:off x="2016" y="3194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9" name="Freeform 1400"/>
              <p:cNvSpPr/>
              <p:nvPr/>
            </p:nvSpPr>
            <p:spPr bwMode="auto">
              <a:xfrm>
                <a:off x="2034" y="3246"/>
                <a:ext cx="10" cy="0"/>
              </a:xfrm>
              <a:custGeom>
                <a:avLst/>
                <a:gdLst>
                  <a:gd name="T0" fmla="*/ 8 w 10"/>
                  <a:gd name="T1" fmla="*/ 0 w 10"/>
                  <a:gd name="T2" fmla="*/ 0 w 10"/>
                  <a:gd name="T3" fmla="*/ 0 w 10"/>
                  <a:gd name="T4" fmla="*/ 0 w 10"/>
                  <a:gd name="T5" fmla="*/ 0 w 10"/>
                  <a:gd name="T6" fmla="*/ 0 w 10"/>
                  <a:gd name="T7" fmla="*/ 8 w 10"/>
                  <a:gd name="T8" fmla="*/ 8 w 10"/>
                  <a:gd name="T9" fmla="*/ 10 w 10"/>
                  <a:gd name="T10" fmla="*/ 10 w 10"/>
                  <a:gd name="T11" fmla="*/ 10 w 10"/>
                  <a:gd name="T12" fmla="*/ 8 w 10"/>
                  <a:gd name="T13" fmla="*/ 8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0" name="Freeform 1401"/>
              <p:cNvSpPr/>
              <p:nvPr/>
            </p:nvSpPr>
            <p:spPr bwMode="auto">
              <a:xfrm>
                <a:off x="2038" y="3266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6 w 14"/>
                  <a:gd name="T9" fmla="*/ 14 h 18"/>
                  <a:gd name="T10" fmla="*/ 10 w 14"/>
                  <a:gd name="T11" fmla="*/ 18 h 18"/>
                  <a:gd name="T12" fmla="*/ 10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1" name="Freeform 1402"/>
              <p:cNvSpPr/>
              <p:nvPr/>
            </p:nvSpPr>
            <p:spPr bwMode="auto">
              <a:xfrm>
                <a:off x="2024" y="3266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8 w 14"/>
                  <a:gd name="T9" fmla="*/ 14 h 18"/>
                  <a:gd name="T10" fmla="*/ 6 w 14"/>
                  <a:gd name="T11" fmla="*/ 18 h 18"/>
                  <a:gd name="T12" fmla="*/ 6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2" name="Freeform 1403"/>
              <p:cNvSpPr/>
              <p:nvPr/>
            </p:nvSpPr>
            <p:spPr bwMode="auto">
              <a:xfrm>
                <a:off x="2014" y="3190"/>
                <a:ext cx="48" cy="30"/>
              </a:xfrm>
              <a:custGeom>
                <a:avLst/>
                <a:gdLst>
                  <a:gd name="T0" fmla="*/ 36 w 48"/>
                  <a:gd name="T1" fmla="*/ 16 h 30"/>
                  <a:gd name="T2" fmla="*/ 36 w 48"/>
                  <a:gd name="T3" fmla="*/ 16 h 30"/>
                  <a:gd name="T4" fmla="*/ 42 w 48"/>
                  <a:gd name="T5" fmla="*/ 20 h 30"/>
                  <a:gd name="T6" fmla="*/ 44 w 48"/>
                  <a:gd name="T7" fmla="*/ 22 h 30"/>
                  <a:gd name="T8" fmla="*/ 46 w 48"/>
                  <a:gd name="T9" fmla="*/ 26 h 30"/>
                  <a:gd name="T10" fmla="*/ 48 w 48"/>
                  <a:gd name="T11" fmla="*/ 30 h 30"/>
                  <a:gd name="T12" fmla="*/ 48 w 48"/>
                  <a:gd name="T13" fmla="*/ 30 h 30"/>
                  <a:gd name="T14" fmla="*/ 48 w 48"/>
                  <a:gd name="T15" fmla="*/ 18 h 30"/>
                  <a:gd name="T16" fmla="*/ 46 w 48"/>
                  <a:gd name="T17" fmla="*/ 12 h 30"/>
                  <a:gd name="T18" fmla="*/ 44 w 48"/>
                  <a:gd name="T19" fmla="*/ 8 h 30"/>
                  <a:gd name="T20" fmla="*/ 40 w 48"/>
                  <a:gd name="T21" fmla="*/ 4 h 30"/>
                  <a:gd name="T22" fmla="*/ 36 w 48"/>
                  <a:gd name="T23" fmla="*/ 2 h 30"/>
                  <a:gd name="T24" fmla="*/ 24 w 48"/>
                  <a:gd name="T25" fmla="*/ 0 h 30"/>
                  <a:gd name="T26" fmla="*/ 24 w 48"/>
                  <a:gd name="T27" fmla="*/ 0 h 30"/>
                  <a:gd name="T28" fmla="*/ 12 w 48"/>
                  <a:gd name="T29" fmla="*/ 2 h 30"/>
                  <a:gd name="T30" fmla="*/ 8 w 48"/>
                  <a:gd name="T31" fmla="*/ 4 h 30"/>
                  <a:gd name="T32" fmla="*/ 4 w 48"/>
                  <a:gd name="T33" fmla="*/ 8 h 30"/>
                  <a:gd name="T34" fmla="*/ 2 w 48"/>
                  <a:gd name="T35" fmla="*/ 12 h 30"/>
                  <a:gd name="T36" fmla="*/ 0 w 48"/>
                  <a:gd name="T37" fmla="*/ 18 h 30"/>
                  <a:gd name="T38" fmla="*/ 2 w 48"/>
                  <a:gd name="T39" fmla="*/ 30 h 30"/>
                  <a:gd name="T40" fmla="*/ 2 w 48"/>
                  <a:gd name="T41" fmla="*/ 30 h 30"/>
                  <a:gd name="T42" fmla="*/ 4 w 48"/>
                  <a:gd name="T43" fmla="*/ 26 h 30"/>
                  <a:gd name="T44" fmla="*/ 4 w 48"/>
                  <a:gd name="T45" fmla="*/ 22 h 30"/>
                  <a:gd name="T46" fmla="*/ 6 w 48"/>
                  <a:gd name="T47" fmla="*/ 20 h 30"/>
                  <a:gd name="T48" fmla="*/ 12 w 48"/>
                  <a:gd name="T49" fmla="*/ 16 h 30"/>
                  <a:gd name="T50" fmla="*/ 12 w 48"/>
                  <a:gd name="T51" fmla="*/ 16 h 30"/>
                  <a:gd name="T52" fmla="*/ 12 w 48"/>
                  <a:gd name="T53" fmla="*/ 20 h 30"/>
                  <a:gd name="T54" fmla="*/ 10 w 48"/>
                  <a:gd name="T55" fmla="*/ 22 h 30"/>
                  <a:gd name="T56" fmla="*/ 10 w 48"/>
                  <a:gd name="T57" fmla="*/ 22 h 30"/>
                  <a:gd name="T58" fmla="*/ 16 w 48"/>
                  <a:gd name="T59" fmla="*/ 22 h 30"/>
                  <a:gd name="T60" fmla="*/ 20 w 48"/>
                  <a:gd name="T61" fmla="*/ 20 h 30"/>
                  <a:gd name="T62" fmla="*/ 20 w 48"/>
                  <a:gd name="T63" fmla="*/ 20 h 30"/>
                  <a:gd name="T64" fmla="*/ 20 w 48"/>
                  <a:gd name="T65" fmla="*/ 24 h 30"/>
                  <a:gd name="T66" fmla="*/ 16 w 48"/>
                  <a:gd name="T67" fmla="*/ 26 h 30"/>
                  <a:gd name="T68" fmla="*/ 16 w 48"/>
                  <a:gd name="T69" fmla="*/ 26 h 30"/>
                  <a:gd name="T70" fmla="*/ 24 w 48"/>
                  <a:gd name="T71" fmla="*/ 24 h 30"/>
                  <a:gd name="T72" fmla="*/ 30 w 48"/>
                  <a:gd name="T73" fmla="*/ 22 h 30"/>
                  <a:gd name="T74" fmla="*/ 36 w 48"/>
                  <a:gd name="T75" fmla="*/ 16 h 30"/>
                  <a:gd name="T76" fmla="*/ 36 w 48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" h="30">
                    <a:moveTo>
                      <a:pt x="36" y="16"/>
                    </a:moveTo>
                    <a:lnTo>
                      <a:pt x="36" y="16"/>
                    </a:lnTo>
                    <a:lnTo>
                      <a:pt x="42" y="20"/>
                    </a:lnTo>
                    <a:lnTo>
                      <a:pt x="44" y="22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18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4" y="26"/>
                    </a:lnTo>
                    <a:lnTo>
                      <a:pt x="4" y="22"/>
                    </a:lnTo>
                    <a:lnTo>
                      <a:pt x="6" y="20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30" y="22"/>
                    </a:lnTo>
                    <a:lnTo>
                      <a:pt x="36" y="16"/>
                    </a:ln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3" name="Freeform 1404"/>
              <p:cNvSpPr/>
              <p:nvPr/>
            </p:nvSpPr>
            <p:spPr bwMode="auto">
              <a:xfrm>
                <a:off x="2014" y="3190"/>
                <a:ext cx="24" cy="30"/>
              </a:xfrm>
              <a:custGeom>
                <a:avLst/>
                <a:gdLst>
                  <a:gd name="T0" fmla="*/ 24 w 24"/>
                  <a:gd name="T1" fmla="*/ 0 h 30"/>
                  <a:gd name="T2" fmla="*/ 24 w 24"/>
                  <a:gd name="T3" fmla="*/ 0 h 30"/>
                  <a:gd name="T4" fmla="*/ 12 w 24"/>
                  <a:gd name="T5" fmla="*/ 2 h 30"/>
                  <a:gd name="T6" fmla="*/ 8 w 24"/>
                  <a:gd name="T7" fmla="*/ 4 h 30"/>
                  <a:gd name="T8" fmla="*/ 4 w 24"/>
                  <a:gd name="T9" fmla="*/ 8 h 30"/>
                  <a:gd name="T10" fmla="*/ 2 w 24"/>
                  <a:gd name="T11" fmla="*/ 12 h 30"/>
                  <a:gd name="T12" fmla="*/ 0 w 24"/>
                  <a:gd name="T13" fmla="*/ 18 h 30"/>
                  <a:gd name="T14" fmla="*/ 2 w 24"/>
                  <a:gd name="T15" fmla="*/ 30 h 30"/>
                  <a:gd name="T16" fmla="*/ 2 w 24"/>
                  <a:gd name="T17" fmla="*/ 30 h 30"/>
                  <a:gd name="T18" fmla="*/ 4 w 24"/>
                  <a:gd name="T19" fmla="*/ 26 h 30"/>
                  <a:gd name="T20" fmla="*/ 4 w 24"/>
                  <a:gd name="T21" fmla="*/ 22 h 30"/>
                  <a:gd name="T22" fmla="*/ 6 w 24"/>
                  <a:gd name="T23" fmla="*/ 20 h 30"/>
                  <a:gd name="T24" fmla="*/ 12 w 24"/>
                  <a:gd name="T25" fmla="*/ 16 h 30"/>
                  <a:gd name="T26" fmla="*/ 12 w 24"/>
                  <a:gd name="T27" fmla="*/ 16 h 30"/>
                  <a:gd name="T28" fmla="*/ 12 w 24"/>
                  <a:gd name="T29" fmla="*/ 20 h 30"/>
                  <a:gd name="T30" fmla="*/ 10 w 24"/>
                  <a:gd name="T31" fmla="*/ 22 h 30"/>
                  <a:gd name="T32" fmla="*/ 10 w 24"/>
                  <a:gd name="T33" fmla="*/ 22 h 30"/>
                  <a:gd name="T34" fmla="*/ 16 w 24"/>
                  <a:gd name="T35" fmla="*/ 22 h 30"/>
                  <a:gd name="T36" fmla="*/ 20 w 24"/>
                  <a:gd name="T37" fmla="*/ 20 h 30"/>
                  <a:gd name="T38" fmla="*/ 20 w 24"/>
                  <a:gd name="T39" fmla="*/ 20 h 30"/>
                  <a:gd name="T40" fmla="*/ 20 w 24"/>
                  <a:gd name="T41" fmla="*/ 24 h 30"/>
                  <a:gd name="T42" fmla="*/ 16 w 24"/>
                  <a:gd name="T43" fmla="*/ 26 h 30"/>
                  <a:gd name="T44" fmla="*/ 16 w 24"/>
                  <a:gd name="T45" fmla="*/ 26 h 30"/>
                  <a:gd name="T46" fmla="*/ 24 w 24"/>
                  <a:gd name="T47" fmla="*/ 24 h 30"/>
                  <a:gd name="T48" fmla="*/ 24 w 24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30">
                    <a:moveTo>
                      <a:pt x="24" y="0"/>
                    </a:move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4" y="26"/>
                    </a:lnTo>
                    <a:lnTo>
                      <a:pt x="4" y="22"/>
                    </a:lnTo>
                    <a:lnTo>
                      <a:pt x="6" y="20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6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4" name="Freeform 1405"/>
              <p:cNvSpPr>
                <a:spLocks noEditPoints="1"/>
              </p:cNvSpPr>
              <p:nvPr/>
            </p:nvSpPr>
            <p:spPr bwMode="auto">
              <a:xfrm>
                <a:off x="2012" y="3218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4 w 52"/>
                  <a:gd name="T27" fmla="*/ 14 h 14"/>
                  <a:gd name="T28" fmla="*/ 10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8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6 h 14"/>
                  <a:gd name="T48" fmla="*/ 6 w 52"/>
                  <a:gd name="T49" fmla="*/ 2 h 14"/>
                  <a:gd name="T50" fmla="*/ 14 w 52"/>
                  <a:gd name="T51" fmla="*/ 2 h 14"/>
                  <a:gd name="T52" fmla="*/ 22 w 52"/>
                  <a:gd name="T53" fmla="*/ 4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4 h 14"/>
                  <a:gd name="T72" fmla="*/ 34 w 52"/>
                  <a:gd name="T73" fmla="*/ 12 h 14"/>
                  <a:gd name="T74" fmla="*/ 38 w 52"/>
                  <a:gd name="T75" fmla="*/ 14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5" name="Freeform 1406"/>
              <p:cNvSpPr>
                <a:spLocks noEditPoints="1"/>
              </p:cNvSpPr>
              <p:nvPr/>
            </p:nvSpPr>
            <p:spPr bwMode="auto">
              <a:xfrm>
                <a:off x="2012" y="3218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6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2 h 14"/>
                  <a:gd name="T58" fmla="*/ 20 w 26"/>
                  <a:gd name="T59" fmla="*/ 2 h 14"/>
                  <a:gd name="T60" fmla="*/ 22 w 26"/>
                  <a:gd name="T61" fmla="*/ 4 h 14"/>
                  <a:gd name="T62" fmla="*/ 22 w 26"/>
                  <a:gd name="T63" fmla="*/ 4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4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6" name="Rectangle 1407"/>
              <p:cNvSpPr>
                <a:spLocks noChangeArrowheads="1"/>
              </p:cNvSpPr>
              <p:nvPr/>
            </p:nvSpPr>
            <p:spPr bwMode="auto">
              <a:xfrm>
                <a:off x="2358" y="2438"/>
                <a:ext cx="128" cy="124"/>
              </a:xfrm>
              <a:prstGeom prst="rect">
                <a:avLst/>
              </a:prstGeom>
              <a:solidFill>
                <a:srgbClr val="8FA3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7" name="Freeform 1408"/>
              <p:cNvSpPr/>
              <p:nvPr/>
            </p:nvSpPr>
            <p:spPr bwMode="auto">
              <a:xfrm>
                <a:off x="2444" y="2476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8" name="Freeform 1409"/>
              <p:cNvSpPr/>
              <p:nvPr/>
            </p:nvSpPr>
            <p:spPr bwMode="auto">
              <a:xfrm>
                <a:off x="2396" y="2476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0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9" name="Freeform 1410"/>
              <p:cNvSpPr/>
              <p:nvPr/>
            </p:nvSpPr>
            <p:spPr bwMode="auto">
              <a:xfrm>
                <a:off x="2376" y="252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0" name="Freeform 1411"/>
              <p:cNvSpPr/>
              <p:nvPr/>
            </p:nvSpPr>
            <p:spPr bwMode="auto">
              <a:xfrm>
                <a:off x="2376" y="252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1" name="Freeform 1412"/>
              <p:cNvSpPr/>
              <p:nvPr/>
            </p:nvSpPr>
            <p:spPr bwMode="auto">
              <a:xfrm>
                <a:off x="2414" y="2528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8 h 34"/>
                  <a:gd name="T6" fmla="*/ 6 w 16"/>
                  <a:gd name="T7" fmla="*/ 8 h 34"/>
                  <a:gd name="T8" fmla="*/ 4 w 16"/>
                  <a:gd name="T9" fmla="*/ 8 h 34"/>
                  <a:gd name="T10" fmla="*/ 2 w 16"/>
                  <a:gd name="T11" fmla="*/ 6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6 h 34"/>
                  <a:gd name="T32" fmla="*/ 14 w 16"/>
                  <a:gd name="T33" fmla="*/ 6 h 34"/>
                  <a:gd name="T34" fmla="*/ 12 w 16"/>
                  <a:gd name="T35" fmla="*/ 8 h 34"/>
                  <a:gd name="T36" fmla="*/ 10 w 16"/>
                  <a:gd name="T37" fmla="*/ 8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2" name="Freeform 1413"/>
              <p:cNvSpPr/>
              <p:nvPr/>
            </p:nvSpPr>
            <p:spPr bwMode="auto">
              <a:xfrm>
                <a:off x="2414" y="2528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8 h 34"/>
                  <a:gd name="T6" fmla="*/ 6 w 8"/>
                  <a:gd name="T7" fmla="*/ 8 h 34"/>
                  <a:gd name="T8" fmla="*/ 4 w 8"/>
                  <a:gd name="T9" fmla="*/ 8 h 34"/>
                  <a:gd name="T10" fmla="*/ 2 w 8"/>
                  <a:gd name="T11" fmla="*/ 6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2" name="Group 1615"/>
            <p:cNvGrpSpPr/>
            <p:nvPr/>
          </p:nvGrpSpPr>
          <p:grpSpPr bwMode="auto">
            <a:xfrm>
              <a:off x="1846" y="2446"/>
              <a:ext cx="774" cy="1116"/>
              <a:chOff x="1846" y="2446"/>
              <a:chExt cx="774" cy="1116"/>
            </a:xfrm>
          </p:grpSpPr>
          <p:sp>
            <p:nvSpPr>
              <p:cNvPr id="1573" name="Freeform 1415"/>
              <p:cNvSpPr/>
              <p:nvPr/>
            </p:nvSpPr>
            <p:spPr bwMode="auto">
              <a:xfrm>
                <a:off x="2412" y="2508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1416"/>
              <p:cNvSpPr/>
              <p:nvPr/>
            </p:nvSpPr>
            <p:spPr bwMode="auto">
              <a:xfrm>
                <a:off x="2412" y="2508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1417"/>
              <p:cNvSpPr/>
              <p:nvPr/>
            </p:nvSpPr>
            <p:spPr bwMode="auto">
              <a:xfrm>
                <a:off x="2398" y="2448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0 h 64"/>
                  <a:gd name="T16" fmla="*/ 0 w 46"/>
                  <a:gd name="T17" fmla="*/ 40 h 64"/>
                  <a:gd name="T18" fmla="*/ 4 w 46"/>
                  <a:gd name="T19" fmla="*/ 50 h 64"/>
                  <a:gd name="T20" fmla="*/ 10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2 h 64"/>
                  <a:gd name="T38" fmla="*/ 46 w 46"/>
                  <a:gd name="T39" fmla="*/ 22 h 64"/>
                  <a:gd name="T40" fmla="*/ 46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50"/>
                    </a:lnTo>
                    <a:lnTo>
                      <a:pt x="10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1418"/>
              <p:cNvSpPr/>
              <p:nvPr/>
            </p:nvSpPr>
            <p:spPr bwMode="auto">
              <a:xfrm>
                <a:off x="2398" y="2448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0 h 64"/>
                  <a:gd name="T16" fmla="*/ 0 w 24"/>
                  <a:gd name="T17" fmla="*/ 40 h 64"/>
                  <a:gd name="T18" fmla="*/ 4 w 24"/>
                  <a:gd name="T19" fmla="*/ 50 h 64"/>
                  <a:gd name="T20" fmla="*/ 10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50"/>
                    </a:lnTo>
                    <a:lnTo>
                      <a:pt x="10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1419"/>
              <p:cNvSpPr/>
              <p:nvPr/>
            </p:nvSpPr>
            <p:spPr bwMode="auto">
              <a:xfrm>
                <a:off x="2416" y="2500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1420"/>
              <p:cNvSpPr/>
              <p:nvPr/>
            </p:nvSpPr>
            <p:spPr bwMode="auto">
              <a:xfrm>
                <a:off x="2422" y="2522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1421"/>
              <p:cNvSpPr/>
              <p:nvPr/>
            </p:nvSpPr>
            <p:spPr bwMode="auto">
              <a:xfrm>
                <a:off x="2408" y="2522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1422"/>
              <p:cNvSpPr/>
              <p:nvPr/>
            </p:nvSpPr>
            <p:spPr bwMode="auto">
              <a:xfrm>
                <a:off x="2398" y="2446"/>
                <a:ext cx="48" cy="30"/>
              </a:xfrm>
              <a:custGeom>
                <a:avLst/>
                <a:gdLst>
                  <a:gd name="T0" fmla="*/ 36 w 48"/>
                  <a:gd name="T1" fmla="*/ 16 h 30"/>
                  <a:gd name="T2" fmla="*/ 36 w 48"/>
                  <a:gd name="T3" fmla="*/ 16 h 30"/>
                  <a:gd name="T4" fmla="*/ 42 w 48"/>
                  <a:gd name="T5" fmla="*/ 18 h 30"/>
                  <a:gd name="T6" fmla="*/ 44 w 48"/>
                  <a:gd name="T7" fmla="*/ 22 h 30"/>
                  <a:gd name="T8" fmla="*/ 44 w 48"/>
                  <a:gd name="T9" fmla="*/ 26 h 30"/>
                  <a:gd name="T10" fmla="*/ 46 w 48"/>
                  <a:gd name="T11" fmla="*/ 30 h 30"/>
                  <a:gd name="T12" fmla="*/ 46 w 48"/>
                  <a:gd name="T13" fmla="*/ 30 h 30"/>
                  <a:gd name="T14" fmla="*/ 48 w 48"/>
                  <a:gd name="T15" fmla="*/ 16 h 30"/>
                  <a:gd name="T16" fmla="*/ 46 w 48"/>
                  <a:gd name="T17" fmla="*/ 12 h 30"/>
                  <a:gd name="T18" fmla="*/ 44 w 48"/>
                  <a:gd name="T19" fmla="*/ 6 h 30"/>
                  <a:gd name="T20" fmla="*/ 40 w 48"/>
                  <a:gd name="T21" fmla="*/ 4 h 30"/>
                  <a:gd name="T22" fmla="*/ 36 w 48"/>
                  <a:gd name="T23" fmla="*/ 0 h 30"/>
                  <a:gd name="T24" fmla="*/ 24 w 48"/>
                  <a:gd name="T25" fmla="*/ 0 h 30"/>
                  <a:gd name="T26" fmla="*/ 24 w 48"/>
                  <a:gd name="T27" fmla="*/ 0 h 30"/>
                  <a:gd name="T28" fmla="*/ 12 w 48"/>
                  <a:gd name="T29" fmla="*/ 0 h 30"/>
                  <a:gd name="T30" fmla="*/ 8 w 48"/>
                  <a:gd name="T31" fmla="*/ 4 h 30"/>
                  <a:gd name="T32" fmla="*/ 4 w 48"/>
                  <a:gd name="T33" fmla="*/ 6 h 30"/>
                  <a:gd name="T34" fmla="*/ 2 w 48"/>
                  <a:gd name="T35" fmla="*/ 12 h 30"/>
                  <a:gd name="T36" fmla="*/ 0 w 48"/>
                  <a:gd name="T37" fmla="*/ 16 h 30"/>
                  <a:gd name="T38" fmla="*/ 0 w 48"/>
                  <a:gd name="T39" fmla="*/ 30 h 30"/>
                  <a:gd name="T40" fmla="*/ 0 w 48"/>
                  <a:gd name="T41" fmla="*/ 30 h 30"/>
                  <a:gd name="T42" fmla="*/ 2 w 48"/>
                  <a:gd name="T43" fmla="*/ 26 h 30"/>
                  <a:gd name="T44" fmla="*/ 4 w 48"/>
                  <a:gd name="T45" fmla="*/ 22 h 30"/>
                  <a:gd name="T46" fmla="*/ 6 w 48"/>
                  <a:gd name="T47" fmla="*/ 18 h 30"/>
                  <a:gd name="T48" fmla="*/ 12 w 48"/>
                  <a:gd name="T49" fmla="*/ 16 h 30"/>
                  <a:gd name="T50" fmla="*/ 12 w 48"/>
                  <a:gd name="T51" fmla="*/ 16 h 30"/>
                  <a:gd name="T52" fmla="*/ 12 w 48"/>
                  <a:gd name="T53" fmla="*/ 18 h 30"/>
                  <a:gd name="T54" fmla="*/ 10 w 48"/>
                  <a:gd name="T55" fmla="*/ 20 h 30"/>
                  <a:gd name="T56" fmla="*/ 10 w 48"/>
                  <a:gd name="T57" fmla="*/ 20 h 30"/>
                  <a:gd name="T58" fmla="*/ 16 w 48"/>
                  <a:gd name="T59" fmla="*/ 20 h 30"/>
                  <a:gd name="T60" fmla="*/ 20 w 48"/>
                  <a:gd name="T61" fmla="*/ 18 h 30"/>
                  <a:gd name="T62" fmla="*/ 20 w 48"/>
                  <a:gd name="T63" fmla="*/ 18 h 30"/>
                  <a:gd name="T64" fmla="*/ 20 w 48"/>
                  <a:gd name="T65" fmla="*/ 22 h 30"/>
                  <a:gd name="T66" fmla="*/ 16 w 48"/>
                  <a:gd name="T67" fmla="*/ 26 h 30"/>
                  <a:gd name="T68" fmla="*/ 16 w 48"/>
                  <a:gd name="T69" fmla="*/ 26 h 30"/>
                  <a:gd name="T70" fmla="*/ 24 w 48"/>
                  <a:gd name="T71" fmla="*/ 24 h 30"/>
                  <a:gd name="T72" fmla="*/ 30 w 48"/>
                  <a:gd name="T73" fmla="*/ 22 h 30"/>
                  <a:gd name="T74" fmla="*/ 36 w 48"/>
                  <a:gd name="T75" fmla="*/ 16 h 30"/>
                  <a:gd name="T76" fmla="*/ 36 w 48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" h="30">
                    <a:moveTo>
                      <a:pt x="36" y="16"/>
                    </a:moveTo>
                    <a:lnTo>
                      <a:pt x="36" y="16"/>
                    </a:lnTo>
                    <a:lnTo>
                      <a:pt x="42" y="18"/>
                    </a:lnTo>
                    <a:lnTo>
                      <a:pt x="44" y="22"/>
                    </a:lnTo>
                    <a:lnTo>
                      <a:pt x="44" y="26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4" y="6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8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6" y="20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0" y="22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30" y="22"/>
                    </a:lnTo>
                    <a:lnTo>
                      <a:pt x="36" y="16"/>
                    </a:ln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1423"/>
              <p:cNvSpPr/>
              <p:nvPr/>
            </p:nvSpPr>
            <p:spPr bwMode="auto">
              <a:xfrm>
                <a:off x="2398" y="2446"/>
                <a:ext cx="24" cy="30"/>
              </a:xfrm>
              <a:custGeom>
                <a:avLst/>
                <a:gdLst>
                  <a:gd name="T0" fmla="*/ 24 w 24"/>
                  <a:gd name="T1" fmla="*/ 0 h 30"/>
                  <a:gd name="T2" fmla="*/ 24 w 24"/>
                  <a:gd name="T3" fmla="*/ 0 h 30"/>
                  <a:gd name="T4" fmla="*/ 12 w 24"/>
                  <a:gd name="T5" fmla="*/ 0 h 30"/>
                  <a:gd name="T6" fmla="*/ 8 w 24"/>
                  <a:gd name="T7" fmla="*/ 4 h 30"/>
                  <a:gd name="T8" fmla="*/ 4 w 24"/>
                  <a:gd name="T9" fmla="*/ 6 h 30"/>
                  <a:gd name="T10" fmla="*/ 2 w 24"/>
                  <a:gd name="T11" fmla="*/ 12 h 30"/>
                  <a:gd name="T12" fmla="*/ 0 w 24"/>
                  <a:gd name="T13" fmla="*/ 16 h 30"/>
                  <a:gd name="T14" fmla="*/ 0 w 24"/>
                  <a:gd name="T15" fmla="*/ 30 h 30"/>
                  <a:gd name="T16" fmla="*/ 0 w 24"/>
                  <a:gd name="T17" fmla="*/ 30 h 30"/>
                  <a:gd name="T18" fmla="*/ 2 w 24"/>
                  <a:gd name="T19" fmla="*/ 26 h 30"/>
                  <a:gd name="T20" fmla="*/ 4 w 24"/>
                  <a:gd name="T21" fmla="*/ 22 h 30"/>
                  <a:gd name="T22" fmla="*/ 6 w 24"/>
                  <a:gd name="T23" fmla="*/ 18 h 30"/>
                  <a:gd name="T24" fmla="*/ 12 w 24"/>
                  <a:gd name="T25" fmla="*/ 16 h 30"/>
                  <a:gd name="T26" fmla="*/ 12 w 24"/>
                  <a:gd name="T27" fmla="*/ 16 h 30"/>
                  <a:gd name="T28" fmla="*/ 12 w 24"/>
                  <a:gd name="T29" fmla="*/ 18 h 30"/>
                  <a:gd name="T30" fmla="*/ 10 w 24"/>
                  <a:gd name="T31" fmla="*/ 20 h 30"/>
                  <a:gd name="T32" fmla="*/ 10 w 24"/>
                  <a:gd name="T33" fmla="*/ 20 h 30"/>
                  <a:gd name="T34" fmla="*/ 16 w 24"/>
                  <a:gd name="T35" fmla="*/ 20 h 30"/>
                  <a:gd name="T36" fmla="*/ 20 w 24"/>
                  <a:gd name="T37" fmla="*/ 18 h 30"/>
                  <a:gd name="T38" fmla="*/ 20 w 24"/>
                  <a:gd name="T39" fmla="*/ 18 h 30"/>
                  <a:gd name="T40" fmla="*/ 20 w 24"/>
                  <a:gd name="T41" fmla="*/ 22 h 30"/>
                  <a:gd name="T42" fmla="*/ 16 w 24"/>
                  <a:gd name="T43" fmla="*/ 26 h 30"/>
                  <a:gd name="T44" fmla="*/ 16 w 24"/>
                  <a:gd name="T45" fmla="*/ 26 h 30"/>
                  <a:gd name="T46" fmla="*/ 24 w 24"/>
                  <a:gd name="T47" fmla="*/ 24 h 30"/>
                  <a:gd name="T48" fmla="*/ 24 w 24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30">
                    <a:moveTo>
                      <a:pt x="24" y="0"/>
                    </a:moveTo>
                    <a:lnTo>
                      <a:pt x="2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8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6" y="20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0" y="22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1424"/>
              <p:cNvSpPr>
                <a:spLocks noEditPoints="1"/>
              </p:cNvSpPr>
              <p:nvPr/>
            </p:nvSpPr>
            <p:spPr bwMode="auto">
              <a:xfrm>
                <a:off x="2396" y="2472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4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38 w 52"/>
                  <a:gd name="T15" fmla="*/ 16 h 16"/>
                  <a:gd name="T16" fmla="*/ 34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0 w 52"/>
                  <a:gd name="T25" fmla="*/ 12 h 16"/>
                  <a:gd name="T26" fmla="*/ 14 w 52"/>
                  <a:gd name="T27" fmla="*/ 16 h 16"/>
                  <a:gd name="T28" fmla="*/ 8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6 w 52"/>
                  <a:gd name="T37" fmla="*/ 2 h 16"/>
                  <a:gd name="T38" fmla="*/ 14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4 h 16"/>
                  <a:gd name="T46" fmla="*/ 6 w 52"/>
                  <a:gd name="T47" fmla="*/ 6 h 16"/>
                  <a:gd name="T48" fmla="*/ 6 w 52"/>
                  <a:gd name="T49" fmla="*/ 4 h 16"/>
                  <a:gd name="T50" fmla="*/ 14 w 52"/>
                  <a:gd name="T51" fmla="*/ 2 h 16"/>
                  <a:gd name="T52" fmla="*/ 22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10 w 52"/>
                  <a:gd name="T59" fmla="*/ 14 h 16"/>
                  <a:gd name="T60" fmla="*/ 42 w 52"/>
                  <a:gd name="T61" fmla="*/ 14 h 16"/>
                  <a:gd name="T62" fmla="*/ 46 w 52"/>
                  <a:gd name="T63" fmla="*/ 8 h 16"/>
                  <a:gd name="T64" fmla="*/ 46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30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2 w 52"/>
                  <a:gd name="T7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  <a:moveTo>
                      <a:pt x="42" y="14"/>
                    </a:moveTo>
                    <a:lnTo>
                      <a:pt x="42" y="14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1425"/>
              <p:cNvSpPr>
                <a:spLocks noEditPoints="1"/>
              </p:cNvSpPr>
              <p:nvPr/>
            </p:nvSpPr>
            <p:spPr bwMode="auto">
              <a:xfrm>
                <a:off x="2396" y="2472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8 w 26"/>
                  <a:gd name="T9" fmla="*/ 14 h 16"/>
                  <a:gd name="T10" fmla="*/ 14 w 26"/>
                  <a:gd name="T11" fmla="*/ 16 h 16"/>
                  <a:gd name="T12" fmla="*/ 14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6 w 26"/>
                  <a:gd name="T31" fmla="*/ 2 h 16"/>
                  <a:gd name="T32" fmla="*/ 6 w 26"/>
                  <a:gd name="T33" fmla="*/ 2 h 16"/>
                  <a:gd name="T34" fmla="*/ 14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4 h 16"/>
                  <a:gd name="T44" fmla="*/ 10 w 26"/>
                  <a:gd name="T45" fmla="*/ 14 h 16"/>
                  <a:gd name="T46" fmla="*/ 6 w 26"/>
                  <a:gd name="T47" fmla="*/ 8 h 16"/>
                  <a:gd name="T48" fmla="*/ 6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20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4 w 26"/>
                  <a:gd name="T71" fmla="*/ 14 h 16"/>
                  <a:gd name="T72" fmla="*/ 10 w 26"/>
                  <a:gd name="T73" fmla="*/ 14 h 16"/>
                  <a:gd name="T74" fmla="*/ 10 w 26"/>
                  <a:gd name="T7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Rectangle 1426"/>
              <p:cNvSpPr>
                <a:spLocks noChangeArrowheads="1"/>
              </p:cNvSpPr>
              <p:nvPr/>
            </p:nvSpPr>
            <p:spPr bwMode="auto">
              <a:xfrm>
                <a:off x="2230" y="3058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1427"/>
              <p:cNvSpPr/>
              <p:nvPr/>
            </p:nvSpPr>
            <p:spPr bwMode="auto">
              <a:xfrm>
                <a:off x="2248" y="3142"/>
                <a:ext cx="92" cy="40"/>
              </a:xfrm>
              <a:custGeom>
                <a:avLst/>
                <a:gdLst>
                  <a:gd name="T0" fmla="*/ 56 w 92"/>
                  <a:gd name="T1" fmla="*/ 0 h 40"/>
                  <a:gd name="T2" fmla="*/ 56 w 92"/>
                  <a:gd name="T3" fmla="*/ 0 h 40"/>
                  <a:gd name="T4" fmla="*/ 70 w 92"/>
                  <a:gd name="T5" fmla="*/ 6 h 40"/>
                  <a:gd name="T6" fmla="*/ 82 w 92"/>
                  <a:gd name="T7" fmla="*/ 10 h 40"/>
                  <a:gd name="T8" fmla="*/ 90 w 92"/>
                  <a:gd name="T9" fmla="*/ 12 h 40"/>
                  <a:gd name="T10" fmla="*/ 92 w 92"/>
                  <a:gd name="T11" fmla="*/ 14 h 40"/>
                  <a:gd name="T12" fmla="*/ 92 w 92"/>
                  <a:gd name="T13" fmla="*/ 16 h 40"/>
                  <a:gd name="T14" fmla="*/ 92 w 92"/>
                  <a:gd name="T15" fmla="*/ 16 h 40"/>
                  <a:gd name="T16" fmla="*/ 92 w 92"/>
                  <a:gd name="T17" fmla="*/ 40 h 40"/>
                  <a:gd name="T18" fmla="*/ 92 w 92"/>
                  <a:gd name="T19" fmla="*/ 40 h 40"/>
                  <a:gd name="T20" fmla="*/ 0 w 92"/>
                  <a:gd name="T21" fmla="*/ 40 h 40"/>
                  <a:gd name="T22" fmla="*/ 0 w 92"/>
                  <a:gd name="T23" fmla="*/ 40 h 40"/>
                  <a:gd name="T24" fmla="*/ 0 w 92"/>
                  <a:gd name="T25" fmla="*/ 16 h 40"/>
                  <a:gd name="T26" fmla="*/ 0 w 92"/>
                  <a:gd name="T27" fmla="*/ 16 h 40"/>
                  <a:gd name="T28" fmla="*/ 0 w 92"/>
                  <a:gd name="T29" fmla="*/ 14 h 40"/>
                  <a:gd name="T30" fmla="*/ 2 w 92"/>
                  <a:gd name="T31" fmla="*/ 12 h 40"/>
                  <a:gd name="T32" fmla="*/ 10 w 92"/>
                  <a:gd name="T33" fmla="*/ 10 h 40"/>
                  <a:gd name="T34" fmla="*/ 22 w 92"/>
                  <a:gd name="T35" fmla="*/ 6 h 40"/>
                  <a:gd name="T36" fmla="*/ 36 w 92"/>
                  <a:gd name="T37" fmla="*/ 0 h 40"/>
                  <a:gd name="T38" fmla="*/ 36 w 92"/>
                  <a:gd name="T39" fmla="*/ 0 h 40"/>
                  <a:gd name="T40" fmla="*/ 46 w 92"/>
                  <a:gd name="T41" fmla="*/ 0 h 40"/>
                  <a:gd name="T42" fmla="*/ 46 w 92"/>
                  <a:gd name="T43" fmla="*/ 0 h 40"/>
                  <a:gd name="T44" fmla="*/ 56 w 92"/>
                  <a:gd name="T45" fmla="*/ 0 h 40"/>
                  <a:gd name="T46" fmla="*/ 56 w 92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0">
                    <a:moveTo>
                      <a:pt x="56" y="0"/>
                    </a:move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1428"/>
              <p:cNvSpPr/>
              <p:nvPr/>
            </p:nvSpPr>
            <p:spPr bwMode="auto">
              <a:xfrm>
                <a:off x="2248" y="314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1429"/>
              <p:cNvSpPr/>
              <p:nvPr/>
            </p:nvSpPr>
            <p:spPr bwMode="auto">
              <a:xfrm>
                <a:off x="2286" y="3148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8 h 34"/>
                  <a:gd name="T10" fmla="*/ 2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0 h 34"/>
                  <a:gd name="T28" fmla="*/ 14 w 16"/>
                  <a:gd name="T29" fmla="*/ 2 h 34"/>
                  <a:gd name="T30" fmla="*/ 14 w 16"/>
                  <a:gd name="T31" fmla="*/ 8 h 34"/>
                  <a:gd name="T32" fmla="*/ 14 w 16"/>
                  <a:gd name="T33" fmla="*/ 8 h 34"/>
                  <a:gd name="T34" fmla="*/ 12 w 16"/>
                  <a:gd name="T35" fmla="*/ 8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1430"/>
              <p:cNvSpPr/>
              <p:nvPr/>
            </p:nvSpPr>
            <p:spPr bwMode="auto">
              <a:xfrm>
                <a:off x="2286" y="3148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8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1431"/>
              <p:cNvSpPr/>
              <p:nvPr/>
            </p:nvSpPr>
            <p:spPr bwMode="auto">
              <a:xfrm>
                <a:off x="2290" y="3144"/>
                <a:ext cx="38" cy="38"/>
              </a:xfrm>
              <a:custGeom>
                <a:avLst/>
                <a:gdLst>
                  <a:gd name="T0" fmla="*/ 18 w 38"/>
                  <a:gd name="T1" fmla="*/ 0 h 38"/>
                  <a:gd name="T2" fmla="*/ 18 w 38"/>
                  <a:gd name="T3" fmla="*/ 0 h 38"/>
                  <a:gd name="T4" fmla="*/ 28 w 38"/>
                  <a:gd name="T5" fmla="*/ 4 h 38"/>
                  <a:gd name="T6" fmla="*/ 38 w 38"/>
                  <a:gd name="T7" fmla="*/ 6 h 38"/>
                  <a:gd name="T8" fmla="*/ 32 w 38"/>
                  <a:gd name="T9" fmla="*/ 38 h 38"/>
                  <a:gd name="T10" fmla="*/ 0 w 38"/>
                  <a:gd name="T11" fmla="*/ 38 h 38"/>
                  <a:gd name="T12" fmla="*/ 18 w 38"/>
                  <a:gd name="T13" fmla="*/ 0 h 38"/>
                  <a:gd name="T14" fmla="*/ 18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8" y="6"/>
                    </a:lnTo>
                    <a:lnTo>
                      <a:pt x="32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1432"/>
              <p:cNvSpPr/>
              <p:nvPr/>
            </p:nvSpPr>
            <p:spPr bwMode="auto">
              <a:xfrm>
                <a:off x="2260" y="3144"/>
                <a:ext cx="38" cy="38"/>
              </a:xfrm>
              <a:custGeom>
                <a:avLst/>
                <a:gdLst>
                  <a:gd name="T0" fmla="*/ 20 w 38"/>
                  <a:gd name="T1" fmla="*/ 0 h 38"/>
                  <a:gd name="T2" fmla="*/ 20 w 38"/>
                  <a:gd name="T3" fmla="*/ 0 h 38"/>
                  <a:gd name="T4" fmla="*/ 10 w 38"/>
                  <a:gd name="T5" fmla="*/ 4 h 38"/>
                  <a:gd name="T6" fmla="*/ 0 w 38"/>
                  <a:gd name="T7" fmla="*/ 6 h 38"/>
                  <a:gd name="T8" fmla="*/ 6 w 38"/>
                  <a:gd name="T9" fmla="*/ 38 h 38"/>
                  <a:gd name="T10" fmla="*/ 38 w 38"/>
                  <a:gd name="T11" fmla="*/ 38 h 38"/>
                  <a:gd name="T12" fmla="*/ 20 w 38"/>
                  <a:gd name="T13" fmla="*/ 0 h 38"/>
                  <a:gd name="T14" fmla="*/ 20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0" y="0"/>
                    </a:moveTo>
                    <a:lnTo>
                      <a:pt x="20" y="0"/>
                    </a:lnTo>
                    <a:lnTo>
                      <a:pt x="10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8" y="38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1433"/>
              <p:cNvSpPr/>
              <p:nvPr/>
            </p:nvSpPr>
            <p:spPr bwMode="auto">
              <a:xfrm>
                <a:off x="2294" y="3142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6 w 14"/>
                  <a:gd name="T9" fmla="*/ 12 h 18"/>
                  <a:gd name="T10" fmla="*/ 10 w 14"/>
                  <a:gd name="T11" fmla="*/ 18 h 18"/>
                  <a:gd name="T12" fmla="*/ 10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1434"/>
              <p:cNvSpPr/>
              <p:nvPr/>
            </p:nvSpPr>
            <p:spPr bwMode="auto">
              <a:xfrm>
                <a:off x="2280" y="3142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8 w 14"/>
                  <a:gd name="T9" fmla="*/ 12 h 18"/>
                  <a:gd name="T10" fmla="*/ 4 w 14"/>
                  <a:gd name="T11" fmla="*/ 18 h 18"/>
                  <a:gd name="T12" fmla="*/ 4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1435"/>
              <p:cNvSpPr/>
              <p:nvPr/>
            </p:nvSpPr>
            <p:spPr bwMode="auto">
              <a:xfrm>
                <a:off x="2316" y="3094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4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1436"/>
              <p:cNvSpPr/>
              <p:nvPr/>
            </p:nvSpPr>
            <p:spPr bwMode="auto">
              <a:xfrm>
                <a:off x="2268" y="3094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0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1437"/>
              <p:cNvSpPr/>
              <p:nvPr/>
            </p:nvSpPr>
            <p:spPr bwMode="auto">
              <a:xfrm>
                <a:off x="2284" y="3128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1438"/>
              <p:cNvSpPr/>
              <p:nvPr/>
            </p:nvSpPr>
            <p:spPr bwMode="auto">
              <a:xfrm>
                <a:off x="2284" y="3128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1439"/>
              <p:cNvSpPr/>
              <p:nvPr/>
            </p:nvSpPr>
            <p:spPr bwMode="auto">
              <a:xfrm>
                <a:off x="2272" y="3068"/>
                <a:ext cx="44" cy="64"/>
              </a:xfrm>
              <a:custGeom>
                <a:avLst/>
                <a:gdLst>
                  <a:gd name="T0" fmla="*/ 24 w 44"/>
                  <a:gd name="T1" fmla="*/ 0 h 64"/>
                  <a:gd name="T2" fmla="*/ 20 w 44"/>
                  <a:gd name="T3" fmla="*/ 0 h 64"/>
                  <a:gd name="T4" fmla="*/ 20 w 44"/>
                  <a:gd name="T5" fmla="*/ 0 h 64"/>
                  <a:gd name="T6" fmla="*/ 12 w 44"/>
                  <a:gd name="T7" fmla="*/ 2 h 64"/>
                  <a:gd name="T8" fmla="*/ 6 w 44"/>
                  <a:gd name="T9" fmla="*/ 6 h 64"/>
                  <a:gd name="T10" fmla="*/ 0 w 44"/>
                  <a:gd name="T11" fmla="*/ 12 h 64"/>
                  <a:gd name="T12" fmla="*/ 0 w 44"/>
                  <a:gd name="T13" fmla="*/ 20 h 64"/>
                  <a:gd name="T14" fmla="*/ 0 w 44"/>
                  <a:gd name="T15" fmla="*/ 40 h 64"/>
                  <a:gd name="T16" fmla="*/ 0 w 44"/>
                  <a:gd name="T17" fmla="*/ 40 h 64"/>
                  <a:gd name="T18" fmla="*/ 2 w 44"/>
                  <a:gd name="T19" fmla="*/ 48 h 64"/>
                  <a:gd name="T20" fmla="*/ 8 w 44"/>
                  <a:gd name="T21" fmla="*/ 56 h 64"/>
                  <a:gd name="T22" fmla="*/ 14 w 44"/>
                  <a:gd name="T23" fmla="*/ 62 h 64"/>
                  <a:gd name="T24" fmla="*/ 22 w 44"/>
                  <a:gd name="T25" fmla="*/ 64 h 64"/>
                  <a:gd name="T26" fmla="*/ 22 w 44"/>
                  <a:gd name="T27" fmla="*/ 64 h 64"/>
                  <a:gd name="T28" fmla="*/ 30 w 44"/>
                  <a:gd name="T29" fmla="*/ 62 h 64"/>
                  <a:gd name="T30" fmla="*/ 36 w 44"/>
                  <a:gd name="T31" fmla="*/ 56 h 64"/>
                  <a:gd name="T32" fmla="*/ 42 w 44"/>
                  <a:gd name="T33" fmla="*/ 48 h 64"/>
                  <a:gd name="T34" fmla="*/ 44 w 44"/>
                  <a:gd name="T35" fmla="*/ 40 h 64"/>
                  <a:gd name="T36" fmla="*/ 44 w 44"/>
                  <a:gd name="T37" fmla="*/ 20 h 64"/>
                  <a:gd name="T38" fmla="*/ 44 w 44"/>
                  <a:gd name="T39" fmla="*/ 20 h 64"/>
                  <a:gd name="T40" fmla="*/ 44 w 44"/>
                  <a:gd name="T41" fmla="*/ 12 h 64"/>
                  <a:gd name="T42" fmla="*/ 38 w 44"/>
                  <a:gd name="T43" fmla="*/ 6 h 64"/>
                  <a:gd name="T44" fmla="*/ 32 w 44"/>
                  <a:gd name="T45" fmla="*/ 2 h 64"/>
                  <a:gd name="T46" fmla="*/ 24 w 44"/>
                  <a:gd name="T47" fmla="*/ 0 h 64"/>
                  <a:gd name="T48" fmla="*/ 24 w 44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6" y="56"/>
                    </a:lnTo>
                    <a:lnTo>
                      <a:pt x="42" y="48"/>
                    </a:lnTo>
                    <a:lnTo>
                      <a:pt x="44" y="4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1440"/>
              <p:cNvSpPr/>
              <p:nvPr/>
            </p:nvSpPr>
            <p:spPr bwMode="auto">
              <a:xfrm>
                <a:off x="2272" y="3068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1441"/>
              <p:cNvSpPr/>
              <p:nvPr/>
            </p:nvSpPr>
            <p:spPr bwMode="auto">
              <a:xfrm>
                <a:off x="2288" y="3120"/>
                <a:ext cx="12" cy="0"/>
              </a:xfrm>
              <a:custGeom>
                <a:avLst/>
                <a:gdLst>
                  <a:gd name="T0" fmla="*/ 10 w 12"/>
                  <a:gd name="T1" fmla="*/ 2 w 12"/>
                  <a:gd name="T2" fmla="*/ 2 w 12"/>
                  <a:gd name="T3" fmla="*/ 0 w 12"/>
                  <a:gd name="T4" fmla="*/ 0 w 12"/>
                  <a:gd name="T5" fmla="*/ 0 w 12"/>
                  <a:gd name="T6" fmla="*/ 2 w 12"/>
                  <a:gd name="T7" fmla="*/ 10 w 12"/>
                  <a:gd name="T8" fmla="*/ 10 w 12"/>
                  <a:gd name="T9" fmla="*/ 12 w 12"/>
                  <a:gd name="T10" fmla="*/ 12 w 12"/>
                  <a:gd name="T11" fmla="*/ 12 w 12"/>
                  <a:gd name="T12" fmla="*/ 10 w 12"/>
                  <a:gd name="T13" fmla="*/ 10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0" name="Freeform 1442"/>
              <p:cNvSpPr/>
              <p:nvPr/>
            </p:nvSpPr>
            <p:spPr bwMode="auto">
              <a:xfrm>
                <a:off x="2270" y="3066"/>
                <a:ext cx="48" cy="28"/>
              </a:xfrm>
              <a:custGeom>
                <a:avLst/>
                <a:gdLst>
                  <a:gd name="T0" fmla="*/ 16 w 48"/>
                  <a:gd name="T1" fmla="*/ 12 h 28"/>
                  <a:gd name="T2" fmla="*/ 16 w 48"/>
                  <a:gd name="T3" fmla="*/ 12 h 28"/>
                  <a:gd name="T4" fmla="*/ 22 w 48"/>
                  <a:gd name="T5" fmla="*/ 18 h 28"/>
                  <a:gd name="T6" fmla="*/ 30 w 48"/>
                  <a:gd name="T7" fmla="*/ 24 h 28"/>
                  <a:gd name="T8" fmla="*/ 38 w 48"/>
                  <a:gd name="T9" fmla="*/ 26 h 28"/>
                  <a:gd name="T10" fmla="*/ 46 w 48"/>
                  <a:gd name="T11" fmla="*/ 28 h 28"/>
                  <a:gd name="T12" fmla="*/ 46 w 48"/>
                  <a:gd name="T13" fmla="*/ 28 h 28"/>
                  <a:gd name="T14" fmla="*/ 48 w 48"/>
                  <a:gd name="T15" fmla="*/ 22 h 28"/>
                  <a:gd name="T16" fmla="*/ 46 w 48"/>
                  <a:gd name="T17" fmla="*/ 14 h 28"/>
                  <a:gd name="T18" fmla="*/ 44 w 48"/>
                  <a:gd name="T19" fmla="*/ 10 h 28"/>
                  <a:gd name="T20" fmla="*/ 40 w 48"/>
                  <a:gd name="T21" fmla="*/ 6 h 28"/>
                  <a:gd name="T22" fmla="*/ 34 w 48"/>
                  <a:gd name="T23" fmla="*/ 2 h 28"/>
                  <a:gd name="T24" fmla="*/ 28 w 48"/>
                  <a:gd name="T25" fmla="*/ 0 h 28"/>
                  <a:gd name="T26" fmla="*/ 22 w 48"/>
                  <a:gd name="T27" fmla="*/ 0 h 28"/>
                  <a:gd name="T28" fmla="*/ 16 w 48"/>
                  <a:gd name="T29" fmla="*/ 2 h 28"/>
                  <a:gd name="T30" fmla="*/ 16 w 48"/>
                  <a:gd name="T31" fmla="*/ 2 h 28"/>
                  <a:gd name="T32" fmla="*/ 8 w 48"/>
                  <a:gd name="T33" fmla="*/ 4 h 28"/>
                  <a:gd name="T34" fmla="*/ 4 w 48"/>
                  <a:gd name="T35" fmla="*/ 8 h 28"/>
                  <a:gd name="T36" fmla="*/ 0 w 48"/>
                  <a:gd name="T37" fmla="*/ 18 h 28"/>
                  <a:gd name="T38" fmla="*/ 0 w 48"/>
                  <a:gd name="T39" fmla="*/ 28 h 28"/>
                  <a:gd name="T40" fmla="*/ 0 w 48"/>
                  <a:gd name="T41" fmla="*/ 28 h 28"/>
                  <a:gd name="T42" fmla="*/ 10 w 48"/>
                  <a:gd name="T43" fmla="*/ 22 h 28"/>
                  <a:gd name="T44" fmla="*/ 16 w 48"/>
                  <a:gd name="T45" fmla="*/ 12 h 28"/>
                  <a:gd name="T46" fmla="*/ 16 w 48"/>
                  <a:gd name="T47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1" name="Freeform 1443"/>
              <p:cNvSpPr/>
              <p:nvPr/>
            </p:nvSpPr>
            <p:spPr bwMode="auto">
              <a:xfrm>
                <a:off x="2270" y="3066"/>
                <a:ext cx="24" cy="28"/>
              </a:xfrm>
              <a:custGeom>
                <a:avLst/>
                <a:gdLst>
                  <a:gd name="T0" fmla="*/ 16 w 24"/>
                  <a:gd name="T1" fmla="*/ 12 h 28"/>
                  <a:gd name="T2" fmla="*/ 16 w 24"/>
                  <a:gd name="T3" fmla="*/ 12 h 28"/>
                  <a:gd name="T4" fmla="*/ 24 w 24"/>
                  <a:gd name="T5" fmla="*/ 20 h 28"/>
                  <a:gd name="T6" fmla="*/ 24 w 24"/>
                  <a:gd name="T7" fmla="*/ 0 h 28"/>
                  <a:gd name="T8" fmla="*/ 24 w 24"/>
                  <a:gd name="T9" fmla="*/ 0 h 28"/>
                  <a:gd name="T10" fmla="*/ 16 w 24"/>
                  <a:gd name="T11" fmla="*/ 2 h 28"/>
                  <a:gd name="T12" fmla="*/ 16 w 24"/>
                  <a:gd name="T13" fmla="*/ 2 h 28"/>
                  <a:gd name="T14" fmla="*/ 8 w 24"/>
                  <a:gd name="T15" fmla="*/ 4 h 28"/>
                  <a:gd name="T16" fmla="*/ 4 w 24"/>
                  <a:gd name="T17" fmla="*/ 8 h 28"/>
                  <a:gd name="T18" fmla="*/ 0 w 24"/>
                  <a:gd name="T19" fmla="*/ 18 h 28"/>
                  <a:gd name="T20" fmla="*/ 0 w 24"/>
                  <a:gd name="T21" fmla="*/ 28 h 28"/>
                  <a:gd name="T22" fmla="*/ 0 w 24"/>
                  <a:gd name="T23" fmla="*/ 28 h 28"/>
                  <a:gd name="T24" fmla="*/ 10 w 24"/>
                  <a:gd name="T25" fmla="*/ 22 h 28"/>
                  <a:gd name="T26" fmla="*/ 16 w 24"/>
                  <a:gd name="T27" fmla="*/ 12 h 28"/>
                  <a:gd name="T28" fmla="*/ 16 w 24"/>
                  <a:gd name="T2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2" name="Freeform 1444"/>
              <p:cNvSpPr/>
              <p:nvPr/>
            </p:nvSpPr>
            <p:spPr bwMode="auto">
              <a:xfrm>
                <a:off x="2300" y="3096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0 h 2"/>
                  <a:gd name="T10" fmla="*/ 10 w 12"/>
                  <a:gd name="T11" fmla="*/ 0 h 2"/>
                  <a:gd name="T12" fmla="*/ 8 w 12"/>
                  <a:gd name="T13" fmla="*/ 0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3" name="Freeform 1445"/>
              <p:cNvSpPr/>
              <p:nvPr/>
            </p:nvSpPr>
            <p:spPr bwMode="auto">
              <a:xfrm>
                <a:off x="2276" y="3096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4 w 12"/>
                  <a:gd name="T13" fmla="*/ 0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4" name="Freeform 1446"/>
              <p:cNvSpPr/>
              <p:nvPr/>
            </p:nvSpPr>
            <p:spPr bwMode="auto">
              <a:xfrm>
                <a:off x="2312" y="3166"/>
                <a:ext cx="8" cy="12"/>
              </a:xfrm>
              <a:custGeom>
                <a:avLst/>
                <a:gdLst>
                  <a:gd name="T0" fmla="*/ 8 w 8"/>
                  <a:gd name="T1" fmla="*/ 6 h 12"/>
                  <a:gd name="T2" fmla="*/ 4 w 8"/>
                  <a:gd name="T3" fmla="*/ 0 h 12"/>
                  <a:gd name="T4" fmla="*/ 0 w 8"/>
                  <a:gd name="T5" fmla="*/ 6 h 12"/>
                  <a:gd name="T6" fmla="*/ 4 w 8"/>
                  <a:gd name="T7" fmla="*/ 12 h 12"/>
                  <a:gd name="T8" fmla="*/ 8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5" name="Freeform 1447"/>
              <p:cNvSpPr/>
              <p:nvPr/>
            </p:nvSpPr>
            <p:spPr bwMode="auto">
              <a:xfrm>
                <a:off x="2300" y="3166"/>
                <a:ext cx="10" cy="12"/>
              </a:xfrm>
              <a:custGeom>
                <a:avLst/>
                <a:gdLst>
                  <a:gd name="T0" fmla="*/ 10 w 10"/>
                  <a:gd name="T1" fmla="*/ 6 h 12"/>
                  <a:gd name="T2" fmla="*/ 4 w 10"/>
                  <a:gd name="T3" fmla="*/ 0 h 12"/>
                  <a:gd name="T4" fmla="*/ 0 w 10"/>
                  <a:gd name="T5" fmla="*/ 6 h 12"/>
                  <a:gd name="T6" fmla="*/ 4 w 10"/>
                  <a:gd name="T7" fmla="*/ 12 h 12"/>
                  <a:gd name="T8" fmla="*/ 1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6" name="Freeform 1448"/>
              <p:cNvSpPr/>
              <p:nvPr/>
            </p:nvSpPr>
            <p:spPr bwMode="auto">
              <a:xfrm>
                <a:off x="2312" y="3150"/>
                <a:ext cx="8" cy="14"/>
              </a:xfrm>
              <a:custGeom>
                <a:avLst/>
                <a:gdLst>
                  <a:gd name="T0" fmla="*/ 8 w 8"/>
                  <a:gd name="T1" fmla="*/ 6 h 14"/>
                  <a:gd name="T2" fmla="*/ 4 w 8"/>
                  <a:gd name="T3" fmla="*/ 0 h 14"/>
                  <a:gd name="T4" fmla="*/ 0 w 8"/>
                  <a:gd name="T5" fmla="*/ 6 h 14"/>
                  <a:gd name="T6" fmla="*/ 4 w 8"/>
                  <a:gd name="T7" fmla="*/ 14 h 14"/>
                  <a:gd name="T8" fmla="*/ 8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7" name="Freeform 1449"/>
              <p:cNvSpPr/>
              <p:nvPr/>
            </p:nvSpPr>
            <p:spPr bwMode="auto">
              <a:xfrm>
                <a:off x="2268" y="3166"/>
                <a:ext cx="8" cy="12"/>
              </a:xfrm>
              <a:custGeom>
                <a:avLst/>
                <a:gdLst>
                  <a:gd name="T0" fmla="*/ 0 w 8"/>
                  <a:gd name="T1" fmla="*/ 6 h 12"/>
                  <a:gd name="T2" fmla="*/ 4 w 8"/>
                  <a:gd name="T3" fmla="*/ 0 h 12"/>
                  <a:gd name="T4" fmla="*/ 8 w 8"/>
                  <a:gd name="T5" fmla="*/ 6 h 12"/>
                  <a:gd name="T6" fmla="*/ 4 w 8"/>
                  <a:gd name="T7" fmla="*/ 12 h 12"/>
                  <a:gd name="T8" fmla="*/ 0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8" name="Freeform 1450"/>
              <p:cNvSpPr/>
              <p:nvPr/>
            </p:nvSpPr>
            <p:spPr bwMode="auto">
              <a:xfrm>
                <a:off x="2278" y="3166"/>
                <a:ext cx="10" cy="12"/>
              </a:xfrm>
              <a:custGeom>
                <a:avLst/>
                <a:gdLst>
                  <a:gd name="T0" fmla="*/ 0 w 10"/>
                  <a:gd name="T1" fmla="*/ 6 h 12"/>
                  <a:gd name="T2" fmla="*/ 6 w 10"/>
                  <a:gd name="T3" fmla="*/ 0 h 12"/>
                  <a:gd name="T4" fmla="*/ 10 w 10"/>
                  <a:gd name="T5" fmla="*/ 6 h 12"/>
                  <a:gd name="T6" fmla="*/ 6 w 10"/>
                  <a:gd name="T7" fmla="*/ 12 h 12"/>
                  <a:gd name="T8" fmla="*/ 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6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9" name="Freeform 1451"/>
              <p:cNvSpPr/>
              <p:nvPr/>
            </p:nvSpPr>
            <p:spPr bwMode="auto">
              <a:xfrm>
                <a:off x="2268" y="3150"/>
                <a:ext cx="8" cy="14"/>
              </a:xfrm>
              <a:custGeom>
                <a:avLst/>
                <a:gdLst>
                  <a:gd name="T0" fmla="*/ 0 w 8"/>
                  <a:gd name="T1" fmla="*/ 6 h 14"/>
                  <a:gd name="T2" fmla="*/ 4 w 8"/>
                  <a:gd name="T3" fmla="*/ 0 h 14"/>
                  <a:gd name="T4" fmla="*/ 8 w 8"/>
                  <a:gd name="T5" fmla="*/ 6 h 14"/>
                  <a:gd name="T6" fmla="*/ 4 w 8"/>
                  <a:gd name="T7" fmla="*/ 14 h 14"/>
                  <a:gd name="T8" fmla="*/ 0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0" name="Rectangle 1452"/>
              <p:cNvSpPr>
                <a:spLocks noChangeArrowheads="1"/>
              </p:cNvSpPr>
              <p:nvPr/>
            </p:nvSpPr>
            <p:spPr bwMode="auto">
              <a:xfrm>
                <a:off x="2358" y="3306"/>
                <a:ext cx="128" cy="124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1" name="Freeform 1453"/>
              <p:cNvSpPr/>
              <p:nvPr/>
            </p:nvSpPr>
            <p:spPr bwMode="auto">
              <a:xfrm>
                <a:off x="2444" y="3346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2" name="Freeform 1454"/>
              <p:cNvSpPr/>
              <p:nvPr/>
            </p:nvSpPr>
            <p:spPr bwMode="auto">
              <a:xfrm>
                <a:off x="2396" y="3346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0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3" name="Freeform 1455"/>
              <p:cNvSpPr/>
              <p:nvPr/>
            </p:nvSpPr>
            <p:spPr bwMode="auto">
              <a:xfrm>
                <a:off x="2376" y="3392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36 w 92"/>
                  <a:gd name="T5" fmla="*/ 0 h 38"/>
                  <a:gd name="T6" fmla="*/ 36 w 92"/>
                  <a:gd name="T7" fmla="*/ 0 h 38"/>
                  <a:gd name="T8" fmla="*/ 22 w 92"/>
                  <a:gd name="T9" fmla="*/ 4 h 38"/>
                  <a:gd name="T10" fmla="*/ 10 w 92"/>
                  <a:gd name="T11" fmla="*/ 8 h 38"/>
                  <a:gd name="T12" fmla="*/ 2 w 92"/>
                  <a:gd name="T13" fmla="*/ 10 h 38"/>
                  <a:gd name="T14" fmla="*/ 0 w 92"/>
                  <a:gd name="T15" fmla="*/ 12 h 38"/>
                  <a:gd name="T16" fmla="*/ 0 w 92"/>
                  <a:gd name="T17" fmla="*/ 16 h 38"/>
                  <a:gd name="T18" fmla="*/ 0 w 92"/>
                  <a:gd name="T19" fmla="*/ 16 h 38"/>
                  <a:gd name="T20" fmla="*/ 0 w 92"/>
                  <a:gd name="T21" fmla="*/ 38 h 38"/>
                  <a:gd name="T22" fmla="*/ 0 w 92"/>
                  <a:gd name="T23" fmla="*/ 38 h 38"/>
                  <a:gd name="T24" fmla="*/ 92 w 92"/>
                  <a:gd name="T25" fmla="*/ 38 h 38"/>
                  <a:gd name="T26" fmla="*/ 92 w 92"/>
                  <a:gd name="T27" fmla="*/ 38 h 38"/>
                  <a:gd name="T28" fmla="*/ 92 w 92"/>
                  <a:gd name="T29" fmla="*/ 16 h 38"/>
                  <a:gd name="T30" fmla="*/ 92 w 92"/>
                  <a:gd name="T31" fmla="*/ 16 h 38"/>
                  <a:gd name="T32" fmla="*/ 92 w 92"/>
                  <a:gd name="T33" fmla="*/ 12 h 38"/>
                  <a:gd name="T34" fmla="*/ 90 w 92"/>
                  <a:gd name="T35" fmla="*/ 10 h 38"/>
                  <a:gd name="T36" fmla="*/ 82 w 92"/>
                  <a:gd name="T37" fmla="*/ 8 h 38"/>
                  <a:gd name="T38" fmla="*/ 70 w 92"/>
                  <a:gd name="T39" fmla="*/ 4 h 38"/>
                  <a:gd name="T40" fmla="*/ 5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4" name="Freeform 1456"/>
              <p:cNvSpPr/>
              <p:nvPr/>
            </p:nvSpPr>
            <p:spPr bwMode="auto">
              <a:xfrm>
                <a:off x="2376" y="3392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46 w 46"/>
                  <a:gd name="T3" fmla="*/ 0 h 38"/>
                  <a:gd name="T4" fmla="*/ 36 w 46"/>
                  <a:gd name="T5" fmla="*/ 0 h 38"/>
                  <a:gd name="T6" fmla="*/ 36 w 46"/>
                  <a:gd name="T7" fmla="*/ 0 h 38"/>
                  <a:gd name="T8" fmla="*/ 22 w 46"/>
                  <a:gd name="T9" fmla="*/ 4 h 38"/>
                  <a:gd name="T10" fmla="*/ 10 w 46"/>
                  <a:gd name="T11" fmla="*/ 8 h 38"/>
                  <a:gd name="T12" fmla="*/ 2 w 46"/>
                  <a:gd name="T13" fmla="*/ 10 h 38"/>
                  <a:gd name="T14" fmla="*/ 0 w 46"/>
                  <a:gd name="T15" fmla="*/ 12 h 38"/>
                  <a:gd name="T16" fmla="*/ 0 w 46"/>
                  <a:gd name="T17" fmla="*/ 16 h 38"/>
                  <a:gd name="T18" fmla="*/ 0 w 46"/>
                  <a:gd name="T19" fmla="*/ 16 h 38"/>
                  <a:gd name="T20" fmla="*/ 0 w 46"/>
                  <a:gd name="T21" fmla="*/ 38 h 38"/>
                  <a:gd name="T22" fmla="*/ 0 w 46"/>
                  <a:gd name="T23" fmla="*/ 38 h 38"/>
                  <a:gd name="T24" fmla="*/ 46 w 46"/>
                  <a:gd name="T25" fmla="*/ 38 h 38"/>
                  <a:gd name="T26" fmla="*/ 46 w 46"/>
                  <a:gd name="T27" fmla="*/ 0 h 38"/>
                  <a:gd name="T28" fmla="*/ 46 w 46"/>
                  <a:gd name="T2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5" name="Freeform 1457"/>
              <p:cNvSpPr/>
              <p:nvPr/>
            </p:nvSpPr>
            <p:spPr bwMode="auto">
              <a:xfrm>
                <a:off x="2408" y="3392"/>
                <a:ext cx="28" cy="14"/>
              </a:xfrm>
              <a:custGeom>
                <a:avLst/>
                <a:gdLst>
                  <a:gd name="T0" fmla="*/ 14 w 28"/>
                  <a:gd name="T1" fmla="*/ 0 h 14"/>
                  <a:gd name="T2" fmla="*/ 14 w 28"/>
                  <a:gd name="T3" fmla="*/ 0 h 14"/>
                  <a:gd name="T4" fmla="*/ 4 w 28"/>
                  <a:gd name="T5" fmla="*/ 0 h 14"/>
                  <a:gd name="T6" fmla="*/ 4 w 28"/>
                  <a:gd name="T7" fmla="*/ 0 h 14"/>
                  <a:gd name="T8" fmla="*/ 0 w 28"/>
                  <a:gd name="T9" fmla="*/ 0 h 14"/>
                  <a:gd name="T10" fmla="*/ 0 w 28"/>
                  <a:gd name="T11" fmla="*/ 0 h 14"/>
                  <a:gd name="T12" fmla="*/ 0 w 28"/>
                  <a:gd name="T13" fmla="*/ 0 h 14"/>
                  <a:gd name="T14" fmla="*/ 0 w 28"/>
                  <a:gd name="T15" fmla="*/ 0 h 14"/>
                  <a:gd name="T16" fmla="*/ 2 w 28"/>
                  <a:gd name="T17" fmla="*/ 6 h 14"/>
                  <a:gd name="T18" fmla="*/ 4 w 28"/>
                  <a:gd name="T19" fmla="*/ 10 h 14"/>
                  <a:gd name="T20" fmla="*/ 8 w 28"/>
                  <a:gd name="T21" fmla="*/ 12 h 14"/>
                  <a:gd name="T22" fmla="*/ 14 w 28"/>
                  <a:gd name="T23" fmla="*/ 14 h 14"/>
                  <a:gd name="T24" fmla="*/ 14 w 28"/>
                  <a:gd name="T25" fmla="*/ 14 h 14"/>
                  <a:gd name="T26" fmla="*/ 14 w 28"/>
                  <a:gd name="T27" fmla="*/ 14 h 14"/>
                  <a:gd name="T28" fmla="*/ 20 w 28"/>
                  <a:gd name="T29" fmla="*/ 12 h 14"/>
                  <a:gd name="T30" fmla="*/ 24 w 28"/>
                  <a:gd name="T31" fmla="*/ 10 h 14"/>
                  <a:gd name="T32" fmla="*/ 26 w 28"/>
                  <a:gd name="T33" fmla="*/ 6 h 14"/>
                  <a:gd name="T34" fmla="*/ 28 w 28"/>
                  <a:gd name="T35" fmla="*/ 0 h 14"/>
                  <a:gd name="T36" fmla="*/ 28 w 28"/>
                  <a:gd name="T37" fmla="*/ 0 h 14"/>
                  <a:gd name="T38" fmla="*/ 28 w 28"/>
                  <a:gd name="T39" fmla="*/ 0 h 14"/>
                  <a:gd name="T40" fmla="*/ 28 w 28"/>
                  <a:gd name="T41" fmla="*/ 0 h 14"/>
                  <a:gd name="T42" fmla="*/ 24 w 28"/>
                  <a:gd name="T43" fmla="*/ 0 h 14"/>
                  <a:gd name="T44" fmla="*/ 14 w 28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6" name="Freeform 1458"/>
              <p:cNvSpPr/>
              <p:nvPr/>
            </p:nvSpPr>
            <p:spPr bwMode="auto">
              <a:xfrm>
                <a:off x="2408" y="3392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4 w 14"/>
                  <a:gd name="T5" fmla="*/ 0 h 14"/>
                  <a:gd name="T6" fmla="*/ 4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0 w 14"/>
                  <a:gd name="T13" fmla="*/ 0 h 14"/>
                  <a:gd name="T14" fmla="*/ 0 w 14"/>
                  <a:gd name="T15" fmla="*/ 0 h 14"/>
                  <a:gd name="T16" fmla="*/ 2 w 14"/>
                  <a:gd name="T17" fmla="*/ 6 h 14"/>
                  <a:gd name="T18" fmla="*/ 4 w 14"/>
                  <a:gd name="T19" fmla="*/ 10 h 14"/>
                  <a:gd name="T20" fmla="*/ 8 w 14"/>
                  <a:gd name="T21" fmla="*/ 12 h 14"/>
                  <a:gd name="T22" fmla="*/ 14 w 14"/>
                  <a:gd name="T23" fmla="*/ 14 h 14"/>
                  <a:gd name="T24" fmla="*/ 14 w 14"/>
                  <a:gd name="T25" fmla="*/ 14 h 14"/>
                  <a:gd name="T26" fmla="*/ 14 w 14"/>
                  <a:gd name="T27" fmla="*/ 14 h 14"/>
                  <a:gd name="T28" fmla="*/ 14 w 14"/>
                  <a:gd name="T29" fmla="*/ 0 h 14"/>
                  <a:gd name="T30" fmla="*/ 14 w 14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7" name="Freeform 1459"/>
              <p:cNvSpPr/>
              <p:nvPr/>
            </p:nvSpPr>
            <p:spPr bwMode="auto">
              <a:xfrm>
                <a:off x="2412" y="3378"/>
                <a:ext cx="20" cy="26"/>
              </a:xfrm>
              <a:custGeom>
                <a:avLst/>
                <a:gdLst>
                  <a:gd name="T0" fmla="*/ 10 w 20"/>
                  <a:gd name="T1" fmla="*/ 26 h 26"/>
                  <a:gd name="T2" fmla="*/ 10 w 20"/>
                  <a:gd name="T3" fmla="*/ 26 h 26"/>
                  <a:gd name="T4" fmla="*/ 6 w 20"/>
                  <a:gd name="T5" fmla="*/ 24 h 26"/>
                  <a:gd name="T6" fmla="*/ 2 w 20"/>
                  <a:gd name="T7" fmla="*/ 22 h 26"/>
                  <a:gd name="T8" fmla="*/ 0 w 20"/>
                  <a:gd name="T9" fmla="*/ 18 h 26"/>
                  <a:gd name="T10" fmla="*/ 0 w 20"/>
                  <a:gd name="T11" fmla="*/ 14 h 26"/>
                  <a:gd name="T12" fmla="*/ 0 w 20"/>
                  <a:gd name="T13" fmla="*/ 14 h 26"/>
                  <a:gd name="T14" fmla="*/ 0 w 20"/>
                  <a:gd name="T15" fmla="*/ 14 h 26"/>
                  <a:gd name="T16" fmla="*/ 0 w 20"/>
                  <a:gd name="T17" fmla="*/ 0 h 26"/>
                  <a:gd name="T18" fmla="*/ 20 w 20"/>
                  <a:gd name="T19" fmla="*/ 0 h 26"/>
                  <a:gd name="T20" fmla="*/ 20 w 20"/>
                  <a:gd name="T21" fmla="*/ 14 h 26"/>
                  <a:gd name="T22" fmla="*/ 20 w 20"/>
                  <a:gd name="T23" fmla="*/ 14 h 26"/>
                  <a:gd name="T24" fmla="*/ 20 w 20"/>
                  <a:gd name="T25" fmla="*/ 14 h 26"/>
                  <a:gd name="T26" fmla="*/ 20 w 20"/>
                  <a:gd name="T27" fmla="*/ 18 h 26"/>
                  <a:gd name="T28" fmla="*/ 18 w 20"/>
                  <a:gd name="T29" fmla="*/ 22 h 26"/>
                  <a:gd name="T30" fmla="*/ 14 w 20"/>
                  <a:gd name="T31" fmla="*/ 24 h 26"/>
                  <a:gd name="T32" fmla="*/ 10 w 20"/>
                  <a:gd name="T33" fmla="*/ 26 h 26"/>
                  <a:gd name="T34" fmla="*/ 10 w 20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8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8" name="Freeform 1460"/>
              <p:cNvSpPr/>
              <p:nvPr/>
            </p:nvSpPr>
            <p:spPr bwMode="auto">
              <a:xfrm>
                <a:off x="2412" y="3378"/>
                <a:ext cx="10" cy="26"/>
              </a:xfrm>
              <a:custGeom>
                <a:avLst/>
                <a:gdLst>
                  <a:gd name="T0" fmla="*/ 10 w 10"/>
                  <a:gd name="T1" fmla="*/ 26 h 26"/>
                  <a:gd name="T2" fmla="*/ 10 w 10"/>
                  <a:gd name="T3" fmla="*/ 26 h 26"/>
                  <a:gd name="T4" fmla="*/ 6 w 10"/>
                  <a:gd name="T5" fmla="*/ 24 h 26"/>
                  <a:gd name="T6" fmla="*/ 2 w 10"/>
                  <a:gd name="T7" fmla="*/ 22 h 26"/>
                  <a:gd name="T8" fmla="*/ 0 w 10"/>
                  <a:gd name="T9" fmla="*/ 18 h 26"/>
                  <a:gd name="T10" fmla="*/ 0 w 10"/>
                  <a:gd name="T11" fmla="*/ 14 h 26"/>
                  <a:gd name="T12" fmla="*/ 0 w 10"/>
                  <a:gd name="T13" fmla="*/ 14 h 26"/>
                  <a:gd name="T14" fmla="*/ 0 w 10"/>
                  <a:gd name="T15" fmla="*/ 14 h 26"/>
                  <a:gd name="T16" fmla="*/ 0 w 10"/>
                  <a:gd name="T17" fmla="*/ 0 h 26"/>
                  <a:gd name="T18" fmla="*/ 10 w 10"/>
                  <a:gd name="T19" fmla="*/ 0 h 26"/>
                  <a:gd name="T20" fmla="*/ 10 w 10"/>
                  <a:gd name="T21" fmla="*/ 26 h 26"/>
                  <a:gd name="T22" fmla="*/ 10 w 10"/>
                  <a:gd name="T2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9" name="Freeform 1461"/>
              <p:cNvSpPr/>
              <p:nvPr/>
            </p:nvSpPr>
            <p:spPr bwMode="auto">
              <a:xfrm>
                <a:off x="2398" y="3318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4 w 46"/>
                  <a:gd name="T19" fmla="*/ 50 h 64"/>
                  <a:gd name="T20" fmla="*/ 10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6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50"/>
                    </a:lnTo>
                    <a:lnTo>
                      <a:pt x="10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0" name="Freeform 1462"/>
              <p:cNvSpPr/>
              <p:nvPr/>
            </p:nvSpPr>
            <p:spPr bwMode="auto">
              <a:xfrm>
                <a:off x="2398" y="3318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2 h 64"/>
                  <a:gd name="T16" fmla="*/ 0 w 24"/>
                  <a:gd name="T17" fmla="*/ 42 h 64"/>
                  <a:gd name="T18" fmla="*/ 4 w 24"/>
                  <a:gd name="T19" fmla="*/ 50 h 64"/>
                  <a:gd name="T20" fmla="*/ 10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50"/>
                    </a:lnTo>
                    <a:lnTo>
                      <a:pt x="10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1" name="Freeform 1463"/>
              <p:cNvSpPr/>
              <p:nvPr/>
            </p:nvSpPr>
            <p:spPr bwMode="auto">
              <a:xfrm>
                <a:off x="2416" y="3370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2" name="Freeform 1464"/>
              <p:cNvSpPr/>
              <p:nvPr/>
            </p:nvSpPr>
            <p:spPr bwMode="auto">
              <a:xfrm>
                <a:off x="2428" y="3346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2 h 2"/>
                  <a:gd name="T6" fmla="*/ 12 w 12"/>
                  <a:gd name="T7" fmla="*/ 2 h 2"/>
                  <a:gd name="T8" fmla="*/ 12 w 12"/>
                  <a:gd name="T9" fmla="*/ 2 h 2"/>
                  <a:gd name="T10" fmla="*/ 10 w 12"/>
                  <a:gd name="T11" fmla="*/ 2 h 2"/>
                  <a:gd name="T12" fmla="*/ 8 w 12"/>
                  <a:gd name="T13" fmla="*/ 2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2 h 2"/>
                  <a:gd name="T20" fmla="*/ 0 w 12"/>
                  <a:gd name="T21" fmla="*/ 2 h 2"/>
                  <a:gd name="T22" fmla="*/ 0 w 12"/>
                  <a:gd name="T23" fmla="*/ 2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3" name="Freeform 1465"/>
              <p:cNvSpPr/>
              <p:nvPr/>
            </p:nvSpPr>
            <p:spPr bwMode="auto">
              <a:xfrm>
                <a:off x="2404" y="3346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2 h 2"/>
                  <a:gd name="T6" fmla="*/ 0 w 12"/>
                  <a:gd name="T7" fmla="*/ 2 h 2"/>
                  <a:gd name="T8" fmla="*/ 0 w 12"/>
                  <a:gd name="T9" fmla="*/ 2 h 2"/>
                  <a:gd name="T10" fmla="*/ 0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4" name="Freeform 1466"/>
              <p:cNvSpPr/>
              <p:nvPr/>
            </p:nvSpPr>
            <p:spPr bwMode="auto">
              <a:xfrm>
                <a:off x="2398" y="3306"/>
                <a:ext cx="50" cy="40"/>
              </a:xfrm>
              <a:custGeom>
                <a:avLst/>
                <a:gdLst>
                  <a:gd name="T0" fmla="*/ 26 w 50"/>
                  <a:gd name="T1" fmla="*/ 8 h 40"/>
                  <a:gd name="T2" fmla="*/ 26 w 50"/>
                  <a:gd name="T3" fmla="*/ 8 h 40"/>
                  <a:gd name="T4" fmla="*/ 36 w 50"/>
                  <a:gd name="T5" fmla="*/ 6 h 40"/>
                  <a:gd name="T6" fmla="*/ 44 w 50"/>
                  <a:gd name="T7" fmla="*/ 0 h 40"/>
                  <a:gd name="T8" fmla="*/ 44 w 50"/>
                  <a:gd name="T9" fmla="*/ 0 h 40"/>
                  <a:gd name="T10" fmla="*/ 44 w 50"/>
                  <a:gd name="T11" fmla="*/ 8 h 40"/>
                  <a:gd name="T12" fmla="*/ 44 w 50"/>
                  <a:gd name="T13" fmla="*/ 10 h 40"/>
                  <a:gd name="T14" fmla="*/ 40 w 50"/>
                  <a:gd name="T15" fmla="*/ 14 h 40"/>
                  <a:gd name="T16" fmla="*/ 40 w 50"/>
                  <a:gd name="T17" fmla="*/ 14 h 40"/>
                  <a:gd name="T18" fmla="*/ 44 w 50"/>
                  <a:gd name="T19" fmla="*/ 16 h 40"/>
                  <a:gd name="T20" fmla="*/ 50 w 50"/>
                  <a:gd name="T21" fmla="*/ 14 h 40"/>
                  <a:gd name="T22" fmla="*/ 50 w 50"/>
                  <a:gd name="T23" fmla="*/ 14 h 40"/>
                  <a:gd name="T24" fmla="*/ 48 w 50"/>
                  <a:gd name="T25" fmla="*/ 18 h 40"/>
                  <a:gd name="T26" fmla="*/ 46 w 50"/>
                  <a:gd name="T27" fmla="*/ 20 h 40"/>
                  <a:gd name="T28" fmla="*/ 46 w 50"/>
                  <a:gd name="T29" fmla="*/ 20 h 40"/>
                  <a:gd name="T30" fmla="*/ 48 w 50"/>
                  <a:gd name="T31" fmla="*/ 28 h 40"/>
                  <a:gd name="T32" fmla="*/ 46 w 50"/>
                  <a:gd name="T33" fmla="*/ 40 h 40"/>
                  <a:gd name="T34" fmla="*/ 46 w 50"/>
                  <a:gd name="T35" fmla="*/ 40 h 40"/>
                  <a:gd name="T36" fmla="*/ 44 w 50"/>
                  <a:gd name="T37" fmla="*/ 38 h 40"/>
                  <a:gd name="T38" fmla="*/ 40 w 50"/>
                  <a:gd name="T39" fmla="*/ 30 h 40"/>
                  <a:gd name="T40" fmla="*/ 34 w 50"/>
                  <a:gd name="T41" fmla="*/ 24 h 40"/>
                  <a:gd name="T42" fmla="*/ 30 w 50"/>
                  <a:gd name="T43" fmla="*/ 22 h 40"/>
                  <a:gd name="T44" fmla="*/ 24 w 50"/>
                  <a:gd name="T45" fmla="*/ 22 h 40"/>
                  <a:gd name="T46" fmla="*/ 24 w 50"/>
                  <a:gd name="T47" fmla="*/ 22 h 40"/>
                  <a:gd name="T48" fmla="*/ 18 w 50"/>
                  <a:gd name="T49" fmla="*/ 22 h 40"/>
                  <a:gd name="T50" fmla="*/ 14 w 50"/>
                  <a:gd name="T51" fmla="*/ 24 h 40"/>
                  <a:gd name="T52" fmla="*/ 6 w 50"/>
                  <a:gd name="T53" fmla="*/ 30 h 40"/>
                  <a:gd name="T54" fmla="*/ 4 w 50"/>
                  <a:gd name="T55" fmla="*/ 38 h 40"/>
                  <a:gd name="T56" fmla="*/ 0 w 50"/>
                  <a:gd name="T57" fmla="*/ 40 h 40"/>
                  <a:gd name="T58" fmla="*/ 0 w 50"/>
                  <a:gd name="T59" fmla="*/ 40 h 40"/>
                  <a:gd name="T60" fmla="*/ 0 w 50"/>
                  <a:gd name="T61" fmla="*/ 32 h 40"/>
                  <a:gd name="T62" fmla="*/ 0 w 50"/>
                  <a:gd name="T63" fmla="*/ 26 h 40"/>
                  <a:gd name="T64" fmla="*/ 2 w 50"/>
                  <a:gd name="T65" fmla="*/ 20 h 40"/>
                  <a:gd name="T66" fmla="*/ 4 w 50"/>
                  <a:gd name="T67" fmla="*/ 16 h 40"/>
                  <a:gd name="T68" fmla="*/ 8 w 50"/>
                  <a:gd name="T69" fmla="*/ 12 h 40"/>
                  <a:gd name="T70" fmla="*/ 14 w 50"/>
                  <a:gd name="T71" fmla="*/ 10 h 40"/>
                  <a:gd name="T72" fmla="*/ 24 w 50"/>
                  <a:gd name="T73" fmla="*/ 8 h 40"/>
                  <a:gd name="T74" fmla="*/ 24 w 50"/>
                  <a:gd name="T75" fmla="*/ 8 h 40"/>
                  <a:gd name="T76" fmla="*/ 26 w 50"/>
                  <a:gd name="T77" fmla="*/ 8 h 40"/>
                  <a:gd name="T78" fmla="*/ 26 w 50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40">
                    <a:moveTo>
                      <a:pt x="26" y="8"/>
                    </a:moveTo>
                    <a:lnTo>
                      <a:pt x="26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6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8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6" y="30"/>
                    </a:lnTo>
                    <a:lnTo>
                      <a:pt x="4" y="3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8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5" name="Freeform 1467"/>
              <p:cNvSpPr/>
              <p:nvPr/>
            </p:nvSpPr>
            <p:spPr bwMode="auto">
              <a:xfrm>
                <a:off x="2398" y="3314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4 h 32"/>
                  <a:gd name="T8" fmla="*/ 14 w 24"/>
                  <a:gd name="T9" fmla="*/ 16 h 32"/>
                  <a:gd name="T10" fmla="*/ 6 w 24"/>
                  <a:gd name="T11" fmla="*/ 22 h 32"/>
                  <a:gd name="T12" fmla="*/ 4 w 24"/>
                  <a:gd name="T13" fmla="*/ 30 h 32"/>
                  <a:gd name="T14" fmla="*/ 0 w 24"/>
                  <a:gd name="T15" fmla="*/ 32 h 32"/>
                  <a:gd name="T16" fmla="*/ 0 w 24"/>
                  <a:gd name="T17" fmla="*/ 32 h 32"/>
                  <a:gd name="T18" fmla="*/ 0 w 24"/>
                  <a:gd name="T19" fmla="*/ 24 h 32"/>
                  <a:gd name="T20" fmla="*/ 0 w 24"/>
                  <a:gd name="T21" fmla="*/ 18 h 32"/>
                  <a:gd name="T22" fmla="*/ 2 w 24"/>
                  <a:gd name="T23" fmla="*/ 12 h 32"/>
                  <a:gd name="T24" fmla="*/ 4 w 24"/>
                  <a:gd name="T25" fmla="*/ 8 h 32"/>
                  <a:gd name="T26" fmla="*/ 8 w 24"/>
                  <a:gd name="T27" fmla="*/ 4 h 32"/>
                  <a:gd name="T28" fmla="*/ 14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6" y="22"/>
                    </a:lnTo>
                    <a:lnTo>
                      <a:pt x="4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6" name="Rectangle 1468"/>
              <p:cNvSpPr>
                <a:spLocks noChangeArrowheads="1"/>
              </p:cNvSpPr>
              <p:nvPr/>
            </p:nvSpPr>
            <p:spPr bwMode="auto">
              <a:xfrm>
                <a:off x="2418" y="3406"/>
                <a:ext cx="6" cy="24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7" name="Rectangle 1469"/>
              <p:cNvSpPr>
                <a:spLocks noChangeArrowheads="1"/>
              </p:cNvSpPr>
              <p:nvPr/>
            </p:nvSpPr>
            <p:spPr bwMode="auto">
              <a:xfrm>
                <a:off x="2418" y="3406"/>
                <a:ext cx="4" cy="24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8" name="Freeform 1470"/>
              <p:cNvSpPr>
                <a:spLocks noEditPoints="1"/>
              </p:cNvSpPr>
              <p:nvPr/>
            </p:nvSpPr>
            <p:spPr bwMode="auto">
              <a:xfrm>
                <a:off x="2420" y="3408"/>
                <a:ext cx="4" cy="20"/>
              </a:xfrm>
              <a:custGeom>
                <a:avLst/>
                <a:gdLst>
                  <a:gd name="T0" fmla="*/ 2 w 4"/>
                  <a:gd name="T1" fmla="*/ 18 h 20"/>
                  <a:gd name="T2" fmla="*/ 2 w 4"/>
                  <a:gd name="T3" fmla="*/ 18 h 20"/>
                  <a:gd name="T4" fmla="*/ 0 w 4"/>
                  <a:gd name="T5" fmla="*/ 18 h 20"/>
                  <a:gd name="T6" fmla="*/ 0 w 4"/>
                  <a:gd name="T7" fmla="*/ 18 h 20"/>
                  <a:gd name="T8" fmla="*/ 2 w 4"/>
                  <a:gd name="T9" fmla="*/ 20 h 20"/>
                  <a:gd name="T10" fmla="*/ 2 w 4"/>
                  <a:gd name="T11" fmla="*/ 20 h 20"/>
                  <a:gd name="T12" fmla="*/ 4 w 4"/>
                  <a:gd name="T13" fmla="*/ 18 h 20"/>
                  <a:gd name="T14" fmla="*/ 4 w 4"/>
                  <a:gd name="T15" fmla="*/ 18 h 20"/>
                  <a:gd name="T16" fmla="*/ 2 w 4"/>
                  <a:gd name="T17" fmla="*/ 18 h 20"/>
                  <a:gd name="T18" fmla="*/ 2 w 4"/>
                  <a:gd name="T19" fmla="*/ 18 h 20"/>
                  <a:gd name="T20" fmla="*/ 2 w 4"/>
                  <a:gd name="T21" fmla="*/ 0 h 20"/>
                  <a:gd name="T22" fmla="*/ 2 w 4"/>
                  <a:gd name="T23" fmla="*/ 0 h 20"/>
                  <a:gd name="T24" fmla="*/ 0 w 4"/>
                  <a:gd name="T25" fmla="*/ 2 h 20"/>
                  <a:gd name="T26" fmla="*/ 0 w 4"/>
                  <a:gd name="T27" fmla="*/ 2 h 20"/>
                  <a:gd name="T28" fmla="*/ 2 w 4"/>
                  <a:gd name="T29" fmla="*/ 4 h 20"/>
                  <a:gd name="T30" fmla="*/ 2 w 4"/>
                  <a:gd name="T31" fmla="*/ 4 h 20"/>
                  <a:gd name="T32" fmla="*/ 4 w 4"/>
                  <a:gd name="T33" fmla="*/ 2 h 20"/>
                  <a:gd name="T34" fmla="*/ 4 w 4"/>
                  <a:gd name="T35" fmla="*/ 2 h 20"/>
                  <a:gd name="T36" fmla="*/ 2 w 4"/>
                  <a:gd name="T37" fmla="*/ 0 h 20"/>
                  <a:gd name="T38" fmla="*/ 2 w 4"/>
                  <a:gd name="T39" fmla="*/ 0 h 20"/>
                  <a:gd name="T40" fmla="*/ 2 w 4"/>
                  <a:gd name="T41" fmla="*/ 8 h 20"/>
                  <a:gd name="T42" fmla="*/ 2 w 4"/>
                  <a:gd name="T43" fmla="*/ 8 h 20"/>
                  <a:gd name="T44" fmla="*/ 0 w 4"/>
                  <a:gd name="T45" fmla="*/ 10 h 20"/>
                  <a:gd name="T46" fmla="*/ 0 w 4"/>
                  <a:gd name="T47" fmla="*/ 10 h 20"/>
                  <a:gd name="T48" fmla="*/ 2 w 4"/>
                  <a:gd name="T49" fmla="*/ 12 h 20"/>
                  <a:gd name="T50" fmla="*/ 2 w 4"/>
                  <a:gd name="T51" fmla="*/ 12 h 20"/>
                  <a:gd name="T52" fmla="*/ 4 w 4"/>
                  <a:gd name="T53" fmla="*/ 10 h 20"/>
                  <a:gd name="T54" fmla="*/ 4 w 4"/>
                  <a:gd name="T55" fmla="*/ 10 h 20"/>
                  <a:gd name="T56" fmla="*/ 2 w 4"/>
                  <a:gd name="T57" fmla="*/ 8 h 20"/>
                  <a:gd name="T58" fmla="*/ 2 w 4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" h="20">
                    <a:moveTo>
                      <a:pt x="2" y="18"/>
                    </a:move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9" name="Freeform 1471"/>
              <p:cNvSpPr>
                <a:spLocks noEditPoints="1"/>
              </p:cNvSpPr>
              <p:nvPr/>
            </p:nvSpPr>
            <p:spPr bwMode="auto">
              <a:xfrm>
                <a:off x="2420" y="3408"/>
                <a:ext cx="2" cy="20"/>
              </a:xfrm>
              <a:custGeom>
                <a:avLst/>
                <a:gdLst>
                  <a:gd name="T0" fmla="*/ 2 w 2"/>
                  <a:gd name="T1" fmla="*/ 18 h 20"/>
                  <a:gd name="T2" fmla="*/ 2 w 2"/>
                  <a:gd name="T3" fmla="*/ 18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8 h 20"/>
                  <a:gd name="T14" fmla="*/ 2 w 2"/>
                  <a:gd name="T15" fmla="*/ 18 h 20"/>
                  <a:gd name="T16" fmla="*/ 2 w 2"/>
                  <a:gd name="T17" fmla="*/ 12 h 20"/>
                  <a:gd name="T18" fmla="*/ 2 w 2"/>
                  <a:gd name="T19" fmla="*/ 8 h 20"/>
                  <a:gd name="T20" fmla="*/ 2 w 2"/>
                  <a:gd name="T21" fmla="*/ 8 h 20"/>
                  <a:gd name="T22" fmla="*/ 2 w 2"/>
                  <a:gd name="T23" fmla="*/ 8 h 20"/>
                  <a:gd name="T24" fmla="*/ 0 w 2"/>
                  <a:gd name="T25" fmla="*/ 10 h 20"/>
                  <a:gd name="T26" fmla="*/ 0 w 2"/>
                  <a:gd name="T27" fmla="*/ 10 h 20"/>
                  <a:gd name="T28" fmla="*/ 2 w 2"/>
                  <a:gd name="T29" fmla="*/ 12 h 20"/>
                  <a:gd name="T30" fmla="*/ 2 w 2"/>
                  <a:gd name="T31" fmla="*/ 12 h 20"/>
                  <a:gd name="T32" fmla="*/ 2 w 2"/>
                  <a:gd name="T33" fmla="*/ 4 h 20"/>
                  <a:gd name="T34" fmla="*/ 2 w 2"/>
                  <a:gd name="T35" fmla="*/ 0 h 20"/>
                  <a:gd name="T36" fmla="*/ 2 w 2"/>
                  <a:gd name="T37" fmla="*/ 0 h 20"/>
                  <a:gd name="T38" fmla="*/ 2 w 2"/>
                  <a:gd name="T39" fmla="*/ 0 h 20"/>
                  <a:gd name="T40" fmla="*/ 0 w 2"/>
                  <a:gd name="T41" fmla="*/ 2 h 20"/>
                  <a:gd name="T42" fmla="*/ 0 w 2"/>
                  <a:gd name="T43" fmla="*/ 2 h 20"/>
                  <a:gd name="T44" fmla="*/ 2 w 2"/>
                  <a:gd name="T45" fmla="*/ 4 h 20"/>
                  <a:gd name="T46" fmla="*/ 2 w 2"/>
                  <a:gd name="T4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20">
                    <a:moveTo>
                      <a:pt x="2" y="18"/>
                    </a:move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  <a:moveTo>
                      <a:pt x="2" y="12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  <a:moveTo>
                      <a:pt x="2" y="4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1630" name="Picture 1472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" y="305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31" name="Rectangle 1473"/>
              <p:cNvSpPr>
                <a:spLocks noChangeArrowheads="1"/>
              </p:cNvSpPr>
              <p:nvPr/>
            </p:nvSpPr>
            <p:spPr bwMode="auto">
              <a:xfrm>
                <a:off x="1974" y="3430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2" name="Freeform 1474"/>
              <p:cNvSpPr/>
              <p:nvPr/>
            </p:nvSpPr>
            <p:spPr bwMode="auto">
              <a:xfrm>
                <a:off x="2002" y="3440"/>
                <a:ext cx="72" cy="90"/>
              </a:xfrm>
              <a:custGeom>
                <a:avLst/>
                <a:gdLst>
                  <a:gd name="T0" fmla="*/ 36 w 72"/>
                  <a:gd name="T1" fmla="*/ 0 h 90"/>
                  <a:gd name="T2" fmla="*/ 36 w 72"/>
                  <a:gd name="T3" fmla="*/ 0 h 90"/>
                  <a:gd name="T4" fmla="*/ 46 w 72"/>
                  <a:gd name="T5" fmla="*/ 0 h 90"/>
                  <a:gd name="T6" fmla="*/ 54 w 72"/>
                  <a:gd name="T7" fmla="*/ 4 h 90"/>
                  <a:gd name="T8" fmla="*/ 60 w 72"/>
                  <a:gd name="T9" fmla="*/ 10 h 90"/>
                  <a:gd name="T10" fmla="*/ 64 w 72"/>
                  <a:gd name="T11" fmla="*/ 18 h 90"/>
                  <a:gd name="T12" fmla="*/ 68 w 72"/>
                  <a:gd name="T13" fmla="*/ 28 h 90"/>
                  <a:gd name="T14" fmla="*/ 70 w 72"/>
                  <a:gd name="T15" fmla="*/ 40 h 90"/>
                  <a:gd name="T16" fmla="*/ 72 w 72"/>
                  <a:gd name="T17" fmla="*/ 62 h 90"/>
                  <a:gd name="T18" fmla="*/ 72 w 72"/>
                  <a:gd name="T19" fmla="*/ 62 h 90"/>
                  <a:gd name="T20" fmla="*/ 72 w 72"/>
                  <a:gd name="T21" fmla="*/ 68 h 90"/>
                  <a:gd name="T22" fmla="*/ 70 w 72"/>
                  <a:gd name="T23" fmla="*/ 74 h 90"/>
                  <a:gd name="T24" fmla="*/ 66 w 72"/>
                  <a:gd name="T25" fmla="*/ 80 h 90"/>
                  <a:gd name="T26" fmla="*/ 62 w 72"/>
                  <a:gd name="T27" fmla="*/ 84 h 90"/>
                  <a:gd name="T28" fmla="*/ 50 w 72"/>
                  <a:gd name="T29" fmla="*/ 88 h 90"/>
                  <a:gd name="T30" fmla="*/ 36 w 72"/>
                  <a:gd name="T31" fmla="*/ 90 h 90"/>
                  <a:gd name="T32" fmla="*/ 22 w 72"/>
                  <a:gd name="T33" fmla="*/ 88 h 90"/>
                  <a:gd name="T34" fmla="*/ 12 w 72"/>
                  <a:gd name="T35" fmla="*/ 84 h 90"/>
                  <a:gd name="T36" fmla="*/ 6 w 72"/>
                  <a:gd name="T37" fmla="*/ 80 h 90"/>
                  <a:gd name="T38" fmla="*/ 2 w 72"/>
                  <a:gd name="T39" fmla="*/ 74 h 90"/>
                  <a:gd name="T40" fmla="*/ 0 w 72"/>
                  <a:gd name="T41" fmla="*/ 68 h 90"/>
                  <a:gd name="T42" fmla="*/ 0 w 72"/>
                  <a:gd name="T43" fmla="*/ 62 h 90"/>
                  <a:gd name="T44" fmla="*/ 0 w 72"/>
                  <a:gd name="T45" fmla="*/ 62 h 90"/>
                  <a:gd name="T46" fmla="*/ 2 w 72"/>
                  <a:gd name="T47" fmla="*/ 40 h 90"/>
                  <a:gd name="T48" fmla="*/ 4 w 72"/>
                  <a:gd name="T49" fmla="*/ 28 h 90"/>
                  <a:gd name="T50" fmla="*/ 8 w 72"/>
                  <a:gd name="T51" fmla="*/ 18 h 90"/>
                  <a:gd name="T52" fmla="*/ 12 w 72"/>
                  <a:gd name="T53" fmla="*/ 10 h 90"/>
                  <a:gd name="T54" fmla="*/ 20 w 72"/>
                  <a:gd name="T55" fmla="*/ 4 h 90"/>
                  <a:gd name="T56" fmla="*/ 26 w 72"/>
                  <a:gd name="T57" fmla="*/ 0 h 90"/>
                  <a:gd name="T58" fmla="*/ 36 w 72"/>
                  <a:gd name="T59" fmla="*/ 0 h 90"/>
                  <a:gd name="T60" fmla="*/ 36 w 72"/>
                  <a:gd name="T6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90">
                    <a:moveTo>
                      <a:pt x="36" y="0"/>
                    </a:moveTo>
                    <a:lnTo>
                      <a:pt x="36" y="0"/>
                    </a:lnTo>
                    <a:lnTo>
                      <a:pt x="46" y="0"/>
                    </a:lnTo>
                    <a:lnTo>
                      <a:pt x="54" y="4"/>
                    </a:lnTo>
                    <a:lnTo>
                      <a:pt x="60" y="10"/>
                    </a:lnTo>
                    <a:lnTo>
                      <a:pt x="64" y="18"/>
                    </a:lnTo>
                    <a:lnTo>
                      <a:pt x="68" y="28"/>
                    </a:lnTo>
                    <a:lnTo>
                      <a:pt x="70" y="40"/>
                    </a:lnTo>
                    <a:lnTo>
                      <a:pt x="72" y="62"/>
                    </a:lnTo>
                    <a:lnTo>
                      <a:pt x="72" y="62"/>
                    </a:lnTo>
                    <a:lnTo>
                      <a:pt x="72" y="68"/>
                    </a:lnTo>
                    <a:lnTo>
                      <a:pt x="70" y="74"/>
                    </a:lnTo>
                    <a:lnTo>
                      <a:pt x="66" y="80"/>
                    </a:lnTo>
                    <a:lnTo>
                      <a:pt x="62" y="84"/>
                    </a:lnTo>
                    <a:lnTo>
                      <a:pt x="50" y="88"/>
                    </a:lnTo>
                    <a:lnTo>
                      <a:pt x="36" y="90"/>
                    </a:lnTo>
                    <a:lnTo>
                      <a:pt x="22" y="88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2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20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3" name="Freeform 1475"/>
              <p:cNvSpPr/>
              <p:nvPr/>
            </p:nvSpPr>
            <p:spPr bwMode="auto">
              <a:xfrm>
                <a:off x="2002" y="3440"/>
                <a:ext cx="36" cy="90"/>
              </a:xfrm>
              <a:custGeom>
                <a:avLst/>
                <a:gdLst>
                  <a:gd name="T0" fmla="*/ 36 w 36"/>
                  <a:gd name="T1" fmla="*/ 90 h 90"/>
                  <a:gd name="T2" fmla="*/ 36 w 36"/>
                  <a:gd name="T3" fmla="*/ 90 h 90"/>
                  <a:gd name="T4" fmla="*/ 22 w 36"/>
                  <a:gd name="T5" fmla="*/ 88 h 90"/>
                  <a:gd name="T6" fmla="*/ 12 w 36"/>
                  <a:gd name="T7" fmla="*/ 84 h 90"/>
                  <a:gd name="T8" fmla="*/ 6 w 36"/>
                  <a:gd name="T9" fmla="*/ 80 h 90"/>
                  <a:gd name="T10" fmla="*/ 4 w 36"/>
                  <a:gd name="T11" fmla="*/ 74 h 90"/>
                  <a:gd name="T12" fmla="*/ 0 w 36"/>
                  <a:gd name="T13" fmla="*/ 68 h 90"/>
                  <a:gd name="T14" fmla="*/ 0 w 36"/>
                  <a:gd name="T15" fmla="*/ 62 h 90"/>
                  <a:gd name="T16" fmla="*/ 0 w 36"/>
                  <a:gd name="T17" fmla="*/ 62 h 90"/>
                  <a:gd name="T18" fmla="*/ 2 w 36"/>
                  <a:gd name="T19" fmla="*/ 40 h 90"/>
                  <a:gd name="T20" fmla="*/ 4 w 36"/>
                  <a:gd name="T21" fmla="*/ 28 h 90"/>
                  <a:gd name="T22" fmla="*/ 8 w 36"/>
                  <a:gd name="T23" fmla="*/ 18 h 90"/>
                  <a:gd name="T24" fmla="*/ 12 w 36"/>
                  <a:gd name="T25" fmla="*/ 10 h 90"/>
                  <a:gd name="T26" fmla="*/ 20 w 36"/>
                  <a:gd name="T27" fmla="*/ 4 h 90"/>
                  <a:gd name="T28" fmla="*/ 26 w 36"/>
                  <a:gd name="T29" fmla="*/ 0 h 90"/>
                  <a:gd name="T30" fmla="*/ 36 w 36"/>
                  <a:gd name="T31" fmla="*/ 0 h 90"/>
                  <a:gd name="T32" fmla="*/ 36 w 36"/>
                  <a:gd name="T3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90">
                    <a:moveTo>
                      <a:pt x="36" y="90"/>
                    </a:moveTo>
                    <a:lnTo>
                      <a:pt x="36" y="90"/>
                    </a:lnTo>
                    <a:lnTo>
                      <a:pt x="22" y="88"/>
                    </a:lnTo>
                    <a:lnTo>
                      <a:pt x="12" y="84"/>
                    </a:lnTo>
                    <a:lnTo>
                      <a:pt x="6" y="80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20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36" y="9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4" name="Freeform 1476"/>
              <p:cNvSpPr/>
              <p:nvPr/>
            </p:nvSpPr>
            <p:spPr bwMode="auto">
              <a:xfrm>
                <a:off x="1992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36 w 92"/>
                  <a:gd name="T5" fmla="*/ 0 h 38"/>
                  <a:gd name="T6" fmla="*/ 36 w 92"/>
                  <a:gd name="T7" fmla="*/ 0 h 38"/>
                  <a:gd name="T8" fmla="*/ 22 w 92"/>
                  <a:gd name="T9" fmla="*/ 4 h 38"/>
                  <a:gd name="T10" fmla="*/ 10 w 92"/>
                  <a:gd name="T11" fmla="*/ 8 h 38"/>
                  <a:gd name="T12" fmla="*/ 2 w 92"/>
                  <a:gd name="T13" fmla="*/ 10 h 38"/>
                  <a:gd name="T14" fmla="*/ 0 w 92"/>
                  <a:gd name="T15" fmla="*/ 12 h 38"/>
                  <a:gd name="T16" fmla="*/ 0 w 92"/>
                  <a:gd name="T17" fmla="*/ 16 h 38"/>
                  <a:gd name="T18" fmla="*/ 0 w 92"/>
                  <a:gd name="T19" fmla="*/ 16 h 38"/>
                  <a:gd name="T20" fmla="*/ 0 w 92"/>
                  <a:gd name="T21" fmla="*/ 38 h 38"/>
                  <a:gd name="T22" fmla="*/ 0 w 92"/>
                  <a:gd name="T23" fmla="*/ 38 h 38"/>
                  <a:gd name="T24" fmla="*/ 92 w 92"/>
                  <a:gd name="T25" fmla="*/ 38 h 38"/>
                  <a:gd name="T26" fmla="*/ 92 w 92"/>
                  <a:gd name="T27" fmla="*/ 38 h 38"/>
                  <a:gd name="T28" fmla="*/ 92 w 92"/>
                  <a:gd name="T29" fmla="*/ 16 h 38"/>
                  <a:gd name="T30" fmla="*/ 92 w 92"/>
                  <a:gd name="T31" fmla="*/ 16 h 38"/>
                  <a:gd name="T32" fmla="*/ 92 w 92"/>
                  <a:gd name="T33" fmla="*/ 12 h 38"/>
                  <a:gd name="T34" fmla="*/ 90 w 92"/>
                  <a:gd name="T35" fmla="*/ 10 h 38"/>
                  <a:gd name="T36" fmla="*/ 82 w 92"/>
                  <a:gd name="T37" fmla="*/ 8 h 38"/>
                  <a:gd name="T38" fmla="*/ 70 w 92"/>
                  <a:gd name="T39" fmla="*/ 4 h 38"/>
                  <a:gd name="T40" fmla="*/ 5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5" name="Freeform 1477"/>
              <p:cNvSpPr/>
              <p:nvPr/>
            </p:nvSpPr>
            <p:spPr bwMode="auto">
              <a:xfrm>
                <a:off x="1992" y="3516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36 w 46"/>
                  <a:gd name="T3" fmla="*/ 0 h 38"/>
                  <a:gd name="T4" fmla="*/ 36 w 46"/>
                  <a:gd name="T5" fmla="*/ 0 h 38"/>
                  <a:gd name="T6" fmla="*/ 22 w 46"/>
                  <a:gd name="T7" fmla="*/ 4 h 38"/>
                  <a:gd name="T8" fmla="*/ 10 w 46"/>
                  <a:gd name="T9" fmla="*/ 8 h 38"/>
                  <a:gd name="T10" fmla="*/ 2 w 46"/>
                  <a:gd name="T11" fmla="*/ 10 h 38"/>
                  <a:gd name="T12" fmla="*/ 0 w 46"/>
                  <a:gd name="T13" fmla="*/ 12 h 38"/>
                  <a:gd name="T14" fmla="*/ 0 w 46"/>
                  <a:gd name="T15" fmla="*/ 16 h 38"/>
                  <a:gd name="T16" fmla="*/ 0 w 46"/>
                  <a:gd name="T17" fmla="*/ 16 h 38"/>
                  <a:gd name="T18" fmla="*/ 0 w 46"/>
                  <a:gd name="T19" fmla="*/ 38 h 38"/>
                  <a:gd name="T20" fmla="*/ 46 w 46"/>
                  <a:gd name="T21" fmla="*/ 38 h 38"/>
                  <a:gd name="T22" fmla="*/ 46 w 46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6" name="Freeform 1478"/>
              <p:cNvSpPr/>
              <p:nvPr/>
            </p:nvSpPr>
            <p:spPr bwMode="auto">
              <a:xfrm>
                <a:off x="2024" y="3516"/>
                <a:ext cx="28" cy="14"/>
              </a:xfrm>
              <a:custGeom>
                <a:avLst/>
                <a:gdLst>
                  <a:gd name="T0" fmla="*/ 14 w 28"/>
                  <a:gd name="T1" fmla="*/ 0 h 14"/>
                  <a:gd name="T2" fmla="*/ 14 w 28"/>
                  <a:gd name="T3" fmla="*/ 0 h 14"/>
                  <a:gd name="T4" fmla="*/ 4 w 28"/>
                  <a:gd name="T5" fmla="*/ 0 h 14"/>
                  <a:gd name="T6" fmla="*/ 4 w 28"/>
                  <a:gd name="T7" fmla="*/ 0 h 14"/>
                  <a:gd name="T8" fmla="*/ 0 w 28"/>
                  <a:gd name="T9" fmla="*/ 0 h 14"/>
                  <a:gd name="T10" fmla="*/ 0 w 28"/>
                  <a:gd name="T11" fmla="*/ 0 h 14"/>
                  <a:gd name="T12" fmla="*/ 0 w 28"/>
                  <a:gd name="T13" fmla="*/ 0 h 14"/>
                  <a:gd name="T14" fmla="*/ 0 w 28"/>
                  <a:gd name="T15" fmla="*/ 0 h 14"/>
                  <a:gd name="T16" fmla="*/ 2 w 28"/>
                  <a:gd name="T17" fmla="*/ 6 h 14"/>
                  <a:gd name="T18" fmla="*/ 4 w 28"/>
                  <a:gd name="T19" fmla="*/ 10 h 14"/>
                  <a:gd name="T20" fmla="*/ 10 w 28"/>
                  <a:gd name="T21" fmla="*/ 12 h 14"/>
                  <a:gd name="T22" fmla="*/ 14 w 28"/>
                  <a:gd name="T23" fmla="*/ 14 h 14"/>
                  <a:gd name="T24" fmla="*/ 14 w 28"/>
                  <a:gd name="T25" fmla="*/ 14 h 14"/>
                  <a:gd name="T26" fmla="*/ 14 w 28"/>
                  <a:gd name="T27" fmla="*/ 14 h 14"/>
                  <a:gd name="T28" fmla="*/ 20 w 28"/>
                  <a:gd name="T29" fmla="*/ 12 h 14"/>
                  <a:gd name="T30" fmla="*/ 24 w 28"/>
                  <a:gd name="T31" fmla="*/ 10 h 14"/>
                  <a:gd name="T32" fmla="*/ 26 w 28"/>
                  <a:gd name="T33" fmla="*/ 6 h 14"/>
                  <a:gd name="T34" fmla="*/ 28 w 28"/>
                  <a:gd name="T35" fmla="*/ 0 h 14"/>
                  <a:gd name="T36" fmla="*/ 28 w 28"/>
                  <a:gd name="T37" fmla="*/ 0 h 14"/>
                  <a:gd name="T38" fmla="*/ 28 w 28"/>
                  <a:gd name="T39" fmla="*/ 0 h 14"/>
                  <a:gd name="T40" fmla="*/ 28 w 28"/>
                  <a:gd name="T41" fmla="*/ 0 h 14"/>
                  <a:gd name="T42" fmla="*/ 24 w 28"/>
                  <a:gd name="T43" fmla="*/ 0 h 14"/>
                  <a:gd name="T44" fmla="*/ 14 w 28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10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7" name="Freeform 1479"/>
              <p:cNvSpPr/>
              <p:nvPr/>
            </p:nvSpPr>
            <p:spPr bwMode="auto">
              <a:xfrm>
                <a:off x="2024" y="3516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4 w 14"/>
                  <a:gd name="T3" fmla="*/ 0 h 14"/>
                  <a:gd name="T4" fmla="*/ 4 w 14"/>
                  <a:gd name="T5" fmla="*/ 0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0 w 14"/>
                  <a:gd name="T13" fmla="*/ 0 h 14"/>
                  <a:gd name="T14" fmla="*/ 2 w 14"/>
                  <a:gd name="T15" fmla="*/ 6 h 14"/>
                  <a:gd name="T16" fmla="*/ 4 w 14"/>
                  <a:gd name="T17" fmla="*/ 10 h 14"/>
                  <a:gd name="T18" fmla="*/ 10 w 14"/>
                  <a:gd name="T19" fmla="*/ 12 h 14"/>
                  <a:gd name="T20" fmla="*/ 14 w 14"/>
                  <a:gd name="T21" fmla="*/ 14 h 14"/>
                  <a:gd name="T22" fmla="*/ 14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10" y="12"/>
                    </a:lnTo>
                    <a:lnTo>
                      <a:pt x="1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8" name="Freeform 1480"/>
              <p:cNvSpPr/>
              <p:nvPr/>
            </p:nvSpPr>
            <p:spPr bwMode="auto">
              <a:xfrm>
                <a:off x="2028" y="3502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4 h 24"/>
                  <a:gd name="T12" fmla="*/ 0 w 20"/>
                  <a:gd name="T13" fmla="*/ 18 h 24"/>
                  <a:gd name="T14" fmla="*/ 2 w 20"/>
                  <a:gd name="T15" fmla="*/ 22 h 24"/>
                  <a:gd name="T16" fmla="*/ 6 w 20"/>
                  <a:gd name="T17" fmla="*/ 24 h 24"/>
                  <a:gd name="T18" fmla="*/ 10 w 20"/>
                  <a:gd name="T19" fmla="*/ 24 h 24"/>
                  <a:gd name="T20" fmla="*/ 10 w 20"/>
                  <a:gd name="T21" fmla="*/ 24 h 24"/>
                  <a:gd name="T22" fmla="*/ 14 w 20"/>
                  <a:gd name="T23" fmla="*/ 24 h 24"/>
                  <a:gd name="T24" fmla="*/ 18 w 20"/>
                  <a:gd name="T25" fmla="*/ 22 h 24"/>
                  <a:gd name="T26" fmla="*/ 20 w 20"/>
                  <a:gd name="T27" fmla="*/ 18 h 24"/>
                  <a:gd name="T28" fmla="*/ 20 w 20"/>
                  <a:gd name="T29" fmla="*/ 14 h 24"/>
                  <a:gd name="T30" fmla="*/ 20 w 20"/>
                  <a:gd name="T31" fmla="*/ 14 h 24"/>
                  <a:gd name="T32" fmla="*/ 20 w 20"/>
                  <a:gd name="T3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9" name="Freeform 1481"/>
              <p:cNvSpPr/>
              <p:nvPr/>
            </p:nvSpPr>
            <p:spPr bwMode="auto">
              <a:xfrm>
                <a:off x="2028" y="3502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4 h 24"/>
                  <a:gd name="T12" fmla="*/ 0 w 10"/>
                  <a:gd name="T13" fmla="*/ 18 h 24"/>
                  <a:gd name="T14" fmla="*/ 2 w 10"/>
                  <a:gd name="T15" fmla="*/ 22 h 24"/>
                  <a:gd name="T16" fmla="*/ 6 w 10"/>
                  <a:gd name="T17" fmla="*/ 24 h 24"/>
                  <a:gd name="T18" fmla="*/ 10 w 10"/>
                  <a:gd name="T19" fmla="*/ 24 h 24"/>
                  <a:gd name="T20" fmla="*/ 10 w 10"/>
                  <a:gd name="T21" fmla="*/ 14 h 24"/>
                  <a:gd name="T22" fmla="*/ 10 w 10"/>
                  <a:gd name="T23" fmla="*/ 4 h 24"/>
                  <a:gd name="T24" fmla="*/ 10 w 10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14"/>
                    </a:lnTo>
                    <a:lnTo>
                      <a:pt x="1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0" name="Freeform 1482"/>
              <p:cNvSpPr/>
              <p:nvPr/>
            </p:nvSpPr>
            <p:spPr bwMode="auto">
              <a:xfrm>
                <a:off x="2016" y="3446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58 h 62"/>
                  <a:gd name="T12" fmla="*/ 18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4 h 62"/>
                  <a:gd name="T36" fmla="*/ 30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1" name="Freeform 1483"/>
              <p:cNvSpPr/>
              <p:nvPr/>
            </p:nvSpPr>
            <p:spPr bwMode="auto">
              <a:xfrm>
                <a:off x="2016" y="3446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6 w 22"/>
                  <a:gd name="T25" fmla="*/ 4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2" name="Freeform 1484"/>
              <p:cNvSpPr/>
              <p:nvPr/>
            </p:nvSpPr>
            <p:spPr bwMode="auto">
              <a:xfrm>
                <a:off x="2014" y="3444"/>
                <a:ext cx="48" cy="26"/>
              </a:xfrm>
              <a:custGeom>
                <a:avLst/>
                <a:gdLst>
                  <a:gd name="T0" fmla="*/ 24 w 48"/>
                  <a:gd name="T1" fmla="*/ 26 h 26"/>
                  <a:gd name="T2" fmla="*/ 24 w 48"/>
                  <a:gd name="T3" fmla="*/ 14 h 26"/>
                  <a:gd name="T4" fmla="*/ 24 w 48"/>
                  <a:gd name="T5" fmla="*/ 26 h 26"/>
                  <a:gd name="T6" fmla="*/ 24 w 48"/>
                  <a:gd name="T7" fmla="*/ 26 h 26"/>
                  <a:gd name="T8" fmla="*/ 30 w 48"/>
                  <a:gd name="T9" fmla="*/ 26 h 26"/>
                  <a:gd name="T10" fmla="*/ 30 w 48"/>
                  <a:gd name="T11" fmla="*/ 26 h 26"/>
                  <a:gd name="T12" fmla="*/ 32 w 48"/>
                  <a:gd name="T13" fmla="*/ 20 h 26"/>
                  <a:gd name="T14" fmla="*/ 32 w 48"/>
                  <a:gd name="T15" fmla="*/ 20 h 26"/>
                  <a:gd name="T16" fmla="*/ 32 w 48"/>
                  <a:gd name="T17" fmla="*/ 26 h 26"/>
                  <a:gd name="T18" fmla="*/ 32 w 48"/>
                  <a:gd name="T19" fmla="*/ 26 h 26"/>
                  <a:gd name="T20" fmla="*/ 34 w 48"/>
                  <a:gd name="T21" fmla="*/ 26 h 26"/>
                  <a:gd name="T22" fmla="*/ 34 w 48"/>
                  <a:gd name="T23" fmla="*/ 26 h 26"/>
                  <a:gd name="T24" fmla="*/ 36 w 48"/>
                  <a:gd name="T25" fmla="*/ 24 h 26"/>
                  <a:gd name="T26" fmla="*/ 36 w 48"/>
                  <a:gd name="T27" fmla="*/ 24 h 26"/>
                  <a:gd name="T28" fmla="*/ 38 w 48"/>
                  <a:gd name="T29" fmla="*/ 26 h 26"/>
                  <a:gd name="T30" fmla="*/ 38 w 48"/>
                  <a:gd name="T31" fmla="*/ 26 h 26"/>
                  <a:gd name="T32" fmla="*/ 48 w 48"/>
                  <a:gd name="T33" fmla="*/ 26 h 26"/>
                  <a:gd name="T34" fmla="*/ 48 w 48"/>
                  <a:gd name="T35" fmla="*/ 26 h 26"/>
                  <a:gd name="T36" fmla="*/ 48 w 48"/>
                  <a:gd name="T37" fmla="*/ 20 h 26"/>
                  <a:gd name="T38" fmla="*/ 46 w 48"/>
                  <a:gd name="T39" fmla="*/ 14 h 26"/>
                  <a:gd name="T40" fmla="*/ 44 w 48"/>
                  <a:gd name="T41" fmla="*/ 10 h 26"/>
                  <a:gd name="T42" fmla="*/ 40 w 48"/>
                  <a:gd name="T43" fmla="*/ 6 h 26"/>
                  <a:gd name="T44" fmla="*/ 32 w 48"/>
                  <a:gd name="T45" fmla="*/ 2 h 26"/>
                  <a:gd name="T46" fmla="*/ 24 w 48"/>
                  <a:gd name="T47" fmla="*/ 0 h 26"/>
                  <a:gd name="T48" fmla="*/ 24 w 48"/>
                  <a:gd name="T49" fmla="*/ 0 h 26"/>
                  <a:gd name="T50" fmla="*/ 24 w 48"/>
                  <a:gd name="T51" fmla="*/ 0 h 26"/>
                  <a:gd name="T52" fmla="*/ 16 w 48"/>
                  <a:gd name="T53" fmla="*/ 2 h 26"/>
                  <a:gd name="T54" fmla="*/ 8 w 48"/>
                  <a:gd name="T55" fmla="*/ 6 h 26"/>
                  <a:gd name="T56" fmla="*/ 4 w 48"/>
                  <a:gd name="T57" fmla="*/ 10 h 26"/>
                  <a:gd name="T58" fmla="*/ 2 w 48"/>
                  <a:gd name="T59" fmla="*/ 14 h 26"/>
                  <a:gd name="T60" fmla="*/ 0 w 48"/>
                  <a:gd name="T61" fmla="*/ 20 h 26"/>
                  <a:gd name="T62" fmla="*/ 2 w 48"/>
                  <a:gd name="T63" fmla="*/ 26 h 26"/>
                  <a:gd name="T64" fmla="*/ 2 w 48"/>
                  <a:gd name="T65" fmla="*/ 26 h 26"/>
                  <a:gd name="T66" fmla="*/ 24 w 48"/>
                  <a:gd name="T67" fmla="*/ 26 h 26"/>
                  <a:gd name="T68" fmla="*/ 24 w 48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3" name="Freeform 1485"/>
              <p:cNvSpPr/>
              <p:nvPr/>
            </p:nvSpPr>
            <p:spPr bwMode="auto">
              <a:xfrm>
                <a:off x="2014" y="3444"/>
                <a:ext cx="24" cy="26"/>
              </a:xfrm>
              <a:custGeom>
                <a:avLst/>
                <a:gdLst>
                  <a:gd name="T0" fmla="*/ 24 w 24"/>
                  <a:gd name="T1" fmla="*/ 26 h 26"/>
                  <a:gd name="T2" fmla="*/ 24 w 24"/>
                  <a:gd name="T3" fmla="*/ 14 h 26"/>
                  <a:gd name="T4" fmla="*/ 24 w 24"/>
                  <a:gd name="T5" fmla="*/ 26 h 26"/>
                  <a:gd name="T6" fmla="*/ 24 w 24"/>
                  <a:gd name="T7" fmla="*/ 26 h 26"/>
                  <a:gd name="T8" fmla="*/ 24 w 24"/>
                  <a:gd name="T9" fmla="*/ 0 h 26"/>
                  <a:gd name="T10" fmla="*/ 24 w 24"/>
                  <a:gd name="T11" fmla="*/ 0 h 26"/>
                  <a:gd name="T12" fmla="*/ 24 w 24"/>
                  <a:gd name="T13" fmla="*/ 0 h 26"/>
                  <a:gd name="T14" fmla="*/ 24 w 24"/>
                  <a:gd name="T15" fmla="*/ 0 h 26"/>
                  <a:gd name="T16" fmla="*/ 16 w 24"/>
                  <a:gd name="T17" fmla="*/ 2 h 26"/>
                  <a:gd name="T18" fmla="*/ 8 w 24"/>
                  <a:gd name="T19" fmla="*/ 6 h 26"/>
                  <a:gd name="T20" fmla="*/ 4 w 24"/>
                  <a:gd name="T21" fmla="*/ 10 h 26"/>
                  <a:gd name="T22" fmla="*/ 2 w 24"/>
                  <a:gd name="T23" fmla="*/ 14 h 26"/>
                  <a:gd name="T24" fmla="*/ 0 w 24"/>
                  <a:gd name="T25" fmla="*/ 20 h 26"/>
                  <a:gd name="T26" fmla="*/ 2 w 24"/>
                  <a:gd name="T27" fmla="*/ 26 h 26"/>
                  <a:gd name="T28" fmla="*/ 2 w 24"/>
                  <a:gd name="T29" fmla="*/ 26 h 26"/>
                  <a:gd name="T30" fmla="*/ 24 w 24"/>
                  <a:gd name="T31" fmla="*/ 26 h 26"/>
                  <a:gd name="T32" fmla="*/ 24 w 24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4" name="Freeform 1486"/>
              <p:cNvSpPr/>
              <p:nvPr/>
            </p:nvSpPr>
            <p:spPr bwMode="auto">
              <a:xfrm>
                <a:off x="2010" y="3440"/>
                <a:ext cx="58" cy="62"/>
              </a:xfrm>
              <a:custGeom>
                <a:avLst/>
                <a:gdLst>
                  <a:gd name="T0" fmla="*/ 22 w 58"/>
                  <a:gd name="T1" fmla="*/ 56 h 62"/>
                  <a:gd name="T2" fmla="*/ 20 w 58"/>
                  <a:gd name="T3" fmla="*/ 58 h 62"/>
                  <a:gd name="T4" fmla="*/ 14 w 58"/>
                  <a:gd name="T5" fmla="*/ 56 h 62"/>
                  <a:gd name="T6" fmla="*/ 10 w 58"/>
                  <a:gd name="T7" fmla="*/ 54 h 62"/>
                  <a:gd name="T8" fmla="*/ 6 w 58"/>
                  <a:gd name="T9" fmla="*/ 44 h 62"/>
                  <a:gd name="T10" fmla="*/ 6 w 58"/>
                  <a:gd name="T11" fmla="*/ 30 h 62"/>
                  <a:gd name="T12" fmla="*/ 6 w 58"/>
                  <a:gd name="T13" fmla="*/ 24 h 62"/>
                  <a:gd name="T14" fmla="*/ 12 w 58"/>
                  <a:gd name="T15" fmla="*/ 10 h 62"/>
                  <a:gd name="T16" fmla="*/ 20 w 58"/>
                  <a:gd name="T17" fmla="*/ 6 h 62"/>
                  <a:gd name="T18" fmla="*/ 28 w 58"/>
                  <a:gd name="T19" fmla="*/ 4 h 62"/>
                  <a:gd name="T20" fmla="*/ 44 w 58"/>
                  <a:gd name="T21" fmla="*/ 10 h 62"/>
                  <a:gd name="T22" fmla="*/ 50 w 58"/>
                  <a:gd name="T23" fmla="*/ 16 h 62"/>
                  <a:gd name="T24" fmla="*/ 50 w 58"/>
                  <a:gd name="T25" fmla="*/ 34 h 62"/>
                  <a:gd name="T26" fmla="*/ 50 w 58"/>
                  <a:gd name="T27" fmla="*/ 44 h 62"/>
                  <a:gd name="T28" fmla="*/ 52 w 58"/>
                  <a:gd name="T29" fmla="*/ 44 h 62"/>
                  <a:gd name="T30" fmla="*/ 58 w 58"/>
                  <a:gd name="T31" fmla="*/ 40 h 62"/>
                  <a:gd name="T32" fmla="*/ 58 w 58"/>
                  <a:gd name="T33" fmla="*/ 36 h 62"/>
                  <a:gd name="T34" fmla="*/ 54 w 58"/>
                  <a:gd name="T35" fmla="*/ 30 h 62"/>
                  <a:gd name="T36" fmla="*/ 54 w 58"/>
                  <a:gd name="T37" fmla="*/ 24 h 62"/>
                  <a:gd name="T38" fmla="*/ 46 w 58"/>
                  <a:gd name="T39" fmla="*/ 8 h 62"/>
                  <a:gd name="T40" fmla="*/ 38 w 58"/>
                  <a:gd name="T41" fmla="*/ 2 h 62"/>
                  <a:gd name="T42" fmla="*/ 28 w 58"/>
                  <a:gd name="T43" fmla="*/ 0 h 62"/>
                  <a:gd name="T44" fmla="*/ 10 w 58"/>
                  <a:gd name="T45" fmla="*/ 8 h 62"/>
                  <a:gd name="T46" fmla="*/ 4 w 58"/>
                  <a:gd name="T47" fmla="*/ 16 h 62"/>
                  <a:gd name="T48" fmla="*/ 2 w 58"/>
                  <a:gd name="T49" fmla="*/ 30 h 62"/>
                  <a:gd name="T50" fmla="*/ 0 w 58"/>
                  <a:gd name="T51" fmla="*/ 32 h 62"/>
                  <a:gd name="T52" fmla="*/ 0 w 58"/>
                  <a:gd name="T53" fmla="*/ 40 h 62"/>
                  <a:gd name="T54" fmla="*/ 0 w 58"/>
                  <a:gd name="T55" fmla="*/ 42 h 62"/>
                  <a:gd name="T56" fmla="*/ 4 w 58"/>
                  <a:gd name="T57" fmla="*/ 44 h 62"/>
                  <a:gd name="T58" fmla="*/ 8 w 58"/>
                  <a:gd name="T59" fmla="*/ 54 h 62"/>
                  <a:gd name="T60" fmla="*/ 12 w 58"/>
                  <a:gd name="T61" fmla="*/ 58 h 62"/>
                  <a:gd name="T62" fmla="*/ 20 w 58"/>
                  <a:gd name="T63" fmla="*/ 60 h 62"/>
                  <a:gd name="T64" fmla="*/ 26 w 58"/>
                  <a:gd name="T65" fmla="*/ 62 h 62"/>
                  <a:gd name="T66" fmla="*/ 28 w 58"/>
                  <a:gd name="T67" fmla="*/ 60 h 62"/>
                  <a:gd name="T68" fmla="*/ 28 w 58"/>
                  <a:gd name="T69" fmla="*/ 58 h 62"/>
                  <a:gd name="T70" fmla="*/ 28 w 58"/>
                  <a:gd name="T71" fmla="*/ 58 h 62"/>
                  <a:gd name="T72" fmla="*/ 26 w 58"/>
                  <a:gd name="T73" fmla="*/ 5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" h="62">
                    <a:moveTo>
                      <a:pt x="26" y="56"/>
                    </a:moveTo>
                    <a:lnTo>
                      <a:pt x="22" y="56"/>
                    </a:lnTo>
                    <a:lnTo>
                      <a:pt x="22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6" y="50"/>
                    </a:lnTo>
                    <a:lnTo>
                      <a:pt x="6" y="44"/>
                    </a:lnTo>
                    <a:lnTo>
                      <a:pt x="6" y="34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8" y="6"/>
                    </a:lnTo>
                    <a:lnTo>
                      <a:pt x="44" y="10"/>
                    </a:lnTo>
                    <a:lnTo>
                      <a:pt x="44" y="10"/>
                    </a:lnTo>
                    <a:lnTo>
                      <a:pt x="50" y="16"/>
                    </a:lnTo>
                    <a:lnTo>
                      <a:pt x="50" y="24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50" y="44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6" y="44"/>
                    </a:lnTo>
                    <a:lnTo>
                      <a:pt x="58" y="40"/>
                    </a:lnTo>
                    <a:lnTo>
                      <a:pt x="58" y="36"/>
                    </a:lnTo>
                    <a:lnTo>
                      <a:pt x="58" y="36"/>
                    </a:lnTo>
                    <a:lnTo>
                      <a:pt x="56" y="32"/>
                    </a:lnTo>
                    <a:lnTo>
                      <a:pt x="54" y="30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52" y="16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6" y="50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12" y="58"/>
                    </a:lnTo>
                    <a:lnTo>
                      <a:pt x="20" y="60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8" y="60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6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5" name="Freeform 1487"/>
              <p:cNvSpPr/>
              <p:nvPr/>
            </p:nvSpPr>
            <p:spPr bwMode="auto">
              <a:xfrm>
                <a:off x="2010" y="3440"/>
                <a:ext cx="28" cy="62"/>
              </a:xfrm>
              <a:custGeom>
                <a:avLst/>
                <a:gdLst>
                  <a:gd name="T0" fmla="*/ 26 w 28"/>
                  <a:gd name="T1" fmla="*/ 56 h 62"/>
                  <a:gd name="T2" fmla="*/ 22 w 28"/>
                  <a:gd name="T3" fmla="*/ 56 h 62"/>
                  <a:gd name="T4" fmla="*/ 22 w 28"/>
                  <a:gd name="T5" fmla="*/ 56 h 62"/>
                  <a:gd name="T6" fmla="*/ 20 w 28"/>
                  <a:gd name="T7" fmla="*/ 58 h 62"/>
                  <a:gd name="T8" fmla="*/ 20 w 28"/>
                  <a:gd name="T9" fmla="*/ 58 h 62"/>
                  <a:gd name="T10" fmla="*/ 14 w 28"/>
                  <a:gd name="T11" fmla="*/ 56 h 62"/>
                  <a:gd name="T12" fmla="*/ 10 w 28"/>
                  <a:gd name="T13" fmla="*/ 54 h 62"/>
                  <a:gd name="T14" fmla="*/ 10 w 28"/>
                  <a:gd name="T15" fmla="*/ 54 h 62"/>
                  <a:gd name="T16" fmla="*/ 6 w 28"/>
                  <a:gd name="T17" fmla="*/ 50 h 62"/>
                  <a:gd name="T18" fmla="*/ 6 w 28"/>
                  <a:gd name="T19" fmla="*/ 44 h 62"/>
                  <a:gd name="T20" fmla="*/ 6 w 28"/>
                  <a:gd name="T21" fmla="*/ 34 h 62"/>
                  <a:gd name="T22" fmla="*/ 6 w 28"/>
                  <a:gd name="T23" fmla="*/ 30 h 62"/>
                  <a:gd name="T24" fmla="*/ 6 w 28"/>
                  <a:gd name="T25" fmla="*/ 24 h 62"/>
                  <a:gd name="T26" fmla="*/ 6 w 28"/>
                  <a:gd name="T27" fmla="*/ 24 h 62"/>
                  <a:gd name="T28" fmla="*/ 8 w 28"/>
                  <a:gd name="T29" fmla="*/ 16 h 62"/>
                  <a:gd name="T30" fmla="*/ 12 w 28"/>
                  <a:gd name="T31" fmla="*/ 10 h 62"/>
                  <a:gd name="T32" fmla="*/ 12 w 28"/>
                  <a:gd name="T33" fmla="*/ 10 h 62"/>
                  <a:gd name="T34" fmla="*/ 20 w 28"/>
                  <a:gd name="T35" fmla="*/ 6 h 62"/>
                  <a:gd name="T36" fmla="*/ 28 w 28"/>
                  <a:gd name="T37" fmla="*/ 4 h 62"/>
                  <a:gd name="T38" fmla="*/ 28 w 28"/>
                  <a:gd name="T39" fmla="*/ 0 h 62"/>
                  <a:gd name="T40" fmla="*/ 28 w 28"/>
                  <a:gd name="T41" fmla="*/ 0 h 62"/>
                  <a:gd name="T42" fmla="*/ 18 w 28"/>
                  <a:gd name="T43" fmla="*/ 2 h 62"/>
                  <a:gd name="T44" fmla="*/ 10 w 28"/>
                  <a:gd name="T45" fmla="*/ 8 h 62"/>
                  <a:gd name="T46" fmla="*/ 10 w 28"/>
                  <a:gd name="T47" fmla="*/ 8 h 62"/>
                  <a:gd name="T48" fmla="*/ 4 w 28"/>
                  <a:gd name="T49" fmla="*/ 16 h 62"/>
                  <a:gd name="T50" fmla="*/ 2 w 28"/>
                  <a:gd name="T51" fmla="*/ 24 h 62"/>
                  <a:gd name="T52" fmla="*/ 2 w 28"/>
                  <a:gd name="T53" fmla="*/ 30 h 62"/>
                  <a:gd name="T54" fmla="*/ 2 w 28"/>
                  <a:gd name="T55" fmla="*/ 30 h 62"/>
                  <a:gd name="T56" fmla="*/ 0 w 28"/>
                  <a:gd name="T57" fmla="*/ 32 h 62"/>
                  <a:gd name="T58" fmla="*/ 0 w 28"/>
                  <a:gd name="T59" fmla="*/ 36 h 62"/>
                  <a:gd name="T60" fmla="*/ 0 w 28"/>
                  <a:gd name="T61" fmla="*/ 40 h 62"/>
                  <a:gd name="T62" fmla="*/ 0 w 28"/>
                  <a:gd name="T63" fmla="*/ 40 h 62"/>
                  <a:gd name="T64" fmla="*/ 0 w 28"/>
                  <a:gd name="T65" fmla="*/ 42 h 62"/>
                  <a:gd name="T66" fmla="*/ 4 w 28"/>
                  <a:gd name="T67" fmla="*/ 44 h 62"/>
                  <a:gd name="T68" fmla="*/ 4 w 28"/>
                  <a:gd name="T69" fmla="*/ 44 h 62"/>
                  <a:gd name="T70" fmla="*/ 6 w 28"/>
                  <a:gd name="T71" fmla="*/ 50 h 62"/>
                  <a:gd name="T72" fmla="*/ 8 w 28"/>
                  <a:gd name="T73" fmla="*/ 54 h 62"/>
                  <a:gd name="T74" fmla="*/ 8 w 28"/>
                  <a:gd name="T75" fmla="*/ 54 h 62"/>
                  <a:gd name="T76" fmla="*/ 12 w 28"/>
                  <a:gd name="T77" fmla="*/ 58 h 62"/>
                  <a:gd name="T78" fmla="*/ 20 w 28"/>
                  <a:gd name="T79" fmla="*/ 60 h 62"/>
                  <a:gd name="T80" fmla="*/ 20 w 28"/>
                  <a:gd name="T81" fmla="*/ 60 h 62"/>
                  <a:gd name="T82" fmla="*/ 22 w 28"/>
                  <a:gd name="T83" fmla="*/ 62 h 62"/>
                  <a:gd name="T84" fmla="*/ 26 w 28"/>
                  <a:gd name="T85" fmla="*/ 62 h 62"/>
                  <a:gd name="T86" fmla="*/ 26 w 28"/>
                  <a:gd name="T87" fmla="*/ 62 h 62"/>
                  <a:gd name="T88" fmla="*/ 28 w 28"/>
                  <a:gd name="T89" fmla="*/ 60 h 62"/>
                  <a:gd name="T90" fmla="*/ 28 w 28"/>
                  <a:gd name="T91" fmla="*/ 58 h 62"/>
                  <a:gd name="T92" fmla="*/ 28 w 28"/>
                  <a:gd name="T93" fmla="*/ 58 h 62"/>
                  <a:gd name="T94" fmla="*/ 26 w 28"/>
                  <a:gd name="T95" fmla="*/ 56 h 62"/>
                  <a:gd name="T96" fmla="*/ 26 w 28"/>
                  <a:gd name="T97" fmla="*/ 5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" h="62">
                    <a:moveTo>
                      <a:pt x="26" y="56"/>
                    </a:moveTo>
                    <a:lnTo>
                      <a:pt x="22" y="56"/>
                    </a:lnTo>
                    <a:lnTo>
                      <a:pt x="22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6" y="50"/>
                    </a:lnTo>
                    <a:lnTo>
                      <a:pt x="6" y="44"/>
                    </a:lnTo>
                    <a:lnTo>
                      <a:pt x="6" y="34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8" y="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4" y="16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6" y="50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12" y="58"/>
                    </a:lnTo>
                    <a:lnTo>
                      <a:pt x="20" y="60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8" y="60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6" y="56"/>
                    </a:lnTo>
                    <a:lnTo>
                      <a:pt x="26" y="56"/>
                    </a:lnTo>
                    <a:close/>
                  </a:path>
                </a:pathLst>
              </a:custGeom>
              <a:solidFill>
                <a:srgbClr val="D62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6" name="Rectangle 1488"/>
              <p:cNvSpPr>
                <a:spLocks noChangeArrowheads="1"/>
              </p:cNvSpPr>
              <p:nvPr/>
            </p:nvSpPr>
            <p:spPr bwMode="auto">
              <a:xfrm>
                <a:off x="1974" y="3058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7" name="Freeform 1489"/>
              <p:cNvSpPr/>
              <p:nvPr/>
            </p:nvSpPr>
            <p:spPr bwMode="auto">
              <a:xfrm>
                <a:off x="2006" y="3080"/>
                <a:ext cx="64" cy="72"/>
              </a:xfrm>
              <a:custGeom>
                <a:avLst/>
                <a:gdLst>
                  <a:gd name="T0" fmla="*/ 32 w 64"/>
                  <a:gd name="T1" fmla="*/ 0 h 72"/>
                  <a:gd name="T2" fmla="*/ 32 w 64"/>
                  <a:gd name="T3" fmla="*/ 0 h 72"/>
                  <a:gd name="T4" fmla="*/ 40 w 64"/>
                  <a:gd name="T5" fmla="*/ 0 h 72"/>
                  <a:gd name="T6" fmla="*/ 48 w 64"/>
                  <a:gd name="T7" fmla="*/ 4 h 72"/>
                  <a:gd name="T8" fmla="*/ 52 w 64"/>
                  <a:gd name="T9" fmla="*/ 8 h 72"/>
                  <a:gd name="T10" fmla="*/ 58 w 64"/>
                  <a:gd name="T11" fmla="*/ 16 h 72"/>
                  <a:gd name="T12" fmla="*/ 60 w 64"/>
                  <a:gd name="T13" fmla="*/ 22 h 72"/>
                  <a:gd name="T14" fmla="*/ 62 w 64"/>
                  <a:gd name="T15" fmla="*/ 32 h 72"/>
                  <a:gd name="T16" fmla="*/ 64 w 64"/>
                  <a:gd name="T17" fmla="*/ 50 h 72"/>
                  <a:gd name="T18" fmla="*/ 64 w 64"/>
                  <a:gd name="T19" fmla="*/ 50 h 72"/>
                  <a:gd name="T20" fmla="*/ 64 w 64"/>
                  <a:gd name="T21" fmla="*/ 54 h 72"/>
                  <a:gd name="T22" fmla="*/ 62 w 64"/>
                  <a:gd name="T23" fmla="*/ 58 h 72"/>
                  <a:gd name="T24" fmla="*/ 56 w 64"/>
                  <a:gd name="T25" fmla="*/ 66 h 72"/>
                  <a:gd name="T26" fmla="*/ 48 w 64"/>
                  <a:gd name="T27" fmla="*/ 70 h 72"/>
                  <a:gd name="T28" fmla="*/ 42 w 64"/>
                  <a:gd name="T29" fmla="*/ 72 h 72"/>
                  <a:gd name="T30" fmla="*/ 22 w 64"/>
                  <a:gd name="T31" fmla="*/ 72 h 72"/>
                  <a:gd name="T32" fmla="*/ 22 w 64"/>
                  <a:gd name="T33" fmla="*/ 72 h 72"/>
                  <a:gd name="T34" fmla="*/ 16 w 64"/>
                  <a:gd name="T35" fmla="*/ 70 h 72"/>
                  <a:gd name="T36" fmla="*/ 8 w 64"/>
                  <a:gd name="T37" fmla="*/ 66 h 72"/>
                  <a:gd name="T38" fmla="*/ 2 w 64"/>
                  <a:gd name="T39" fmla="*/ 58 h 72"/>
                  <a:gd name="T40" fmla="*/ 0 w 64"/>
                  <a:gd name="T41" fmla="*/ 54 h 72"/>
                  <a:gd name="T42" fmla="*/ 0 w 64"/>
                  <a:gd name="T43" fmla="*/ 50 h 72"/>
                  <a:gd name="T44" fmla="*/ 0 w 64"/>
                  <a:gd name="T45" fmla="*/ 50 h 72"/>
                  <a:gd name="T46" fmla="*/ 2 w 64"/>
                  <a:gd name="T47" fmla="*/ 32 h 72"/>
                  <a:gd name="T48" fmla="*/ 4 w 64"/>
                  <a:gd name="T49" fmla="*/ 22 h 72"/>
                  <a:gd name="T50" fmla="*/ 8 w 64"/>
                  <a:gd name="T51" fmla="*/ 16 h 72"/>
                  <a:gd name="T52" fmla="*/ 12 w 64"/>
                  <a:gd name="T53" fmla="*/ 8 h 72"/>
                  <a:gd name="T54" fmla="*/ 18 w 64"/>
                  <a:gd name="T55" fmla="*/ 4 h 72"/>
                  <a:gd name="T56" fmla="*/ 24 w 64"/>
                  <a:gd name="T57" fmla="*/ 0 h 72"/>
                  <a:gd name="T58" fmla="*/ 32 w 64"/>
                  <a:gd name="T59" fmla="*/ 0 h 72"/>
                  <a:gd name="T60" fmla="*/ 32 w 64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2">
                    <a:moveTo>
                      <a:pt x="32" y="0"/>
                    </a:moveTo>
                    <a:lnTo>
                      <a:pt x="32" y="0"/>
                    </a:lnTo>
                    <a:lnTo>
                      <a:pt x="40" y="0"/>
                    </a:lnTo>
                    <a:lnTo>
                      <a:pt x="48" y="4"/>
                    </a:lnTo>
                    <a:lnTo>
                      <a:pt x="52" y="8"/>
                    </a:lnTo>
                    <a:lnTo>
                      <a:pt x="58" y="16"/>
                    </a:lnTo>
                    <a:lnTo>
                      <a:pt x="60" y="22"/>
                    </a:lnTo>
                    <a:lnTo>
                      <a:pt x="62" y="32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4"/>
                    </a:lnTo>
                    <a:lnTo>
                      <a:pt x="62" y="58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2" y="72"/>
                    </a:lnTo>
                    <a:lnTo>
                      <a:pt x="22" y="72"/>
                    </a:lnTo>
                    <a:lnTo>
                      <a:pt x="22" y="72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8" name="Freeform 1490"/>
              <p:cNvSpPr/>
              <p:nvPr/>
            </p:nvSpPr>
            <p:spPr bwMode="auto">
              <a:xfrm>
                <a:off x="2006" y="3080"/>
                <a:ext cx="32" cy="72"/>
              </a:xfrm>
              <a:custGeom>
                <a:avLst/>
                <a:gdLst>
                  <a:gd name="T0" fmla="*/ 32 w 32"/>
                  <a:gd name="T1" fmla="*/ 72 h 72"/>
                  <a:gd name="T2" fmla="*/ 22 w 32"/>
                  <a:gd name="T3" fmla="*/ 72 h 72"/>
                  <a:gd name="T4" fmla="*/ 22 w 32"/>
                  <a:gd name="T5" fmla="*/ 72 h 72"/>
                  <a:gd name="T6" fmla="*/ 16 w 32"/>
                  <a:gd name="T7" fmla="*/ 70 h 72"/>
                  <a:gd name="T8" fmla="*/ 8 w 32"/>
                  <a:gd name="T9" fmla="*/ 66 h 72"/>
                  <a:gd name="T10" fmla="*/ 2 w 32"/>
                  <a:gd name="T11" fmla="*/ 58 h 72"/>
                  <a:gd name="T12" fmla="*/ 0 w 32"/>
                  <a:gd name="T13" fmla="*/ 54 h 72"/>
                  <a:gd name="T14" fmla="*/ 0 w 32"/>
                  <a:gd name="T15" fmla="*/ 50 h 72"/>
                  <a:gd name="T16" fmla="*/ 0 w 32"/>
                  <a:gd name="T17" fmla="*/ 50 h 72"/>
                  <a:gd name="T18" fmla="*/ 2 w 32"/>
                  <a:gd name="T19" fmla="*/ 32 h 72"/>
                  <a:gd name="T20" fmla="*/ 4 w 32"/>
                  <a:gd name="T21" fmla="*/ 22 h 72"/>
                  <a:gd name="T22" fmla="*/ 8 w 32"/>
                  <a:gd name="T23" fmla="*/ 16 h 72"/>
                  <a:gd name="T24" fmla="*/ 12 w 32"/>
                  <a:gd name="T25" fmla="*/ 8 h 72"/>
                  <a:gd name="T26" fmla="*/ 18 w 32"/>
                  <a:gd name="T27" fmla="*/ 4 h 72"/>
                  <a:gd name="T28" fmla="*/ 24 w 32"/>
                  <a:gd name="T29" fmla="*/ 0 h 72"/>
                  <a:gd name="T30" fmla="*/ 32 w 32"/>
                  <a:gd name="T31" fmla="*/ 0 h 72"/>
                  <a:gd name="T32" fmla="*/ 32 w 32"/>
                  <a:gd name="T3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2">
                    <a:moveTo>
                      <a:pt x="32" y="72"/>
                    </a:moveTo>
                    <a:lnTo>
                      <a:pt x="22" y="72"/>
                    </a:lnTo>
                    <a:lnTo>
                      <a:pt x="22" y="72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7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9" name="Freeform 1491"/>
              <p:cNvSpPr/>
              <p:nvPr/>
            </p:nvSpPr>
            <p:spPr bwMode="auto">
              <a:xfrm>
                <a:off x="1992" y="314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0" name="Freeform 1492"/>
              <p:cNvSpPr/>
              <p:nvPr/>
            </p:nvSpPr>
            <p:spPr bwMode="auto">
              <a:xfrm>
                <a:off x="1992" y="314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1" name="Rectangle 1493"/>
              <p:cNvSpPr>
                <a:spLocks noChangeArrowheads="1"/>
              </p:cNvSpPr>
              <p:nvPr/>
            </p:nvSpPr>
            <p:spPr bwMode="auto">
              <a:xfrm>
                <a:off x="2028" y="3130"/>
                <a:ext cx="20" cy="12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2" name="Rectangle 1494"/>
              <p:cNvSpPr>
                <a:spLocks noChangeArrowheads="1"/>
              </p:cNvSpPr>
              <p:nvPr/>
            </p:nvSpPr>
            <p:spPr bwMode="auto">
              <a:xfrm>
                <a:off x="2028" y="3130"/>
                <a:ext cx="10" cy="12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3" name="Freeform 1495"/>
              <p:cNvSpPr/>
              <p:nvPr/>
            </p:nvSpPr>
            <p:spPr bwMode="auto">
              <a:xfrm>
                <a:off x="2062" y="309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0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4" name="Freeform 1496"/>
              <p:cNvSpPr/>
              <p:nvPr/>
            </p:nvSpPr>
            <p:spPr bwMode="auto">
              <a:xfrm>
                <a:off x="2012" y="309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5" name="Freeform 1497"/>
              <p:cNvSpPr/>
              <p:nvPr/>
            </p:nvSpPr>
            <p:spPr bwMode="auto">
              <a:xfrm>
                <a:off x="2016" y="307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58 h 62"/>
                  <a:gd name="T12" fmla="*/ 18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38 w 46"/>
                  <a:gd name="T35" fmla="*/ 4 h 62"/>
                  <a:gd name="T36" fmla="*/ 30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6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6" name="Freeform 1498"/>
              <p:cNvSpPr/>
              <p:nvPr/>
            </p:nvSpPr>
            <p:spPr bwMode="auto">
              <a:xfrm>
                <a:off x="2016" y="3074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6 w 22"/>
                  <a:gd name="T25" fmla="*/ 4 h 62"/>
                  <a:gd name="T26" fmla="*/ 2 w 22"/>
                  <a:gd name="T27" fmla="*/ 10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7" name="Freeform 1499"/>
              <p:cNvSpPr/>
              <p:nvPr/>
            </p:nvSpPr>
            <p:spPr bwMode="auto">
              <a:xfrm>
                <a:off x="2034" y="3120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8" name="Freeform 1500"/>
              <p:cNvSpPr/>
              <p:nvPr/>
            </p:nvSpPr>
            <p:spPr bwMode="auto">
              <a:xfrm>
                <a:off x="2014" y="3070"/>
                <a:ext cx="48" cy="28"/>
              </a:xfrm>
              <a:custGeom>
                <a:avLst/>
                <a:gdLst>
                  <a:gd name="T0" fmla="*/ 14 w 48"/>
                  <a:gd name="T1" fmla="*/ 0 h 28"/>
                  <a:gd name="T2" fmla="*/ 14 w 48"/>
                  <a:gd name="T3" fmla="*/ 0 h 28"/>
                  <a:gd name="T4" fmla="*/ 8 w 48"/>
                  <a:gd name="T5" fmla="*/ 4 h 28"/>
                  <a:gd name="T6" fmla="*/ 2 w 48"/>
                  <a:gd name="T7" fmla="*/ 8 h 28"/>
                  <a:gd name="T8" fmla="*/ 0 w 48"/>
                  <a:gd name="T9" fmla="*/ 16 h 28"/>
                  <a:gd name="T10" fmla="*/ 0 w 48"/>
                  <a:gd name="T11" fmla="*/ 28 h 28"/>
                  <a:gd name="T12" fmla="*/ 0 w 48"/>
                  <a:gd name="T13" fmla="*/ 28 h 28"/>
                  <a:gd name="T14" fmla="*/ 10 w 48"/>
                  <a:gd name="T15" fmla="*/ 20 h 28"/>
                  <a:gd name="T16" fmla="*/ 14 w 48"/>
                  <a:gd name="T17" fmla="*/ 10 h 28"/>
                  <a:gd name="T18" fmla="*/ 14 w 48"/>
                  <a:gd name="T19" fmla="*/ 10 h 28"/>
                  <a:gd name="T20" fmla="*/ 22 w 48"/>
                  <a:gd name="T21" fmla="*/ 18 h 28"/>
                  <a:gd name="T22" fmla="*/ 30 w 48"/>
                  <a:gd name="T23" fmla="*/ 22 h 28"/>
                  <a:gd name="T24" fmla="*/ 40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6 w 48"/>
                  <a:gd name="T33" fmla="*/ 12 h 28"/>
                  <a:gd name="T34" fmla="*/ 44 w 48"/>
                  <a:gd name="T35" fmla="*/ 8 h 28"/>
                  <a:gd name="T36" fmla="*/ 40 w 48"/>
                  <a:gd name="T37" fmla="*/ 4 h 28"/>
                  <a:gd name="T38" fmla="*/ 34 w 48"/>
                  <a:gd name="T39" fmla="*/ 0 h 28"/>
                  <a:gd name="T40" fmla="*/ 28 w 48"/>
                  <a:gd name="T41" fmla="*/ 0 h 28"/>
                  <a:gd name="T42" fmla="*/ 22 w 48"/>
                  <a:gd name="T43" fmla="*/ 0 h 28"/>
                  <a:gd name="T44" fmla="*/ 14 w 48"/>
                  <a:gd name="T45" fmla="*/ 0 h 28"/>
                  <a:gd name="T46" fmla="*/ 14 w 48"/>
                  <a:gd name="T4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4" y="0"/>
                    </a:moveTo>
                    <a:lnTo>
                      <a:pt x="14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18"/>
                    </a:lnTo>
                    <a:lnTo>
                      <a:pt x="30" y="22"/>
                    </a:lnTo>
                    <a:lnTo>
                      <a:pt x="40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9" name="Freeform 1501"/>
              <p:cNvSpPr/>
              <p:nvPr/>
            </p:nvSpPr>
            <p:spPr bwMode="auto">
              <a:xfrm>
                <a:off x="2014" y="3070"/>
                <a:ext cx="24" cy="28"/>
              </a:xfrm>
              <a:custGeom>
                <a:avLst/>
                <a:gdLst>
                  <a:gd name="T0" fmla="*/ 14 w 24"/>
                  <a:gd name="T1" fmla="*/ 0 h 28"/>
                  <a:gd name="T2" fmla="*/ 14 w 24"/>
                  <a:gd name="T3" fmla="*/ 0 h 28"/>
                  <a:gd name="T4" fmla="*/ 8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0 w 24"/>
                  <a:gd name="T11" fmla="*/ 28 h 28"/>
                  <a:gd name="T12" fmla="*/ 0 w 24"/>
                  <a:gd name="T13" fmla="*/ 28 h 28"/>
                  <a:gd name="T14" fmla="*/ 10 w 24"/>
                  <a:gd name="T15" fmla="*/ 20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0 h 28"/>
                  <a:gd name="T30" fmla="*/ 14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0"/>
                    </a:moveTo>
                    <a:lnTo>
                      <a:pt x="14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0" name="Rectangle 1502"/>
              <p:cNvSpPr>
                <a:spLocks noChangeArrowheads="1"/>
              </p:cNvSpPr>
              <p:nvPr/>
            </p:nvSpPr>
            <p:spPr bwMode="auto">
              <a:xfrm>
                <a:off x="2028" y="3138"/>
                <a:ext cx="20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1" name="Rectangle 1503"/>
              <p:cNvSpPr>
                <a:spLocks noChangeArrowheads="1"/>
              </p:cNvSpPr>
              <p:nvPr/>
            </p:nvSpPr>
            <p:spPr bwMode="auto">
              <a:xfrm>
                <a:off x="2028" y="3138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2" name="Rectangle 1504"/>
              <p:cNvSpPr>
                <a:spLocks noChangeArrowheads="1"/>
              </p:cNvSpPr>
              <p:nvPr/>
            </p:nvSpPr>
            <p:spPr bwMode="auto">
              <a:xfrm>
                <a:off x="2102" y="3058"/>
                <a:ext cx="128" cy="124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Freeform 1505"/>
              <p:cNvSpPr/>
              <p:nvPr/>
            </p:nvSpPr>
            <p:spPr bwMode="auto">
              <a:xfrm>
                <a:off x="2188" y="3098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Freeform 1506"/>
              <p:cNvSpPr/>
              <p:nvPr/>
            </p:nvSpPr>
            <p:spPr bwMode="auto">
              <a:xfrm>
                <a:off x="2142" y="309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Freeform 1507"/>
              <p:cNvSpPr/>
              <p:nvPr/>
            </p:nvSpPr>
            <p:spPr bwMode="auto">
              <a:xfrm>
                <a:off x="2122" y="3144"/>
                <a:ext cx="90" cy="38"/>
              </a:xfrm>
              <a:custGeom>
                <a:avLst/>
                <a:gdLst>
                  <a:gd name="T0" fmla="*/ 44 w 90"/>
                  <a:gd name="T1" fmla="*/ 0 h 38"/>
                  <a:gd name="T2" fmla="*/ 44 w 90"/>
                  <a:gd name="T3" fmla="*/ 0 h 38"/>
                  <a:gd name="T4" fmla="*/ 34 w 90"/>
                  <a:gd name="T5" fmla="*/ 0 h 38"/>
                  <a:gd name="T6" fmla="*/ 34 w 90"/>
                  <a:gd name="T7" fmla="*/ 0 h 38"/>
                  <a:gd name="T8" fmla="*/ 20 w 90"/>
                  <a:gd name="T9" fmla="*/ 6 h 38"/>
                  <a:gd name="T10" fmla="*/ 10 w 90"/>
                  <a:gd name="T11" fmla="*/ 8 h 38"/>
                  <a:gd name="T12" fmla="*/ 2 w 90"/>
                  <a:gd name="T13" fmla="*/ 10 h 38"/>
                  <a:gd name="T14" fmla="*/ 0 w 90"/>
                  <a:gd name="T15" fmla="*/ 12 h 38"/>
                  <a:gd name="T16" fmla="*/ 0 w 90"/>
                  <a:gd name="T17" fmla="*/ 16 h 38"/>
                  <a:gd name="T18" fmla="*/ 0 w 90"/>
                  <a:gd name="T19" fmla="*/ 16 h 38"/>
                  <a:gd name="T20" fmla="*/ 0 w 90"/>
                  <a:gd name="T21" fmla="*/ 38 h 38"/>
                  <a:gd name="T22" fmla="*/ 0 w 90"/>
                  <a:gd name="T23" fmla="*/ 38 h 38"/>
                  <a:gd name="T24" fmla="*/ 90 w 90"/>
                  <a:gd name="T25" fmla="*/ 38 h 38"/>
                  <a:gd name="T26" fmla="*/ 90 w 90"/>
                  <a:gd name="T27" fmla="*/ 38 h 38"/>
                  <a:gd name="T28" fmla="*/ 90 w 90"/>
                  <a:gd name="T29" fmla="*/ 16 h 38"/>
                  <a:gd name="T30" fmla="*/ 90 w 90"/>
                  <a:gd name="T31" fmla="*/ 16 h 38"/>
                  <a:gd name="T32" fmla="*/ 88 w 90"/>
                  <a:gd name="T33" fmla="*/ 12 h 38"/>
                  <a:gd name="T34" fmla="*/ 86 w 90"/>
                  <a:gd name="T35" fmla="*/ 10 h 38"/>
                  <a:gd name="T36" fmla="*/ 80 w 90"/>
                  <a:gd name="T37" fmla="*/ 8 h 38"/>
                  <a:gd name="T38" fmla="*/ 68 w 90"/>
                  <a:gd name="T39" fmla="*/ 6 h 38"/>
                  <a:gd name="T40" fmla="*/ 54 w 90"/>
                  <a:gd name="T41" fmla="*/ 0 h 38"/>
                  <a:gd name="T42" fmla="*/ 44 w 90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38">
                    <a:moveTo>
                      <a:pt x="44" y="0"/>
                    </a:moveTo>
                    <a:lnTo>
                      <a:pt x="4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88" y="12"/>
                    </a:lnTo>
                    <a:lnTo>
                      <a:pt x="86" y="10"/>
                    </a:lnTo>
                    <a:lnTo>
                      <a:pt x="80" y="8"/>
                    </a:lnTo>
                    <a:lnTo>
                      <a:pt x="68" y="6"/>
                    </a:lnTo>
                    <a:lnTo>
                      <a:pt x="5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Freeform 1508"/>
              <p:cNvSpPr/>
              <p:nvPr/>
            </p:nvSpPr>
            <p:spPr bwMode="auto">
              <a:xfrm>
                <a:off x="2122" y="3144"/>
                <a:ext cx="44" cy="38"/>
              </a:xfrm>
              <a:custGeom>
                <a:avLst/>
                <a:gdLst>
                  <a:gd name="T0" fmla="*/ 44 w 44"/>
                  <a:gd name="T1" fmla="*/ 0 h 38"/>
                  <a:gd name="T2" fmla="*/ 34 w 44"/>
                  <a:gd name="T3" fmla="*/ 0 h 38"/>
                  <a:gd name="T4" fmla="*/ 34 w 44"/>
                  <a:gd name="T5" fmla="*/ 0 h 38"/>
                  <a:gd name="T6" fmla="*/ 20 w 44"/>
                  <a:gd name="T7" fmla="*/ 6 h 38"/>
                  <a:gd name="T8" fmla="*/ 10 w 44"/>
                  <a:gd name="T9" fmla="*/ 8 h 38"/>
                  <a:gd name="T10" fmla="*/ 2 w 44"/>
                  <a:gd name="T11" fmla="*/ 10 h 38"/>
                  <a:gd name="T12" fmla="*/ 0 w 44"/>
                  <a:gd name="T13" fmla="*/ 12 h 38"/>
                  <a:gd name="T14" fmla="*/ 0 w 44"/>
                  <a:gd name="T15" fmla="*/ 16 h 38"/>
                  <a:gd name="T16" fmla="*/ 0 w 44"/>
                  <a:gd name="T17" fmla="*/ 16 h 38"/>
                  <a:gd name="T18" fmla="*/ 0 w 44"/>
                  <a:gd name="T19" fmla="*/ 38 h 38"/>
                  <a:gd name="T20" fmla="*/ 44 w 44"/>
                  <a:gd name="T21" fmla="*/ 38 h 38"/>
                  <a:gd name="T22" fmla="*/ 44 w 44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4" y="38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Freeform 1509"/>
              <p:cNvSpPr/>
              <p:nvPr/>
            </p:nvSpPr>
            <p:spPr bwMode="auto">
              <a:xfrm>
                <a:off x="2148" y="3144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8 w 36"/>
                  <a:gd name="T5" fmla="*/ 0 h 18"/>
                  <a:gd name="T6" fmla="*/ 8 w 36"/>
                  <a:gd name="T7" fmla="*/ 0 h 18"/>
                  <a:gd name="T8" fmla="*/ 0 w 36"/>
                  <a:gd name="T9" fmla="*/ 2 h 18"/>
                  <a:gd name="T10" fmla="*/ 0 w 36"/>
                  <a:gd name="T11" fmla="*/ 2 h 18"/>
                  <a:gd name="T12" fmla="*/ 2 w 36"/>
                  <a:gd name="T13" fmla="*/ 8 h 18"/>
                  <a:gd name="T14" fmla="*/ 6 w 36"/>
                  <a:gd name="T15" fmla="*/ 14 h 18"/>
                  <a:gd name="T16" fmla="*/ 12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4 w 36"/>
                  <a:gd name="T23" fmla="*/ 18 h 18"/>
                  <a:gd name="T24" fmla="*/ 30 w 36"/>
                  <a:gd name="T25" fmla="*/ 14 h 18"/>
                  <a:gd name="T26" fmla="*/ 34 w 36"/>
                  <a:gd name="T27" fmla="*/ 8 h 18"/>
                  <a:gd name="T28" fmla="*/ 36 w 36"/>
                  <a:gd name="T29" fmla="*/ 2 h 18"/>
                  <a:gd name="T30" fmla="*/ 36 w 36"/>
                  <a:gd name="T31" fmla="*/ 2 h 18"/>
                  <a:gd name="T32" fmla="*/ 28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8" name="Freeform 1510"/>
              <p:cNvSpPr/>
              <p:nvPr/>
            </p:nvSpPr>
            <p:spPr bwMode="auto">
              <a:xfrm>
                <a:off x="2148" y="3144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8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9" name="Freeform 1511"/>
              <p:cNvSpPr/>
              <p:nvPr/>
            </p:nvSpPr>
            <p:spPr bwMode="auto">
              <a:xfrm>
                <a:off x="2152" y="3144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8 w 30"/>
                  <a:gd name="T17" fmla="*/ 14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4 h 16"/>
                  <a:gd name="T24" fmla="*/ 24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4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4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Freeform 1512"/>
              <p:cNvSpPr/>
              <p:nvPr/>
            </p:nvSpPr>
            <p:spPr bwMode="auto">
              <a:xfrm>
                <a:off x="2152" y="3144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8 w 14"/>
                  <a:gd name="T15" fmla="*/ 14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Freeform 1513"/>
              <p:cNvSpPr/>
              <p:nvPr/>
            </p:nvSpPr>
            <p:spPr bwMode="auto">
              <a:xfrm>
                <a:off x="2156" y="3130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Freeform 1514"/>
              <p:cNvSpPr/>
              <p:nvPr/>
            </p:nvSpPr>
            <p:spPr bwMode="auto">
              <a:xfrm>
                <a:off x="2156" y="3130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Freeform 1515"/>
              <p:cNvSpPr/>
              <p:nvPr/>
            </p:nvSpPr>
            <p:spPr bwMode="auto">
              <a:xfrm>
                <a:off x="2144" y="3072"/>
                <a:ext cx="44" cy="62"/>
              </a:xfrm>
              <a:custGeom>
                <a:avLst/>
                <a:gdLst>
                  <a:gd name="T0" fmla="*/ 24 w 44"/>
                  <a:gd name="T1" fmla="*/ 0 h 62"/>
                  <a:gd name="T2" fmla="*/ 20 w 44"/>
                  <a:gd name="T3" fmla="*/ 0 h 62"/>
                  <a:gd name="T4" fmla="*/ 20 w 44"/>
                  <a:gd name="T5" fmla="*/ 0 h 62"/>
                  <a:gd name="T6" fmla="*/ 12 w 44"/>
                  <a:gd name="T7" fmla="*/ 2 h 62"/>
                  <a:gd name="T8" fmla="*/ 6 w 44"/>
                  <a:gd name="T9" fmla="*/ 6 h 62"/>
                  <a:gd name="T10" fmla="*/ 2 w 44"/>
                  <a:gd name="T11" fmla="*/ 12 h 62"/>
                  <a:gd name="T12" fmla="*/ 0 w 44"/>
                  <a:gd name="T13" fmla="*/ 20 h 62"/>
                  <a:gd name="T14" fmla="*/ 0 w 44"/>
                  <a:gd name="T15" fmla="*/ 40 h 62"/>
                  <a:gd name="T16" fmla="*/ 0 w 44"/>
                  <a:gd name="T17" fmla="*/ 40 h 62"/>
                  <a:gd name="T18" fmla="*/ 2 w 44"/>
                  <a:gd name="T19" fmla="*/ 48 h 62"/>
                  <a:gd name="T20" fmla="*/ 8 w 44"/>
                  <a:gd name="T21" fmla="*/ 56 h 62"/>
                  <a:gd name="T22" fmla="*/ 14 w 44"/>
                  <a:gd name="T23" fmla="*/ 60 h 62"/>
                  <a:gd name="T24" fmla="*/ 22 w 44"/>
                  <a:gd name="T25" fmla="*/ 62 h 62"/>
                  <a:gd name="T26" fmla="*/ 22 w 44"/>
                  <a:gd name="T27" fmla="*/ 62 h 62"/>
                  <a:gd name="T28" fmla="*/ 30 w 44"/>
                  <a:gd name="T29" fmla="*/ 60 h 62"/>
                  <a:gd name="T30" fmla="*/ 36 w 44"/>
                  <a:gd name="T31" fmla="*/ 56 h 62"/>
                  <a:gd name="T32" fmla="*/ 42 w 44"/>
                  <a:gd name="T33" fmla="*/ 48 h 62"/>
                  <a:gd name="T34" fmla="*/ 44 w 44"/>
                  <a:gd name="T35" fmla="*/ 40 h 62"/>
                  <a:gd name="T36" fmla="*/ 44 w 44"/>
                  <a:gd name="T37" fmla="*/ 20 h 62"/>
                  <a:gd name="T38" fmla="*/ 44 w 44"/>
                  <a:gd name="T39" fmla="*/ 20 h 62"/>
                  <a:gd name="T40" fmla="*/ 42 w 44"/>
                  <a:gd name="T41" fmla="*/ 12 h 62"/>
                  <a:gd name="T42" fmla="*/ 38 w 44"/>
                  <a:gd name="T43" fmla="*/ 6 h 62"/>
                  <a:gd name="T44" fmla="*/ 32 w 44"/>
                  <a:gd name="T45" fmla="*/ 2 h 62"/>
                  <a:gd name="T46" fmla="*/ 24 w 44"/>
                  <a:gd name="T47" fmla="*/ 0 h 62"/>
                  <a:gd name="T48" fmla="*/ 24 w 44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2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30" y="60"/>
                    </a:lnTo>
                    <a:lnTo>
                      <a:pt x="36" y="56"/>
                    </a:lnTo>
                    <a:lnTo>
                      <a:pt x="42" y="48"/>
                    </a:lnTo>
                    <a:lnTo>
                      <a:pt x="44" y="4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2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Freeform 1516"/>
              <p:cNvSpPr/>
              <p:nvPr/>
            </p:nvSpPr>
            <p:spPr bwMode="auto">
              <a:xfrm>
                <a:off x="2144" y="3072"/>
                <a:ext cx="22" cy="62"/>
              </a:xfrm>
              <a:custGeom>
                <a:avLst/>
                <a:gdLst>
                  <a:gd name="T0" fmla="*/ 22 w 22"/>
                  <a:gd name="T1" fmla="*/ 0 h 62"/>
                  <a:gd name="T2" fmla="*/ 20 w 22"/>
                  <a:gd name="T3" fmla="*/ 0 h 62"/>
                  <a:gd name="T4" fmla="*/ 20 w 22"/>
                  <a:gd name="T5" fmla="*/ 0 h 62"/>
                  <a:gd name="T6" fmla="*/ 12 w 22"/>
                  <a:gd name="T7" fmla="*/ 2 h 62"/>
                  <a:gd name="T8" fmla="*/ 6 w 22"/>
                  <a:gd name="T9" fmla="*/ 6 h 62"/>
                  <a:gd name="T10" fmla="*/ 2 w 22"/>
                  <a:gd name="T11" fmla="*/ 12 h 62"/>
                  <a:gd name="T12" fmla="*/ 0 w 22"/>
                  <a:gd name="T13" fmla="*/ 20 h 62"/>
                  <a:gd name="T14" fmla="*/ 0 w 22"/>
                  <a:gd name="T15" fmla="*/ 40 h 62"/>
                  <a:gd name="T16" fmla="*/ 0 w 22"/>
                  <a:gd name="T17" fmla="*/ 40 h 62"/>
                  <a:gd name="T18" fmla="*/ 2 w 22"/>
                  <a:gd name="T19" fmla="*/ 48 h 62"/>
                  <a:gd name="T20" fmla="*/ 8 w 22"/>
                  <a:gd name="T21" fmla="*/ 56 h 62"/>
                  <a:gd name="T22" fmla="*/ 14 w 22"/>
                  <a:gd name="T23" fmla="*/ 60 h 62"/>
                  <a:gd name="T24" fmla="*/ 22 w 22"/>
                  <a:gd name="T25" fmla="*/ 62 h 62"/>
                  <a:gd name="T26" fmla="*/ 22 w 22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Freeform 1517"/>
              <p:cNvSpPr/>
              <p:nvPr/>
            </p:nvSpPr>
            <p:spPr bwMode="auto">
              <a:xfrm>
                <a:off x="2166" y="314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Freeform 1518"/>
              <p:cNvSpPr/>
              <p:nvPr/>
            </p:nvSpPr>
            <p:spPr bwMode="auto">
              <a:xfrm>
                <a:off x="2152" y="3144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Freeform 1519"/>
              <p:cNvSpPr/>
              <p:nvPr/>
            </p:nvSpPr>
            <p:spPr bwMode="auto">
              <a:xfrm>
                <a:off x="2142" y="3060"/>
                <a:ext cx="50" cy="38"/>
              </a:xfrm>
              <a:custGeom>
                <a:avLst/>
                <a:gdLst>
                  <a:gd name="T0" fmla="*/ 26 w 50"/>
                  <a:gd name="T1" fmla="*/ 8 h 38"/>
                  <a:gd name="T2" fmla="*/ 26 w 50"/>
                  <a:gd name="T3" fmla="*/ 8 h 38"/>
                  <a:gd name="T4" fmla="*/ 36 w 50"/>
                  <a:gd name="T5" fmla="*/ 6 h 38"/>
                  <a:gd name="T6" fmla="*/ 44 w 50"/>
                  <a:gd name="T7" fmla="*/ 0 h 38"/>
                  <a:gd name="T8" fmla="*/ 44 w 50"/>
                  <a:gd name="T9" fmla="*/ 0 h 38"/>
                  <a:gd name="T10" fmla="*/ 44 w 50"/>
                  <a:gd name="T11" fmla="*/ 6 h 38"/>
                  <a:gd name="T12" fmla="*/ 44 w 50"/>
                  <a:gd name="T13" fmla="*/ 10 h 38"/>
                  <a:gd name="T14" fmla="*/ 40 w 50"/>
                  <a:gd name="T15" fmla="*/ 12 h 38"/>
                  <a:gd name="T16" fmla="*/ 40 w 50"/>
                  <a:gd name="T17" fmla="*/ 12 h 38"/>
                  <a:gd name="T18" fmla="*/ 44 w 50"/>
                  <a:gd name="T19" fmla="*/ 14 h 38"/>
                  <a:gd name="T20" fmla="*/ 50 w 50"/>
                  <a:gd name="T21" fmla="*/ 14 h 38"/>
                  <a:gd name="T22" fmla="*/ 50 w 50"/>
                  <a:gd name="T23" fmla="*/ 14 h 38"/>
                  <a:gd name="T24" fmla="*/ 48 w 50"/>
                  <a:gd name="T25" fmla="*/ 16 h 38"/>
                  <a:gd name="T26" fmla="*/ 46 w 50"/>
                  <a:gd name="T27" fmla="*/ 18 h 38"/>
                  <a:gd name="T28" fmla="*/ 46 w 50"/>
                  <a:gd name="T29" fmla="*/ 18 h 38"/>
                  <a:gd name="T30" fmla="*/ 48 w 50"/>
                  <a:gd name="T31" fmla="*/ 28 h 38"/>
                  <a:gd name="T32" fmla="*/ 46 w 50"/>
                  <a:gd name="T33" fmla="*/ 38 h 38"/>
                  <a:gd name="T34" fmla="*/ 46 w 50"/>
                  <a:gd name="T35" fmla="*/ 38 h 38"/>
                  <a:gd name="T36" fmla="*/ 44 w 50"/>
                  <a:gd name="T37" fmla="*/ 36 h 38"/>
                  <a:gd name="T38" fmla="*/ 40 w 50"/>
                  <a:gd name="T39" fmla="*/ 30 h 38"/>
                  <a:gd name="T40" fmla="*/ 34 w 50"/>
                  <a:gd name="T41" fmla="*/ 24 h 38"/>
                  <a:gd name="T42" fmla="*/ 30 w 50"/>
                  <a:gd name="T43" fmla="*/ 22 h 38"/>
                  <a:gd name="T44" fmla="*/ 24 w 50"/>
                  <a:gd name="T45" fmla="*/ 22 h 38"/>
                  <a:gd name="T46" fmla="*/ 24 w 50"/>
                  <a:gd name="T47" fmla="*/ 22 h 38"/>
                  <a:gd name="T48" fmla="*/ 18 w 50"/>
                  <a:gd name="T49" fmla="*/ 22 h 38"/>
                  <a:gd name="T50" fmla="*/ 14 w 50"/>
                  <a:gd name="T51" fmla="*/ 24 h 38"/>
                  <a:gd name="T52" fmla="*/ 8 w 50"/>
                  <a:gd name="T53" fmla="*/ 30 h 38"/>
                  <a:gd name="T54" fmla="*/ 4 w 50"/>
                  <a:gd name="T55" fmla="*/ 36 h 38"/>
                  <a:gd name="T56" fmla="*/ 2 w 50"/>
                  <a:gd name="T57" fmla="*/ 38 h 38"/>
                  <a:gd name="T58" fmla="*/ 2 w 50"/>
                  <a:gd name="T59" fmla="*/ 38 h 38"/>
                  <a:gd name="T60" fmla="*/ 0 w 50"/>
                  <a:gd name="T61" fmla="*/ 30 h 38"/>
                  <a:gd name="T62" fmla="*/ 2 w 50"/>
                  <a:gd name="T63" fmla="*/ 24 h 38"/>
                  <a:gd name="T64" fmla="*/ 2 w 50"/>
                  <a:gd name="T65" fmla="*/ 20 h 38"/>
                  <a:gd name="T66" fmla="*/ 6 w 50"/>
                  <a:gd name="T67" fmla="*/ 14 h 38"/>
                  <a:gd name="T68" fmla="*/ 10 w 50"/>
                  <a:gd name="T69" fmla="*/ 12 h 38"/>
                  <a:gd name="T70" fmla="*/ 14 w 50"/>
                  <a:gd name="T71" fmla="*/ 10 h 38"/>
                  <a:gd name="T72" fmla="*/ 24 w 50"/>
                  <a:gd name="T73" fmla="*/ 8 h 38"/>
                  <a:gd name="T74" fmla="*/ 24 w 50"/>
                  <a:gd name="T75" fmla="*/ 8 h 38"/>
                  <a:gd name="T76" fmla="*/ 26 w 50"/>
                  <a:gd name="T77" fmla="*/ 8 h 38"/>
                  <a:gd name="T78" fmla="*/ 26 w 50"/>
                  <a:gd name="T7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38">
                    <a:moveTo>
                      <a:pt x="26" y="8"/>
                    </a:moveTo>
                    <a:lnTo>
                      <a:pt x="26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4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48" y="16"/>
                    </a:lnTo>
                    <a:lnTo>
                      <a:pt x="46" y="18"/>
                    </a:lnTo>
                    <a:lnTo>
                      <a:pt x="46" y="18"/>
                    </a:lnTo>
                    <a:lnTo>
                      <a:pt x="48" y="28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8" y="30"/>
                    </a:lnTo>
                    <a:lnTo>
                      <a:pt x="4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Freeform 1520"/>
              <p:cNvSpPr/>
              <p:nvPr/>
            </p:nvSpPr>
            <p:spPr bwMode="auto">
              <a:xfrm>
                <a:off x="2142" y="3068"/>
                <a:ext cx="24" cy="30"/>
              </a:xfrm>
              <a:custGeom>
                <a:avLst/>
                <a:gdLst>
                  <a:gd name="T0" fmla="*/ 24 w 24"/>
                  <a:gd name="T1" fmla="*/ 14 h 30"/>
                  <a:gd name="T2" fmla="*/ 24 w 24"/>
                  <a:gd name="T3" fmla="*/ 14 h 30"/>
                  <a:gd name="T4" fmla="*/ 18 w 24"/>
                  <a:gd name="T5" fmla="*/ 14 h 30"/>
                  <a:gd name="T6" fmla="*/ 14 w 24"/>
                  <a:gd name="T7" fmla="*/ 16 h 30"/>
                  <a:gd name="T8" fmla="*/ 8 w 24"/>
                  <a:gd name="T9" fmla="*/ 22 h 30"/>
                  <a:gd name="T10" fmla="*/ 4 w 24"/>
                  <a:gd name="T11" fmla="*/ 28 h 30"/>
                  <a:gd name="T12" fmla="*/ 2 w 24"/>
                  <a:gd name="T13" fmla="*/ 30 h 30"/>
                  <a:gd name="T14" fmla="*/ 2 w 24"/>
                  <a:gd name="T15" fmla="*/ 30 h 30"/>
                  <a:gd name="T16" fmla="*/ 0 w 24"/>
                  <a:gd name="T17" fmla="*/ 22 h 30"/>
                  <a:gd name="T18" fmla="*/ 2 w 24"/>
                  <a:gd name="T19" fmla="*/ 16 h 30"/>
                  <a:gd name="T20" fmla="*/ 2 w 24"/>
                  <a:gd name="T21" fmla="*/ 12 h 30"/>
                  <a:gd name="T22" fmla="*/ 6 w 24"/>
                  <a:gd name="T23" fmla="*/ 6 h 30"/>
                  <a:gd name="T24" fmla="*/ 10 w 24"/>
                  <a:gd name="T25" fmla="*/ 4 h 30"/>
                  <a:gd name="T26" fmla="*/ 14 w 24"/>
                  <a:gd name="T27" fmla="*/ 2 h 30"/>
                  <a:gd name="T28" fmla="*/ 24 w 24"/>
                  <a:gd name="T29" fmla="*/ 0 h 30"/>
                  <a:gd name="T30" fmla="*/ 24 w 24"/>
                  <a:gd name="T31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24" y="14"/>
                    </a:move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1679" name="Picture 1521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4" y="267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0" name="Picture 1522"/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8" y="342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1" name="Picture 1523"/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4" y="292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2" name="Rectangle 1524"/>
              <p:cNvSpPr>
                <a:spLocks noChangeArrowheads="1"/>
              </p:cNvSpPr>
              <p:nvPr/>
            </p:nvSpPr>
            <p:spPr bwMode="auto">
              <a:xfrm>
                <a:off x="2102" y="3306"/>
                <a:ext cx="128" cy="124"/>
              </a:xfrm>
              <a:prstGeom prst="rect">
                <a:avLst/>
              </a:prstGeom>
              <a:solidFill>
                <a:srgbClr val="007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Freeform 1525"/>
              <p:cNvSpPr/>
              <p:nvPr/>
            </p:nvSpPr>
            <p:spPr bwMode="auto">
              <a:xfrm>
                <a:off x="2188" y="3346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0 h 14"/>
                  <a:gd name="T10" fmla="*/ 4 w 4"/>
                  <a:gd name="T11" fmla="*/ 4 h 14"/>
                  <a:gd name="T12" fmla="*/ 4 w 4"/>
                  <a:gd name="T13" fmla="*/ 4 h 14"/>
                  <a:gd name="T14" fmla="*/ 4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Freeform 1526"/>
              <p:cNvSpPr/>
              <p:nvPr/>
            </p:nvSpPr>
            <p:spPr bwMode="auto">
              <a:xfrm>
                <a:off x="2140" y="3346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0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Freeform 1527"/>
              <p:cNvSpPr/>
              <p:nvPr/>
            </p:nvSpPr>
            <p:spPr bwMode="auto">
              <a:xfrm>
                <a:off x="2120" y="339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8 h 40"/>
                  <a:gd name="T18" fmla="*/ 0 w 92"/>
                  <a:gd name="T19" fmla="*/ 18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8 h 40"/>
                  <a:gd name="T30" fmla="*/ 92 w 92"/>
                  <a:gd name="T31" fmla="*/ 18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Freeform 1528"/>
              <p:cNvSpPr/>
              <p:nvPr/>
            </p:nvSpPr>
            <p:spPr bwMode="auto">
              <a:xfrm>
                <a:off x="2120" y="339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10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8 h 40"/>
                  <a:gd name="T16" fmla="*/ 0 w 46"/>
                  <a:gd name="T17" fmla="*/ 18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Freeform 1529"/>
              <p:cNvSpPr/>
              <p:nvPr/>
            </p:nvSpPr>
            <p:spPr bwMode="auto">
              <a:xfrm>
                <a:off x="2152" y="3390"/>
                <a:ext cx="28" cy="40"/>
              </a:xfrm>
              <a:custGeom>
                <a:avLst/>
                <a:gdLst>
                  <a:gd name="T0" fmla="*/ 20 w 28"/>
                  <a:gd name="T1" fmla="*/ 40 h 40"/>
                  <a:gd name="T2" fmla="*/ 28 w 28"/>
                  <a:gd name="T3" fmla="*/ 2 h 40"/>
                  <a:gd name="T4" fmla="*/ 24 w 28"/>
                  <a:gd name="T5" fmla="*/ 0 h 40"/>
                  <a:gd name="T6" fmla="*/ 14 w 28"/>
                  <a:gd name="T7" fmla="*/ 6 h 40"/>
                  <a:gd name="T8" fmla="*/ 4 w 28"/>
                  <a:gd name="T9" fmla="*/ 0 h 40"/>
                  <a:gd name="T10" fmla="*/ 0 w 28"/>
                  <a:gd name="T11" fmla="*/ 2 h 40"/>
                  <a:gd name="T12" fmla="*/ 8 w 28"/>
                  <a:gd name="T13" fmla="*/ 40 h 40"/>
                  <a:gd name="T14" fmla="*/ 20 w 28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40">
                    <a:moveTo>
                      <a:pt x="20" y="40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8" name="Freeform 1530"/>
              <p:cNvSpPr/>
              <p:nvPr/>
            </p:nvSpPr>
            <p:spPr bwMode="auto">
              <a:xfrm>
                <a:off x="2152" y="3390"/>
                <a:ext cx="14" cy="40"/>
              </a:xfrm>
              <a:custGeom>
                <a:avLst/>
                <a:gdLst>
                  <a:gd name="T0" fmla="*/ 14 w 14"/>
                  <a:gd name="T1" fmla="*/ 6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6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9" name="Freeform 1531"/>
              <p:cNvSpPr/>
              <p:nvPr/>
            </p:nvSpPr>
            <p:spPr bwMode="auto">
              <a:xfrm>
                <a:off x="2172" y="3392"/>
                <a:ext cx="20" cy="38"/>
              </a:xfrm>
              <a:custGeom>
                <a:avLst/>
                <a:gdLst>
                  <a:gd name="T0" fmla="*/ 0 w 20"/>
                  <a:gd name="T1" fmla="*/ 38 h 38"/>
                  <a:gd name="T2" fmla="*/ 0 w 20"/>
                  <a:gd name="T3" fmla="*/ 38 h 38"/>
                  <a:gd name="T4" fmla="*/ 12 w 20"/>
                  <a:gd name="T5" fmla="*/ 38 h 38"/>
                  <a:gd name="T6" fmla="*/ 12 w 20"/>
                  <a:gd name="T7" fmla="*/ 38 h 38"/>
                  <a:gd name="T8" fmla="*/ 12 w 20"/>
                  <a:gd name="T9" fmla="*/ 38 h 38"/>
                  <a:gd name="T10" fmla="*/ 12 w 20"/>
                  <a:gd name="T11" fmla="*/ 38 h 38"/>
                  <a:gd name="T12" fmla="*/ 14 w 20"/>
                  <a:gd name="T13" fmla="*/ 26 h 38"/>
                  <a:gd name="T14" fmla="*/ 14 w 20"/>
                  <a:gd name="T15" fmla="*/ 26 h 38"/>
                  <a:gd name="T16" fmla="*/ 12 w 20"/>
                  <a:gd name="T17" fmla="*/ 22 h 38"/>
                  <a:gd name="T18" fmla="*/ 12 w 20"/>
                  <a:gd name="T19" fmla="*/ 22 h 38"/>
                  <a:gd name="T20" fmla="*/ 16 w 20"/>
                  <a:gd name="T21" fmla="*/ 20 h 38"/>
                  <a:gd name="T22" fmla="*/ 16 w 20"/>
                  <a:gd name="T23" fmla="*/ 20 h 38"/>
                  <a:gd name="T24" fmla="*/ 20 w 20"/>
                  <a:gd name="T25" fmla="*/ 4 h 38"/>
                  <a:gd name="T26" fmla="*/ 20 w 20"/>
                  <a:gd name="T27" fmla="*/ 4 h 38"/>
                  <a:gd name="T28" fmla="*/ 20 w 20"/>
                  <a:gd name="T29" fmla="*/ 4 h 38"/>
                  <a:gd name="T30" fmla="*/ 8 w 20"/>
                  <a:gd name="T31" fmla="*/ 0 h 38"/>
                  <a:gd name="T32" fmla="*/ 8 w 20"/>
                  <a:gd name="T33" fmla="*/ 0 h 38"/>
                  <a:gd name="T34" fmla="*/ 8 w 20"/>
                  <a:gd name="T35" fmla="*/ 0 h 38"/>
                  <a:gd name="T36" fmla="*/ 0 w 20"/>
                  <a:gd name="T37" fmla="*/ 38 h 38"/>
                  <a:gd name="T38" fmla="*/ 0 w 20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" h="38">
                    <a:moveTo>
                      <a:pt x="0" y="38"/>
                    </a:moveTo>
                    <a:lnTo>
                      <a:pt x="0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0" name="Freeform 1532"/>
              <p:cNvSpPr/>
              <p:nvPr/>
            </p:nvSpPr>
            <p:spPr bwMode="auto">
              <a:xfrm>
                <a:off x="2156" y="3378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1" name="Freeform 1533"/>
              <p:cNvSpPr/>
              <p:nvPr/>
            </p:nvSpPr>
            <p:spPr bwMode="auto">
              <a:xfrm>
                <a:off x="2156" y="3378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2" name="Freeform 1534"/>
              <p:cNvSpPr/>
              <p:nvPr/>
            </p:nvSpPr>
            <p:spPr bwMode="auto">
              <a:xfrm>
                <a:off x="2144" y="3318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0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4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6 w 46"/>
                  <a:gd name="T31" fmla="*/ 56 h 64"/>
                  <a:gd name="T32" fmla="*/ 42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38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6" y="56"/>
                    </a:lnTo>
                    <a:lnTo>
                      <a:pt x="42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3" name="Freeform 1535"/>
              <p:cNvSpPr/>
              <p:nvPr/>
            </p:nvSpPr>
            <p:spPr bwMode="auto">
              <a:xfrm>
                <a:off x="2144" y="3318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4" name="Freeform 1536"/>
              <p:cNvSpPr/>
              <p:nvPr/>
            </p:nvSpPr>
            <p:spPr bwMode="auto">
              <a:xfrm>
                <a:off x="2160" y="3370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5" name="Freeform 1537"/>
              <p:cNvSpPr/>
              <p:nvPr/>
            </p:nvSpPr>
            <p:spPr bwMode="auto">
              <a:xfrm>
                <a:off x="2166" y="3390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6 w 14"/>
                  <a:gd name="T9" fmla="*/ 14 h 18"/>
                  <a:gd name="T10" fmla="*/ 10 w 14"/>
                  <a:gd name="T11" fmla="*/ 18 h 18"/>
                  <a:gd name="T12" fmla="*/ 10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6" name="Freeform 1538"/>
              <p:cNvSpPr/>
              <p:nvPr/>
            </p:nvSpPr>
            <p:spPr bwMode="auto">
              <a:xfrm>
                <a:off x="2152" y="3390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8 w 14"/>
                  <a:gd name="T9" fmla="*/ 14 h 18"/>
                  <a:gd name="T10" fmla="*/ 4 w 14"/>
                  <a:gd name="T11" fmla="*/ 18 h 18"/>
                  <a:gd name="T12" fmla="*/ 4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7" name="Freeform 1539"/>
              <p:cNvSpPr/>
              <p:nvPr/>
            </p:nvSpPr>
            <p:spPr bwMode="auto">
              <a:xfrm>
                <a:off x="2142" y="3392"/>
                <a:ext cx="18" cy="38"/>
              </a:xfrm>
              <a:custGeom>
                <a:avLst/>
                <a:gdLst>
                  <a:gd name="T0" fmla="*/ 18 w 18"/>
                  <a:gd name="T1" fmla="*/ 38 h 38"/>
                  <a:gd name="T2" fmla="*/ 18 w 18"/>
                  <a:gd name="T3" fmla="*/ 38 h 38"/>
                  <a:gd name="T4" fmla="*/ 6 w 18"/>
                  <a:gd name="T5" fmla="*/ 38 h 38"/>
                  <a:gd name="T6" fmla="*/ 6 w 18"/>
                  <a:gd name="T7" fmla="*/ 38 h 38"/>
                  <a:gd name="T8" fmla="*/ 6 w 18"/>
                  <a:gd name="T9" fmla="*/ 38 h 38"/>
                  <a:gd name="T10" fmla="*/ 6 w 18"/>
                  <a:gd name="T11" fmla="*/ 38 h 38"/>
                  <a:gd name="T12" fmla="*/ 4 w 18"/>
                  <a:gd name="T13" fmla="*/ 26 h 38"/>
                  <a:gd name="T14" fmla="*/ 4 w 18"/>
                  <a:gd name="T15" fmla="*/ 26 h 38"/>
                  <a:gd name="T16" fmla="*/ 6 w 18"/>
                  <a:gd name="T17" fmla="*/ 22 h 38"/>
                  <a:gd name="T18" fmla="*/ 6 w 18"/>
                  <a:gd name="T19" fmla="*/ 22 h 38"/>
                  <a:gd name="T20" fmla="*/ 2 w 18"/>
                  <a:gd name="T21" fmla="*/ 20 h 38"/>
                  <a:gd name="T22" fmla="*/ 2 w 18"/>
                  <a:gd name="T23" fmla="*/ 20 h 38"/>
                  <a:gd name="T24" fmla="*/ 0 w 18"/>
                  <a:gd name="T25" fmla="*/ 4 h 38"/>
                  <a:gd name="T26" fmla="*/ 0 w 18"/>
                  <a:gd name="T27" fmla="*/ 4 h 38"/>
                  <a:gd name="T28" fmla="*/ 0 w 18"/>
                  <a:gd name="T29" fmla="*/ 4 h 38"/>
                  <a:gd name="T30" fmla="*/ 10 w 18"/>
                  <a:gd name="T31" fmla="*/ 0 h 38"/>
                  <a:gd name="T32" fmla="*/ 10 w 18"/>
                  <a:gd name="T33" fmla="*/ 0 h 38"/>
                  <a:gd name="T34" fmla="*/ 10 w 18"/>
                  <a:gd name="T35" fmla="*/ 0 h 38"/>
                  <a:gd name="T36" fmla="*/ 18 w 18"/>
                  <a:gd name="T37" fmla="*/ 38 h 38"/>
                  <a:gd name="T38" fmla="*/ 18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18" y="38"/>
                    </a:moveTo>
                    <a:lnTo>
                      <a:pt x="18" y="3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8" name="Freeform 1540"/>
              <p:cNvSpPr/>
              <p:nvPr/>
            </p:nvSpPr>
            <p:spPr bwMode="auto">
              <a:xfrm>
                <a:off x="2140" y="3312"/>
                <a:ext cx="52" cy="34"/>
              </a:xfrm>
              <a:custGeom>
                <a:avLst/>
                <a:gdLst>
                  <a:gd name="T0" fmla="*/ 26 w 52"/>
                  <a:gd name="T1" fmla="*/ 0 h 34"/>
                  <a:gd name="T2" fmla="*/ 26 w 52"/>
                  <a:gd name="T3" fmla="*/ 0 h 34"/>
                  <a:gd name="T4" fmla="*/ 38 w 52"/>
                  <a:gd name="T5" fmla="*/ 2 h 34"/>
                  <a:gd name="T6" fmla="*/ 42 w 52"/>
                  <a:gd name="T7" fmla="*/ 2 h 34"/>
                  <a:gd name="T8" fmla="*/ 46 w 52"/>
                  <a:gd name="T9" fmla="*/ 6 h 34"/>
                  <a:gd name="T10" fmla="*/ 50 w 52"/>
                  <a:gd name="T11" fmla="*/ 10 h 34"/>
                  <a:gd name="T12" fmla="*/ 52 w 52"/>
                  <a:gd name="T13" fmla="*/ 16 h 34"/>
                  <a:gd name="T14" fmla="*/ 52 w 52"/>
                  <a:gd name="T15" fmla="*/ 24 h 34"/>
                  <a:gd name="T16" fmla="*/ 50 w 52"/>
                  <a:gd name="T17" fmla="*/ 34 h 34"/>
                  <a:gd name="T18" fmla="*/ 50 w 52"/>
                  <a:gd name="T19" fmla="*/ 34 h 34"/>
                  <a:gd name="T20" fmla="*/ 44 w 52"/>
                  <a:gd name="T21" fmla="*/ 26 h 34"/>
                  <a:gd name="T22" fmla="*/ 42 w 52"/>
                  <a:gd name="T23" fmla="*/ 16 h 34"/>
                  <a:gd name="T24" fmla="*/ 42 w 52"/>
                  <a:gd name="T25" fmla="*/ 16 h 34"/>
                  <a:gd name="T26" fmla="*/ 26 w 52"/>
                  <a:gd name="T27" fmla="*/ 18 h 34"/>
                  <a:gd name="T28" fmla="*/ 26 w 52"/>
                  <a:gd name="T29" fmla="*/ 18 h 34"/>
                  <a:gd name="T30" fmla="*/ 10 w 52"/>
                  <a:gd name="T31" fmla="*/ 16 h 34"/>
                  <a:gd name="T32" fmla="*/ 10 w 52"/>
                  <a:gd name="T33" fmla="*/ 16 h 34"/>
                  <a:gd name="T34" fmla="*/ 8 w 52"/>
                  <a:gd name="T35" fmla="*/ 26 h 34"/>
                  <a:gd name="T36" fmla="*/ 4 w 52"/>
                  <a:gd name="T37" fmla="*/ 34 h 34"/>
                  <a:gd name="T38" fmla="*/ 4 w 52"/>
                  <a:gd name="T39" fmla="*/ 34 h 34"/>
                  <a:gd name="T40" fmla="*/ 2 w 52"/>
                  <a:gd name="T41" fmla="*/ 24 h 34"/>
                  <a:gd name="T42" fmla="*/ 0 w 52"/>
                  <a:gd name="T43" fmla="*/ 16 h 34"/>
                  <a:gd name="T44" fmla="*/ 2 w 52"/>
                  <a:gd name="T45" fmla="*/ 10 h 34"/>
                  <a:gd name="T46" fmla="*/ 6 w 52"/>
                  <a:gd name="T47" fmla="*/ 6 h 34"/>
                  <a:gd name="T48" fmla="*/ 10 w 52"/>
                  <a:gd name="T49" fmla="*/ 2 h 34"/>
                  <a:gd name="T50" fmla="*/ 14 w 52"/>
                  <a:gd name="T51" fmla="*/ 2 h 34"/>
                  <a:gd name="T52" fmla="*/ 26 w 52"/>
                  <a:gd name="T53" fmla="*/ 0 h 34"/>
                  <a:gd name="T54" fmla="*/ 26 w 52"/>
                  <a:gd name="T5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" h="34">
                    <a:moveTo>
                      <a:pt x="26" y="0"/>
                    </a:moveTo>
                    <a:lnTo>
                      <a:pt x="26" y="0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2" y="16"/>
                    </a:lnTo>
                    <a:lnTo>
                      <a:pt x="52" y="24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44" y="26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8" y="26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2" y="24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9" name="Freeform 1541"/>
              <p:cNvSpPr/>
              <p:nvPr/>
            </p:nvSpPr>
            <p:spPr bwMode="auto">
              <a:xfrm>
                <a:off x="2140" y="3312"/>
                <a:ext cx="26" cy="34"/>
              </a:xfrm>
              <a:custGeom>
                <a:avLst/>
                <a:gdLst>
                  <a:gd name="T0" fmla="*/ 26 w 26"/>
                  <a:gd name="T1" fmla="*/ 18 h 34"/>
                  <a:gd name="T2" fmla="*/ 26 w 26"/>
                  <a:gd name="T3" fmla="*/ 18 h 34"/>
                  <a:gd name="T4" fmla="*/ 10 w 26"/>
                  <a:gd name="T5" fmla="*/ 16 h 34"/>
                  <a:gd name="T6" fmla="*/ 10 w 26"/>
                  <a:gd name="T7" fmla="*/ 16 h 34"/>
                  <a:gd name="T8" fmla="*/ 8 w 26"/>
                  <a:gd name="T9" fmla="*/ 26 h 34"/>
                  <a:gd name="T10" fmla="*/ 4 w 26"/>
                  <a:gd name="T11" fmla="*/ 34 h 34"/>
                  <a:gd name="T12" fmla="*/ 4 w 26"/>
                  <a:gd name="T13" fmla="*/ 34 h 34"/>
                  <a:gd name="T14" fmla="*/ 2 w 26"/>
                  <a:gd name="T15" fmla="*/ 24 h 34"/>
                  <a:gd name="T16" fmla="*/ 0 w 26"/>
                  <a:gd name="T17" fmla="*/ 16 h 34"/>
                  <a:gd name="T18" fmla="*/ 2 w 26"/>
                  <a:gd name="T19" fmla="*/ 10 h 34"/>
                  <a:gd name="T20" fmla="*/ 6 w 26"/>
                  <a:gd name="T21" fmla="*/ 6 h 34"/>
                  <a:gd name="T22" fmla="*/ 10 w 26"/>
                  <a:gd name="T23" fmla="*/ 2 h 34"/>
                  <a:gd name="T24" fmla="*/ 14 w 26"/>
                  <a:gd name="T25" fmla="*/ 2 h 34"/>
                  <a:gd name="T26" fmla="*/ 26 w 26"/>
                  <a:gd name="T27" fmla="*/ 0 h 34"/>
                  <a:gd name="T28" fmla="*/ 26 w 26"/>
                  <a:gd name="T29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4">
                    <a:moveTo>
                      <a:pt x="26" y="18"/>
                    </a:move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8" y="26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2" y="24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0" name="Freeform 1542"/>
              <p:cNvSpPr/>
              <p:nvPr/>
            </p:nvSpPr>
            <p:spPr bwMode="auto">
              <a:xfrm>
                <a:off x="2172" y="3340"/>
                <a:ext cx="12" cy="4"/>
              </a:xfrm>
              <a:custGeom>
                <a:avLst/>
                <a:gdLst>
                  <a:gd name="T0" fmla="*/ 8 w 12"/>
                  <a:gd name="T1" fmla="*/ 0 h 4"/>
                  <a:gd name="T2" fmla="*/ 8 w 12"/>
                  <a:gd name="T3" fmla="*/ 0 h 4"/>
                  <a:gd name="T4" fmla="*/ 12 w 12"/>
                  <a:gd name="T5" fmla="*/ 2 h 4"/>
                  <a:gd name="T6" fmla="*/ 12 w 12"/>
                  <a:gd name="T7" fmla="*/ 2 h 4"/>
                  <a:gd name="T8" fmla="*/ 12 w 12"/>
                  <a:gd name="T9" fmla="*/ 2 h 4"/>
                  <a:gd name="T10" fmla="*/ 12 w 12"/>
                  <a:gd name="T11" fmla="*/ 2 h 4"/>
                  <a:gd name="T12" fmla="*/ 8 w 12"/>
                  <a:gd name="T13" fmla="*/ 2 h 4"/>
                  <a:gd name="T14" fmla="*/ 0 w 12"/>
                  <a:gd name="T15" fmla="*/ 4 h 4"/>
                  <a:gd name="T16" fmla="*/ 0 w 12"/>
                  <a:gd name="T17" fmla="*/ 4 h 4"/>
                  <a:gd name="T18" fmla="*/ 0 w 12"/>
                  <a:gd name="T19" fmla="*/ 2 h 4"/>
                  <a:gd name="T20" fmla="*/ 0 w 12"/>
                  <a:gd name="T21" fmla="*/ 2 h 4"/>
                  <a:gd name="T22" fmla="*/ 0 w 12"/>
                  <a:gd name="T23" fmla="*/ 2 h 4"/>
                  <a:gd name="T24" fmla="*/ 0 w 12"/>
                  <a:gd name="T25" fmla="*/ 0 h 4"/>
                  <a:gd name="T26" fmla="*/ 8 w 12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4">
                    <a:moveTo>
                      <a:pt x="8" y="0"/>
                    </a:moveTo>
                    <a:lnTo>
                      <a:pt x="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1" name="Freeform 1543"/>
              <p:cNvSpPr/>
              <p:nvPr/>
            </p:nvSpPr>
            <p:spPr bwMode="auto">
              <a:xfrm>
                <a:off x="2148" y="3340"/>
                <a:ext cx="12" cy="4"/>
              </a:xfrm>
              <a:custGeom>
                <a:avLst/>
                <a:gdLst>
                  <a:gd name="T0" fmla="*/ 4 w 12"/>
                  <a:gd name="T1" fmla="*/ 0 h 4"/>
                  <a:gd name="T2" fmla="*/ 4 w 12"/>
                  <a:gd name="T3" fmla="*/ 0 h 4"/>
                  <a:gd name="T4" fmla="*/ 0 w 12"/>
                  <a:gd name="T5" fmla="*/ 2 h 4"/>
                  <a:gd name="T6" fmla="*/ 0 w 12"/>
                  <a:gd name="T7" fmla="*/ 2 h 4"/>
                  <a:gd name="T8" fmla="*/ 0 w 12"/>
                  <a:gd name="T9" fmla="*/ 2 h 4"/>
                  <a:gd name="T10" fmla="*/ 2 w 12"/>
                  <a:gd name="T11" fmla="*/ 2 h 4"/>
                  <a:gd name="T12" fmla="*/ 4 w 12"/>
                  <a:gd name="T13" fmla="*/ 2 h 4"/>
                  <a:gd name="T14" fmla="*/ 12 w 12"/>
                  <a:gd name="T15" fmla="*/ 4 h 4"/>
                  <a:gd name="T16" fmla="*/ 12 w 12"/>
                  <a:gd name="T17" fmla="*/ 4 h 4"/>
                  <a:gd name="T18" fmla="*/ 12 w 12"/>
                  <a:gd name="T19" fmla="*/ 2 h 4"/>
                  <a:gd name="T20" fmla="*/ 12 w 12"/>
                  <a:gd name="T21" fmla="*/ 2 h 4"/>
                  <a:gd name="T22" fmla="*/ 12 w 12"/>
                  <a:gd name="T23" fmla="*/ 2 h 4"/>
                  <a:gd name="T24" fmla="*/ 12 w 12"/>
                  <a:gd name="T25" fmla="*/ 0 h 4"/>
                  <a:gd name="T26" fmla="*/ 4 w 12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4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2" name="Freeform 1544"/>
              <p:cNvSpPr/>
              <p:nvPr/>
            </p:nvSpPr>
            <p:spPr bwMode="auto">
              <a:xfrm>
                <a:off x="2158" y="3366"/>
                <a:ext cx="18" cy="4"/>
              </a:xfrm>
              <a:custGeom>
                <a:avLst/>
                <a:gdLst>
                  <a:gd name="T0" fmla="*/ 8 w 18"/>
                  <a:gd name="T1" fmla="*/ 0 h 4"/>
                  <a:gd name="T2" fmla="*/ 14 w 18"/>
                  <a:gd name="T3" fmla="*/ 0 h 4"/>
                  <a:gd name="T4" fmla="*/ 14 w 18"/>
                  <a:gd name="T5" fmla="*/ 0 h 4"/>
                  <a:gd name="T6" fmla="*/ 16 w 18"/>
                  <a:gd name="T7" fmla="*/ 0 h 4"/>
                  <a:gd name="T8" fmla="*/ 18 w 18"/>
                  <a:gd name="T9" fmla="*/ 2 h 4"/>
                  <a:gd name="T10" fmla="*/ 18 w 18"/>
                  <a:gd name="T11" fmla="*/ 4 h 4"/>
                  <a:gd name="T12" fmla="*/ 8 w 18"/>
                  <a:gd name="T13" fmla="*/ 4 h 4"/>
                  <a:gd name="T14" fmla="*/ 0 w 18"/>
                  <a:gd name="T15" fmla="*/ 4 h 4"/>
                  <a:gd name="T16" fmla="*/ 0 w 18"/>
                  <a:gd name="T17" fmla="*/ 2 h 4"/>
                  <a:gd name="T18" fmla="*/ 0 w 18"/>
                  <a:gd name="T19" fmla="*/ 2 h 4"/>
                  <a:gd name="T20" fmla="*/ 0 w 18"/>
                  <a:gd name="T21" fmla="*/ 0 h 4"/>
                  <a:gd name="T22" fmla="*/ 2 w 18"/>
                  <a:gd name="T23" fmla="*/ 0 h 4"/>
                  <a:gd name="T24" fmla="*/ 8 w 18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4">
                    <a:moveTo>
                      <a:pt x="8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3" name="Freeform 1545"/>
              <p:cNvSpPr/>
              <p:nvPr/>
            </p:nvSpPr>
            <p:spPr bwMode="auto">
              <a:xfrm>
                <a:off x="2158" y="3366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4 h 4"/>
                  <a:gd name="T4" fmla="*/ 0 w 8"/>
                  <a:gd name="T5" fmla="*/ 2 h 4"/>
                  <a:gd name="T6" fmla="*/ 0 w 8"/>
                  <a:gd name="T7" fmla="*/ 2 h 4"/>
                  <a:gd name="T8" fmla="*/ 0 w 8"/>
                  <a:gd name="T9" fmla="*/ 0 h 4"/>
                  <a:gd name="T10" fmla="*/ 2 w 8"/>
                  <a:gd name="T11" fmla="*/ 0 h 4"/>
                  <a:gd name="T12" fmla="*/ 8 w 8"/>
                  <a:gd name="T13" fmla="*/ 0 h 4"/>
                  <a:gd name="T14" fmla="*/ 8 w 8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4" name="Freeform 1546"/>
              <p:cNvSpPr/>
              <p:nvPr/>
            </p:nvSpPr>
            <p:spPr bwMode="auto">
              <a:xfrm>
                <a:off x="2158" y="3394"/>
                <a:ext cx="18" cy="10"/>
              </a:xfrm>
              <a:custGeom>
                <a:avLst/>
                <a:gdLst>
                  <a:gd name="T0" fmla="*/ 8 w 18"/>
                  <a:gd name="T1" fmla="*/ 4 h 10"/>
                  <a:gd name="T2" fmla="*/ 8 w 18"/>
                  <a:gd name="T3" fmla="*/ 4 h 10"/>
                  <a:gd name="T4" fmla="*/ 16 w 18"/>
                  <a:gd name="T5" fmla="*/ 0 h 10"/>
                  <a:gd name="T6" fmla="*/ 16 w 18"/>
                  <a:gd name="T7" fmla="*/ 0 h 10"/>
                  <a:gd name="T8" fmla="*/ 18 w 18"/>
                  <a:gd name="T9" fmla="*/ 4 h 10"/>
                  <a:gd name="T10" fmla="*/ 16 w 18"/>
                  <a:gd name="T11" fmla="*/ 10 h 10"/>
                  <a:gd name="T12" fmla="*/ 16 w 18"/>
                  <a:gd name="T13" fmla="*/ 10 h 10"/>
                  <a:gd name="T14" fmla="*/ 8 w 18"/>
                  <a:gd name="T15" fmla="*/ 4 h 10"/>
                  <a:gd name="T16" fmla="*/ 8 w 18"/>
                  <a:gd name="T17" fmla="*/ 4 h 10"/>
                  <a:gd name="T18" fmla="*/ 0 w 18"/>
                  <a:gd name="T19" fmla="*/ 0 h 10"/>
                  <a:gd name="T20" fmla="*/ 0 w 18"/>
                  <a:gd name="T21" fmla="*/ 0 h 10"/>
                  <a:gd name="T22" fmla="*/ 0 w 18"/>
                  <a:gd name="T23" fmla="*/ 4 h 10"/>
                  <a:gd name="T24" fmla="*/ 0 w 18"/>
                  <a:gd name="T25" fmla="*/ 10 h 10"/>
                  <a:gd name="T26" fmla="*/ 0 w 18"/>
                  <a:gd name="T27" fmla="*/ 10 h 10"/>
                  <a:gd name="T28" fmla="*/ 8 w 18"/>
                  <a:gd name="T29" fmla="*/ 4 h 10"/>
                  <a:gd name="T30" fmla="*/ 8 w 18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0">
                    <a:moveTo>
                      <a:pt x="8" y="4"/>
                    </a:moveTo>
                    <a:lnTo>
                      <a:pt x="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5" name="Freeform 1547"/>
              <p:cNvSpPr/>
              <p:nvPr/>
            </p:nvSpPr>
            <p:spPr bwMode="auto">
              <a:xfrm>
                <a:off x="2158" y="3394"/>
                <a:ext cx="8" cy="10"/>
              </a:xfrm>
              <a:custGeom>
                <a:avLst/>
                <a:gdLst>
                  <a:gd name="T0" fmla="*/ 8 w 8"/>
                  <a:gd name="T1" fmla="*/ 4 h 10"/>
                  <a:gd name="T2" fmla="*/ 8 w 8"/>
                  <a:gd name="T3" fmla="*/ 4 h 10"/>
                  <a:gd name="T4" fmla="*/ 0 w 8"/>
                  <a:gd name="T5" fmla="*/ 0 h 10"/>
                  <a:gd name="T6" fmla="*/ 0 w 8"/>
                  <a:gd name="T7" fmla="*/ 0 h 10"/>
                  <a:gd name="T8" fmla="*/ 0 w 8"/>
                  <a:gd name="T9" fmla="*/ 4 h 10"/>
                  <a:gd name="T10" fmla="*/ 0 w 8"/>
                  <a:gd name="T11" fmla="*/ 10 h 10"/>
                  <a:gd name="T12" fmla="*/ 0 w 8"/>
                  <a:gd name="T13" fmla="*/ 10 h 10"/>
                  <a:gd name="T14" fmla="*/ 8 w 8"/>
                  <a:gd name="T15" fmla="*/ 4 h 10"/>
                  <a:gd name="T16" fmla="*/ 8 w 8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6" name="Freeform 1548"/>
              <p:cNvSpPr/>
              <p:nvPr/>
            </p:nvSpPr>
            <p:spPr bwMode="auto">
              <a:xfrm>
                <a:off x="2164" y="3396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0 w 6"/>
                  <a:gd name="T3" fmla="*/ 0 h 4"/>
                  <a:gd name="T4" fmla="*/ 0 w 6"/>
                  <a:gd name="T5" fmla="*/ 0 h 4"/>
                  <a:gd name="T6" fmla="*/ 0 w 6"/>
                  <a:gd name="T7" fmla="*/ 2 h 4"/>
                  <a:gd name="T8" fmla="*/ 0 w 6"/>
                  <a:gd name="T9" fmla="*/ 4 h 4"/>
                  <a:gd name="T10" fmla="*/ 0 w 6"/>
                  <a:gd name="T11" fmla="*/ 4 h 4"/>
                  <a:gd name="T12" fmla="*/ 0 w 6"/>
                  <a:gd name="T13" fmla="*/ 4 h 4"/>
                  <a:gd name="T14" fmla="*/ 4 w 6"/>
                  <a:gd name="T15" fmla="*/ 4 h 4"/>
                  <a:gd name="T16" fmla="*/ 4 w 6"/>
                  <a:gd name="T17" fmla="*/ 4 h 4"/>
                  <a:gd name="T18" fmla="*/ 6 w 6"/>
                  <a:gd name="T19" fmla="*/ 4 h 4"/>
                  <a:gd name="T20" fmla="*/ 6 w 6"/>
                  <a:gd name="T21" fmla="*/ 2 h 4"/>
                  <a:gd name="T22" fmla="*/ 6 w 6"/>
                  <a:gd name="T23" fmla="*/ 2 h 4"/>
                  <a:gd name="T24" fmla="*/ 4 w 6"/>
                  <a:gd name="T25" fmla="*/ 0 h 4"/>
                  <a:gd name="T26" fmla="*/ 4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7" name="Freeform 1549"/>
              <p:cNvSpPr/>
              <p:nvPr/>
            </p:nvSpPr>
            <p:spPr bwMode="auto">
              <a:xfrm>
                <a:off x="2164" y="3396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0 h 4"/>
                  <a:gd name="T6" fmla="*/ 0 w 2"/>
                  <a:gd name="T7" fmla="*/ 2 h 4"/>
                  <a:gd name="T8" fmla="*/ 0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2 w 2"/>
                  <a:gd name="T15" fmla="*/ 4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8" name="Rectangle 1550"/>
              <p:cNvSpPr>
                <a:spLocks noChangeArrowheads="1"/>
              </p:cNvSpPr>
              <p:nvPr/>
            </p:nvSpPr>
            <p:spPr bwMode="auto">
              <a:xfrm>
                <a:off x="2230" y="2810"/>
                <a:ext cx="128" cy="124"/>
              </a:xfrm>
              <a:prstGeom prst="rect">
                <a:avLst/>
              </a:prstGeom>
              <a:solidFill>
                <a:srgbClr val="007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9" name="Freeform 1551"/>
              <p:cNvSpPr/>
              <p:nvPr/>
            </p:nvSpPr>
            <p:spPr bwMode="auto">
              <a:xfrm>
                <a:off x="2316" y="2848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4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0" name="Freeform 1552"/>
              <p:cNvSpPr/>
              <p:nvPr/>
            </p:nvSpPr>
            <p:spPr bwMode="auto">
              <a:xfrm>
                <a:off x="2268" y="284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0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1" name="Freeform 1553"/>
              <p:cNvSpPr/>
              <p:nvPr/>
            </p:nvSpPr>
            <p:spPr bwMode="auto">
              <a:xfrm>
                <a:off x="2248" y="289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2" name="Freeform 1554"/>
              <p:cNvSpPr/>
              <p:nvPr/>
            </p:nvSpPr>
            <p:spPr bwMode="auto">
              <a:xfrm>
                <a:off x="2248" y="2894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3" name="Freeform 1555"/>
              <p:cNvSpPr/>
              <p:nvPr/>
            </p:nvSpPr>
            <p:spPr bwMode="auto">
              <a:xfrm>
                <a:off x="2280" y="2894"/>
                <a:ext cx="28" cy="40"/>
              </a:xfrm>
              <a:custGeom>
                <a:avLst/>
                <a:gdLst>
                  <a:gd name="T0" fmla="*/ 20 w 28"/>
                  <a:gd name="T1" fmla="*/ 40 h 40"/>
                  <a:gd name="T2" fmla="*/ 28 w 28"/>
                  <a:gd name="T3" fmla="*/ 2 h 40"/>
                  <a:gd name="T4" fmla="*/ 24 w 28"/>
                  <a:gd name="T5" fmla="*/ 0 h 40"/>
                  <a:gd name="T6" fmla="*/ 14 w 28"/>
                  <a:gd name="T7" fmla="*/ 6 h 40"/>
                  <a:gd name="T8" fmla="*/ 4 w 28"/>
                  <a:gd name="T9" fmla="*/ 0 h 40"/>
                  <a:gd name="T10" fmla="*/ 0 w 28"/>
                  <a:gd name="T11" fmla="*/ 2 h 40"/>
                  <a:gd name="T12" fmla="*/ 8 w 28"/>
                  <a:gd name="T13" fmla="*/ 40 h 40"/>
                  <a:gd name="T14" fmla="*/ 20 w 28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40">
                    <a:moveTo>
                      <a:pt x="20" y="40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4" name="Freeform 1556"/>
              <p:cNvSpPr/>
              <p:nvPr/>
            </p:nvSpPr>
            <p:spPr bwMode="auto">
              <a:xfrm>
                <a:off x="2280" y="2894"/>
                <a:ext cx="14" cy="40"/>
              </a:xfrm>
              <a:custGeom>
                <a:avLst/>
                <a:gdLst>
                  <a:gd name="T0" fmla="*/ 14 w 14"/>
                  <a:gd name="T1" fmla="*/ 6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6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5" name="Freeform 1557"/>
              <p:cNvSpPr/>
              <p:nvPr/>
            </p:nvSpPr>
            <p:spPr bwMode="auto">
              <a:xfrm>
                <a:off x="2300" y="2896"/>
                <a:ext cx="20" cy="38"/>
              </a:xfrm>
              <a:custGeom>
                <a:avLst/>
                <a:gdLst>
                  <a:gd name="T0" fmla="*/ 0 w 20"/>
                  <a:gd name="T1" fmla="*/ 38 h 38"/>
                  <a:gd name="T2" fmla="*/ 0 w 20"/>
                  <a:gd name="T3" fmla="*/ 38 h 38"/>
                  <a:gd name="T4" fmla="*/ 12 w 20"/>
                  <a:gd name="T5" fmla="*/ 38 h 38"/>
                  <a:gd name="T6" fmla="*/ 12 w 20"/>
                  <a:gd name="T7" fmla="*/ 38 h 38"/>
                  <a:gd name="T8" fmla="*/ 12 w 20"/>
                  <a:gd name="T9" fmla="*/ 38 h 38"/>
                  <a:gd name="T10" fmla="*/ 12 w 20"/>
                  <a:gd name="T11" fmla="*/ 38 h 38"/>
                  <a:gd name="T12" fmla="*/ 14 w 20"/>
                  <a:gd name="T13" fmla="*/ 26 h 38"/>
                  <a:gd name="T14" fmla="*/ 14 w 20"/>
                  <a:gd name="T15" fmla="*/ 26 h 38"/>
                  <a:gd name="T16" fmla="*/ 12 w 20"/>
                  <a:gd name="T17" fmla="*/ 20 h 38"/>
                  <a:gd name="T18" fmla="*/ 12 w 20"/>
                  <a:gd name="T19" fmla="*/ 20 h 38"/>
                  <a:gd name="T20" fmla="*/ 16 w 20"/>
                  <a:gd name="T21" fmla="*/ 20 h 38"/>
                  <a:gd name="T22" fmla="*/ 16 w 20"/>
                  <a:gd name="T23" fmla="*/ 20 h 38"/>
                  <a:gd name="T24" fmla="*/ 20 w 20"/>
                  <a:gd name="T25" fmla="*/ 4 h 38"/>
                  <a:gd name="T26" fmla="*/ 20 w 20"/>
                  <a:gd name="T27" fmla="*/ 4 h 38"/>
                  <a:gd name="T28" fmla="*/ 20 w 20"/>
                  <a:gd name="T29" fmla="*/ 4 h 38"/>
                  <a:gd name="T30" fmla="*/ 8 w 20"/>
                  <a:gd name="T31" fmla="*/ 0 h 38"/>
                  <a:gd name="T32" fmla="*/ 8 w 20"/>
                  <a:gd name="T33" fmla="*/ 0 h 38"/>
                  <a:gd name="T34" fmla="*/ 8 w 20"/>
                  <a:gd name="T35" fmla="*/ 0 h 38"/>
                  <a:gd name="T36" fmla="*/ 0 w 20"/>
                  <a:gd name="T37" fmla="*/ 38 h 38"/>
                  <a:gd name="T38" fmla="*/ 0 w 20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" h="38">
                    <a:moveTo>
                      <a:pt x="0" y="38"/>
                    </a:moveTo>
                    <a:lnTo>
                      <a:pt x="0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6" name="Freeform 1558"/>
              <p:cNvSpPr/>
              <p:nvPr/>
            </p:nvSpPr>
            <p:spPr bwMode="auto">
              <a:xfrm>
                <a:off x="2284" y="2880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7" name="Freeform 1559"/>
              <p:cNvSpPr/>
              <p:nvPr/>
            </p:nvSpPr>
            <p:spPr bwMode="auto">
              <a:xfrm>
                <a:off x="2284" y="2880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8" name="Freeform 1560"/>
              <p:cNvSpPr/>
              <p:nvPr/>
            </p:nvSpPr>
            <p:spPr bwMode="auto">
              <a:xfrm>
                <a:off x="2272" y="2822"/>
                <a:ext cx="44" cy="64"/>
              </a:xfrm>
              <a:custGeom>
                <a:avLst/>
                <a:gdLst>
                  <a:gd name="T0" fmla="*/ 24 w 44"/>
                  <a:gd name="T1" fmla="*/ 0 h 64"/>
                  <a:gd name="T2" fmla="*/ 20 w 44"/>
                  <a:gd name="T3" fmla="*/ 0 h 64"/>
                  <a:gd name="T4" fmla="*/ 20 w 44"/>
                  <a:gd name="T5" fmla="*/ 0 h 64"/>
                  <a:gd name="T6" fmla="*/ 12 w 44"/>
                  <a:gd name="T7" fmla="*/ 0 h 64"/>
                  <a:gd name="T8" fmla="*/ 6 w 44"/>
                  <a:gd name="T9" fmla="*/ 6 h 64"/>
                  <a:gd name="T10" fmla="*/ 0 w 44"/>
                  <a:gd name="T11" fmla="*/ 12 h 64"/>
                  <a:gd name="T12" fmla="*/ 0 w 44"/>
                  <a:gd name="T13" fmla="*/ 20 h 64"/>
                  <a:gd name="T14" fmla="*/ 0 w 44"/>
                  <a:gd name="T15" fmla="*/ 40 h 64"/>
                  <a:gd name="T16" fmla="*/ 0 w 44"/>
                  <a:gd name="T17" fmla="*/ 40 h 64"/>
                  <a:gd name="T18" fmla="*/ 2 w 44"/>
                  <a:gd name="T19" fmla="*/ 48 h 64"/>
                  <a:gd name="T20" fmla="*/ 8 w 44"/>
                  <a:gd name="T21" fmla="*/ 56 h 64"/>
                  <a:gd name="T22" fmla="*/ 14 w 44"/>
                  <a:gd name="T23" fmla="*/ 60 h 64"/>
                  <a:gd name="T24" fmla="*/ 22 w 44"/>
                  <a:gd name="T25" fmla="*/ 64 h 64"/>
                  <a:gd name="T26" fmla="*/ 22 w 44"/>
                  <a:gd name="T27" fmla="*/ 64 h 64"/>
                  <a:gd name="T28" fmla="*/ 30 w 44"/>
                  <a:gd name="T29" fmla="*/ 60 h 64"/>
                  <a:gd name="T30" fmla="*/ 36 w 44"/>
                  <a:gd name="T31" fmla="*/ 56 h 64"/>
                  <a:gd name="T32" fmla="*/ 42 w 44"/>
                  <a:gd name="T33" fmla="*/ 48 h 64"/>
                  <a:gd name="T34" fmla="*/ 44 w 44"/>
                  <a:gd name="T35" fmla="*/ 40 h 64"/>
                  <a:gd name="T36" fmla="*/ 44 w 44"/>
                  <a:gd name="T37" fmla="*/ 20 h 64"/>
                  <a:gd name="T38" fmla="*/ 44 w 44"/>
                  <a:gd name="T39" fmla="*/ 20 h 64"/>
                  <a:gd name="T40" fmla="*/ 44 w 44"/>
                  <a:gd name="T41" fmla="*/ 12 h 64"/>
                  <a:gd name="T42" fmla="*/ 38 w 44"/>
                  <a:gd name="T43" fmla="*/ 6 h 64"/>
                  <a:gd name="T44" fmla="*/ 32 w 44"/>
                  <a:gd name="T45" fmla="*/ 0 h 64"/>
                  <a:gd name="T46" fmla="*/ 24 w 44"/>
                  <a:gd name="T47" fmla="*/ 0 h 64"/>
                  <a:gd name="T48" fmla="*/ 24 w 44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0"/>
                    </a:lnTo>
                    <a:lnTo>
                      <a:pt x="36" y="56"/>
                    </a:lnTo>
                    <a:lnTo>
                      <a:pt x="42" y="48"/>
                    </a:lnTo>
                    <a:lnTo>
                      <a:pt x="44" y="4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9" name="Freeform 1561"/>
              <p:cNvSpPr/>
              <p:nvPr/>
            </p:nvSpPr>
            <p:spPr bwMode="auto">
              <a:xfrm>
                <a:off x="2272" y="282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0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0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0" name="Freeform 1562"/>
              <p:cNvSpPr/>
              <p:nvPr/>
            </p:nvSpPr>
            <p:spPr bwMode="auto">
              <a:xfrm>
                <a:off x="2288" y="2872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2 h 2"/>
                  <a:gd name="T8" fmla="*/ 0 w 12"/>
                  <a:gd name="T9" fmla="*/ 2 h 2"/>
                  <a:gd name="T10" fmla="*/ 0 w 12"/>
                  <a:gd name="T11" fmla="*/ 2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1" name="Freeform 1563"/>
              <p:cNvSpPr/>
              <p:nvPr/>
            </p:nvSpPr>
            <p:spPr bwMode="auto">
              <a:xfrm>
                <a:off x="2294" y="289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2" name="Freeform 1564"/>
              <p:cNvSpPr/>
              <p:nvPr/>
            </p:nvSpPr>
            <p:spPr bwMode="auto">
              <a:xfrm>
                <a:off x="2280" y="2894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3" name="Freeform 1565"/>
              <p:cNvSpPr/>
              <p:nvPr/>
            </p:nvSpPr>
            <p:spPr bwMode="auto">
              <a:xfrm>
                <a:off x="2268" y="2896"/>
                <a:ext cx="20" cy="38"/>
              </a:xfrm>
              <a:custGeom>
                <a:avLst/>
                <a:gdLst>
                  <a:gd name="T0" fmla="*/ 20 w 20"/>
                  <a:gd name="T1" fmla="*/ 38 h 38"/>
                  <a:gd name="T2" fmla="*/ 20 w 20"/>
                  <a:gd name="T3" fmla="*/ 38 h 38"/>
                  <a:gd name="T4" fmla="*/ 8 w 20"/>
                  <a:gd name="T5" fmla="*/ 38 h 38"/>
                  <a:gd name="T6" fmla="*/ 8 w 20"/>
                  <a:gd name="T7" fmla="*/ 38 h 38"/>
                  <a:gd name="T8" fmla="*/ 8 w 20"/>
                  <a:gd name="T9" fmla="*/ 38 h 38"/>
                  <a:gd name="T10" fmla="*/ 8 w 20"/>
                  <a:gd name="T11" fmla="*/ 38 h 38"/>
                  <a:gd name="T12" fmla="*/ 6 w 20"/>
                  <a:gd name="T13" fmla="*/ 26 h 38"/>
                  <a:gd name="T14" fmla="*/ 6 w 20"/>
                  <a:gd name="T15" fmla="*/ 26 h 38"/>
                  <a:gd name="T16" fmla="*/ 8 w 20"/>
                  <a:gd name="T17" fmla="*/ 20 h 38"/>
                  <a:gd name="T18" fmla="*/ 8 w 20"/>
                  <a:gd name="T19" fmla="*/ 20 h 38"/>
                  <a:gd name="T20" fmla="*/ 4 w 20"/>
                  <a:gd name="T21" fmla="*/ 20 h 38"/>
                  <a:gd name="T22" fmla="*/ 4 w 20"/>
                  <a:gd name="T23" fmla="*/ 20 h 38"/>
                  <a:gd name="T24" fmla="*/ 0 w 20"/>
                  <a:gd name="T25" fmla="*/ 4 h 38"/>
                  <a:gd name="T26" fmla="*/ 0 w 20"/>
                  <a:gd name="T27" fmla="*/ 4 h 38"/>
                  <a:gd name="T28" fmla="*/ 0 w 20"/>
                  <a:gd name="T29" fmla="*/ 4 h 38"/>
                  <a:gd name="T30" fmla="*/ 12 w 20"/>
                  <a:gd name="T31" fmla="*/ 0 h 38"/>
                  <a:gd name="T32" fmla="*/ 12 w 20"/>
                  <a:gd name="T33" fmla="*/ 0 h 38"/>
                  <a:gd name="T34" fmla="*/ 12 w 20"/>
                  <a:gd name="T35" fmla="*/ 0 h 38"/>
                  <a:gd name="T36" fmla="*/ 20 w 20"/>
                  <a:gd name="T37" fmla="*/ 38 h 38"/>
                  <a:gd name="T38" fmla="*/ 20 w 20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" h="38">
                    <a:moveTo>
                      <a:pt x="20" y="38"/>
                    </a:moveTo>
                    <a:lnTo>
                      <a:pt x="20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20" y="38"/>
                    </a:lnTo>
                    <a:lnTo>
                      <a:pt x="20" y="38"/>
                    </a:lnTo>
                    <a:close/>
                  </a:path>
                </a:pathLst>
              </a:cu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4" name="Freeform 1566"/>
              <p:cNvSpPr/>
              <p:nvPr/>
            </p:nvSpPr>
            <p:spPr bwMode="auto">
              <a:xfrm>
                <a:off x="2268" y="2816"/>
                <a:ext cx="52" cy="32"/>
              </a:xfrm>
              <a:custGeom>
                <a:avLst/>
                <a:gdLst>
                  <a:gd name="T0" fmla="*/ 26 w 52"/>
                  <a:gd name="T1" fmla="*/ 0 h 32"/>
                  <a:gd name="T2" fmla="*/ 26 w 52"/>
                  <a:gd name="T3" fmla="*/ 0 h 32"/>
                  <a:gd name="T4" fmla="*/ 38 w 52"/>
                  <a:gd name="T5" fmla="*/ 0 h 32"/>
                  <a:gd name="T6" fmla="*/ 42 w 52"/>
                  <a:gd name="T7" fmla="*/ 2 h 32"/>
                  <a:gd name="T8" fmla="*/ 46 w 52"/>
                  <a:gd name="T9" fmla="*/ 6 h 32"/>
                  <a:gd name="T10" fmla="*/ 50 w 52"/>
                  <a:gd name="T11" fmla="*/ 10 h 32"/>
                  <a:gd name="T12" fmla="*/ 52 w 52"/>
                  <a:gd name="T13" fmla="*/ 16 h 32"/>
                  <a:gd name="T14" fmla="*/ 50 w 52"/>
                  <a:gd name="T15" fmla="*/ 22 h 32"/>
                  <a:gd name="T16" fmla="*/ 48 w 52"/>
                  <a:gd name="T17" fmla="*/ 32 h 32"/>
                  <a:gd name="T18" fmla="*/ 48 w 52"/>
                  <a:gd name="T19" fmla="*/ 32 h 32"/>
                  <a:gd name="T20" fmla="*/ 44 w 52"/>
                  <a:gd name="T21" fmla="*/ 24 h 32"/>
                  <a:gd name="T22" fmla="*/ 42 w 52"/>
                  <a:gd name="T23" fmla="*/ 16 h 32"/>
                  <a:gd name="T24" fmla="*/ 42 w 52"/>
                  <a:gd name="T25" fmla="*/ 16 h 32"/>
                  <a:gd name="T26" fmla="*/ 26 w 52"/>
                  <a:gd name="T27" fmla="*/ 18 h 32"/>
                  <a:gd name="T28" fmla="*/ 26 w 52"/>
                  <a:gd name="T29" fmla="*/ 18 h 32"/>
                  <a:gd name="T30" fmla="*/ 10 w 52"/>
                  <a:gd name="T31" fmla="*/ 16 h 32"/>
                  <a:gd name="T32" fmla="*/ 10 w 52"/>
                  <a:gd name="T33" fmla="*/ 16 h 32"/>
                  <a:gd name="T34" fmla="*/ 8 w 52"/>
                  <a:gd name="T35" fmla="*/ 24 h 32"/>
                  <a:gd name="T36" fmla="*/ 4 w 52"/>
                  <a:gd name="T37" fmla="*/ 32 h 32"/>
                  <a:gd name="T38" fmla="*/ 4 w 52"/>
                  <a:gd name="T39" fmla="*/ 32 h 32"/>
                  <a:gd name="T40" fmla="*/ 2 w 52"/>
                  <a:gd name="T41" fmla="*/ 22 h 32"/>
                  <a:gd name="T42" fmla="*/ 0 w 52"/>
                  <a:gd name="T43" fmla="*/ 16 h 32"/>
                  <a:gd name="T44" fmla="*/ 2 w 52"/>
                  <a:gd name="T45" fmla="*/ 10 h 32"/>
                  <a:gd name="T46" fmla="*/ 6 w 52"/>
                  <a:gd name="T47" fmla="*/ 6 h 32"/>
                  <a:gd name="T48" fmla="*/ 10 w 52"/>
                  <a:gd name="T49" fmla="*/ 2 h 32"/>
                  <a:gd name="T50" fmla="*/ 14 w 52"/>
                  <a:gd name="T51" fmla="*/ 0 h 32"/>
                  <a:gd name="T52" fmla="*/ 26 w 52"/>
                  <a:gd name="T53" fmla="*/ 0 h 32"/>
                  <a:gd name="T54" fmla="*/ 26 w 52"/>
                  <a:gd name="T5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" h="32">
                    <a:moveTo>
                      <a:pt x="26" y="0"/>
                    </a:moveTo>
                    <a:lnTo>
                      <a:pt x="26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4" y="24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8" y="24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5" name="Freeform 1567"/>
              <p:cNvSpPr/>
              <p:nvPr/>
            </p:nvSpPr>
            <p:spPr bwMode="auto">
              <a:xfrm>
                <a:off x="2268" y="2816"/>
                <a:ext cx="26" cy="32"/>
              </a:xfrm>
              <a:custGeom>
                <a:avLst/>
                <a:gdLst>
                  <a:gd name="T0" fmla="*/ 26 w 26"/>
                  <a:gd name="T1" fmla="*/ 18 h 32"/>
                  <a:gd name="T2" fmla="*/ 26 w 26"/>
                  <a:gd name="T3" fmla="*/ 18 h 32"/>
                  <a:gd name="T4" fmla="*/ 10 w 26"/>
                  <a:gd name="T5" fmla="*/ 16 h 32"/>
                  <a:gd name="T6" fmla="*/ 10 w 26"/>
                  <a:gd name="T7" fmla="*/ 16 h 32"/>
                  <a:gd name="T8" fmla="*/ 8 w 26"/>
                  <a:gd name="T9" fmla="*/ 24 h 32"/>
                  <a:gd name="T10" fmla="*/ 4 w 26"/>
                  <a:gd name="T11" fmla="*/ 32 h 32"/>
                  <a:gd name="T12" fmla="*/ 4 w 26"/>
                  <a:gd name="T13" fmla="*/ 32 h 32"/>
                  <a:gd name="T14" fmla="*/ 2 w 26"/>
                  <a:gd name="T15" fmla="*/ 22 h 32"/>
                  <a:gd name="T16" fmla="*/ 0 w 26"/>
                  <a:gd name="T17" fmla="*/ 16 h 32"/>
                  <a:gd name="T18" fmla="*/ 2 w 26"/>
                  <a:gd name="T19" fmla="*/ 10 h 32"/>
                  <a:gd name="T20" fmla="*/ 6 w 26"/>
                  <a:gd name="T21" fmla="*/ 6 h 32"/>
                  <a:gd name="T22" fmla="*/ 10 w 26"/>
                  <a:gd name="T23" fmla="*/ 2 h 32"/>
                  <a:gd name="T24" fmla="*/ 14 w 26"/>
                  <a:gd name="T25" fmla="*/ 0 h 32"/>
                  <a:gd name="T26" fmla="*/ 26 w 26"/>
                  <a:gd name="T27" fmla="*/ 0 h 32"/>
                  <a:gd name="T28" fmla="*/ 26 w 26"/>
                  <a:gd name="T29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2">
                    <a:moveTo>
                      <a:pt x="26" y="18"/>
                    </a:move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8" y="24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2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6" name="Freeform 1568"/>
              <p:cNvSpPr/>
              <p:nvPr/>
            </p:nvSpPr>
            <p:spPr bwMode="auto">
              <a:xfrm>
                <a:off x="2300" y="2844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2 h 2"/>
                  <a:gd name="T10" fmla="*/ 10 w 12"/>
                  <a:gd name="T11" fmla="*/ 2 h 2"/>
                  <a:gd name="T12" fmla="*/ 8 w 12"/>
                  <a:gd name="T13" fmla="*/ 2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2 h 2"/>
                  <a:gd name="T20" fmla="*/ 0 w 12"/>
                  <a:gd name="T21" fmla="*/ 2 h 2"/>
                  <a:gd name="T22" fmla="*/ 0 w 12"/>
                  <a:gd name="T23" fmla="*/ 2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7" name="Freeform 1569"/>
              <p:cNvSpPr/>
              <p:nvPr/>
            </p:nvSpPr>
            <p:spPr bwMode="auto">
              <a:xfrm>
                <a:off x="2276" y="2844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2 h 2"/>
                  <a:gd name="T10" fmla="*/ 2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8" name="Freeform 1570"/>
              <p:cNvSpPr/>
              <p:nvPr/>
            </p:nvSpPr>
            <p:spPr bwMode="auto">
              <a:xfrm>
                <a:off x="2286" y="2870"/>
                <a:ext cx="16" cy="2"/>
              </a:xfrm>
              <a:custGeom>
                <a:avLst/>
                <a:gdLst>
                  <a:gd name="T0" fmla="*/ 8 w 16"/>
                  <a:gd name="T1" fmla="*/ 0 h 2"/>
                  <a:gd name="T2" fmla="*/ 14 w 16"/>
                  <a:gd name="T3" fmla="*/ 0 h 2"/>
                  <a:gd name="T4" fmla="*/ 14 w 16"/>
                  <a:gd name="T5" fmla="*/ 0 h 2"/>
                  <a:gd name="T6" fmla="*/ 16 w 16"/>
                  <a:gd name="T7" fmla="*/ 0 h 2"/>
                  <a:gd name="T8" fmla="*/ 16 w 16"/>
                  <a:gd name="T9" fmla="*/ 2 h 2"/>
                  <a:gd name="T10" fmla="*/ 16 w 16"/>
                  <a:gd name="T11" fmla="*/ 2 h 2"/>
                  <a:gd name="T12" fmla="*/ 8 w 16"/>
                  <a:gd name="T13" fmla="*/ 2 h 2"/>
                  <a:gd name="T14" fmla="*/ 0 w 16"/>
                  <a:gd name="T15" fmla="*/ 2 h 2"/>
                  <a:gd name="T16" fmla="*/ 0 w 16"/>
                  <a:gd name="T17" fmla="*/ 2 h 2"/>
                  <a:gd name="T18" fmla="*/ 0 w 16"/>
                  <a:gd name="T19" fmla="*/ 2 h 2"/>
                  <a:gd name="T20" fmla="*/ 0 w 16"/>
                  <a:gd name="T21" fmla="*/ 0 h 2"/>
                  <a:gd name="T22" fmla="*/ 2 w 16"/>
                  <a:gd name="T23" fmla="*/ 0 h 2"/>
                  <a:gd name="T24" fmla="*/ 8 w 16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">
                    <a:moveTo>
                      <a:pt x="8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9" name="Freeform 1571"/>
              <p:cNvSpPr/>
              <p:nvPr/>
            </p:nvSpPr>
            <p:spPr bwMode="auto">
              <a:xfrm>
                <a:off x="2286" y="2870"/>
                <a:ext cx="8" cy="2"/>
              </a:xfrm>
              <a:custGeom>
                <a:avLst/>
                <a:gdLst>
                  <a:gd name="T0" fmla="*/ 8 w 8"/>
                  <a:gd name="T1" fmla="*/ 2 h 2"/>
                  <a:gd name="T2" fmla="*/ 0 w 8"/>
                  <a:gd name="T3" fmla="*/ 2 h 2"/>
                  <a:gd name="T4" fmla="*/ 0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0 h 2"/>
                  <a:gd name="T12" fmla="*/ 8 w 8"/>
                  <a:gd name="T13" fmla="*/ 0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0" name="Freeform 1572"/>
              <p:cNvSpPr/>
              <p:nvPr/>
            </p:nvSpPr>
            <p:spPr bwMode="auto">
              <a:xfrm>
                <a:off x="2284" y="2896"/>
                <a:ext cx="20" cy="10"/>
              </a:xfrm>
              <a:custGeom>
                <a:avLst/>
                <a:gdLst>
                  <a:gd name="T0" fmla="*/ 10 w 20"/>
                  <a:gd name="T1" fmla="*/ 6 h 10"/>
                  <a:gd name="T2" fmla="*/ 10 w 20"/>
                  <a:gd name="T3" fmla="*/ 6 h 10"/>
                  <a:gd name="T4" fmla="*/ 18 w 20"/>
                  <a:gd name="T5" fmla="*/ 0 h 10"/>
                  <a:gd name="T6" fmla="*/ 18 w 20"/>
                  <a:gd name="T7" fmla="*/ 0 h 10"/>
                  <a:gd name="T8" fmla="*/ 20 w 20"/>
                  <a:gd name="T9" fmla="*/ 6 h 10"/>
                  <a:gd name="T10" fmla="*/ 18 w 20"/>
                  <a:gd name="T11" fmla="*/ 10 h 10"/>
                  <a:gd name="T12" fmla="*/ 18 w 20"/>
                  <a:gd name="T13" fmla="*/ 10 h 10"/>
                  <a:gd name="T14" fmla="*/ 10 w 20"/>
                  <a:gd name="T15" fmla="*/ 6 h 10"/>
                  <a:gd name="T16" fmla="*/ 10 w 20"/>
                  <a:gd name="T17" fmla="*/ 6 h 10"/>
                  <a:gd name="T18" fmla="*/ 2 w 20"/>
                  <a:gd name="T19" fmla="*/ 0 h 10"/>
                  <a:gd name="T20" fmla="*/ 2 w 20"/>
                  <a:gd name="T21" fmla="*/ 0 h 10"/>
                  <a:gd name="T22" fmla="*/ 0 w 20"/>
                  <a:gd name="T23" fmla="*/ 6 h 10"/>
                  <a:gd name="T24" fmla="*/ 2 w 20"/>
                  <a:gd name="T25" fmla="*/ 10 h 10"/>
                  <a:gd name="T26" fmla="*/ 2 w 20"/>
                  <a:gd name="T27" fmla="*/ 10 h 10"/>
                  <a:gd name="T28" fmla="*/ 10 w 20"/>
                  <a:gd name="T29" fmla="*/ 6 h 10"/>
                  <a:gd name="T30" fmla="*/ 10 w 20"/>
                  <a:gd name="T3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10" y="6"/>
                    </a:moveTo>
                    <a:lnTo>
                      <a:pt x="10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0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1" name="Freeform 1573"/>
              <p:cNvSpPr/>
              <p:nvPr/>
            </p:nvSpPr>
            <p:spPr bwMode="auto">
              <a:xfrm>
                <a:off x="2284" y="2896"/>
                <a:ext cx="10" cy="10"/>
              </a:xfrm>
              <a:custGeom>
                <a:avLst/>
                <a:gdLst>
                  <a:gd name="T0" fmla="*/ 10 w 10"/>
                  <a:gd name="T1" fmla="*/ 6 h 10"/>
                  <a:gd name="T2" fmla="*/ 10 w 10"/>
                  <a:gd name="T3" fmla="*/ 6 h 10"/>
                  <a:gd name="T4" fmla="*/ 2 w 10"/>
                  <a:gd name="T5" fmla="*/ 0 h 10"/>
                  <a:gd name="T6" fmla="*/ 2 w 10"/>
                  <a:gd name="T7" fmla="*/ 0 h 10"/>
                  <a:gd name="T8" fmla="*/ 0 w 10"/>
                  <a:gd name="T9" fmla="*/ 6 h 10"/>
                  <a:gd name="T10" fmla="*/ 2 w 10"/>
                  <a:gd name="T11" fmla="*/ 10 h 10"/>
                  <a:gd name="T12" fmla="*/ 2 w 10"/>
                  <a:gd name="T13" fmla="*/ 10 h 10"/>
                  <a:gd name="T14" fmla="*/ 10 w 10"/>
                  <a:gd name="T15" fmla="*/ 6 h 10"/>
                  <a:gd name="T16" fmla="*/ 10 w 10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10" y="6"/>
                    </a:moveTo>
                    <a:lnTo>
                      <a:pt x="1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2" name="Freeform 1574"/>
              <p:cNvSpPr/>
              <p:nvPr/>
            </p:nvSpPr>
            <p:spPr bwMode="auto">
              <a:xfrm>
                <a:off x="2292" y="2900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0 w 4"/>
                  <a:gd name="T7" fmla="*/ 0 h 4"/>
                  <a:gd name="T8" fmla="*/ 0 w 4"/>
                  <a:gd name="T9" fmla="*/ 2 h 4"/>
                  <a:gd name="T10" fmla="*/ 0 w 4"/>
                  <a:gd name="T11" fmla="*/ 2 h 4"/>
                  <a:gd name="T12" fmla="*/ 0 w 4"/>
                  <a:gd name="T13" fmla="*/ 4 h 4"/>
                  <a:gd name="T14" fmla="*/ 4 w 4"/>
                  <a:gd name="T15" fmla="*/ 4 h 4"/>
                  <a:gd name="T16" fmla="*/ 4 w 4"/>
                  <a:gd name="T17" fmla="*/ 4 h 4"/>
                  <a:gd name="T18" fmla="*/ 4 w 4"/>
                  <a:gd name="T19" fmla="*/ 2 h 4"/>
                  <a:gd name="T20" fmla="*/ 4 w 4"/>
                  <a:gd name="T21" fmla="*/ 0 h 4"/>
                  <a:gd name="T22" fmla="*/ 4 w 4"/>
                  <a:gd name="T23" fmla="*/ 0 h 4"/>
                  <a:gd name="T24" fmla="*/ 4 w 4"/>
                  <a:gd name="T25" fmla="*/ 0 h 4"/>
                  <a:gd name="T26" fmla="*/ 4 w 4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3" name="Freeform 1575"/>
              <p:cNvSpPr/>
              <p:nvPr/>
            </p:nvSpPr>
            <p:spPr bwMode="auto">
              <a:xfrm>
                <a:off x="2292" y="2900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0 h 4"/>
                  <a:gd name="T6" fmla="*/ 0 w 2"/>
                  <a:gd name="T7" fmla="*/ 0 h 4"/>
                  <a:gd name="T8" fmla="*/ 0 w 2"/>
                  <a:gd name="T9" fmla="*/ 2 h 4"/>
                  <a:gd name="T10" fmla="*/ 0 w 2"/>
                  <a:gd name="T11" fmla="*/ 2 h 4"/>
                  <a:gd name="T12" fmla="*/ 0 w 2"/>
                  <a:gd name="T13" fmla="*/ 4 h 4"/>
                  <a:gd name="T14" fmla="*/ 2 w 2"/>
                  <a:gd name="T15" fmla="*/ 4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4" name="Rectangle 1576"/>
              <p:cNvSpPr>
                <a:spLocks noChangeArrowheads="1"/>
              </p:cNvSpPr>
              <p:nvPr/>
            </p:nvSpPr>
            <p:spPr bwMode="auto">
              <a:xfrm>
                <a:off x="1974" y="2934"/>
                <a:ext cx="128" cy="124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5" name="Freeform 1577"/>
              <p:cNvSpPr/>
              <p:nvPr/>
            </p:nvSpPr>
            <p:spPr bwMode="auto">
              <a:xfrm>
                <a:off x="2062" y="297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0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6" name="Freeform 1578"/>
              <p:cNvSpPr/>
              <p:nvPr/>
            </p:nvSpPr>
            <p:spPr bwMode="auto">
              <a:xfrm>
                <a:off x="2012" y="2974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7" name="Freeform 1579"/>
              <p:cNvSpPr/>
              <p:nvPr/>
            </p:nvSpPr>
            <p:spPr bwMode="auto">
              <a:xfrm>
                <a:off x="1992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8 h 40"/>
                  <a:gd name="T18" fmla="*/ 0 w 92"/>
                  <a:gd name="T19" fmla="*/ 18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8 h 40"/>
                  <a:gd name="T30" fmla="*/ 92 w 92"/>
                  <a:gd name="T31" fmla="*/ 18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8" name="Freeform 1580"/>
              <p:cNvSpPr/>
              <p:nvPr/>
            </p:nvSpPr>
            <p:spPr bwMode="auto">
              <a:xfrm>
                <a:off x="1992" y="301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46 w 46"/>
                  <a:gd name="T3" fmla="*/ 0 h 40"/>
                  <a:gd name="T4" fmla="*/ 36 w 46"/>
                  <a:gd name="T5" fmla="*/ 0 h 40"/>
                  <a:gd name="T6" fmla="*/ 36 w 46"/>
                  <a:gd name="T7" fmla="*/ 0 h 40"/>
                  <a:gd name="T8" fmla="*/ 22 w 46"/>
                  <a:gd name="T9" fmla="*/ 6 h 40"/>
                  <a:gd name="T10" fmla="*/ 10 w 46"/>
                  <a:gd name="T11" fmla="*/ 10 h 40"/>
                  <a:gd name="T12" fmla="*/ 2 w 46"/>
                  <a:gd name="T13" fmla="*/ 12 h 40"/>
                  <a:gd name="T14" fmla="*/ 0 w 46"/>
                  <a:gd name="T15" fmla="*/ 14 h 40"/>
                  <a:gd name="T16" fmla="*/ 0 w 46"/>
                  <a:gd name="T17" fmla="*/ 18 h 40"/>
                  <a:gd name="T18" fmla="*/ 0 w 46"/>
                  <a:gd name="T19" fmla="*/ 18 h 40"/>
                  <a:gd name="T20" fmla="*/ 0 w 46"/>
                  <a:gd name="T21" fmla="*/ 40 h 40"/>
                  <a:gd name="T22" fmla="*/ 0 w 46"/>
                  <a:gd name="T23" fmla="*/ 40 h 40"/>
                  <a:gd name="T24" fmla="*/ 46 w 46"/>
                  <a:gd name="T25" fmla="*/ 40 h 40"/>
                  <a:gd name="T26" fmla="*/ 46 w 46"/>
                  <a:gd name="T27" fmla="*/ 0 h 40"/>
                  <a:gd name="T28" fmla="*/ 46 w 46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9" name="Freeform 1581"/>
              <p:cNvSpPr/>
              <p:nvPr/>
            </p:nvSpPr>
            <p:spPr bwMode="auto">
              <a:xfrm>
                <a:off x="2024" y="3018"/>
                <a:ext cx="28" cy="16"/>
              </a:xfrm>
              <a:custGeom>
                <a:avLst/>
                <a:gdLst>
                  <a:gd name="T0" fmla="*/ 14 w 28"/>
                  <a:gd name="T1" fmla="*/ 0 h 16"/>
                  <a:gd name="T2" fmla="*/ 14 w 28"/>
                  <a:gd name="T3" fmla="*/ 0 h 16"/>
                  <a:gd name="T4" fmla="*/ 4 w 28"/>
                  <a:gd name="T5" fmla="*/ 0 h 16"/>
                  <a:gd name="T6" fmla="*/ 4 w 28"/>
                  <a:gd name="T7" fmla="*/ 0 h 16"/>
                  <a:gd name="T8" fmla="*/ 0 w 28"/>
                  <a:gd name="T9" fmla="*/ 2 h 16"/>
                  <a:gd name="T10" fmla="*/ 0 w 28"/>
                  <a:gd name="T11" fmla="*/ 2 h 16"/>
                  <a:gd name="T12" fmla="*/ 0 w 28"/>
                  <a:gd name="T13" fmla="*/ 2 h 16"/>
                  <a:gd name="T14" fmla="*/ 0 w 28"/>
                  <a:gd name="T15" fmla="*/ 2 h 16"/>
                  <a:gd name="T16" fmla="*/ 2 w 28"/>
                  <a:gd name="T17" fmla="*/ 8 h 16"/>
                  <a:gd name="T18" fmla="*/ 4 w 28"/>
                  <a:gd name="T19" fmla="*/ 12 h 16"/>
                  <a:gd name="T20" fmla="*/ 10 w 28"/>
                  <a:gd name="T21" fmla="*/ 14 h 16"/>
                  <a:gd name="T22" fmla="*/ 14 w 28"/>
                  <a:gd name="T23" fmla="*/ 16 h 16"/>
                  <a:gd name="T24" fmla="*/ 14 w 28"/>
                  <a:gd name="T25" fmla="*/ 16 h 16"/>
                  <a:gd name="T26" fmla="*/ 14 w 28"/>
                  <a:gd name="T27" fmla="*/ 16 h 16"/>
                  <a:gd name="T28" fmla="*/ 20 w 28"/>
                  <a:gd name="T29" fmla="*/ 14 h 16"/>
                  <a:gd name="T30" fmla="*/ 24 w 28"/>
                  <a:gd name="T31" fmla="*/ 12 h 16"/>
                  <a:gd name="T32" fmla="*/ 26 w 28"/>
                  <a:gd name="T33" fmla="*/ 8 h 16"/>
                  <a:gd name="T34" fmla="*/ 28 w 28"/>
                  <a:gd name="T35" fmla="*/ 2 h 16"/>
                  <a:gd name="T36" fmla="*/ 28 w 28"/>
                  <a:gd name="T37" fmla="*/ 2 h 16"/>
                  <a:gd name="T38" fmla="*/ 28 w 28"/>
                  <a:gd name="T39" fmla="*/ 2 h 16"/>
                  <a:gd name="T40" fmla="*/ 28 w 28"/>
                  <a:gd name="T41" fmla="*/ 2 h 16"/>
                  <a:gd name="T42" fmla="*/ 24 w 28"/>
                  <a:gd name="T43" fmla="*/ 0 h 16"/>
                  <a:gd name="T44" fmla="*/ 14 w 28"/>
                  <a:gd name="T4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0" name="Freeform 1582"/>
              <p:cNvSpPr/>
              <p:nvPr/>
            </p:nvSpPr>
            <p:spPr bwMode="auto">
              <a:xfrm>
                <a:off x="2024" y="3018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14 w 14"/>
                  <a:gd name="T3" fmla="*/ 0 h 16"/>
                  <a:gd name="T4" fmla="*/ 4 w 14"/>
                  <a:gd name="T5" fmla="*/ 0 h 16"/>
                  <a:gd name="T6" fmla="*/ 4 w 14"/>
                  <a:gd name="T7" fmla="*/ 0 h 16"/>
                  <a:gd name="T8" fmla="*/ 0 w 14"/>
                  <a:gd name="T9" fmla="*/ 2 h 16"/>
                  <a:gd name="T10" fmla="*/ 0 w 14"/>
                  <a:gd name="T11" fmla="*/ 2 h 16"/>
                  <a:gd name="T12" fmla="*/ 0 w 14"/>
                  <a:gd name="T13" fmla="*/ 2 h 16"/>
                  <a:gd name="T14" fmla="*/ 0 w 14"/>
                  <a:gd name="T15" fmla="*/ 2 h 16"/>
                  <a:gd name="T16" fmla="*/ 2 w 14"/>
                  <a:gd name="T17" fmla="*/ 8 h 16"/>
                  <a:gd name="T18" fmla="*/ 4 w 14"/>
                  <a:gd name="T19" fmla="*/ 12 h 16"/>
                  <a:gd name="T20" fmla="*/ 10 w 14"/>
                  <a:gd name="T21" fmla="*/ 14 h 16"/>
                  <a:gd name="T22" fmla="*/ 14 w 14"/>
                  <a:gd name="T23" fmla="*/ 16 h 16"/>
                  <a:gd name="T24" fmla="*/ 14 w 14"/>
                  <a:gd name="T25" fmla="*/ 16 h 16"/>
                  <a:gd name="T26" fmla="*/ 14 w 14"/>
                  <a:gd name="T27" fmla="*/ 16 h 16"/>
                  <a:gd name="T28" fmla="*/ 14 w 14"/>
                  <a:gd name="T29" fmla="*/ 0 h 16"/>
                  <a:gd name="T30" fmla="*/ 14 w 14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1" name="Freeform 1583"/>
              <p:cNvSpPr/>
              <p:nvPr/>
            </p:nvSpPr>
            <p:spPr bwMode="auto">
              <a:xfrm>
                <a:off x="2028" y="3006"/>
                <a:ext cx="20" cy="24"/>
              </a:xfrm>
              <a:custGeom>
                <a:avLst/>
                <a:gdLst>
                  <a:gd name="T0" fmla="*/ 10 w 20"/>
                  <a:gd name="T1" fmla="*/ 24 h 24"/>
                  <a:gd name="T2" fmla="*/ 10 w 20"/>
                  <a:gd name="T3" fmla="*/ 24 h 24"/>
                  <a:gd name="T4" fmla="*/ 6 w 20"/>
                  <a:gd name="T5" fmla="*/ 24 h 24"/>
                  <a:gd name="T6" fmla="*/ 2 w 20"/>
                  <a:gd name="T7" fmla="*/ 22 h 24"/>
                  <a:gd name="T8" fmla="*/ 0 w 20"/>
                  <a:gd name="T9" fmla="*/ 18 h 24"/>
                  <a:gd name="T10" fmla="*/ 0 w 20"/>
                  <a:gd name="T11" fmla="*/ 14 h 24"/>
                  <a:gd name="T12" fmla="*/ 0 w 20"/>
                  <a:gd name="T13" fmla="*/ 14 h 24"/>
                  <a:gd name="T14" fmla="*/ 0 w 20"/>
                  <a:gd name="T15" fmla="*/ 14 h 24"/>
                  <a:gd name="T16" fmla="*/ 0 w 20"/>
                  <a:gd name="T17" fmla="*/ 0 h 24"/>
                  <a:gd name="T18" fmla="*/ 20 w 20"/>
                  <a:gd name="T19" fmla="*/ 0 h 24"/>
                  <a:gd name="T20" fmla="*/ 20 w 20"/>
                  <a:gd name="T21" fmla="*/ 14 h 24"/>
                  <a:gd name="T22" fmla="*/ 20 w 20"/>
                  <a:gd name="T23" fmla="*/ 14 h 24"/>
                  <a:gd name="T24" fmla="*/ 20 w 20"/>
                  <a:gd name="T25" fmla="*/ 14 h 24"/>
                  <a:gd name="T26" fmla="*/ 20 w 20"/>
                  <a:gd name="T27" fmla="*/ 18 h 24"/>
                  <a:gd name="T28" fmla="*/ 18 w 20"/>
                  <a:gd name="T29" fmla="*/ 22 h 24"/>
                  <a:gd name="T30" fmla="*/ 14 w 20"/>
                  <a:gd name="T31" fmla="*/ 24 h 24"/>
                  <a:gd name="T32" fmla="*/ 10 w 20"/>
                  <a:gd name="T33" fmla="*/ 24 h 24"/>
                  <a:gd name="T34" fmla="*/ 10 w 20"/>
                  <a:gd name="T3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8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2" name="Freeform 1584"/>
              <p:cNvSpPr/>
              <p:nvPr/>
            </p:nvSpPr>
            <p:spPr bwMode="auto">
              <a:xfrm>
                <a:off x="2028" y="3006"/>
                <a:ext cx="10" cy="24"/>
              </a:xfrm>
              <a:custGeom>
                <a:avLst/>
                <a:gdLst>
                  <a:gd name="T0" fmla="*/ 10 w 10"/>
                  <a:gd name="T1" fmla="*/ 24 h 24"/>
                  <a:gd name="T2" fmla="*/ 10 w 10"/>
                  <a:gd name="T3" fmla="*/ 24 h 24"/>
                  <a:gd name="T4" fmla="*/ 6 w 10"/>
                  <a:gd name="T5" fmla="*/ 24 h 24"/>
                  <a:gd name="T6" fmla="*/ 2 w 10"/>
                  <a:gd name="T7" fmla="*/ 22 h 24"/>
                  <a:gd name="T8" fmla="*/ 0 w 10"/>
                  <a:gd name="T9" fmla="*/ 18 h 24"/>
                  <a:gd name="T10" fmla="*/ 0 w 10"/>
                  <a:gd name="T11" fmla="*/ 14 h 24"/>
                  <a:gd name="T12" fmla="*/ 0 w 10"/>
                  <a:gd name="T13" fmla="*/ 14 h 24"/>
                  <a:gd name="T14" fmla="*/ 0 w 10"/>
                  <a:gd name="T15" fmla="*/ 14 h 24"/>
                  <a:gd name="T16" fmla="*/ 0 w 10"/>
                  <a:gd name="T17" fmla="*/ 0 h 24"/>
                  <a:gd name="T18" fmla="*/ 10 w 10"/>
                  <a:gd name="T19" fmla="*/ 0 h 24"/>
                  <a:gd name="T20" fmla="*/ 10 w 10"/>
                  <a:gd name="T21" fmla="*/ 24 h 24"/>
                  <a:gd name="T22" fmla="*/ 10 w 10"/>
                  <a:gd name="T2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3" name="Freeform 1585"/>
              <p:cNvSpPr/>
              <p:nvPr/>
            </p:nvSpPr>
            <p:spPr bwMode="auto">
              <a:xfrm>
                <a:off x="2016" y="294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0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4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2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38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2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4" name="Freeform 1586"/>
              <p:cNvSpPr/>
              <p:nvPr/>
            </p:nvSpPr>
            <p:spPr bwMode="auto">
              <a:xfrm>
                <a:off x="2016" y="294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5" name="Freeform 1587"/>
              <p:cNvSpPr/>
              <p:nvPr/>
            </p:nvSpPr>
            <p:spPr bwMode="auto">
              <a:xfrm>
                <a:off x="2034" y="299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6" name="Freeform 1588"/>
              <p:cNvSpPr/>
              <p:nvPr/>
            </p:nvSpPr>
            <p:spPr bwMode="auto">
              <a:xfrm>
                <a:off x="2044" y="2974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2 h 2"/>
                  <a:gd name="T10" fmla="*/ 12 w 12"/>
                  <a:gd name="T11" fmla="*/ 2 h 2"/>
                  <a:gd name="T12" fmla="*/ 8 w 12"/>
                  <a:gd name="T13" fmla="*/ 2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7" name="Freeform 1589"/>
              <p:cNvSpPr/>
              <p:nvPr/>
            </p:nvSpPr>
            <p:spPr bwMode="auto">
              <a:xfrm>
                <a:off x="2020" y="2974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2 h 2"/>
                  <a:gd name="T10" fmla="*/ 2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8" name="Freeform 1590"/>
              <p:cNvSpPr/>
              <p:nvPr/>
            </p:nvSpPr>
            <p:spPr bwMode="auto">
              <a:xfrm>
                <a:off x="2014" y="2934"/>
                <a:ext cx="50" cy="40"/>
              </a:xfrm>
              <a:custGeom>
                <a:avLst/>
                <a:gdLst>
                  <a:gd name="T0" fmla="*/ 26 w 50"/>
                  <a:gd name="T1" fmla="*/ 8 h 40"/>
                  <a:gd name="T2" fmla="*/ 26 w 50"/>
                  <a:gd name="T3" fmla="*/ 8 h 40"/>
                  <a:gd name="T4" fmla="*/ 36 w 50"/>
                  <a:gd name="T5" fmla="*/ 6 h 40"/>
                  <a:gd name="T6" fmla="*/ 44 w 50"/>
                  <a:gd name="T7" fmla="*/ 0 h 40"/>
                  <a:gd name="T8" fmla="*/ 44 w 50"/>
                  <a:gd name="T9" fmla="*/ 0 h 40"/>
                  <a:gd name="T10" fmla="*/ 44 w 50"/>
                  <a:gd name="T11" fmla="*/ 6 h 40"/>
                  <a:gd name="T12" fmla="*/ 44 w 50"/>
                  <a:gd name="T13" fmla="*/ 10 h 40"/>
                  <a:gd name="T14" fmla="*/ 40 w 50"/>
                  <a:gd name="T15" fmla="*/ 14 h 40"/>
                  <a:gd name="T16" fmla="*/ 40 w 50"/>
                  <a:gd name="T17" fmla="*/ 14 h 40"/>
                  <a:gd name="T18" fmla="*/ 44 w 50"/>
                  <a:gd name="T19" fmla="*/ 14 h 40"/>
                  <a:gd name="T20" fmla="*/ 50 w 50"/>
                  <a:gd name="T21" fmla="*/ 14 h 40"/>
                  <a:gd name="T22" fmla="*/ 50 w 50"/>
                  <a:gd name="T23" fmla="*/ 14 h 40"/>
                  <a:gd name="T24" fmla="*/ 48 w 50"/>
                  <a:gd name="T25" fmla="*/ 18 h 40"/>
                  <a:gd name="T26" fmla="*/ 46 w 50"/>
                  <a:gd name="T27" fmla="*/ 20 h 40"/>
                  <a:gd name="T28" fmla="*/ 46 w 50"/>
                  <a:gd name="T29" fmla="*/ 20 h 40"/>
                  <a:gd name="T30" fmla="*/ 48 w 50"/>
                  <a:gd name="T31" fmla="*/ 28 h 40"/>
                  <a:gd name="T32" fmla="*/ 48 w 50"/>
                  <a:gd name="T33" fmla="*/ 40 h 40"/>
                  <a:gd name="T34" fmla="*/ 48 w 50"/>
                  <a:gd name="T35" fmla="*/ 40 h 40"/>
                  <a:gd name="T36" fmla="*/ 44 w 50"/>
                  <a:gd name="T37" fmla="*/ 36 h 40"/>
                  <a:gd name="T38" fmla="*/ 42 w 50"/>
                  <a:gd name="T39" fmla="*/ 30 h 40"/>
                  <a:gd name="T40" fmla="*/ 34 w 50"/>
                  <a:gd name="T41" fmla="*/ 24 h 40"/>
                  <a:gd name="T42" fmla="*/ 30 w 50"/>
                  <a:gd name="T43" fmla="*/ 22 h 40"/>
                  <a:gd name="T44" fmla="*/ 24 w 50"/>
                  <a:gd name="T45" fmla="*/ 22 h 40"/>
                  <a:gd name="T46" fmla="*/ 24 w 50"/>
                  <a:gd name="T47" fmla="*/ 22 h 40"/>
                  <a:gd name="T48" fmla="*/ 18 w 50"/>
                  <a:gd name="T49" fmla="*/ 22 h 40"/>
                  <a:gd name="T50" fmla="*/ 14 w 50"/>
                  <a:gd name="T51" fmla="*/ 24 h 40"/>
                  <a:gd name="T52" fmla="*/ 8 w 50"/>
                  <a:gd name="T53" fmla="*/ 30 h 40"/>
                  <a:gd name="T54" fmla="*/ 4 w 50"/>
                  <a:gd name="T55" fmla="*/ 36 h 40"/>
                  <a:gd name="T56" fmla="*/ 2 w 50"/>
                  <a:gd name="T57" fmla="*/ 40 h 40"/>
                  <a:gd name="T58" fmla="*/ 2 w 50"/>
                  <a:gd name="T59" fmla="*/ 40 h 40"/>
                  <a:gd name="T60" fmla="*/ 0 w 50"/>
                  <a:gd name="T61" fmla="*/ 32 h 40"/>
                  <a:gd name="T62" fmla="*/ 0 w 50"/>
                  <a:gd name="T63" fmla="*/ 24 h 40"/>
                  <a:gd name="T64" fmla="*/ 2 w 50"/>
                  <a:gd name="T65" fmla="*/ 20 h 40"/>
                  <a:gd name="T66" fmla="*/ 6 w 50"/>
                  <a:gd name="T67" fmla="*/ 16 h 40"/>
                  <a:gd name="T68" fmla="*/ 10 w 50"/>
                  <a:gd name="T69" fmla="*/ 12 h 40"/>
                  <a:gd name="T70" fmla="*/ 14 w 50"/>
                  <a:gd name="T71" fmla="*/ 10 h 40"/>
                  <a:gd name="T72" fmla="*/ 24 w 50"/>
                  <a:gd name="T73" fmla="*/ 8 h 40"/>
                  <a:gd name="T74" fmla="*/ 24 w 50"/>
                  <a:gd name="T75" fmla="*/ 8 h 40"/>
                  <a:gd name="T76" fmla="*/ 26 w 50"/>
                  <a:gd name="T77" fmla="*/ 8 h 40"/>
                  <a:gd name="T78" fmla="*/ 26 w 50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40">
                    <a:moveTo>
                      <a:pt x="26" y="8"/>
                    </a:moveTo>
                    <a:lnTo>
                      <a:pt x="26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4" y="36"/>
                    </a:lnTo>
                    <a:lnTo>
                      <a:pt x="42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8" y="30"/>
                    </a:lnTo>
                    <a:lnTo>
                      <a:pt x="4" y="36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9" name="Freeform 1591"/>
              <p:cNvSpPr/>
              <p:nvPr/>
            </p:nvSpPr>
            <p:spPr bwMode="auto">
              <a:xfrm>
                <a:off x="2014" y="2942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4 h 32"/>
                  <a:gd name="T8" fmla="*/ 14 w 24"/>
                  <a:gd name="T9" fmla="*/ 16 h 32"/>
                  <a:gd name="T10" fmla="*/ 8 w 24"/>
                  <a:gd name="T11" fmla="*/ 22 h 32"/>
                  <a:gd name="T12" fmla="*/ 4 w 24"/>
                  <a:gd name="T13" fmla="*/ 28 h 32"/>
                  <a:gd name="T14" fmla="*/ 2 w 24"/>
                  <a:gd name="T15" fmla="*/ 32 h 32"/>
                  <a:gd name="T16" fmla="*/ 2 w 24"/>
                  <a:gd name="T17" fmla="*/ 32 h 32"/>
                  <a:gd name="T18" fmla="*/ 0 w 24"/>
                  <a:gd name="T19" fmla="*/ 24 h 32"/>
                  <a:gd name="T20" fmla="*/ 0 w 24"/>
                  <a:gd name="T21" fmla="*/ 16 h 32"/>
                  <a:gd name="T22" fmla="*/ 2 w 24"/>
                  <a:gd name="T23" fmla="*/ 12 h 32"/>
                  <a:gd name="T24" fmla="*/ 6 w 24"/>
                  <a:gd name="T25" fmla="*/ 8 h 32"/>
                  <a:gd name="T26" fmla="*/ 10 w 24"/>
                  <a:gd name="T27" fmla="*/ 4 h 32"/>
                  <a:gd name="T28" fmla="*/ 14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0" name="Rectangle 1592"/>
              <p:cNvSpPr>
                <a:spLocks noChangeArrowheads="1"/>
              </p:cNvSpPr>
              <p:nvPr/>
            </p:nvSpPr>
            <p:spPr bwMode="auto">
              <a:xfrm>
                <a:off x="2036" y="3032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1" name="Rectangle 1593"/>
              <p:cNvSpPr>
                <a:spLocks noChangeArrowheads="1"/>
              </p:cNvSpPr>
              <p:nvPr/>
            </p:nvSpPr>
            <p:spPr bwMode="auto">
              <a:xfrm>
                <a:off x="2036" y="3032"/>
                <a:ext cx="2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2" name="Freeform 1594"/>
              <p:cNvSpPr>
                <a:spLocks noEditPoints="1"/>
              </p:cNvSpPr>
              <p:nvPr/>
            </p:nvSpPr>
            <p:spPr bwMode="auto">
              <a:xfrm>
                <a:off x="2036" y="3036"/>
                <a:ext cx="4" cy="20"/>
              </a:xfrm>
              <a:custGeom>
                <a:avLst/>
                <a:gdLst>
                  <a:gd name="T0" fmla="*/ 2 w 4"/>
                  <a:gd name="T1" fmla="*/ 16 h 20"/>
                  <a:gd name="T2" fmla="*/ 2 w 4"/>
                  <a:gd name="T3" fmla="*/ 16 h 20"/>
                  <a:gd name="T4" fmla="*/ 0 w 4"/>
                  <a:gd name="T5" fmla="*/ 18 h 20"/>
                  <a:gd name="T6" fmla="*/ 0 w 4"/>
                  <a:gd name="T7" fmla="*/ 18 h 20"/>
                  <a:gd name="T8" fmla="*/ 2 w 4"/>
                  <a:gd name="T9" fmla="*/ 20 h 20"/>
                  <a:gd name="T10" fmla="*/ 2 w 4"/>
                  <a:gd name="T11" fmla="*/ 20 h 20"/>
                  <a:gd name="T12" fmla="*/ 4 w 4"/>
                  <a:gd name="T13" fmla="*/ 18 h 20"/>
                  <a:gd name="T14" fmla="*/ 4 w 4"/>
                  <a:gd name="T15" fmla="*/ 18 h 20"/>
                  <a:gd name="T16" fmla="*/ 2 w 4"/>
                  <a:gd name="T17" fmla="*/ 16 h 20"/>
                  <a:gd name="T18" fmla="*/ 2 w 4"/>
                  <a:gd name="T19" fmla="*/ 16 h 20"/>
                  <a:gd name="T20" fmla="*/ 2 w 4"/>
                  <a:gd name="T21" fmla="*/ 0 h 20"/>
                  <a:gd name="T22" fmla="*/ 2 w 4"/>
                  <a:gd name="T23" fmla="*/ 0 h 20"/>
                  <a:gd name="T24" fmla="*/ 0 w 4"/>
                  <a:gd name="T25" fmla="*/ 0 h 20"/>
                  <a:gd name="T26" fmla="*/ 0 w 4"/>
                  <a:gd name="T27" fmla="*/ 0 h 20"/>
                  <a:gd name="T28" fmla="*/ 2 w 4"/>
                  <a:gd name="T29" fmla="*/ 2 h 20"/>
                  <a:gd name="T30" fmla="*/ 2 w 4"/>
                  <a:gd name="T31" fmla="*/ 2 h 20"/>
                  <a:gd name="T32" fmla="*/ 4 w 4"/>
                  <a:gd name="T33" fmla="*/ 0 h 20"/>
                  <a:gd name="T34" fmla="*/ 4 w 4"/>
                  <a:gd name="T35" fmla="*/ 0 h 20"/>
                  <a:gd name="T36" fmla="*/ 2 w 4"/>
                  <a:gd name="T37" fmla="*/ 0 h 20"/>
                  <a:gd name="T38" fmla="*/ 2 w 4"/>
                  <a:gd name="T39" fmla="*/ 0 h 20"/>
                  <a:gd name="T40" fmla="*/ 2 w 4"/>
                  <a:gd name="T41" fmla="*/ 8 h 20"/>
                  <a:gd name="T42" fmla="*/ 2 w 4"/>
                  <a:gd name="T43" fmla="*/ 8 h 20"/>
                  <a:gd name="T44" fmla="*/ 0 w 4"/>
                  <a:gd name="T45" fmla="*/ 10 h 20"/>
                  <a:gd name="T46" fmla="*/ 0 w 4"/>
                  <a:gd name="T47" fmla="*/ 10 h 20"/>
                  <a:gd name="T48" fmla="*/ 2 w 4"/>
                  <a:gd name="T49" fmla="*/ 12 h 20"/>
                  <a:gd name="T50" fmla="*/ 2 w 4"/>
                  <a:gd name="T51" fmla="*/ 12 h 20"/>
                  <a:gd name="T52" fmla="*/ 4 w 4"/>
                  <a:gd name="T53" fmla="*/ 10 h 20"/>
                  <a:gd name="T54" fmla="*/ 4 w 4"/>
                  <a:gd name="T55" fmla="*/ 10 h 20"/>
                  <a:gd name="T56" fmla="*/ 2 w 4"/>
                  <a:gd name="T57" fmla="*/ 8 h 20"/>
                  <a:gd name="T58" fmla="*/ 2 w 4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3" name="Freeform 1595"/>
              <p:cNvSpPr>
                <a:spLocks noEditPoints="1"/>
              </p:cNvSpPr>
              <p:nvPr/>
            </p:nvSpPr>
            <p:spPr bwMode="auto">
              <a:xfrm>
                <a:off x="2036" y="3036"/>
                <a:ext cx="2" cy="20"/>
              </a:xfrm>
              <a:custGeom>
                <a:avLst/>
                <a:gdLst>
                  <a:gd name="T0" fmla="*/ 2 w 2"/>
                  <a:gd name="T1" fmla="*/ 16 h 20"/>
                  <a:gd name="T2" fmla="*/ 2 w 2"/>
                  <a:gd name="T3" fmla="*/ 16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6 h 20"/>
                  <a:gd name="T14" fmla="*/ 2 w 2"/>
                  <a:gd name="T15" fmla="*/ 16 h 20"/>
                  <a:gd name="T16" fmla="*/ 2 w 2"/>
                  <a:gd name="T17" fmla="*/ 12 h 20"/>
                  <a:gd name="T18" fmla="*/ 2 w 2"/>
                  <a:gd name="T19" fmla="*/ 8 h 20"/>
                  <a:gd name="T20" fmla="*/ 2 w 2"/>
                  <a:gd name="T21" fmla="*/ 8 h 20"/>
                  <a:gd name="T22" fmla="*/ 2 w 2"/>
                  <a:gd name="T23" fmla="*/ 8 h 20"/>
                  <a:gd name="T24" fmla="*/ 0 w 2"/>
                  <a:gd name="T25" fmla="*/ 10 h 20"/>
                  <a:gd name="T26" fmla="*/ 0 w 2"/>
                  <a:gd name="T27" fmla="*/ 10 h 20"/>
                  <a:gd name="T28" fmla="*/ 2 w 2"/>
                  <a:gd name="T29" fmla="*/ 12 h 20"/>
                  <a:gd name="T30" fmla="*/ 2 w 2"/>
                  <a:gd name="T31" fmla="*/ 12 h 20"/>
                  <a:gd name="T32" fmla="*/ 2 w 2"/>
                  <a:gd name="T33" fmla="*/ 2 h 20"/>
                  <a:gd name="T34" fmla="*/ 2 w 2"/>
                  <a:gd name="T35" fmla="*/ 0 h 20"/>
                  <a:gd name="T36" fmla="*/ 2 w 2"/>
                  <a:gd name="T37" fmla="*/ 0 h 20"/>
                  <a:gd name="T38" fmla="*/ 2 w 2"/>
                  <a:gd name="T39" fmla="*/ 0 h 20"/>
                  <a:gd name="T40" fmla="*/ 0 w 2"/>
                  <a:gd name="T41" fmla="*/ 0 h 20"/>
                  <a:gd name="T42" fmla="*/ 0 w 2"/>
                  <a:gd name="T43" fmla="*/ 0 h 20"/>
                  <a:gd name="T44" fmla="*/ 2 w 2"/>
                  <a:gd name="T45" fmla="*/ 2 h 20"/>
                  <a:gd name="T46" fmla="*/ 2 w 2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12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4" name="Rectangle 1596"/>
              <p:cNvSpPr>
                <a:spLocks noChangeArrowheads="1"/>
              </p:cNvSpPr>
              <p:nvPr/>
            </p:nvSpPr>
            <p:spPr bwMode="auto">
              <a:xfrm>
                <a:off x="2230" y="3430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5" name="Freeform 1597"/>
              <p:cNvSpPr/>
              <p:nvPr/>
            </p:nvSpPr>
            <p:spPr bwMode="auto">
              <a:xfrm>
                <a:off x="2316" y="347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4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6" name="Freeform 1598"/>
              <p:cNvSpPr/>
              <p:nvPr/>
            </p:nvSpPr>
            <p:spPr bwMode="auto">
              <a:xfrm>
                <a:off x="2268" y="3470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0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7" name="Freeform 1599"/>
              <p:cNvSpPr/>
              <p:nvPr/>
            </p:nvSpPr>
            <p:spPr bwMode="auto">
              <a:xfrm>
                <a:off x="2248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56 w 92"/>
                  <a:gd name="T5" fmla="*/ 0 h 38"/>
                  <a:gd name="T6" fmla="*/ 56 w 92"/>
                  <a:gd name="T7" fmla="*/ 0 h 38"/>
                  <a:gd name="T8" fmla="*/ 70 w 92"/>
                  <a:gd name="T9" fmla="*/ 4 h 38"/>
                  <a:gd name="T10" fmla="*/ 82 w 92"/>
                  <a:gd name="T11" fmla="*/ 8 h 38"/>
                  <a:gd name="T12" fmla="*/ 90 w 92"/>
                  <a:gd name="T13" fmla="*/ 10 h 38"/>
                  <a:gd name="T14" fmla="*/ 92 w 92"/>
                  <a:gd name="T15" fmla="*/ 12 h 38"/>
                  <a:gd name="T16" fmla="*/ 92 w 92"/>
                  <a:gd name="T17" fmla="*/ 16 h 38"/>
                  <a:gd name="T18" fmla="*/ 92 w 92"/>
                  <a:gd name="T19" fmla="*/ 16 h 38"/>
                  <a:gd name="T20" fmla="*/ 92 w 92"/>
                  <a:gd name="T21" fmla="*/ 38 h 38"/>
                  <a:gd name="T22" fmla="*/ 92 w 92"/>
                  <a:gd name="T23" fmla="*/ 38 h 38"/>
                  <a:gd name="T24" fmla="*/ 0 w 92"/>
                  <a:gd name="T25" fmla="*/ 38 h 38"/>
                  <a:gd name="T26" fmla="*/ 0 w 92"/>
                  <a:gd name="T27" fmla="*/ 38 h 38"/>
                  <a:gd name="T28" fmla="*/ 0 w 92"/>
                  <a:gd name="T29" fmla="*/ 16 h 38"/>
                  <a:gd name="T30" fmla="*/ 0 w 92"/>
                  <a:gd name="T31" fmla="*/ 16 h 38"/>
                  <a:gd name="T32" fmla="*/ 0 w 92"/>
                  <a:gd name="T33" fmla="*/ 12 h 38"/>
                  <a:gd name="T34" fmla="*/ 2 w 92"/>
                  <a:gd name="T35" fmla="*/ 10 h 38"/>
                  <a:gd name="T36" fmla="*/ 10 w 92"/>
                  <a:gd name="T37" fmla="*/ 8 h 38"/>
                  <a:gd name="T38" fmla="*/ 22 w 92"/>
                  <a:gd name="T39" fmla="*/ 4 h 38"/>
                  <a:gd name="T40" fmla="*/ 3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8" name="Freeform 1600"/>
              <p:cNvSpPr/>
              <p:nvPr/>
            </p:nvSpPr>
            <p:spPr bwMode="auto">
              <a:xfrm>
                <a:off x="2248" y="3516"/>
                <a:ext cx="46" cy="38"/>
              </a:xfrm>
              <a:custGeom>
                <a:avLst/>
                <a:gdLst>
                  <a:gd name="T0" fmla="*/ 46 w 46"/>
                  <a:gd name="T1" fmla="*/ 38 h 38"/>
                  <a:gd name="T2" fmla="*/ 0 w 46"/>
                  <a:gd name="T3" fmla="*/ 38 h 38"/>
                  <a:gd name="T4" fmla="*/ 0 w 46"/>
                  <a:gd name="T5" fmla="*/ 38 h 38"/>
                  <a:gd name="T6" fmla="*/ 0 w 46"/>
                  <a:gd name="T7" fmla="*/ 16 h 38"/>
                  <a:gd name="T8" fmla="*/ 0 w 46"/>
                  <a:gd name="T9" fmla="*/ 16 h 38"/>
                  <a:gd name="T10" fmla="*/ 0 w 46"/>
                  <a:gd name="T11" fmla="*/ 12 h 38"/>
                  <a:gd name="T12" fmla="*/ 2 w 46"/>
                  <a:gd name="T13" fmla="*/ 10 h 38"/>
                  <a:gd name="T14" fmla="*/ 10 w 46"/>
                  <a:gd name="T15" fmla="*/ 8 h 38"/>
                  <a:gd name="T16" fmla="*/ 22 w 46"/>
                  <a:gd name="T17" fmla="*/ 4 h 38"/>
                  <a:gd name="T18" fmla="*/ 36 w 46"/>
                  <a:gd name="T19" fmla="*/ 0 h 38"/>
                  <a:gd name="T20" fmla="*/ 46 w 46"/>
                  <a:gd name="T21" fmla="*/ 0 h 38"/>
                  <a:gd name="T22" fmla="*/ 46 w 46"/>
                  <a:gd name="T2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38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9" name="Freeform 1601"/>
              <p:cNvSpPr/>
              <p:nvPr/>
            </p:nvSpPr>
            <p:spPr bwMode="auto">
              <a:xfrm>
                <a:off x="2286" y="3520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10 h 34"/>
                  <a:gd name="T10" fmla="*/ 2 w 16"/>
                  <a:gd name="T11" fmla="*/ 8 h 34"/>
                  <a:gd name="T12" fmla="*/ 2 w 16"/>
                  <a:gd name="T13" fmla="*/ 4 h 34"/>
                  <a:gd name="T14" fmla="*/ 2 w 16"/>
                  <a:gd name="T15" fmla="*/ 4 h 34"/>
                  <a:gd name="T16" fmla="*/ 2 w 16"/>
                  <a:gd name="T17" fmla="*/ 2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2 h 34"/>
                  <a:gd name="T28" fmla="*/ 14 w 16"/>
                  <a:gd name="T29" fmla="*/ 4 h 34"/>
                  <a:gd name="T30" fmla="*/ 14 w 16"/>
                  <a:gd name="T31" fmla="*/ 8 h 34"/>
                  <a:gd name="T32" fmla="*/ 14 w 16"/>
                  <a:gd name="T33" fmla="*/ 8 h 34"/>
                  <a:gd name="T34" fmla="*/ 12 w 16"/>
                  <a:gd name="T35" fmla="*/ 10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0" name="Freeform 1602"/>
              <p:cNvSpPr/>
              <p:nvPr/>
            </p:nvSpPr>
            <p:spPr bwMode="auto">
              <a:xfrm>
                <a:off x="2286" y="3520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10 h 34"/>
                  <a:gd name="T10" fmla="*/ 2 w 8"/>
                  <a:gd name="T11" fmla="*/ 8 h 34"/>
                  <a:gd name="T12" fmla="*/ 2 w 8"/>
                  <a:gd name="T13" fmla="*/ 4 h 34"/>
                  <a:gd name="T14" fmla="*/ 2 w 8"/>
                  <a:gd name="T15" fmla="*/ 4 h 34"/>
                  <a:gd name="T16" fmla="*/ 2 w 8"/>
                  <a:gd name="T17" fmla="*/ 2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1" name="Freeform 1603"/>
              <p:cNvSpPr/>
              <p:nvPr/>
            </p:nvSpPr>
            <p:spPr bwMode="auto">
              <a:xfrm>
                <a:off x="2290" y="3518"/>
                <a:ext cx="38" cy="36"/>
              </a:xfrm>
              <a:custGeom>
                <a:avLst/>
                <a:gdLst>
                  <a:gd name="T0" fmla="*/ 18 w 38"/>
                  <a:gd name="T1" fmla="*/ 0 h 36"/>
                  <a:gd name="T2" fmla="*/ 18 w 38"/>
                  <a:gd name="T3" fmla="*/ 0 h 36"/>
                  <a:gd name="T4" fmla="*/ 28 w 38"/>
                  <a:gd name="T5" fmla="*/ 2 h 36"/>
                  <a:gd name="T6" fmla="*/ 38 w 38"/>
                  <a:gd name="T7" fmla="*/ 6 h 36"/>
                  <a:gd name="T8" fmla="*/ 32 w 38"/>
                  <a:gd name="T9" fmla="*/ 36 h 36"/>
                  <a:gd name="T10" fmla="*/ 0 w 38"/>
                  <a:gd name="T11" fmla="*/ 36 h 36"/>
                  <a:gd name="T12" fmla="*/ 18 w 38"/>
                  <a:gd name="T13" fmla="*/ 0 h 36"/>
                  <a:gd name="T14" fmla="*/ 18 w 38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6">
                    <a:moveTo>
                      <a:pt x="18" y="0"/>
                    </a:moveTo>
                    <a:lnTo>
                      <a:pt x="18" y="0"/>
                    </a:lnTo>
                    <a:lnTo>
                      <a:pt x="28" y="2"/>
                    </a:lnTo>
                    <a:lnTo>
                      <a:pt x="38" y="6"/>
                    </a:lnTo>
                    <a:lnTo>
                      <a:pt x="32" y="36"/>
                    </a:lnTo>
                    <a:lnTo>
                      <a:pt x="0" y="3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2" name="Freeform 1604"/>
              <p:cNvSpPr/>
              <p:nvPr/>
            </p:nvSpPr>
            <p:spPr bwMode="auto">
              <a:xfrm>
                <a:off x="2260" y="3518"/>
                <a:ext cx="38" cy="36"/>
              </a:xfrm>
              <a:custGeom>
                <a:avLst/>
                <a:gdLst>
                  <a:gd name="T0" fmla="*/ 20 w 38"/>
                  <a:gd name="T1" fmla="*/ 0 h 36"/>
                  <a:gd name="T2" fmla="*/ 20 w 38"/>
                  <a:gd name="T3" fmla="*/ 0 h 36"/>
                  <a:gd name="T4" fmla="*/ 10 w 38"/>
                  <a:gd name="T5" fmla="*/ 2 h 36"/>
                  <a:gd name="T6" fmla="*/ 0 w 38"/>
                  <a:gd name="T7" fmla="*/ 6 h 36"/>
                  <a:gd name="T8" fmla="*/ 6 w 38"/>
                  <a:gd name="T9" fmla="*/ 36 h 36"/>
                  <a:gd name="T10" fmla="*/ 38 w 38"/>
                  <a:gd name="T11" fmla="*/ 36 h 36"/>
                  <a:gd name="T12" fmla="*/ 20 w 38"/>
                  <a:gd name="T13" fmla="*/ 0 h 36"/>
                  <a:gd name="T14" fmla="*/ 20 w 38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6">
                    <a:moveTo>
                      <a:pt x="20" y="0"/>
                    </a:move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6" y="36"/>
                    </a:lnTo>
                    <a:lnTo>
                      <a:pt x="38" y="36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3" name="Freeform 1605"/>
              <p:cNvSpPr/>
              <p:nvPr/>
            </p:nvSpPr>
            <p:spPr bwMode="auto">
              <a:xfrm>
                <a:off x="2284" y="3502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4" name="Freeform 1606"/>
              <p:cNvSpPr/>
              <p:nvPr/>
            </p:nvSpPr>
            <p:spPr bwMode="auto">
              <a:xfrm>
                <a:off x="2284" y="3502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5" name="Freeform 1607"/>
              <p:cNvSpPr/>
              <p:nvPr/>
            </p:nvSpPr>
            <p:spPr bwMode="auto">
              <a:xfrm>
                <a:off x="2272" y="3442"/>
                <a:ext cx="44" cy="64"/>
              </a:xfrm>
              <a:custGeom>
                <a:avLst/>
                <a:gdLst>
                  <a:gd name="T0" fmla="*/ 24 w 44"/>
                  <a:gd name="T1" fmla="*/ 0 h 64"/>
                  <a:gd name="T2" fmla="*/ 20 w 44"/>
                  <a:gd name="T3" fmla="*/ 0 h 64"/>
                  <a:gd name="T4" fmla="*/ 20 w 44"/>
                  <a:gd name="T5" fmla="*/ 0 h 64"/>
                  <a:gd name="T6" fmla="*/ 12 w 44"/>
                  <a:gd name="T7" fmla="*/ 2 h 64"/>
                  <a:gd name="T8" fmla="*/ 6 w 44"/>
                  <a:gd name="T9" fmla="*/ 6 h 64"/>
                  <a:gd name="T10" fmla="*/ 0 w 44"/>
                  <a:gd name="T11" fmla="*/ 12 h 64"/>
                  <a:gd name="T12" fmla="*/ 0 w 44"/>
                  <a:gd name="T13" fmla="*/ 20 h 64"/>
                  <a:gd name="T14" fmla="*/ 0 w 44"/>
                  <a:gd name="T15" fmla="*/ 40 h 64"/>
                  <a:gd name="T16" fmla="*/ 0 w 44"/>
                  <a:gd name="T17" fmla="*/ 40 h 64"/>
                  <a:gd name="T18" fmla="*/ 2 w 44"/>
                  <a:gd name="T19" fmla="*/ 48 h 64"/>
                  <a:gd name="T20" fmla="*/ 8 w 44"/>
                  <a:gd name="T21" fmla="*/ 56 h 64"/>
                  <a:gd name="T22" fmla="*/ 14 w 44"/>
                  <a:gd name="T23" fmla="*/ 62 h 64"/>
                  <a:gd name="T24" fmla="*/ 22 w 44"/>
                  <a:gd name="T25" fmla="*/ 64 h 64"/>
                  <a:gd name="T26" fmla="*/ 22 w 44"/>
                  <a:gd name="T27" fmla="*/ 64 h 64"/>
                  <a:gd name="T28" fmla="*/ 30 w 44"/>
                  <a:gd name="T29" fmla="*/ 62 h 64"/>
                  <a:gd name="T30" fmla="*/ 36 w 44"/>
                  <a:gd name="T31" fmla="*/ 56 h 64"/>
                  <a:gd name="T32" fmla="*/ 42 w 44"/>
                  <a:gd name="T33" fmla="*/ 48 h 64"/>
                  <a:gd name="T34" fmla="*/ 44 w 44"/>
                  <a:gd name="T35" fmla="*/ 40 h 64"/>
                  <a:gd name="T36" fmla="*/ 44 w 44"/>
                  <a:gd name="T37" fmla="*/ 20 h 64"/>
                  <a:gd name="T38" fmla="*/ 44 w 44"/>
                  <a:gd name="T39" fmla="*/ 20 h 64"/>
                  <a:gd name="T40" fmla="*/ 44 w 44"/>
                  <a:gd name="T41" fmla="*/ 12 h 64"/>
                  <a:gd name="T42" fmla="*/ 38 w 44"/>
                  <a:gd name="T43" fmla="*/ 6 h 64"/>
                  <a:gd name="T44" fmla="*/ 32 w 44"/>
                  <a:gd name="T45" fmla="*/ 2 h 64"/>
                  <a:gd name="T46" fmla="*/ 24 w 44"/>
                  <a:gd name="T47" fmla="*/ 0 h 64"/>
                  <a:gd name="T48" fmla="*/ 24 w 44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6" y="56"/>
                    </a:lnTo>
                    <a:lnTo>
                      <a:pt x="42" y="48"/>
                    </a:lnTo>
                    <a:lnTo>
                      <a:pt x="44" y="4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6" name="Freeform 1608"/>
              <p:cNvSpPr/>
              <p:nvPr/>
            </p:nvSpPr>
            <p:spPr bwMode="auto">
              <a:xfrm>
                <a:off x="2272" y="344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7" name="Freeform 1609"/>
              <p:cNvSpPr/>
              <p:nvPr/>
            </p:nvSpPr>
            <p:spPr bwMode="auto">
              <a:xfrm>
                <a:off x="2288" y="3494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8" name="Freeform 1610"/>
              <p:cNvSpPr/>
              <p:nvPr/>
            </p:nvSpPr>
            <p:spPr bwMode="auto">
              <a:xfrm>
                <a:off x="2294" y="351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9" name="Freeform 1611"/>
              <p:cNvSpPr/>
              <p:nvPr/>
            </p:nvSpPr>
            <p:spPr bwMode="auto">
              <a:xfrm>
                <a:off x="2280" y="3516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0" name="Freeform 1612"/>
              <p:cNvSpPr/>
              <p:nvPr/>
            </p:nvSpPr>
            <p:spPr bwMode="auto">
              <a:xfrm>
                <a:off x="2262" y="3440"/>
                <a:ext cx="56" cy="30"/>
              </a:xfrm>
              <a:custGeom>
                <a:avLst/>
                <a:gdLst>
                  <a:gd name="T0" fmla="*/ 40 w 56"/>
                  <a:gd name="T1" fmla="*/ 16 h 30"/>
                  <a:gd name="T2" fmla="*/ 40 w 56"/>
                  <a:gd name="T3" fmla="*/ 16 h 30"/>
                  <a:gd name="T4" fmla="*/ 34 w 56"/>
                  <a:gd name="T5" fmla="*/ 22 h 30"/>
                  <a:gd name="T6" fmla="*/ 28 w 56"/>
                  <a:gd name="T7" fmla="*/ 26 h 30"/>
                  <a:gd name="T8" fmla="*/ 28 w 56"/>
                  <a:gd name="T9" fmla="*/ 26 h 30"/>
                  <a:gd name="T10" fmla="*/ 20 w 56"/>
                  <a:gd name="T11" fmla="*/ 30 h 30"/>
                  <a:gd name="T12" fmla="*/ 12 w 56"/>
                  <a:gd name="T13" fmla="*/ 30 h 30"/>
                  <a:gd name="T14" fmla="*/ 4 w 56"/>
                  <a:gd name="T15" fmla="*/ 30 h 30"/>
                  <a:gd name="T16" fmla="*/ 2 w 56"/>
                  <a:gd name="T17" fmla="*/ 28 h 30"/>
                  <a:gd name="T18" fmla="*/ 0 w 56"/>
                  <a:gd name="T19" fmla="*/ 26 h 30"/>
                  <a:gd name="T20" fmla="*/ 0 w 56"/>
                  <a:gd name="T21" fmla="*/ 26 h 30"/>
                  <a:gd name="T22" fmla="*/ 4 w 56"/>
                  <a:gd name="T23" fmla="*/ 26 h 30"/>
                  <a:gd name="T24" fmla="*/ 8 w 56"/>
                  <a:gd name="T25" fmla="*/ 22 h 30"/>
                  <a:gd name="T26" fmla="*/ 8 w 56"/>
                  <a:gd name="T27" fmla="*/ 22 h 30"/>
                  <a:gd name="T28" fmla="*/ 2 w 56"/>
                  <a:gd name="T29" fmla="*/ 22 h 30"/>
                  <a:gd name="T30" fmla="*/ 0 w 56"/>
                  <a:gd name="T31" fmla="*/ 20 h 30"/>
                  <a:gd name="T32" fmla="*/ 0 w 56"/>
                  <a:gd name="T33" fmla="*/ 20 h 30"/>
                  <a:gd name="T34" fmla="*/ 4 w 56"/>
                  <a:gd name="T35" fmla="*/ 18 h 30"/>
                  <a:gd name="T36" fmla="*/ 8 w 56"/>
                  <a:gd name="T37" fmla="*/ 16 h 30"/>
                  <a:gd name="T38" fmla="*/ 8 w 56"/>
                  <a:gd name="T39" fmla="*/ 14 h 30"/>
                  <a:gd name="T40" fmla="*/ 8 w 56"/>
                  <a:gd name="T41" fmla="*/ 14 h 30"/>
                  <a:gd name="T42" fmla="*/ 8 w 56"/>
                  <a:gd name="T43" fmla="*/ 14 h 30"/>
                  <a:gd name="T44" fmla="*/ 10 w 56"/>
                  <a:gd name="T45" fmla="*/ 8 h 30"/>
                  <a:gd name="T46" fmla="*/ 16 w 56"/>
                  <a:gd name="T47" fmla="*/ 2 h 30"/>
                  <a:gd name="T48" fmla="*/ 22 w 56"/>
                  <a:gd name="T49" fmla="*/ 0 h 30"/>
                  <a:gd name="T50" fmla="*/ 32 w 56"/>
                  <a:gd name="T51" fmla="*/ 0 h 30"/>
                  <a:gd name="T52" fmla="*/ 32 w 56"/>
                  <a:gd name="T53" fmla="*/ 0 h 30"/>
                  <a:gd name="T54" fmla="*/ 44 w 56"/>
                  <a:gd name="T55" fmla="*/ 2 h 30"/>
                  <a:gd name="T56" fmla="*/ 50 w 56"/>
                  <a:gd name="T57" fmla="*/ 4 h 30"/>
                  <a:gd name="T58" fmla="*/ 52 w 56"/>
                  <a:gd name="T59" fmla="*/ 6 h 30"/>
                  <a:gd name="T60" fmla="*/ 54 w 56"/>
                  <a:gd name="T61" fmla="*/ 10 h 30"/>
                  <a:gd name="T62" fmla="*/ 56 w 56"/>
                  <a:gd name="T63" fmla="*/ 16 h 30"/>
                  <a:gd name="T64" fmla="*/ 54 w 56"/>
                  <a:gd name="T65" fmla="*/ 30 h 30"/>
                  <a:gd name="T66" fmla="*/ 54 w 56"/>
                  <a:gd name="T67" fmla="*/ 30 h 30"/>
                  <a:gd name="T68" fmla="*/ 52 w 56"/>
                  <a:gd name="T69" fmla="*/ 24 h 30"/>
                  <a:gd name="T70" fmla="*/ 50 w 56"/>
                  <a:gd name="T71" fmla="*/ 20 h 30"/>
                  <a:gd name="T72" fmla="*/ 46 w 56"/>
                  <a:gd name="T73" fmla="*/ 18 h 30"/>
                  <a:gd name="T74" fmla="*/ 40 w 56"/>
                  <a:gd name="T75" fmla="*/ 16 h 30"/>
                  <a:gd name="T76" fmla="*/ 40 w 56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30">
                    <a:moveTo>
                      <a:pt x="40" y="16"/>
                    </a:moveTo>
                    <a:lnTo>
                      <a:pt x="40" y="16"/>
                    </a:lnTo>
                    <a:lnTo>
                      <a:pt x="34" y="22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0" y="30"/>
                    </a:lnTo>
                    <a:lnTo>
                      <a:pt x="12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8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4" y="2"/>
                    </a:lnTo>
                    <a:lnTo>
                      <a:pt x="50" y="4"/>
                    </a:lnTo>
                    <a:lnTo>
                      <a:pt x="52" y="6"/>
                    </a:lnTo>
                    <a:lnTo>
                      <a:pt x="54" y="10"/>
                    </a:lnTo>
                    <a:lnTo>
                      <a:pt x="56" y="16"/>
                    </a:lnTo>
                    <a:lnTo>
                      <a:pt x="54" y="30"/>
                    </a:lnTo>
                    <a:lnTo>
                      <a:pt x="54" y="30"/>
                    </a:lnTo>
                    <a:lnTo>
                      <a:pt x="52" y="24"/>
                    </a:lnTo>
                    <a:lnTo>
                      <a:pt x="50" y="20"/>
                    </a:lnTo>
                    <a:lnTo>
                      <a:pt x="46" y="18"/>
                    </a:lnTo>
                    <a:lnTo>
                      <a:pt x="40" y="16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1" name="Freeform 1613"/>
              <p:cNvSpPr/>
              <p:nvPr/>
            </p:nvSpPr>
            <p:spPr bwMode="auto">
              <a:xfrm>
                <a:off x="2262" y="3440"/>
                <a:ext cx="32" cy="30"/>
              </a:xfrm>
              <a:custGeom>
                <a:avLst/>
                <a:gdLst>
                  <a:gd name="T0" fmla="*/ 32 w 32"/>
                  <a:gd name="T1" fmla="*/ 24 h 30"/>
                  <a:gd name="T2" fmla="*/ 32 w 32"/>
                  <a:gd name="T3" fmla="*/ 24 h 30"/>
                  <a:gd name="T4" fmla="*/ 28 w 32"/>
                  <a:gd name="T5" fmla="*/ 26 h 30"/>
                  <a:gd name="T6" fmla="*/ 28 w 32"/>
                  <a:gd name="T7" fmla="*/ 26 h 30"/>
                  <a:gd name="T8" fmla="*/ 20 w 32"/>
                  <a:gd name="T9" fmla="*/ 30 h 30"/>
                  <a:gd name="T10" fmla="*/ 12 w 32"/>
                  <a:gd name="T11" fmla="*/ 30 h 30"/>
                  <a:gd name="T12" fmla="*/ 4 w 32"/>
                  <a:gd name="T13" fmla="*/ 30 h 30"/>
                  <a:gd name="T14" fmla="*/ 2 w 32"/>
                  <a:gd name="T15" fmla="*/ 28 h 30"/>
                  <a:gd name="T16" fmla="*/ 0 w 32"/>
                  <a:gd name="T17" fmla="*/ 26 h 30"/>
                  <a:gd name="T18" fmla="*/ 0 w 32"/>
                  <a:gd name="T19" fmla="*/ 26 h 30"/>
                  <a:gd name="T20" fmla="*/ 4 w 32"/>
                  <a:gd name="T21" fmla="*/ 26 h 30"/>
                  <a:gd name="T22" fmla="*/ 8 w 32"/>
                  <a:gd name="T23" fmla="*/ 22 h 30"/>
                  <a:gd name="T24" fmla="*/ 8 w 32"/>
                  <a:gd name="T25" fmla="*/ 22 h 30"/>
                  <a:gd name="T26" fmla="*/ 2 w 32"/>
                  <a:gd name="T27" fmla="*/ 22 h 30"/>
                  <a:gd name="T28" fmla="*/ 0 w 32"/>
                  <a:gd name="T29" fmla="*/ 20 h 30"/>
                  <a:gd name="T30" fmla="*/ 0 w 32"/>
                  <a:gd name="T31" fmla="*/ 20 h 30"/>
                  <a:gd name="T32" fmla="*/ 4 w 32"/>
                  <a:gd name="T33" fmla="*/ 18 h 30"/>
                  <a:gd name="T34" fmla="*/ 8 w 32"/>
                  <a:gd name="T35" fmla="*/ 16 h 30"/>
                  <a:gd name="T36" fmla="*/ 8 w 32"/>
                  <a:gd name="T37" fmla="*/ 14 h 30"/>
                  <a:gd name="T38" fmla="*/ 8 w 32"/>
                  <a:gd name="T39" fmla="*/ 14 h 30"/>
                  <a:gd name="T40" fmla="*/ 8 w 32"/>
                  <a:gd name="T41" fmla="*/ 14 h 30"/>
                  <a:gd name="T42" fmla="*/ 10 w 32"/>
                  <a:gd name="T43" fmla="*/ 8 h 30"/>
                  <a:gd name="T44" fmla="*/ 16 w 32"/>
                  <a:gd name="T45" fmla="*/ 2 h 30"/>
                  <a:gd name="T46" fmla="*/ 22 w 32"/>
                  <a:gd name="T47" fmla="*/ 0 h 30"/>
                  <a:gd name="T48" fmla="*/ 32 w 32"/>
                  <a:gd name="T49" fmla="*/ 0 h 30"/>
                  <a:gd name="T50" fmla="*/ 32 w 32"/>
                  <a:gd name="T5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30">
                    <a:moveTo>
                      <a:pt x="32" y="24"/>
                    </a:moveTo>
                    <a:lnTo>
                      <a:pt x="32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0" y="30"/>
                    </a:lnTo>
                    <a:lnTo>
                      <a:pt x="12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8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32" y="2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2" name="Rectangle 1614"/>
              <p:cNvSpPr>
                <a:spLocks noChangeArrowheads="1"/>
              </p:cNvSpPr>
              <p:nvPr/>
            </p:nvSpPr>
            <p:spPr bwMode="auto">
              <a:xfrm>
                <a:off x="1846" y="3306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" name="Group 1816"/>
            <p:cNvGrpSpPr/>
            <p:nvPr/>
          </p:nvGrpSpPr>
          <p:grpSpPr bwMode="auto">
            <a:xfrm>
              <a:off x="1864" y="2314"/>
              <a:ext cx="1390" cy="1116"/>
              <a:chOff x="1864" y="2314"/>
              <a:chExt cx="1390" cy="1116"/>
            </a:xfrm>
          </p:grpSpPr>
          <p:sp>
            <p:nvSpPr>
              <p:cNvPr id="1373" name="Freeform 1616"/>
              <p:cNvSpPr/>
              <p:nvPr/>
            </p:nvSpPr>
            <p:spPr bwMode="auto">
              <a:xfrm>
                <a:off x="1934" y="3346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0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Freeform 1617"/>
              <p:cNvSpPr/>
              <p:nvPr/>
            </p:nvSpPr>
            <p:spPr bwMode="auto">
              <a:xfrm>
                <a:off x="1884" y="3346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0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Freeform 1618"/>
              <p:cNvSpPr/>
              <p:nvPr/>
            </p:nvSpPr>
            <p:spPr bwMode="auto">
              <a:xfrm>
                <a:off x="1864" y="339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Freeform 1619"/>
              <p:cNvSpPr/>
              <p:nvPr/>
            </p:nvSpPr>
            <p:spPr bwMode="auto">
              <a:xfrm>
                <a:off x="1864" y="339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Freeform 1620"/>
              <p:cNvSpPr/>
              <p:nvPr/>
            </p:nvSpPr>
            <p:spPr bwMode="auto">
              <a:xfrm>
                <a:off x="1902" y="3396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6 w 16"/>
                  <a:gd name="T5" fmla="*/ 10 h 34"/>
                  <a:gd name="T6" fmla="*/ 6 w 16"/>
                  <a:gd name="T7" fmla="*/ 10 h 34"/>
                  <a:gd name="T8" fmla="*/ 4 w 16"/>
                  <a:gd name="T9" fmla="*/ 10 h 34"/>
                  <a:gd name="T10" fmla="*/ 2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4 w 16"/>
                  <a:gd name="T17" fmla="*/ 2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4 w 16"/>
                  <a:gd name="T27" fmla="*/ 2 h 34"/>
                  <a:gd name="T28" fmla="*/ 14 w 16"/>
                  <a:gd name="T29" fmla="*/ 2 h 34"/>
                  <a:gd name="T30" fmla="*/ 14 w 16"/>
                  <a:gd name="T31" fmla="*/ 8 h 34"/>
                  <a:gd name="T32" fmla="*/ 14 w 16"/>
                  <a:gd name="T33" fmla="*/ 8 h 34"/>
                  <a:gd name="T34" fmla="*/ 12 w 16"/>
                  <a:gd name="T35" fmla="*/ 10 h 34"/>
                  <a:gd name="T36" fmla="*/ 12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Freeform 1621"/>
              <p:cNvSpPr/>
              <p:nvPr/>
            </p:nvSpPr>
            <p:spPr bwMode="auto">
              <a:xfrm>
                <a:off x="1902" y="3396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6 w 8"/>
                  <a:gd name="T5" fmla="*/ 10 h 34"/>
                  <a:gd name="T6" fmla="*/ 6 w 8"/>
                  <a:gd name="T7" fmla="*/ 10 h 34"/>
                  <a:gd name="T8" fmla="*/ 4 w 8"/>
                  <a:gd name="T9" fmla="*/ 10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4 w 8"/>
                  <a:gd name="T17" fmla="*/ 2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Freeform 1622"/>
              <p:cNvSpPr/>
              <p:nvPr/>
            </p:nvSpPr>
            <p:spPr bwMode="auto">
              <a:xfrm>
                <a:off x="1908" y="3392"/>
                <a:ext cx="36" cy="38"/>
              </a:xfrm>
              <a:custGeom>
                <a:avLst/>
                <a:gdLst>
                  <a:gd name="T0" fmla="*/ 16 w 36"/>
                  <a:gd name="T1" fmla="*/ 0 h 38"/>
                  <a:gd name="T2" fmla="*/ 16 w 36"/>
                  <a:gd name="T3" fmla="*/ 0 h 38"/>
                  <a:gd name="T4" fmla="*/ 28 w 36"/>
                  <a:gd name="T5" fmla="*/ 4 h 38"/>
                  <a:gd name="T6" fmla="*/ 36 w 36"/>
                  <a:gd name="T7" fmla="*/ 8 h 38"/>
                  <a:gd name="T8" fmla="*/ 30 w 36"/>
                  <a:gd name="T9" fmla="*/ 38 h 38"/>
                  <a:gd name="T10" fmla="*/ 0 w 36"/>
                  <a:gd name="T11" fmla="*/ 38 h 38"/>
                  <a:gd name="T12" fmla="*/ 16 w 36"/>
                  <a:gd name="T13" fmla="*/ 0 h 38"/>
                  <a:gd name="T14" fmla="*/ 16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6" y="0"/>
                    </a:moveTo>
                    <a:lnTo>
                      <a:pt x="16" y="0"/>
                    </a:lnTo>
                    <a:lnTo>
                      <a:pt x="28" y="4"/>
                    </a:lnTo>
                    <a:lnTo>
                      <a:pt x="36" y="8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Freeform 1623"/>
              <p:cNvSpPr/>
              <p:nvPr/>
            </p:nvSpPr>
            <p:spPr bwMode="auto">
              <a:xfrm>
                <a:off x="1876" y="3392"/>
                <a:ext cx="38" cy="38"/>
              </a:xfrm>
              <a:custGeom>
                <a:avLst/>
                <a:gdLst>
                  <a:gd name="T0" fmla="*/ 20 w 38"/>
                  <a:gd name="T1" fmla="*/ 0 h 38"/>
                  <a:gd name="T2" fmla="*/ 20 w 38"/>
                  <a:gd name="T3" fmla="*/ 0 h 38"/>
                  <a:gd name="T4" fmla="*/ 10 w 38"/>
                  <a:gd name="T5" fmla="*/ 4 h 38"/>
                  <a:gd name="T6" fmla="*/ 0 w 38"/>
                  <a:gd name="T7" fmla="*/ 8 h 38"/>
                  <a:gd name="T8" fmla="*/ 8 w 38"/>
                  <a:gd name="T9" fmla="*/ 38 h 38"/>
                  <a:gd name="T10" fmla="*/ 38 w 38"/>
                  <a:gd name="T11" fmla="*/ 38 h 38"/>
                  <a:gd name="T12" fmla="*/ 20 w 38"/>
                  <a:gd name="T13" fmla="*/ 0 h 38"/>
                  <a:gd name="T14" fmla="*/ 20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0" y="0"/>
                    </a:moveTo>
                    <a:lnTo>
                      <a:pt x="20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8" y="38"/>
                    </a:lnTo>
                    <a:lnTo>
                      <a:pt x="38" y="38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Freeform 1624"/>
              <p:cNvSpPr/>
              <p:nvPr/>
            </p:nvSpPr>
            <p:spPr bwMode="auto">
              <a:xfrm>
                <a:off x="1900" y="3378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Freeform 1625"/>
              <p:cNvSpPr/>
              <p:nvPr/>
            </p:nvSpPr>
            <p:spPr bwMode="auto">
              <a:xfrm>
                <a:off x="1900" y="3378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Freeform 1626"/>
              <p:cNvSpPr/>
              <p:nvPr/>
            </p:nvSpPr>
            <p:spPr bwMode="auto">
              <a:xfrm>
                <a:off x="1888" y="3318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4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2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38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2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Freeform 1627"/>
              <p:cNvSpPr/>
              <p:nvPr/>
            </p:nvSpPr>
            <p:spPr bwMode="auto">
              <a:xfrm>
                <a:off x="1888" y="3318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Freeform 1628"/>
              <p:cNvSpPr/>
              <p:nvPr/>
            </p:nvSpPr>
            <p:spPr bwMode="auto">
              <a:xfrm>
                <a:off x="1906" y="3370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Freeform 1629"/>
              <p:cNvSpPr/>
              <p:nvPr/>
            </p:nvSpPr>
            <p:spPr bwMode="auto">
              <a:xfrm>
                <a:off x="1910" y="3390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6 w 14"/>
                  <a:gd name="T9" fmla="*/ 14 h 18"/>
                  <a:gd name="T10" fmla="*/ 10 w 14"/>
                  <a:gd name="T11" fmla="*/ 18 h 18"/>
                  <a:gd name="T12" fmla="*/ 10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Freeform 1630"/>
              <p:cNvSpPr/>
              <p:nvPr/>
            </p:nvSpPr>
            <p:spPr bwMode="auto">
              <a:xfrm>
                <a:off x="1896" y="3390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10 w 14"/>
                  <a:gd name="T9" fmla="*/ 14 h 18"/>
                  <a:gd name="T10" fmla="*/ 6 w 14"/>
                  <a:gd name="T11" fmla="*/ 18 h 18"/>
                  <a:gd name="T12" fmla="*/ 6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Freeform 1631"/>
              <p:cNvSpPr/>
              <p:nvPr/>
            </p:nvSpPr>
            <p:spPr bwMode="auto">
              <a:xfrm>
                <a:off x="1878" y="3316"/>
                <a:ext cx="56" cy="30"/>
              </a:xfrm>
              <a:custGeom>
                <a:avLst/>
                <a:gdLst>
                  <a:gd name="T0" fmla="*/ 40 w 56"/>
                  <a:gd name="T1" fmla="*/ 16 h 30"/>
                  <a:gd name="T2" fmla="*/ 40 w 56"/>
                  <a:gd name="T3" fmla="*/ 16 h 30"/>
                  <a:gd name="T4" fmla="*/ 34 w 56"/>
                  <a:gd name="T5" fmla="*/ 22 h 30"/>
                  <a:gd name="T6" fmla="*/ 28 w 56"/>
                  <a:gd name="T7" fmla="*/ 26 h 30"/>
                  <a:gd name="T8" fmla="*/ 28 w 56"/>
                  <a:gd name="T9" fmla="*/ 26 h 30"/>
                  <a:gd name="T10" fmla="*/ 20 w 56"/>
                  <a:gd name="T11" fmla="*/ 28 h 30"/>
                  <a:gd name="T12" fmla="*/ 12 w 56"/>
                  <a:gd name="T13" fmla="*/ 30 h 30"/>
                  <a:gd name="T14" fmla="*/ 4 w 56"/>
                  <a:gd name="T15" fmla="*/ 30 h 30"/>
                  <a:gd name="T16" fmla="*/ 2 w 56"/>
                  <a:gd name="T17" fmla="*/ 28 h 30"/>
                  <a:gd name="T18" fmla="*/ 0 w 56"/>
                  <a:gd name="T19" fmla="*/ 26 h 30"/>
                  <a:gd name="T20" fmla="*/ 0 w 56"/>
                  <a:gd name="T21" fmla="*/ 26 h 30"/>
                  <a:gd name="T22" fmla="*/ 4 w 56"/>
                  <a:gd name="T23" fmla="*/ 26 h 30"/>
                  <a:gd name="T24" fmla="*/ 8 w 56"/>
                  <a:gd name="T25" fmla="*/ 22 h 30"/>
                  <a:gd name="T26" fmla="*/ 8 w 56"/>
                  <a:gd name="T27" fmla="*/ 22 h 30"/>
                  <a:gd name="T28" fmla="*/ 4 w 56"/>
                  <a:gd name="T29" fmla="*/ 22 h 30"/>
                  <a:gd name="T30" fmla="*/ 0 w 56"/>
                  <a:gd name="T31" fmla="*/ 20 h 30"/>
                  <a:gd name="T32" fmla="*/ 0 w 56"/>
                  <a:gd name="T33" fmla="*/ 20 h 30"/>
                  <a:gd name="T34" fmla="*/ 6 w 56"/>
                  <a:gd name="T35" fmla="*/ 18 h 30"/>
                  <a:gd name="T36" fmla="*/ 8 w 56"/>
                  <a:gd name="T37" fmla="*/ 16 h 30"/>
                  <a:gd name="T38" fmla="*/ 8 w 56"/>
                  <a:gd name="T39" fmla="*/ 12 h 30"/>
                  <a:gd name="T40" fmla="*/ 8 w 56"/>
                  <a:gd name="T41" fmla="*/ 12 h 30"/>
                  <a:gd name="T42" fmla="*/ 8 w 56"/>
                  <a:gd name="T43" fmla="*/ 12 h 30"/>
                  <a:gd name="T44" fmla="*/ 12 w 56"/>
                  <a:gd name="T45" fmla="*/ 6 h 30"/>
                  <a:gd name="T46" fmla="*/ 16 w 56"/>
                  <a:gd name="T47" fmla="*/ 2 h 30"/>
                  <a:gd name="T48" fmla="*/ 22 w 56"/>
                  <a:gd name="T49" fmla="*/ 0 h 30"/>
                  <a:gd name="T50" fmla="*/ 32 w 56"/>
                  <a:gd name="T51" fmla="*/ 0 h 30"/>
                  <a:gd name="T52" fmla="*/ 32 w 56"/>
                  <a:gd name="T53" fmla="*/ 0 h 30"/>
                  <a:gd name="T54" fmla="*/ 46 w 56"/>
                  <a:gd name="T55" fmla="*/ 2 h 30"/>
                  <a:gd name="T56" fmla="*/ 50 w 56"/>
                  <a:gd name="T57" fmla="*/ 4 h 30"/>
                  <a:gd name="T58" fmla="*/ 54 w 56"/>
                  <a:gd name="T59" fmla="*/ 6 h 30"/>
                  <a:gd name="T60" fmla="*/ 56 w 56"/>
                  <a:gd name="T61" fmla="*/ 10 h 30"/>
                  <a:gd name="T62" fmla="*/ 56 w 56"/>
                  <a:gd name="T63" fmla="*/ 16 h 30"/>
                  <a:gd name="T64" fmla="*/ 56 w 56"/>
                  <a:gd name="T65" fmla="*/ 30 h 30"/>
                  <a:gd name="T66" fmla="*/ 56 w 56"/>
                  <a:gd name="T67" fmla="*/ 30 h 30"/>
                  <a:gd name="T68" fmla="*/ 54 w 56"/>
                  <a:gd name="T69" fmla="*/ 24 h 30"/>
                  <a:gd name="T70" fmla="*/ 50 w 56"/>
                  <a:gd name="T71" fmla="*/ 20 h 30"/>
                  <a:gd name="T72" fmla="*/ 46 w 56"/>
                  <a:gd name="T73" fmla="*/ 16 h 30"/>
                  <a:gd name="T74" fmla="*/ 40 w 56"/>
                  <a:gd name="T75" fmla="*/ 16 h 30"/>
                  <a:gd name="T76" fmla="*/ 40 w 56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30">
                    <a:moveTo>
                      <a:pt x="40" y="16"/>
                    </a:moveTo>
                    <a:lnTo>
                      <a:pt x="40" y="16"/>
                    </a:lnTo>
                    <a:lnTo>
                      <a:pt x="34" y="22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0" y="28"/>
                    </a:lnTo>
                    <a:lnTo>
                      <a:pt x="12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6" y="2"/>
                    </a:lnTo>
                    <a:lnTo>
                      <a:pt x="50" y="4"/>
                    </a:lnTo>
                    <a:lnTo>
                      <a:pt x="54" y="6"/>
                    </a:lnTo>
                    <a:lnTo>
                      <a:pt x="56" y="10"/>
                    </a:lnTo>
                    <a:lnTo>
                      <a:pt x="56" y="16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4" y="24"/>
                    </a:lnTo>
                    <a:lnTo>
                      <a:pt x="50" y="20"/>
                    </a:lnTo>
                    <a:lnTo>
                      <a:pt x="46" y="16"/>
                    </a:lnTo>
                    <a:lnTo>
                      <a:pt x="40" y="16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Freeform 1632"/>
              <p:cNvSpPr/>
              <p:nvPr/>
            </p:nvSpPr>
            <p:spPr bwMode="auto">
              <a:xfrm>
                <a:off x="1878" y="3316"/>
                <a:ext cx="32" cy="30"/>
              </a:xfrm>
              <a:custGeom>
                <a:avLst/>
                <a:gdLst>
                  <a:gd name="T0" fmla="*/ 32 w 32"/>
                  <a:gd name="T1" fmla="*/ 24 h 30"/>
                  <a:gd name="T2" fmla="*/ 32 w 32"/>
                  <a:gd name="T3" fmla="*/ 24 h 30"/>
                  <a:gd name="T4" fmla="*/ 28 w 32"/>
                  <a:gd name="T5" fmla="*/ 26 h 30"/>
                  <a:gd name="T6" fmla="*/ 28 w 32"/>
                  <a:gd name="T7" fmla="*/ 26 h 30"/>
                  <a:gd name="T8" fmla="*/ 20 w 32"/>
                  <a:gd name="T9" fmla="*/ 28 h 30"/>
                  <a:gd name="T10" fmla="*/ 12 w 32"/>
                  <a:gd name="T11" fmla="*/ 30 h 30"/>
                  <a:gd name="T12" fmla="*/ 4 w 32"/>
                  <a:gd name="T13" fmla="*/ 30 h 30"/>
                  <a:gd name="T14" fmla="*/ 2 w 32"/>
                  <a:gd name="T15" fmla="*/ 28 h 30"/>
                  <a:gd name="T16" fmla="*/ 0 w 32"/>
                  <a:gd name="T17" fmla="*/ 26 h 30"/>
                  <a:gd name="T18" fmla="*/ 0 w 32"/>
                  <a:gd name="T19" fmla="*/ 26 h 30"/>
                  <a:gd name="T20" fmla="*/ 4 w 32"/>
                  <a:gd name="T21" fmla="*/ 26 h 30"/>
                  <a:gd name="T22" fmla="*/ 8 w 32"/>
                  <a:gd name="T23" fmla="*/ 22 h 30"/>
                  <a:gd name="T24" fmla="*/ 8 w 32"/>
                  <a:gd name="T25" fmla="*/ 22 h 30"/>
                  <a:gd name="T26" fmla="*/ 4 w 32"/>
                  <a:gd name="T27" fmla="*/ 22 h 30"/>
                  <a:gd name="T28" fmla="*/ 0 w 32"/>
                  <a:gd name="T29" fmla="*/ 20 h 30"/>
                  <a:gd name="T30" fmla="*/ 0 w 32"/>
                  <a:gd name="T31" fmla="*/ 20 h 30"/>
                  <a:gd name="T32" fmla="*/ 6 w 32"/>
                  <a:gd name="T33" fmla="*/ 18 h 30"/>
                  <a:gd name="T34" fmla="*/ 8 w 32"/>
                  <a:gd name="T35" fmla="*/ 16 h 30"/>
                  <a:gd name="T36" fmla="*/ 8 w 32"/>
                  <a:gd name="T37" fmla="*/ 12 h 30"/>
                  <a:gd name="T38" fmla="*/ 8 w 32"/>
                  <a:gd name="T39" fmla="*/ 12 h 30"/>
                  <a:gd name="T40" fmla="*/ 8 w 32"/>
                  <a:gd name="T41" fmla="*/ 12 h 30"/>
                  <a:gd name="T42" fmla="*/ 12 w 32"/>
                  <a:gd name="T43" fmla="*/ 6 h 30"/>
                  <a:gd name="T44" fmla="*/ 16 w 32"/>
                  <a:gd name="T45" fmla="*/ 2 h 30"/>
                  <a:gd name="T46" fmla="*/ 22 w 32"/>
                  <a:gd name="T47" fmla="*/ 0 h 30"/>
                  <a:gd name="T48" fmla="*/ 32 w 32"/>
                  <a:gd name="T49" fmla="*/ 0 h 30"/>
                  <a:gd name="T50" fmla="*/ 32 w 32"/>
                  <a:gd name="T5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30">
                    <a:moveTo>
                      <a:pt x="32" y="24"/>
                    </a:moveTo>
                    <a:lnTo>
                      <a:pt x="32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0" y="28"/>
                    </a:lnTo>
                    <a:lnTo>
                      <a:pt x="12" y="30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32" y="2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Rectangle 1633"/>
              <p:cNvSpPr>
                <a:spLocks noChangeArrowheads="1"/>
              </p:cNvSpPr>
              <p:nvPr/>
            </p:nvSpPr>
            <p:spPr bwMode="auto">
              <a:xfrm>
                <a:off x="1974" y="2810"/>
                <a:ext cx="128" cy="124"/>
              </a:xfrm>
              <a:prstGeom prst="rect">
                <a:avLst/>
              </a:prstGeom>
              <a:solidFill>
                <a:srgbClr val="9C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Freeform 1634"/>
              <p:cNvSpPr/>
              <p:nvPr/>
            </p:nvSpPr>
            <p:spPr bwMode="auto">
              <a:xfrm>
                <a:off x="1998" y="2812"/>
                <a:ext cx="80" cy="122"/>
              </a:xfrm>
              <a:custGeom>
                <a:avLst/>
                <a:gdLst>
                  <a:gd name="T0" fmla="*/ 40 w 80"/>
                  <a:gd name="T1" fmla="*/ 0 h 122"/>
                  <a:gd name="T2" fmla="*/ 40 w 80"/>
                  <a:gd name="T3" fmla="*/ 0 h 122"/>
                  <a:gd name="T4" fmla="*/ 50 w 80"/>
                  <a:gd name="T5" fmla="*/ 2 h 122"/>
                  <a:gd name="T6" fmla="*/ 58 w 80"/>
                  <a:gd name="T7" fmla="*/ 6 h 122"/>
                  <a:gd name="T8" fmla="*/ 66 w 80"/>
                  <a:gd name="T9" fmla="*/ 16 h 122"/>
                  <a:gd name="T10" fmla="*/ 70 w 80"/>
                  <a:gd name="T11" fmla="*/ 26 h 122"/>
                  <a:gd name="T12" fmla="*/ 74 w 80"/>
                  <a:gd name="T13" fmla="*/ 38 h 122"/>
                  <a:gd name="T14" fmla="*/ 78 w 80"/>
                  <a:gd name="T15" fmla="*/ 54 h 122"/>
                  <a:gd name="T16" fmla="*/ 80 w 80"/>
                  <a:gd name="T17" fmla="*/ 84 h 122"/>
                  <a:gd name="T18" fmla="*/ 80 w 80"/>
                  <a:gd name="T19" fmla="*/ 84 h 122"/>
                  <a:gd name="T20" fmla="*/ 78 w 80"/>
                  <a:gd name="T21" fmla="*/ 92 h 122"/>
                  <a:gd name="T22" fmla="*/ 76 w 80"/>
                  <a:gd name="T23" fmla="*/ 98 h 122"/>
                  <a:gd name="T24" fmla="*/ 70 w 80"/>
                  <a:gd name="T25" fmla="*/ 110 h 122"/>
                  <a:gd name="T26" fmla="*/ 60 w 80"/>
                  <a:gd name="T27" fmla="*/ 118 h 122"/>
                  <a:gd name="T28" fmla="*/ 52 w 80"/>
                  <a:gd name="T29" fmla="*/ 122 h 122"/>
                  <a:gd name="T30" fmla="*/ 28 w 80"/>
                  <a:gd name="T31" fmla="*/ 122 h 122"/>
                  <a:gd name="T32" fmla="*/ 28 w 80"/>
                  <a:gd name="T33" fmla="*/ 122 h 122"/>
                  <a:gd name="T34" fmla="*/ 20 w 80"/>
                  <a:gd name="T35" fmla="*/ 118 h 122"/>
                  <a:gd name="T36" fmla="*/ 12 w 80"/>
                  <a:gd name="T37" fmla="*/ 110 h 122"/>
                  <a:gd name="T38" fmla="*/ 4 w 80"/>
                  <a:gd name="T39" fmla="*/ 98 h 122"/>
                  <a:gd name="T40" fmla="*/ 2 w 80"/>
                  <a:gd name="T41" fmla="*/ 92 h 122"/>
                  <a:gd name="T42" fmla="*/ 0 w 80"/>
                  <a:gd name="T43" fmla="*/ 84 h 122"/>
                  <a:gd name="T44" fmla="*/ 0 w 80"/>
                  <a:gd name="T45" fmla="*/ 84 h 122"/>
                  <a:gd name="T46" fmla="*/ 2 w 80"/>
                  <a:gd name="T47" fmla="*/ 54 h 122"/>
                  <a:gd name="T48" fmla="*/ 6 w 80"/>
                  <a:gd name="T49" fmla="*/ 38 h 122"/>
                  <a:gd name="T50" fmla="*/ 10 w 80"/>
                  <a:gd name="T51" fmla="*/ 26 h 122"/>
                  <a:gd name="T52" fmla="*/ 14 w 80"/>
                  <a:gd name="T53" fmla="*/ 16 h 122"/>
                  <a:gd name="T54" fmla="*/ 22 w 80"/>
                  <a:gd name="T55" fmla="*/ 6 h 122"/>
                  <a:gd name="T56" fmla="*/ 30 w 80"/>
                  <a:gd name="T57" fmla="*/ 2 h 122"/>
                  <a:gd name="T58" fmla="*/ 40 w 80"/>
                  <a:gd name="T59" fmla="*/ 0 h 122"/>
                  <a:gd name="T60" fmla="*/ 40 w 80"/>
                  <a:gd name="T6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122">
                    <a:moveTo>
                      <a:pt x="40" y="0"/>
                    </a:moveTo>
                    <a:lnTo>
                      <a:pt x="40" y="0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66" y="16"/>
                    </a:lnTo>
                    <a:lnTo>
                      <a:pt x="70" y="26"/>
                    </a:lnTo>
                    <a:lnTo>
                      <a:pt x="74" y="38"/>
                    </a:lnTo>
                    <a:lnTo>
                      <a:pt x="78" y="54"/>
                    </a:lnTo>
                    <a:lnTo>
                      <a:pt x="80" y="84"/>
                    </a:lnTo>
                    <a:lnTo>
                      <a:pt x="80" y="84"/>
                    </a:lnTo>
                    <a:lnTo>
                      <a:pt x="78" y="92"/>
                    </a:lnTo>
                    <a:lnTo>
                      <a:pt x="76" y="98"/>
                    </a:lnTo>
                    <a:lnTo>
                      <a:pt x="70" y="110"/>
                    </a:lnTo>
                    <a:lnTo>
                      <a:pt x="60" y="118"/>
                    </a:lnTo>
                    <a:lnTo>
                      <a:pt x="52" y="122"/>
                    </a:lnTo>
                    <a:lnTo>
                      <a:pt x="28" y="122"/>
                    </a:lnTo>
                    <a:lnTo>
                      <a:pt x="28" y="122"/>
                    </a:lnTo>
                    <a:lnTo>
                      <a:pt x="20" y="118"/>
                    </a:lnTo>
                    <a:lnTo>
                      <a:pt x="12" y="110"/>
                    </a:lnTo>
                    <a:lnTo>
                      <a:pt x="4" y="98"/>
                    </a:lnTo>
                    <a:lnTo>
                      <a:pt x="2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6" y="38"/>
                    </a:lnTo>
                    <a:lnTo>
                      <a:pt x="10" y="26"/>
                    </a:lnTo>
                    <a:lnTo>
                      <a:pt x="14" y="16"/>
                    </a:lnTo>
                    <a:lnTo>
                      <a:pt x="22" y="6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Freeform 1635"/>
              <p:cNvSpPr/>
              <p:nvPr/>
            </p:nvSpPr>
            <p:spPr bwMode="auto">
              <a:xfrm>
                <a:off x="1998" y="2812"/>
                <a:ext cx="40" cy="122"/>
              </a:xfrm>
              <a:custGeom>
                <a:avLst/>
                <a:gdLst>
                  <a:gd name="T0" fmla="*/ 40 w 40"/>
                  <a:gd name="T1" fmla="*/ 122 h 122"/>
                  <a:gd name="T2" fmla="*/ 28 w 40"/>
                  <a:gd name="T3" fmla="*/ 122 h 122"/>
                  <a:gd name="T4" fmla="*/ 28 w 40"/>
                  <a:gd name="T5" fmla="*/ 122 h 122"/>
                  <a:gd name="T6" fmla="*/ 20 w 40"/>
                  <a:gd name="T7" fmla="*/ 118 h 122"/>
                  <a:gd name="T8" fmla="*/ 12 w 40"/>
                  <a:gd name="T9" fmla="*/ 110 h 122"/>
                  <a:gd name="T10" fmla="*/ 4 w 40"/>
                  <a:gd name="T11" fmla="*/ 98 h 122"/>
                  <a:gd name="T12" fmla="*/ 2 w 40"/>
                  <a:gd name="T13" fmla="*/ 92 h 122"/>
                  <a:gd name="T14" fmla="*/ 0 w 40"/>
                  <a:gd name="T15" fmla="*/ 84 h 122"/>
                  <a:gd name="T16" fmla="*/ 0 w 40"/>
                  <a:gd name="T17" fmla="*/ 84 h 122"/>
                  <a:gd name="T18" fmla="*/ 2 w 40"/>
                  <a:gd name="T19" fmla="*/ 54 h 122"/>
                  <a:gd name="T20" fmla="*/ 6 w 40"/>
                  <a:gd name="T21" fmla="*/ 38 h 122"/>
                  <a:gd name="T22" fmla="*/ 10 w 40"/>
                  <a:gd name="T23" fmla="*/ 26 h 122"/>
                  <a:gd name="T24" fmla="*/ 14 w 40"/>
                  <a:gd name="T25" fmla="*/ 16 h 122"/>
                  <a:gd name="T26" fmla="*/ 22 w 40"/>
                  <a:gd name="T27" fmla="*/ 6 h 122"/>
                  <a:gd name="T28" fmla="*/ 30 w 40"/>
                  <a:gd name="T29" fmla="*/ 2 h 122"/>
                  <a:gd name="T30" fmla="*/ 40 w 40"/>
                  <a:gd name="T31" fmla="*/ 0 h 122"/>
                  <a:gd name="T32" fmla="*/ 40 w 40"/>
                  <a:gd name="T33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122">
                    <a:moveTo>
                      <a:pt x="40" y="122"/>
                    </a:moveTo>
                    <a:lnTo>
                      <a:pt x="28" y="122"/>
                    </a:lnTo>
                    <a:lnTo>
                      <a:pt x="28" y="122"/>
                    </a:lnTo>
                    <a:lnTo>
                      <a:pt x="20" y="118"/>
                    </a:lnTo>
                    <a:lnTo>
                      <a:pt x="12" y="110"/>
                    </a:lnTo>
                    <a:lnTo>
                      <a:pt x="4" y="98"/>
                    </a:lnTo>
                    <a:lnTo>
                      <a:pt x="2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6" y="38"/>
                    </a:lnTo>
                    <a:lnTo>
                      <a:pt x="10" y="26"/>
                    </a:lnTo>
                    <a:lnTo>
                      <a:pt x="14" y="16"/>
                    </a:lnTo>
                    <a:lnTo>
                      <a:pt x="22" y="6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12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Freeform 1636"/>
              <p:cNvSpPr/>
              <p:nvPr/>
            </p:nvSpPr>
            <p:spPr bwMode="auto">
              <a:xfrm>
                <a:off x="1992" y="289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Freeform 1637"/>
              <p:cNvSpPr/>
              <p:nvPr/>
            </p:nvSpPr>
            <p:spPr bwMode="auto">
              <a:xfrm>
                <a:off x="1992" y="2894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Freeform 1638"/>
              <p:cNvSpPr/>
              <p:nvPr/>
            </p:nvSpPr>
            <p:spPr bwMode="auto">
              <a:xfrm>
                <a:off x="2016" y="2894"/>
                <a:ext cx="46" cy="40"/>
              </a:xfrm>
              <a:custGeom>
                <a:avLst/>
                <a:gdLst>
                  <a:gd name="T0" fmla="*/ 32 w 46"/>
                  <a:gd name="T1" fmla="*/ 0 h 40"/>
                  <a:gd name="T2" fmla="*/ 46 w 46"/>
                  <a:gd name="T3" fmla="*/ 40 h 40"/>
                  <a:gd name="T4" fmla="*/ 46 w 46"/>
                  <a:gd name="T5" fmla="*/ 40 h 40"/>
                  <a:gd name="T6" fmla="*/ 0 w 46"/>
                  <a:gd name="T7" fmla="*/ 40 h 40"/>
                  <a:gd name="T8" fmla="*/ 12 w 46"/>
                  <a:gd name="T9" fmla="*/ 0 h 40"/>
                  <a:gd name="T10" fmla="*/ 12 w 46"/>
                  <a:gd name="T11" fmla="*/ 0 h 40"/>
                  <a:gd name="T12" fmla="*/ 32 w 46"/>
                  <a:gd name="T13" fmla="*/ 0 h 40"/>
                  <a:gd name="T14" fmla="*/ 32 w 46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0">
                    <a:moveTo>
                      <a:pt x="32" y="0"/>
                    </a:moveTo>
                    <a:lnTo>
                      <a:pt x="46" y="40"/>
                    </a:lnTo>
                    <a:lnTo>
                      <a:pt x="46" y="40"/>
                    </a:lnTo>
                    <a:lnTo>
                      <a:pt x="0" y="4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Freeform 1639"/>
              <p:cNvSpPr/>
              <p:nvPr/>
            </p:nvSpPr>
            <p:spPr bwMode="auto">
              <a:xfrm>
                <a:off x="2016" y="2894"/>
                <a:ext cx="22" cy="40"/>
              </a:xfrm>
              <a:custGeom>
                <a:avLst/>
                <a:gdLst>
                  <a:gd name="T0" fmla="*/ 22 w 22"/>
                  <a:gd name="T1" fmla="*/ 40 h 40"/>
                  <a:gd name="T2" fmla="*/ 0 w 22"/>
                  <a:gd name="T3" fmla="*/ 40 h 40"/>
                  <a:gd name="T4" fmla="*/ 12 w 22"/>
                  <a:gd name="T5" fmla="*/ 0 h 40"/>
                  <a:gd name="T6" fmla="*/ 22 w 22"/>
                  <a:gd name="T7" fmla="*/ 0 h 40"/>
                  <a:gd name="T8" fmla="*/ 22 w 2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0">
                    <a:moveTo>
                      <a:pt x="22" y="40"/>
                    </a:moveTo>
                    <a:lnTo>
                      <a:pt x="0" y="40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Freeform 1640"/>
              <p:cNvSpPr/>
              <p:nvPr/>
            </p:nvSpPr>
            <p:spPr bwMode="auto">
              <a:xfrm>
                <a:off x="2028" y="2882"/>
                <a:ext cx="20" cy="22"/>
              </a:xfrm>
              <a:custGeom>
                <a:avLst/>
                <a:gdLst>
                  <a:gd name="T0" fmla="*/ 20 w 20"/>
                  <a:gd name="T1" fmla="*/ 0 h 22"/>
                  <a:gd name="T2" fmla="*/ 0 w 20"/>
                  <a:gd name="T3" fmla="*/ 0 h 22"/>
                  <a:gd name="T4" fmla="*/ 0 w 20"/>
                  <a:gd name="T5" fmla="*/ 12 h 22"/>
                  <a:gd name="T6" fmla="*/ 0 w 20"/>
                  <a:gd name="T7" fmla="*/ 12 h 22"/>
                  <a:gd name="T8" fmla="*/ 0 w 20"/>
                  <a:gd name="T9" fmla="*/ 12 h 22"/>
                  <a:gd name="T10" fmla="*/ 0 w 20"/>
                  <a:gd name="T11" fmla="*/ 16 h 22"/>
                  <a:gd name="T12" fmla="*/ 2 w 20"/>
                  <a:gd name="T13" fmla="*/ 20 h 22"/>
                  <a:gd name="T14" fmla="*/ 6 w 20"/>
                  <a:gd name="T15" fmla="*/ 22 h 22"/>
                  <a:gd name="T16" fmla="*/ 10 w 20"/>
                  <a:gd name="T17" fmla="*/ 22 h 22"/>
                  <a:gd name="T18" fmla="*/ 10 w 20"/>
                  <a:gd name="T19" fmla="*/ 22 h 22"/>
                  <a:gd name="T20" fmla="*/ 14 w 20"/>
                  <a:gd name="T21" fmla="*/ 22 h 22"/>
                  <a:gd name="T22" fmla="*/ 18 w 20"/>
                  <a:gd name="T23" fmla="*/ 20 h 22"/>
                  <a:gd name="T24" fmla="*/ 20 w 20"/>
                  <a:gd name="T25" fmla="*/ 16 h 22"/>
                  <a:gd name="T26" fmla="*/ 20 w 20"/>
                  <a:gd name="T27" fmla="*/ 12 h 22"/>
                  <a:gd name="T28" fmla="*/ 20 w 20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2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Freeform 1641"/>
              <p:cNvSpPr/>
              <p:nvPr/>
            </p:nvSpPr>
            <p:spPr bwMode="auto">
              <a:xfrm>
                <a:off x="2028" y="2882"/>
                <a:ext cx="10" cy="22"/>
              </a:xfrm>
              <a:custGeom>
                <a:avLst/>
                <a:gdLst>
                  <a:gd name="T0" fmla="*/ 10 w 10"/>
                  <a:gd name="T1" fmla="*/ 0 h 22"/>
                  <a:gd name="T2" fmla="*/ 0 w 10"/>
                  <a:gd name="T3" fmla="*/ 0 h 22"/>
                  <a:gd name="T4" fmla="*/ 0 w 10"/>
                  <a:gd name="T5" fmla="*/ 12 h 22"/>
                  <a:gd name="T6" fmla="*/ 0 w 10"/>
                  <a:gd name="T7" fmla="*/ 12 h 22"/>
                  <a:gd name="T8" fmla="*/ 0 w 10"/>
                  <a:gd name="T9" fmla="*/ 12 h 22"/>
                  <a:gd name="T10" fmla="*/ 0 w 10"/>
                  <a:gd name="T11" fmla="*/ 16 h 22"/>
                  <a:gd name="T12" fmla="*/ 2 w 10"/>
                  <a:gd name="T13" fmla="*/ 20 h 22"/>
                  <a:gd name="T14" fmla="*/ 6 w 10"/>
                  <a:gd name="T15" fmla="*/ 22 h 22"/>
                  <a:gd name="T16" fmla="*/ 10 w 10"/>
                  <a:gd name="T17" fmla="*/ 22 h 22"/>
                  <a:gd name="T18" fmla="*/ 10 w 10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Freeform 1642"/>
              <p:cNvSpPr/>
              <p:nvPr/>
            </p:nvSpPr>
            <p:spPr bwMode="auto">
              <a:xfrm>
                <a:off x="2016" y="2824"/>
                <a:ext cx="46" cy="62"/>
              </a:xfrm>
              <a:custGeom>
                <a:avLst/>
                <a:gdLst>
                  <a:gd name="T0" fmla="*/ 0 w 46"/>
                  <a:gd name="T1" fmla="*/ 22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60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2 h 62"/>
                  <a:gd name="T30" fmla="*/ 46 w 46"/>
                  <a:gd name="T31" fmla="*/ 22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2 h 62"/>
                  <a:gd name="T50" fmla="*/ 0 w 46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Freeform 1643"/>
              <p:cNvSpPr/>
              <p:nvPr/>
            </p:nvSpPr>
            <p:spPr bwMode="auto">
              <a:xfrm>
                <a:off x="2016" y="2824"/>
                <a:ext cx="22" cy="62"/>
              </a:xfrm>
              <a:custGeom>
                <a:avLst/>
                <a:gdLst>
                  <a:gd name="T0" fmla="*/ 0 w 22"/>
                  <a:gd name="T1" fmla="*/ 22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60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2 h 62"/>
                  <a:gd name="T30" fmla="*/ 0 w 22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60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Freeform 1644"/>
              <p:cNvSpPr/>
              <p:nvPr/>
            </p:nvSpPr>
            <p:spPr bwMode="auto">
              <a:xfrm>
                <a:off x="2030" y="2822"/>
                <a:ext cx="32" cy="28"/>
              </a:xfrm>
              <a:custGeom>
                <a:avLst/>
                <a:gdLst>
                  <a:gd name="T0" fmla="*/ 0 w 32"/>
                  <a:gd name="T1" fmla="*/ 0 h 28"/>
                  <a:gd name="T2" fmla="*/ 0 w 32"/>
                  <a:gd name="T3" fmla="*/ 0 h 28"/>
                  <a:gd name="T4" fmla="*/ 0 w 32"/>
                  <a:gd name="T5" fmla="*/ 10 h 28"/>
                  <a:gd name="T6" fmla="*/ 0 w 32"/>
                  <a:gd name="T7" fmla="*/ 10 h 28"/>
                  <a:gd name="T8" fmla="*/ 6 w 32"/>
                  <a:gd name="T9" fmla="*/ 16 h 28"/>
                  <a:gd name="T10" fmla="*/ 14 w 32"/>
                  <a:gd name="T11" fmla="*/ 22 h 28"/>
                  <a:gd name="T12" fmla="*/ 24 w 32"/>
                  <a:gd name="T13" fmla="*/ 26 h 28"/>
                  <a:gd name="T14" fmla="*/ 32 w 32"/>
                  <a:gd name="T15" fmla="*/ 28 h 28"/>
                  <a:gd name="T16" fmla="*/ 32 w 32"/>
                  <a:gd name="T17" fmla="*/ 28 h 28"/>
                  <a:gd name="T18" fmla="*/ 32 w 32"/>
                  <a:gd name="T19" fmla="*/ 20 h 28"/>
                  <a:gd name="T20" fmla="*/ 30 w 32"/>
                  <a:gd name="T21" fmla="*/ 12 h 28"/>
                  <a:gd name="T22" fmla="*/ 26 w 32"/>
                  <a:gd name="T23" fmla="*/ 8 h 28"/>
                  <a:gd name="T24" fmla="*/ 22 w 32"/>
                  <a:gd name="T25" fmla="*/ 4 h 28"/>
                  <a:gd name="T26" fmla="*/ 18 w 32"/>
                  <a:gd name="T27" fmla="*/ 0 h 28"/>
                  <a:gd name="T28" fmla="*/ 12 w 32"/>
                  <a:gd name="T29" fmla="*/ 0 h 28"/>
                  <a:gd name="T30" fmla="*/ 0 w 32"/>
                  <a:gd name="T31" fmla="*/ 0 h 28"/>
                  <a:gd name="T32" fmla="*/ 0 w 32"/>
                  <a:gd name="T3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16"/>
                    </a:lnTo>
                    <a:lnTo>
                      <a:pt x="14" y="22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2" y="20"/>
                    </a:lnTo>
                    <a:lnTo>
                      <a:pt x="30" y="12"/>
                    </a:lnTo>
                    <a:lnTo>
                      <a:pt x="26" y="8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Freeform 1645"/>
              <p:cNvSpPr/>
              <p:nvPr/>
            </p:nvSpPr>
            <p:spPr bwMode="auto">
              <a:xfrm>
                <a:off x="2014" y="2822"/>
                <a:ext cx="24" cy="28"/>
              </a:xfrm>
              <a:custGeom>
                <a:avLst/>
                <a:gdLst>
                  <a:gd name="T0" fmla="*/ 16 w 24"/>
                  <a:gd name="T1" fmla="*/ 0 h 28"/>
                  <a:gd name="T2" fmla="*/ 16 w 24"/>
                  <a:gd name="T3" fmla="*/ 0 h 28"/>
                  <a:gd name="T4" fmla="*/ 8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2 w 24"/>
                  <a:gd name="T11" fmla="*/ 28 h 28"/>
                  <a:gd name="T12" fmla="*/ 2 w 24"/>
                  <a:gd name="T13" fmla="*/ 28 h 28"/>
                  <a:gd name="T14" fmla="*/ 10 w 24"/>
                  <a:gd name="T15" fmla="*/ 20 h 28"/>
                  <a:gd name="T16" fmla="*/ 16 w 24"/>
                  <a:gd name="T17" fmla="*/ 10 h 28"/>
                  <a:gd name="T18" fmla="*/ 16 w 24"/>
                  <a:gd name="T19" fmla="*/ 10 h 28"/>
                  <a:gd name="T20" fmla="*/ 18 w 24"/>
                  <a:gd name="T21" fmla="*/ 14 h 28"/>
                  <a:gd name="T22" fmla="*/ 24 w 24"/>
                  <a:gd name="T23" fmla="*/ 18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0 h 28"/>
                  <a:gd name="T30" fmla="*/ 16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8" y="14"/>
                    </a:lnTo>
                    <a:lnTo>
                      <a:pt x="24" y="1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1403" name="Picture 1646"/>
              <p:cNvPicPr>
                <a:picLocks noChangeAspect="1" noChangeArrowheads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4" y="3176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04" name="Rectangle 1647"/>
              <p:cNvSpPr>
                <a:spLocks noChangeArrowheads="1"/>
              </p:cNvSpPr>
              <p:nvPr/>
            </p:nvSpPr>
            <p:spPr bwMode="auto">
              <a:xfrm>
                <a:off x="2742" y="2562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Freeform 1648"/>
              <p:cNvSpPr/>
              <p:nvPr/>
            </p:nvSpPr>
            <p:spPr bwMode="auto">
              <a:xfrm>
                <a:off x="2828" y="260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Freeform 1649"/>
              <p:cNvSpPr/>
              <p:nvPr/>
            </p:nvSpPr>
            <p:spPr bwMode="auto">
              <a:xfrm>
                <a:off x="2780" y="260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Freeform 1650"/>
              <p:cNvSpPr/>
              <p:nvPr/>
            </p:nvSpPr>
            <p:spPr bwMode="auto">
              <a:xfrm>
                <a:off x="2760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Freeform 1651"/>
              <p:cNvSpPr/>
              <p:nvPr/>
            </p:nvSpPr>
            <p:spPr bwMode="auto">
              <a:xfrm>
                <a:off x="2760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Freeform 1652"/>
              <p:cNvSpPr/>
              <p:nvPr/>
            </p:nvSpPr>
            <p:spPr bwMode="auto">
              <a:xfrm>
                <a:off x="2798" y="2652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4 w 16"/>
                  <a:gd name="T5" fmla="*/ 8 h 34"/>
                  <a:gd name="T6" fmla="*/ 4 w 16"/>
                  <a:gd name="T7" fmla="*/ 8 h 34"/>
                  <a:gd name="T8" fmla="*/ 4 w 16"/>
                  <a:gd name="T9" fmla="*/ 8 h 34"/>
                  <a:gd name="T10" fmla="*/ 2 w 16"/>
                  <a:gd name="T11" fmla="*/ 6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0 w 16"/>
                  <a:gd name="T23" fmla="*/ 0 h 34"/>
                  <a:gd name="T24" fmla="*/ 10 w 16"/>
                  <a:gd name="T25" fmla="*/ 0 h 34"/>
                  <a:gd name="T26" fmla="*/ 12 w 16"/>
                  <a:gd name="T27" fmla="*/ 0 h 34"/>
                  <a:gd name="T28" fmla="*/ 14 w 16"/>
                  <a:gd name="T29" fmla="*/ 2 h 34"/>
                  <a:gd name="T30" fmla="*/ 12 w 16"/>
                  <a:gd name="T31" fmla="*/ 6 h 34"/>
                  <a:gd name="T32" fmla="*/ 12 w 16"/>
                  <a:gd name="T33" fmla="*/ 6 h 34"/>
                  <a:gd name="T34" fmla="*/ 12 w 16"/>
                  <a:gd name="T35" fmla="*/ 8 h 34"/>
                  <a:gd name="T36" fmla="*/ 10 w 16"/>
                  <a:gd name="T37" fmla="*/ 8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Freeform 1653"/>
              <p:cNvSpPr/>
              <p:nvPr/>
            </p:nvSpPr>
            <p:spPr bwMode="auto">
              <a:xfrm>
                <a:off x="2798" y="2652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4 w 8"/>
                  <a:gd name="T5" fmla="*/ 8 h 34"/>
                  <a:gd name="T6" fmla="*/ 4 w 8"/>
                  <a:gd name="T7" fmla="*/ 8 h 34"/>
                  <a:gd name="T8" fmla="*/ 4 w 8"/>
                  <a:gd name="T9" fmla="*/ 8 h 34"/>
                  <a:gd name="T10" fmla="*/ 2 w 8"/>
                  <a:gd name="T11" fmla="*/ 6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Freeform 1654"/>
              <p:cNvSpPr/>
              <p:nvPr/>
            </p:nvSpPr>
            <p:spPr bwMode="auto">
              <a:xfrm>
                <a:off x="2802" y="2648"/>
                <a:ext cx="38" cy="38"/>
              </a:xfrm>
              <a:custGeom>
                <a:avLst/>
                <a:gdLst>
                  <a:gd name="T0" fmla="*/ 18 w 38"/>
                  <a:gd name="T1" fmla="*/ 0 h 38"/>
                  <a:gd name="T2" fmla="*/ 18 w 38"/>
                  <a:gd name="T3" fmla="*/ 0 h 38"/>
                  <a:gd name="T4" fmla="*/ 28 w 38"/>
                  <a:gd name="T5" fmla="*/ 4 h 38"/>
                  <a:gd name="T6" fmla="*/ 38 w 38"/>
                  <a:gd name="T7" fmla="*/ 6 h 38"/>
                  <a:gd name="T8" fmla="*/ 30 w 38"/>
                  <a:gd name="T9" fmla="*/ 38 h 38"/>
                  <a:gd name="T10" fmla="*/ 0 w 38"/>
                  <a:gd name="T11" fmla="*/ 38 h 38"/>
                  <a:gd name="T12" fmla="*/ 18 w 38"/>
                  <a:gd name="T13" fmla="*/ 0 h 38"/>
                  <a:gd name="T14" fmla="*/ 18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8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Freeform 1655"/>
              <p:cNvSpPr/>
              <p:nvPr/>
            </p:nvSpPr>
            <p:spPr bwMode="auto">
              <a:xfrm>
                <a:off x="2772" y="2648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Freeform 1656"/>
              <p:cNvSpPr/>
              <p:nvPr/>
            </p:nvSpPr>
            <p:spPr bwMode="auto">
              <a:xfrm>
                <a:off x="2796" y="2632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Freeform 1657"/>
              <p:cNvSpPr/>
              <p:nvPr/>
            </p:nvSpPr>
            <p:spPr bwMode="auto">
              <a:xfrm>
                <a:off x="2796" y="2632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Freeform 1658"/>
              <p:cNvSpPr/>
              <p:nvPr/>
            </p:nvSpPr>
            <p:spPr bwMode="auto">
              <a:xfrm>
                <a:off x="2782" y="2572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Freeform 1659"/>
              <p:cNvSpPr/>
              <p:nvPr/>
            </p:nvSpPr>
            <p:spPr bwMode="auto">
              <a:xfrm>
                <a:off x="2782" y="257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2 h 64"/>
                  <a:gd name="T16" fmla="*/ 0 w 24"/>
                  <a:gd name="T17" fmla="*/ 42 h 64"/>
                  <a:gd name="T18" fmla="*/ 2 w 24"/>
                  <a:gd name="T19" fmla="*/ 50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Freeform 1660"/>
              <p:cNvSpPr/>
              <p:nvPr/>
            </p:nvSpPr>
            <p:spPr bwMode="auto">
              <a:xfrm>
                <a:off x="2800" y="262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Freeform 1661"/>
              <p:cNvSpPr/>
              <p:nvPr/>
            </p:nvSpPr>
            <p:spPr bwMode="auto">
              <a:xfrm>
                <a:off x="2806" y="264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Freeform 1662"/>
              <p:cNvSpPr/>
              <p:nvPr/>
            </p:nvSpPr>
            <p:spPr bwMode="auto">
              <a:xfrm>
                <a:off x="2790" y="2646"/>
                <a:ext cx="16" cy="16"/>
              </a:xfrm>
              <a:custGeom>
                <a:avLst/>
                <a:gdLst>
                  <a:gd name="T0" fmla="*/ 6 w 16"/>
                  <a:gd name="T1" fmla="*/ 0 h 16"/>
                  <a:gd name="T2" fmla="*/ 6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6 w 16"/>
                  <a:gd name="T21" fmla="*/ 0 h 16"/>
                  <a:gd name="T22" fmla="*/ 6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6" y="0"/>
                    </a:moveTo>
                    <a:lnTo>
                      <a:pt x="6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Freeform 1663"/>
              <p:cNvSpPr/>
              <p:nvPr/>
            </p:nvSpPr>
            <p:spPr bwMode="auto">
              <a:xfrm>
                <a:off x="2772" y="2570"/>
                <a:ext cx="58" cy="30"/>
              </a:xfrm>
              <a:custGeom>
                <a:avLst/>
                <a:gdLst>
                  <a:gd name="T0" fmla="*/ 42 w 58"/>
                  <a:gd name="T1" fmla="*/ 16 h 30"/>
                  <a:gd name="T2" fmla="*/ 42 w 58"/>
                  <a:gd name="T3" fmla="*/ 16 h 30"/>
                  <a:gd name="T4" fmla="*/ 36 w 58"/>
                  <a:gd name="T5" fmla="*/ 22 h 30"/>
                  <a:gd name="T6" fmla="*/ 28 w 58"/>
                  <a:gd name="T7" fmla="*/ 28 h 30"/>
                  <a:gd name="T8" fmla="*/ 28 w 58"/>
                  <a:gd name="T9" fmla="*/ 28 h 30"/>
                  <a:gd name="T10" fmla="*/ 22 w 58"/>
                  <a:gd name="T11" fmla="*/ 30 h 30"/>
                  <a:gd name="T12" fmla="*/ 14 w 58"/>
                  <a:gd name="T13" fmla="*/ 30 h 30"/>
                  <a:gd name="T14" fmla="*/ 6 w 58"/>
                  <a:gd name="T15" fmla="*/ 30 h 30"/>
                  <a:gd name="T16" fmla="*/ 4 w 58"/>
                  <a:gd name="T17" fmla="*/ 28 h 30"/>
                  <a:gd name="T18" fmla="*/ 2 w 58"/>
                  <a:gd name="T19" fmla="*/ 26 h 30"/>
                  <a:gd name="T20" fmla="*/ 2 w 58"/>
                  <a:gd name="T21" fmla="*/ 26 h 30"/>
                  <a:gd name="T22" fmla="*/ 6 w 58"/>
                  <a:gd name="T23" fmla="*/ 26 h 30"/>
                  <a:gd name="T24" fmla="*/ 10 w 58"/>
                  <a:gd name="T25" fmla="*/ 22 h 30"/>
                  <a:gd name="T26" fmla="*/ 10 w 58"/>
                  <a:gd name="T27" fmla="*/ 22 h 30"/>
                  <a:gd name="T28" fmla="*/ 4 w 58"/>
                  <a:gd name="T29" fmla="*/ 24 h 30"/>
                  <a:gd name="T30" fmla="*/ 0 w 58"/>
                  <a:gd name="T31" fmla="*/ 20 h 30"/>
                  <a:gd name="T32" fmla="*/ 0 w 58"/>
                  <a:gd name="T33" fmla="*/ 20 h 30"/>
                  <a:gd name="T34" fmla="*/ 6 w 58"/>
                  <a:gd name="T35" fmla="*/ 18 h 30"/>
                  <a:gd name="T36" fmla="*/ 8 w 58"/>
                  <a:gd name="T37" fmla="*/ 16 h 30"/>
                  <a:gd name="T38" fmla="*/ 10 w 58"/>
                  <a:gd name="T39" fmla="*/ 14 h 30"/>
                  <a:gd name="T40" fmla="*/ 10 w 58"/>
                  <a:gd name="T41" fmla="*/ 14 h 30"/>
                  <a:gd name="T42" fmla="*/ 10 w 58"/>
                  <a:gd name="T43" fmla="*/ 14 h 30"/>
                  <a:gd name="T44" fmla="*/ 12 w 58"/>
                  <a:gd name="T45" fmla="*/ 8 h 30"/>
                  <a:gd name="T46" fmla="*/ 18 w 58"/>
                  <a:gd name="T47" fmla="*/ 4 h 30"/>
                  <a:gd name="T48" fmla="*/ 24 w 58"/>
                  <a:gd name="T49" fmla="*/ 2 h 30"/>
                  <a:gd name="T50" fmla="*/ 34 w 58"/>
                  <a:gd name="T51" fmla="*/ 0 h 30"/>
                  <a:gd name="T52" fmla="*/ 34 w 58"/>
                  <a:gd name="T53" fmla="*/ 0 h 30"/>
                  <a:gd name="T54" fmla="*/ 46 w 58"/>
                  <a:gd name="T55" fmla="*/ 2 h 30"/>
                  <a:gd name="T56" fmla="*/ 50 w 58"/>
                  <a:gd name="T57" fmla="*/ 4 h 30"/>
                  <a:gd name="T58" fmla="*/ 54 w 58"/>
                  <a:gd name="T59" fmla="*/ 8 h 30"/>
                  <a:gd name="T60" fmla="*/ 56 w 58"/>
                  <a:gd name="T61" fmla="*/ 12 h 30"/>
                  <a:gd name="T62" fmla="*/ 58 w 58"/>
                  <a:gd name="T63" fmla="*/ 16 h 30"/>
                  <a:gd name="T64" fmla="*/ 56 w 58"/>
                  <a:gd name="T65" fmla="*/ 30 h 30"/>
                  <a:gd name="T66" fmla="*/ 56 w 58"/>
                  <a:gd name="T67" fmla="*/ 30 h 30"/>
                  <a:gd name="T68" fmla="*/ 54 w 58"/>
                  <a:gd name="T69" fmla="*/ 26 h 30"/>
                  <a:gd name="T70" fmla="*/ 52 w 58"/>
                  <a:gd name="T71" fmla="*/ 20 h 30"/>
                  <a:gd name="T72" fmla="*/ 48 w 58"/>
                  <a:gd name="T73" fmla="*/ 18 h 30"/>
                  <a:gd name="T74" fmla="*/ 42 w 58"/>
                  <a:gd name="T75" fmla="*/ 16 h 30"/>
                  <a:gd name="T76" fmla="*/ 42 w 58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" h="30">
                    <a:moveTo>
                      <a:pt x="42" y="16"/>
                    </a:moveTo>
                    <a:lnTo>
                      <a:pt x="42" y="16"/>
                    </a:lnTo>
                    <a:lnTo>
                      <a:pt x="36" y="22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2" y="30"/>
                    </a:lnTo>
                    <a:lnTo>
                      <a:pt x="14" y="30"/>
                    </a:lnTo>
                    <a:lnTo>
                      <a:pt x="6" y="30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6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4" y="2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6" y="2"/>
                    </a:lnTo>
                    <a:lnTo>
                      <a:pt x="50" y="4"/>
                    </a:lnTo>
                    <a:lnTo>
                      <a:pt x="54" y="8"/>
                    </a:lnTo>
                    <a:lnTo>
                      <a:pt x="56" y="12"/>
                    </a:lnTo>
                    <a:lnTo>
                      <a:pt x="58" y="16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4" y="26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2" y="16"/>
                    </a:ln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Freeform 1664"/>
              <p:cNvSpPr/>
              <p:nvPr/>
            </p:nvSpPr>
            <p:spPr bwMode="auto">
              <a:xfrm>
                <a:off x="2772" y="2570"/>
                <a:ext cx="34" cy="30"/>
              </a:xfrm>
              <a:custGeom>
                <a:avLst/>
                <a:gdLst>
                  <a:gd name="T0" fmla="*/ 34 w 34"/>
                  <a:gd name="T1" fmla="*/ 24 h 30"/>
                  <a:gd name="T2" fmla="*/ 34 w 34"/>
                  <a:gd name="T3" fmla="*/ 24 h 30"/>
                  <a:gd name="T4" fmla="*/ 28 w 34"/>
                  <a:gd name="T5" fmla="*/ 28 h 30"/>
                  <a:gd name="T6" fmla="*/ 28 w 34"/>
                  <a:gd name="T7" fmla="*/ 28 h 30"/>
                  <a:gd name="T8" fmla="*/ 22 w 34"/>
                  <a:gd name="T9" fmla="*/ 30 h 30"/>
                  <a:gd name="T10" fmla="*/ 14 w 34"/>
                  <a:gd name="T11" fmla="*/ 30 h 30"/>
                  <a:gd name="T12" fmla="*/ 6 w 34"/>
                  <a:gd name="T13" fmla="*/ 30 h 30"/>
                  <a:gd name="T14" fmla="*/ 4 w 34"/>
                  <a:gd name="T15" fmla="*/ 28 h 30"/>
                  <a:gd name="T16" fmla="*/ 2 w 34"/>
                  <a:gd name="T17" fmla="*/ 26 h 30"/>
                  <a:gd name="T18" fmla="*/ 2 w 34"/>
                  <a:gd name="T19" fmla="*/ 26 h 30"/>
                  <a:gd name="T20" fmla="*/ 6 w 34"/>
                  <a:gd name="T21" fmla="*/ 26 h 30"/>
                  <a:gd name="T22" fmla="*/ 10 w 34"/>
                  <a:gd name="T23" fmla="*/ 22 h 30"/>
                  <a:gd name="T24" fmla="*/ 10 w 34"/>
                  <a:gd name="T25" fmla="*/ 22 h 30"/>
                  <a:gd name="T26" fmla="*/ 4 w 34"/>
                  <a:gd name="T27" fmla="*/ 24 h 30"/>
                  <a:gd name="T28" fmla="*/ 0 w 34"/>
                  <a:gd name="T29" fmla="*/ 20 h 30"/>
                  <a:gd name="T30" fmla="*/ 0 w 34"/>
                  <a:gd name="T31" fmla="*/ 20 h 30"/>
                  <a:gd name="T32" fmla="*/ 6 w 34"/>
                  <a:gd name="T33" fmla="*/ 18 h 30"/>
                  <a:gd name="T34" fmla="*/ 8 w 34"/>
                  <a:gd name="T35" fmla="*/ 16 h 30"/>
                  <a:gd name="T36" fmla="*/ 10 w 34"/>
                  <a:gd name="T37" fmla="*/ 14 h 30"/>
                  <a:gd name="T38" fmla="*/ 10 w 34"/>
                  <a:gd name="T39" fmla="*/ 14 h 30"/>
                  <a:gd name="T40" fmla="*/ 10 w 34"/>
                  <a:gd name="T41" fmla="*/ 14 h 30"/>
                  <a:gd name="T42" fmla="*/ 12 w 34"/>
                  <a:gd name="T43" fmla="*/ 8 h 30"/>
                  <a:gd name="T44" fmla="*/ 18 w 34"/>
                  <a:gd name="T45" fmla="*/ 4 h 30"/>
                  <a:gd name="T46" fmla="*/ 24 w 34"/>
                  <a:gd name="T47" fmla="*/ 2 h 30"/>
                  <a:gd name="T48" fmla="*/ 34 w 34"/>
                  <a:gd name="T49" fmla="*/ 0 h 30"/>
                  <a:gd name="T50" fmla="*/ 34 w 34"/>
                  <a:gd name="T5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0">
                    <a:moveTo>
                      <a:pt x="34" y="24"/>
                    </a:moveTo>
                    <a:lnTo>
                      <a:pt x="34" y="24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2" y="30"/>
                    </a:lnTo>
                    <a:lnTo>
                      <a:pt x="14" y="30"/>
                    </a:lnTo>
                    <a:lnTo>
                      <a:pt x="6" y="30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6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4" y="2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4" y="0"/>
                    </a:lnTo>
                    <a:lnTo>
                      <a:pt x="34" y="2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Rectangle 1665"/>
              <p:cNvSpPr>
                <a:spLocks noChangeArrowheads="1"/>
              </p:cNvSpPr>
              <p:nvPr/>
            </p:nvSpPr>
            <p:spPr bwMode="auto">
              <a:xfrm>
                <a:off x="2870" y="2562"/>
                <a:ext cx="128" cy="124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Freeform 1666"/>
              <p:cNvSpPr/>
              <p:nvPr/>
            </p:nvSpPr>
            <p:spPr bwMode="auto">
              <a:xfrm>
                <a:off x="2888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Freeform 1667"/>
              <p:cNvSpPr/>
              <p:nvPr/>
            </p:nvSpPr>
            <p:spPr bwMode="auto">
              <a:xfrm>
                <a:off x="2888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Freeform 1668"/>
              <p:cNvSpPr/>
              <p:nvPr/>
            </p:nvSpPr>
            <p:spPr bwMode="auto">
              <a:xfrm>
                <a:off x="2916" y="2646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6 w 36"/>
                  <a:gd name="T5" fmla="*/ 0 h 20"/>
                  <a:gd name="T6" fmla="*/ 6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4 h 20"/>
                  <a:gd name="T16" fmla="*/ 10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4 w 36"/>
                  <a:gd name="T23" fmla="*/ 18 h 20"/>
                  <a:gd name="T24" fmla="*/ 30 w 36"/>
                  <a:gd name="T25" fmla="*/ 14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Freeform 1669"/>
              <p:cNvSpPr/>
              <p:nvPr/>
            </p:nvSpPr>
            <p:spPr bwMode="auto">
              <a:xfrm>
                <a:off x="2916" y="2646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6 w 18"/>
                  <a:gd name="T3" fmla="*/ 0 h 20"/>
                  <a:gd name="T4" fmla="*/ 6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0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Freeform 1670"/>
              <p:cNvSpPr/>
              <p:nvPr/>
            </p:nvSpPr>
            <p:spPr bwMode="auto">
              <a:xfrm>
                <a:off x="2918" y="2646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6 h 16"/>
                  <a:gd name="T18" fmla="*/ 16 w 30"/>
                  <a:gd name="T19" fmla="*/ 16 h 16"/>
                  <a:gd name="T20" fmla="*/ 16 w 30"/>
                  <a:gd name="T21" fmla="*/ 16 h 16"/>
                  <a:gd name="T22" fmla="*/ 22 w 30"/>
                  <a:gd name="T23" fmla="*/ 16 h 16"/>
                  <a:gd name="T24" fmla="*/ 26 w 30"/>
                  <a:gd name="T25" fmla="*/ 12 h 16"/>
                  <a:gd name="T26" fmla="*/ 30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6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Freeform 1671"/>
              <p:cNvSpPr/>
              <p:nvPr/>
            </p:nvSpPr>
            <p:spPr bwMode="auto">
              <a:xfrm>
                <a:off x="2918" y="2646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4 w 16"/>
                  <a:gd name="T3" fmla="*/ 0 h 16"/>
                  <a:gd name="T4" fmla="*/ 4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4 w 16"/>
                  <a:gd name="T13" fmla="*/ 12 h 16"/>
                  <a:gd name="T14" fmla="*/ 10 w 16"/>
                  <a:gd name="T15" fmla="*/ 16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22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Freeform 1672"/>
              <p:cNvSpPr/>
              <p:nvPr/>
            </p:nvSpPr>
            <p:spPr bwMode="auto">
              <a:xfrm>
                <a:off x="2934" y="264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Freeform 1673"/>
              <p:cNvSpPr/>
              <p:nvPr/>
            </p:nvSpPr>
            <p:spPr bwMode="auto">
              <a:xfrm>
                <a:off x="2918" y="2646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Freeform 1674"/>
              <p:cNvSpPr/>
              <p:nvPr/>
            </p:nvSpPr>
            <p:spPr bwMode="auto">
              <a:xfrm>
                <a:off x="2922" y="2632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Freeform 1675"/>
              <p:cNvSpPr/>
              <p:nvPr/>
            </p:nvSpPr>
            <p:spPr bwMode="auto">
              <a:xfrm>
                <a:off x="2922" y="2632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Freeform 1676"/>
              <p:cNvSpPr/>
              <p:nvPr/>
            </p:nvSpPr>
            <p:spPr bwMode="auto">
              <a:xfrm>
                <a:off x="2910" y="2576"/>
                <a:ext cx="46" cy="62"/>
              </a:xfrm>
              <a:custGeom>
                <a:avLst/>
                <a:gdLst>
                  <a:gd name="T0" fmla="*/ 0 w 46"/>
                  <a:gd name="T1" fmla="*/ 22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2 h 62"/>
                  <a:gd name="T30" fmla="*/ 46 w 46"/>
                  <a:gd name="T31" fmla="*/ 22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2 h 62"/>
                  <a:gd name="T50" fmla="*/ 0 w 46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Freeform 1677"/>
              <p:cNvSpPr/>
              <p:nvPr/>
            </p:nvSpPr>
            <p:spPr bwMode="auto">
              <a:xfrm>
                <a:off x="2910" y="2576"/>
                <a:ext cx="24" cy="62"/>
              </a:xfrm>
              <a:custGeom>
                <a:avLst/>
                <a:gdLst>
                  <a:gd name="T0" fmla="*/ 0 w 24"/>
                  <a:gd name="T1" fmla="*/ 22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2 h 62"/>
                  <a:gd name="T30" fmla="*/ 0 w 24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Freeform 1678"/>
              <p:cNvSpPr/>
              <p:nvPr/>
            </p:nvSpPr>
            <p:spPr bwMode="auto">
              <a:xfrm>
                <a:off x="2928" y="262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Freeform 1679"/>
              <p:cNvSpPr/>
              <p:nvPr/>
            </p:nvSpPr>
            <p:spPr bwMode="auto">
              <a:xfrm>
                <a:off x="2956" y="260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0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Freeform 1680"/>
              <p:cNvSpPr/>
              <p:nvPr/>
            </p:nvSpPr>
            <p:spPr bwMode="auto">
              <a:xfrm>
                <a:off x="2908" y="260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0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Freeform 1681"/>
              <p:cNvSpPr/>
              <p:nvPr/>
            </p:nvSpPr>
            <p:spPr bwMode="auto">
              <a:xfrm>
                <a:off x="2922" y="2562"/>
                <a:ext cx="24" cy="22"/>
              </a:xfrm>
              <a:custGeom>
                <a:avLst/>
                <a:gdLst>
                  <a:gd name="T0" fmla="*/ 12 w 24"/>
                  <a:gd name="T1" fmla="*/ 22 h 22"/>
                  <a:gd name="T2" fmla="*/ 12 w 24"/>
                  <a:gd name="T3" fmla="*/ 22 h 22"/>
                  <a:gd name="T4" fmla="*/ 6 w 24"/>
                  <a:gd name="T5" fmla="*/ 20 h 22"/>
                  <a:gd name="T6" fmla="*/ 2 w 24"/>
                  <a:gd name="T7" fmla="*/ 18 h 22"/>
                  <a:gd name="T8" fmla="*/ 0 w 24"/>
                  <a:gd name="T9" fmla="*/ 16 h 22"/>
                  <a:gd name="T10" fmla="*/ 0 w 24"/>
                  <a:gd name="T11" fmla="*/ 12 h 22"/>
                  <a:gd name="T12" fmla="*/ 0 w 24"/>
                  <a:gd name="T13" fmla="*/ 12 h 22"/>
                  <a:gd name="T14" fmla="*/ 0 w 24"/>
                  <a:gd name="T15" fmla="*/ 6 h 22"/>
                  <a:gd name="T16" fmla="*/ 2 w 24"/>
                  <a:gd name="T17" fmla="*/ 4 h 22"/>
                  <a:gd name="T18" fmla="*/ 6 w 24"/>
                  <a:gd name="T19" fmla="*/ 2 h 22"/>
                  <a:gd name="T20" fmla="*/ 12 w 24"/>
                  <a:gd name="T21" fmla="*/ 0 h 22"/>
                  <a:gd name="T22" fmla="*/ 12 w 24"/>
                  <a:gd name="T23" fmla="*/ 0 h 22"/>
                  <a:gd name="T24" fmla="*/ 16 w 24"/>
                  <a:gd name="T25" fmla="*/ 2 h 22"/>
                  <a:gd name="T26" fmla="*/ 20 w 24"/>
                  <a:gd name="T27" fmla="*/ 4 h 22"/>
                  <a:gd name="T28" fmla="*/ 22 w 24"/>
                  <a:gd name="T29" fmla="*/ 6 h 22"/>
                  <a:gd name="T30" fmla="*/ 24 w 24"/>
                  <a:gd name="T31" fmla="*/ 12 h 22"/>
                  <a:gd name="T32" fmla="*/ 24 w 24"/>
                  <a:gd name="T33" fmla="*/ 12 h 22"/>
                  <a:gd name="T34" fmla="*/ 22 w 24"/>
                  <a:gd name="T35" fmla="*/ 16 h 22"/>
                  <a:gd name="T36" fmla="*/ 20 w 24"/>
                  <a:gd name="T37" fmla="*/ 18 h 22"/>
                  <a:gd name="T38" fmla="*/ 16 w 24"/>
                  <a:gd name="T39" fmla="*/ 20 h 22"/>
                  <a:gd name="T40" fmla="*/ 12 w 24"/>
                  <a:gd name="T41" fmla="*/ 22 h 22"/>
                  <a:gd name="T42" fmla="*/ 12 w 24"/>
                  <a:gd name="T4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2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6" y="20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Freeform 1682"/>
              <p:cNvSpPr/>
              <p:nvPr/>
            </p:nvSpPr>
            <p:spPr bwMode="auto">
              <a:xfrm>
                <a:off x="2922" y="2562"/>
                <a:ext cx="12" cy="22"/>
              </a:xfrm>
              <a:custGeom>
                <a:avLst/>
                <a:gdLst>
                  <a:gd name="T0" fmla="*/ 12 w 12"/>
                  <a:gd name="T1" fmla="*/ 0 h 22"/>
                  <a:gd name="T2" fmla="*/ 12 w 12"/>
                  <a:gd name="T3" fmla="*/ 0 h 22"/>
                  <a:gd name="T4" fmla="*/ 6 w 12"/>
                  <a:gd name="T5" fmla="*/ 2 h 22"/>
                  <a:gd name="T6" fmla="*/ 2 w 12"/>
                  <a:gd name="T7" fmla="*/ 4 h 22"/>
                  <a:gd name="T8" fmla="*/ 0 w 12"/>
                  <a:gd name="T9" fmla="*/ 6 h 22"/>
                  <a:gd name="T10" fmla="*/ 0 w 12"/>
                  <a:gd name="T11" fmla="*/ 12 h 22"/>
                  <a:gd name="T12" fmla="*/ 0 w 12"/>
                  <a:gd name="T13" fmla="*/ 12 h 22"/>
                  <a:gd name="T14" fmla="*/ 0 w 12"/>
                  <a:gd name="T15" fmla="*/ 16 h 22"/>
                  <a:gd name="T16" fmla="*/ 2 w 12"/>
                  <a:gd name="T17" fmla="*/ 18 h 22"/>
                  <a:gd name="T18" fmla="*/ 6 w 12"/>
                  <a:gd name="T19" fmla="*/ 20 h 22"/>
                  <a:gd name="T20" fmla="*/ 12 w 12"/>
                  <a:gd name="T21" fmla="*/ 22 h 22"/>
                  <a:gd name="T22" fmla="*/ 12 w 12"/>
                  <a:gd name="T2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12" y="2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Freeform 1683"/>
              <p:cNvSpPr/>
              <p:nvPr/>
            </p:nvSpPr>
            <p:spPr bwMode="auto">
              <a:xfrm>
                <a:off x="2910" y="2576"/>
                <a:ext cx="46" cy="26"/>
              </a:xfrm>
              <a:custGeom>
                <a:avLst/>
                <a:gdLst>
                  <a:gd name="T0" fmla="*/ 24 w 46"/>
                  <a:gd name="T1" fmla="*/ 26 h 26"/>
                  <a:gd name="T2" fmla="*/ 24 w 46"/>
                  <a:gd name="T3" fmla="*/ 12 h 26"/>
                  <a:gd name="T4" fmla="*/ 24 w 46"/>
                  <a:gd name="T5" fmla="*/ 26 h 26"/>
                  <a:gd name="T6" fmla="*/ 24 w 46"/>
                  <a:gd name="T7" fmla="*/ 26 h 26"/>
                  <a:gd name="T8" fmla="*/ 18 w 46"/>
                  <a:gd name="T9" fmla="*/ 26 h 26"/>
                  <a:gd name="T10" fmla="*/ 18 w 46"/>
                  <a:gd name="T11" fmla="*/ 26 h 26"/>
                  <a:gd name="T12" fmla="*/ 16 w 46"/>
                  <a:gd name="T13" fmla="*/ 20 h 26"/>
                  <a:gd name="T14" fmla="*/ 16 w 46"/>
                  <a:gd name="T15" fmla="*/ 20 h 26"/>
                  <a:gd name="T16" fmla="*/ 16 w 46"/>
                  <a:gd name="T17" fmla="*/ 26 h 26"/>
                  <a:gd name="T18" fmla="*/ 16 w 46"/>
                  <a:gd name="T19" fmla="*/ 26 h 26"/>
                  <a:gd name="T20" fmla="*/ 12 w 46"/>
                  <a:gd name="T21" fmla="*/ 26 h 26"/>
                  <a:gd name="T22" fmla="*/ 12 w 46"/>
                  <a:gd name="T23" fmla="*/ 26 h 26"/>
                  <a:gd name="T24" fmla="*/ 12 w 46"/>
                  <a:gd name="T25" fmla="*/ 22 h 26"/>
                  <a:gd name="T26" fmla="*/ 12 w 46"/>
                  <a:gd name="T27" fmla="*/ 22 h 26"/>
                  <a:gd name="T28" fmla="*/ 10 w 46"/>
                  <a:gd name="T29" fmla="*/ 26 h 26"/>
                  <a:gd name="T30" fmla="*/ 10 w 46"/>
                  <a:gd name="T31" fmla="*/ 26 h 26"/>
                  <a:gd name="T32" fmla="*/ 0 w 46"/>
                  <a:gd name="T33" fmla="*/ 26 h 26"/>
                  <a:gd name="T34" fmla="*/ 0 w 46"/>
                  <a:gd name="T35" fmla="*/ 26 h 26"/>
                  <a:gd name="T36" fmla="*/ 0 w 46"/>
                  <a:gd name="T37" fmla="*/ 18 h 26"/>
                  <a:gd name="T38" fmla="*/ 2 w 46"/>
                  <a:gd name="T39" fmla="*/ 14 h 26"/>
                  <a:gd name="T40" fmla="*/ 4 w 46"/>
                  <a:gd name="T41" fmla="*/ 8 h 26"/>
                  <a:gd name="T42" fmla="*/ 6 w 46"/>
                  <a:gd name="T43" fmla="*/ 6 h 26"/>
                  <a:gd name="T44" fmla="*/ 14 w 46"/>
                  <a:gd name="T45" fmla="*/ 0 h 26"/>
                  <a:gd name="T46" fmla="*/ 24 w 46"/>
                  <a:gd name="T47" fmla="*/ 0 h 26"/>
                  <a:gd name="T48" fmla="*/ 24 w 46"/>
                  <a:gd name="T49" fmla="*/ 0 h 26"/>
                  <a:gd name="T50" fmla="*/ 24 w 46"/>
                  <a:gd name="T51" fmla="*/ 0 h 26"/>
                  <a:gd name="T52" fmla="*/ 32 w 46"/>
                  <a:gd name="T53" fmla="*/ 0 h 26"/>
                  <a:gd name="T54" fmla="*/ 40 w 46"/>
                  <a:gd name="T55" fmla="*/ 6 h 26"/>
                  <a:gd name="T56" fmla="*/ 44 w 46"/>
                  <a:gd name="T57" fmla="*/ 8 h 26"/>
                  <a:gd name="T58" fmla="*/ 46 w 46"/>
                  <a:gd name="T59" fmla="*/ 14 h 26"/>
                  <a:gd name="T60" fmla="*/ 46 w 46"/>
                  <a:gd name="T61" fmla="*/ 18 h 26"/>
                  <a:gd name="T62" fmla="*/ 46 w 46"/>
                  <a:gd name="T63" fmla="*/ 26 h 26"/>
                  <a:gd name="T64" fmla="*/ 46 w 46"/>
                  <a:gd name="T65" fmla="*/ 26 h 26"/>
                  <a:gd name="T66" fmla="*/ 24 w 46"/>
                  <a:gd name="T67" fmla="*/ 26 h 26"/>
                  <a:gd name="T68" fmla="*/ 24 w 46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4" y="26"/>
                    </a:moveTo>
                    <a:lnTo>
                      <a:pt x="24" y="1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6"/>
                    </a:lnTo>
                    <a:lnTo>
                      <a:pt x="44" y="8"/>
                    </a:lnTo>
                    <a:lnTo>
                      <a:pt x="46" y="14"/>
                    </a:lnTo>
                    <a:lnTo>
                      <a:pt x="46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Freeform 1684"/>
              <p:cNvSpPr/>
              <p:nvPr/>
            </p:nvSpPr>
            <p:spPr bwMode="auto">
              <a:xfrm>
                <a:off x="2910" y="2576"/>
                <a:ext cx="24" cy="26"/>
              </a:xfrm>
              <a:custGeom>
                <a:avLst/>
                <a:gdLst>
                  <a:gd name="T0" fmla="*/ 24 w 24"/>
                  <a:gd name="T1" fmla="*/ 26 h 26"/>
                  <a:gd name="T2" fmla="*/ 24 w 24"/>
                  <a:gd name="T3" fmla="*/ 12 h 26"/>
                  <a:gd name="T4" fmla="*/ 24 w 24"/>
                  <a:gd name="T5" fmla="*/ 26 h 26"/>
                  <a:gd name="T6" fmla="*/ 24 w 24"/>
                  <a:gd name="T7" fmla="*/ 26 h 26"/>
                  <a:gd name="T8" fmla="*/ 18 w 24"/>
                  <a:gd name="T9" fmla="*/ 26 h 26"/>
                  <a:gd name="T10" fmla="*/ 18 w 24"/>
                  <a:gd name="T11" fmla="*/ 26 h 26"/>
                  <a:gd name="T12" fmla="*/ 16 w 24"/>
                  <a:gd name="T13" fmla="*/ 20 h 26"/>
                  <a:gd name="T14" fmla="*/ 16 w 24"/>
                  <a:gd name="T15" fmla="*/ 20 h 26"/>
                  <a:gd name="T16" fmla="*/ 16 w 24"/>
                  <a:gd name="T17" fmla="*/ 26 h 26"/>
                  <a:gd name="T18" fmla="*/ 16 w 24"/>
                  <a:gd name="T19" fmla="*/ 26 h 26"/>
                  <a:gd name="T20" fmla="*/ 12 w 24"/>
                  <a:gd name="T21" fmla="*/ 26 h 26"/>
                  <a:gd name="T22" fmla="*/ 12 w 24"/>
                  <a:gd name="T23" fmla="*/ 26 h 26"/>
                  <a:gd name="T24" fmla="*/ 12 w 24"/>
                  <a:gd name="T25" fmla="*/ 22 h 26"/>
                  <a:gd name="T26" fmla="*/ 12 w 24"/>
                  <a:gd name="T27" fmla="*/ 22 h 26"/>
                  <a:gd name="T28" fmla="*/ 10 w 24"/>
                  <a:gd name="T29" fmla="*/ 26 h 26"/>
                  <a:gd name="T30" fmla="*/ 10 w 24"/>
                  <a:gd name="T31" fmla="*/ 26 h 26"/>
                  <a:gd name="T32" fmla="*/ 0 w 24"/>
                  <a:gd name="T33" fmla="*/ 26 h 26"/>
                  <a:gd name="T34" fmla="*/ 0 w 24"/>
                  <a:gd name="T35" fmla="*/ 26 h 26"/>
                  <a:gd name="T36" fmla="*/ 0 w 24"/>
                  <a:gd name="T37" fmla="*/ 18 h 26"/>
                  <a:gd name="T38" fmla="*/ 2 w 24"/>
                  <a:gd name="T39" fmla="*/ 14 h 26"/>
                  <a:gd name="T40" fmla="*/ 4 w 24"/>
                  <a:gd name="T41" fmla="*/ 8 h 26"/>
                  <a:gd name="T42" fmla="*/ 6 w 24"/>
                  <a:gd name="T43" fmla="*/ 6 h 26"/>
                  <a:gd name="T44" fmla="*/ 14 w 24"/>
                  <a:gd name="T45" fmla="*/ 0 h 26"/>
                  <a:gd name="T46" fmla="*/ 24 w 24"/>
                  <a:gd name="T47" fmla="*/ 0 h 26"/>
                  <a:gd name="T48" fmla="*/ 24 w 24"/>
                  <a:gd name="T49" fmla="*/ 0 h 26"/>
                  <a:gd name="T50" fmla="*/ 24 w 24"/>
                  <a:gd name="T5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26">
                    <a:moveTo>
                      <a:pt x="24" y="26"/>
                    </a:moveTo>
                    <a:lnTo>
                      <a:pt x="24" y="1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Rectangle 1685"/>
              <p:cNvSpPr>
                <a:spLocks noChangeArrowheads="1"/>
              </p:cNvSpPr>
              <p:nvPr/>
            </p:nvSpPr>
            <p:spPr bwMode="auto">
              <a:xfrm>
                <a:off x="2614" y="2438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Freeform 1686"/>
              <p:cNvSpPr/>
              <p:nvPr/>
            </p:nvSpPr>
            <p:spPr bwMode="auto">
              <a:xfrm>
                <a:off x="2642" y="2446"/>
                <a:ext cx="72" cy="92"/>
              </a:xfrm>
              <a:custGeom>
                <a:avLst/>
                <a:gdLst>
                  <a:gd name="T0" fmla="*/ 36 w 72"/>
                  <a:gd name="T1" fmla="*/ 0 h 92"/>
                  <a:gd name="T2" fmla="*/ 36 w 72"/>
                  <a:gd name="T3" fmla="*/ 0 h 92"/>
                  <a:gd name="T4" fmla="*/ 44 w 72"/>
                  <a:gd name="T5" fmla="*/ 2 h 92"/>
                  <a:gd name="T6" fmla="*/ 52 w 72"/>
                  <a:gd name="T7" fmla="*/ 6 h 92"/>
                  <a:gd name="T8" fmla="*/ 60 w 72"/>
                  <a:gd name="T9" fmla="*/ 12 h 92"/>
                  <a:gd name="T10" fmla="*/ 64 w 72"/>
                  <a:gd name="T11" fmla="*/ 20 h 92"/>
                  <a:gd name="T12" fmla="*/ 68 w 72"/>
                  <a:gd name="T13" fmla="*/ 28 h 92"/>
                  <a:gd name="T14" fmla="*/ 70 w 72"/>
                  <a:gd name="T15" fmla="*/ 40 h 92"/>
                  <a:gd name="T16" fmla="*/ 72 w 72"/>
                  <a:gd name="T17" fmla="*/ 62 h 92"/>
                  <a:gd name="T18" fmla="*/ 72 w 72"/>
                  <a:gd name="T19" fmla="*/ 62 h 92"/>
                  <a:gd name="T20" fmla="*/ 72 w 72"/>
                  <a:gd name="T21" fmla="*/ 70 h 92"/>
                  <a:gd name="T22" fmla="*/ 68 w 72"/>
                  <a:gd name="T23" fmla="*/ 76 h 92"/>
                  <a:gd name="T24" fmla="*/ 66 w 72"/>
                  <a:gd name="T25" fmla="*/ 80 h 92"/>
                  <a:gd name="T26" fmla="*/ 60 w 72"/>
                  <a:gd name="T27" fmla="*/ 84 h 92"/>
                  <a:gd name="T28" fmla="*/ 48 w 72"/>
                  <a:gd name="T29" fmla="*/ 90 h 92"/>
                  <a:gd name="T30" fmla="*/ 36 w 72"/>
                  <a:gd name="T31" fmla="*/ 92 h 92"/>
                  <a:gd name="T32" fmla="*/ 22 w 72"/>
                  <a:gd name="T33" fmla="*/ 90 h 92"/>
                  <a:gd name="T34" fmla="*/ 10 w 72"/>
                  <a:gd name="T35" fmla="*/ 84 h 92"/>
                  <a:gd name="T36" fmla="*/ 6 w 72"/>
                  <a:gd name="T37" fmla="*/ 80 h 92"/>
                  <a:gd name="T38" fmla="*/ 2 w 72"/>
                  <a:gd name="T39" fmla="*/ 76 h 92"/>
                  <a:gd name="T40" fmla="*/ 0 w 72"/>
                  <a:gd name="T41" fmla="*/ 70 h 92"/>
                  <a:gd name="T42" fmla="*/ 0 w 72"/>
                  <a:gd name="T43" fmla="*/ 62 h 92"/>
                  <a:gd name="T44" fmla="*/ 0 w 72"/>
                  <a:gd name="T45" fmla="*/ 62 h 92"/>
                  <a:gd name="T46" fmla="*/ 2 w 72"/>
                  <a:gd name="T47" fmla="*/ 40 h 92"/>
                  <a:gd name="T48" fmla="*/ 4 w 72"/>
                  <a:gd name="T49" fmla="*/ 28 h 92"/>
                  <a:gd name="T50" fmla="*/ 8 w 72"/>
                  <a:gd name="T51" fmla="*/ 20 h 92"/>
                  <a:gd name="T52" fmla="*/ 12 w 72"/>
                  <a:gd name="T53" fmla="*/ 12 h 92"/>
                  <a:gd name="T54" fmla="*/ 18 w 72"/>
                  <a:gd name="T55" fmla="*/ 6 h 92"/>
                  <a:gd name="T56" fmla="*/ 26 w 72"/>
                  <a:gd name="T57" fmla="*/ 2 h 92"/>
                  <a:gd name="T58" fmla="*/ 36 w 72"/>
                  <a:gd name="T59" fmla="*/ 0 h 92"/>
                  <a:gd name="T60" fmla="*/ 36 w 72"/>
                  <a:gd name="T6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92">
                    <a:moveTo>
                      <a:pt x="36" y="0"/>
                    </a:moveTo>
                    <a:lnTo>
                      <a:pt x="36" y="0"/>
                    </a:lnTo>
                    <a:lnTo>
                      <a:pt x="44" y="2"/>
                    </a:lnTo>
                    <a:lnTo>
                      <a:pt x="52" y="6"/>
                    </a:lnTo>
                    <a:lnTo>
                      <a:pt x="60" y="12"/>
                    </a:lnTo>
                    <a:lnTo>
                      <a:pt x="64" y="20"/>
                    </a:lnTo>
                    <a:lnTo>
                      <a:pt x="68" y="28"/>
                    </a:lnTo>
                    <a:lnTo>
                      <a:pt x="70" y="40"/>
                    </a:lnTo>
                    <a:lnTo>
                      <a:pt x="72" y="62"/>
                    </a:lnTo>
                    <a:lnTo>
                      <a:pt x="72" y="62"/>
                    </a:lnTo>
                    <a:lnTo>
                      <a:pt x="72" y="70"/>
                    </a:lnTo>
                    <a:lnTo>
                      <a:pt x="68" y="76"/>
                    </a:lnTo>
                    <a:lnTo>
                      <a:pt x="66" y="80"/>
                    </a:lnTo>
                    <a:lnTo>
                      <a:pt x="60" y="84"/>
                    </a:lnTo>
                    <a:lnTo>
                      <a:pt x="48" y="90"/>
                    </a:lnTo>
                    <a:lnTo>
                      <a:pt x="36" y="92"/>
                    </a:lnTo>
                    <a:lnTo>
                      <a:pt x="22" y="90"/>
                    </a:lnTo>
                    <a:lnTo>
                      <a:pt x="10" y="84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0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26" y="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Freeform 1687"/>
              <p:cNvSpPr/>
              <p:nvPr/>
            </p:nvSpPr>
            <p:spPr bwMode="auto">
              <a:xfrm>
                <a:off x="2642" y="2446"/>
                <a:ext cx="36" cy="92"/>
              </a:xfrm>
              <a:custGeom>
                <a:avLst/>
                <a:gdLst>
                  <a:gd name="T0" fmla="*/ 36 w 36"/>
                  <a:gd name="T1" fmla="*/ 92 h 92"/>
                  <a:gd name="T2" fmla="*/ 36 w 36"/>
                  <a:gd name="T3" fmla="*/ 92 h 92"/>
                  <a:gd name="T4" fmla="*/ 22 w 36"/>
                  <a:gd name="T5" fmla="*/ 90 h 92"/>
                  <a:gd name="T6" fmla="*/ 10 w 36"/>
                  <a:gd name="T7" fmla="*/ 84 h 92"/>
                  <a:gd name="T8" fmla="*/ 6 w 36"/>
                  <a:gd name="T9" fmla="*/ 80 h 92"/>
                  <a:gd name="T10" fmla="*/ 2 w 36"/>
                  <a:gd name="T11" fmla="*/ 76 h 92"/>
                  <a:gd name="T12" fmla="*/ 0 w 36"/>
                  <a:gd name="T13" fmla="*/ 70 h 92"/>
                  <a:gd name="T14" fmla="*/ 0 w 36"/>
                  <a:gd name="T15" fmla="*/ 62 h 92"/>
                  <a:gd name="T16" fmla="*/ 0 w 36"/>
                  <a:gd name="T17" fmla="*/ 62 h 92"/>
                  <a:gd name="T18" fmla="*/ 2 w 36"/>
                  <a:gd name="T19" fmla="*/ 40 h 92"/>
                  <a:gd name="T20" fmla="*/ 4 w 36"/>
                  <a:gd name="T21" fmla="*/ 28 h 92"/>
                  <a:gd name="T22" fmla="*/ 8 w 36"/>
                  <a:gd name="T23" fmla="*/ 20 h 92"/>
                  <a:gd name="T24" fmla="*/ 12 w 36"/>
                  <a:gd name="T25" fmla="*/ 12 h 92"/>
                  <a:gd name="T26" fmla="*/ 18 w 36"/>
                  <a:gd name="T27" fmla="*/ 6 h 92"/>
                  <a:gd name="T28" fmla="*/ 26 w 36"/>
                  <a:gd name="T29" fmla="*/ 2 h 92"/>
                  <a:gd name="T30" fmla="*/ 36 w 36"/>
                  <a:gd name="T31" fmla="*/ 0 h 92"/>
                  <a:gd name="T32" fmla="*/ 36 w 36"/>
                  <a:gd name="T33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92">
                    <a:moveTo>
                      <a:pt x="36" y="92"/>
                    </a:moveTo>
                    <a:lnTo>
                      <a:pt x="36" y="92"/>
                    </a:lnTo>
                    <a:lnTo>
                      <a:pt x="22" y="90"/>
                    </a:lnTo>
                    <a:lnTo>
                      <a:pt x="10" y="84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0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26" y="2"/>
                    </a:lnTo>
                    <a:lnTo>
                      <a:pt x="36" y="0"/>
                    </a:lnTo>
                    <a:lnTo>
                      <a:pt x="36" y="9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Freeform 1688"/>
              <p:cNvSpPr/>
              <p:nvPr/>
            </p:nvSpPr>
            <p:spPr bwMode="auto">
              <a:xfrm>
                <a:off x="2632" y="252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1689"/>
              <p:cNvSpPr/>
              <p:nvPr/>
            </p:nvSpPr>
            <p:spPr bwMode="auto">
              <a:xfrm>
                <a:off x="2632" y="2522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1690"/>
              <p:cNvSpPr/>
              <p:nvPr/>
            </p:nvSpPr>
            <p:spPr bwMode="auto">
              <a:xfrm>
                <a:off x="2664" y="2522"/>
                <a:ext cx="26" cy="14"/>
              </a:xfrm>
              <a:custGeom>
                <a:avLst/>
                <a:gdLst>
                  <a:gd name="T0" fmla="*/ 14 w 26"/>
                  <a:gd name="T1" fmla="*/ 0 h 14"/>
                  <a:gd name="T2" fmla="*/ 14 w 26"/>
                  <a:gd name="T3" fmla="*/ 0 h 14"/>
                  <a:gd name="T4" fmla="*/ 4 w 26"/>
                  <a:gd name="T5" fmla="*/ 0 h 14"/>
                  <a:gd name="T6" fmla="*/ 4 w 26"/>
                  <a:gd name="T7" fmla="*/ 0 h 14"/>
                  <a:gd name="T8" fmla="*/ 0 w 26"/>
                  <a:gd name="T9" fmla="*/ 0 h 14"/>
                  <a:gd name="T10" fmla="*/ 0 w 26"/>
                  <a:gd name="T11" fmla="*/ 0 h 14"/>
                  <a:gd name="T12" fmla="*/ 0 w 26"/>
                  <a:gd name="T13" fmla="*/ 2 h 14"/>
                  <a:gd name="T14" fmla="*/ 0 w 26"/>
                  <a:gd name="T15" fmla="*/ 2 h 14"/>
                  <a:gd name="T16" fmla="*/ 2 w 26"/>
                  <a:gd name="T17" fmla="*/ 6 h 14"/>
                  <a:gd name="T18" fmla="*/ 4 w 26"/>
                  <a:gd name="T19" fmla="*/ 10 h 14"/>
                  <a:gd name="T20" fmla="*/ 8 w 26"/>
                  <a:gd name="T21" fmla="*/ 14 h 14"/>
                  <a:gd name="T22" fmla="*/ 14 w 26"/>
                  <a:gd name="T23" fmla="*/ 14 h 14"/>
                  <a:gd name="T24" fmla="*/ 14 w 26"/>
                  <a:gd name="T25" fmla="*/ 14 h 14"/>
                  <a:gd name="T26" fmla="*/ 14 w 26"/>
                  <a:gd name="T27" fmla="*/ 14 h 14"/>
                  <a:gd name="T28" fmla="*/ 18 w 26"/>
                  <a:gd name="T29" fmla="*/ 14 h 14"/>
                  <a:gd name="T30" fmla="*/ 24 w 26"/>
                  <a:gd name="T31" fmla="*/ 10 h 14"/>
                  <a:gd name="T32" fmla="*/ 26 w 26"/>
                  <a:gd name="T33" fmla="*/ 6 h 14"/>
                  <a:gd name="T34" fmla="*/ 26 w 26"/>
                  <a:gd name="T35" fmla="*/ 2 h 14"/>
                  <a:gd name="T36" fmla="*/ 26 w 26"/>
                  <a:gd name="T37" fmla="*/ 2 h 14"/>
                  <a:gd name="T38" fmla="*/ 26 w 26"/>
                  <a:gd name="T39" fmla="*/ 0 h 14"/>
                  <a:gd name="T40" fmla="*/ 26 w 26"/>
                  <a:gd name="T41" fmla="*/ 0 h 14"/>
                  <a:gd name="T42" fmla="*/ 24 w 26"/>
                  <a:gd name="T43" fmla="*/ 0 h 14"/>
                  <a:gd name="T44" fmla="*/ 14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1691"/>
              <p:cNvSpPr/>
              <p:nvPr/>
            </p:nvSpPr>
            <p:spPr bwMode="auto">
              <a:xfrm>
                <a:off x="2664" y="2522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4 w 14"/>
                  <a:gd name="T3" fmla="*/ 0 h 14"/>
                  <a:gd name="T4" fmla="*/ 4 w 14"/>
                  <a:gd name="T5" fmla="*/ 0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2 h 14"/>
                  <a:gd name="T12" fmla="*/ 0 w 14"/>
                  <a:gd name="T13" fmla="*/ 2 h 14"/>
                  <a:gd name="T14" fmla="*/ 2 w 14"/>
                  <a:gd name="T15" fmla="*/ 6 h 14"/>
                  <a:gd name="T16" fmla="*/ 4 w 14"/>
                  <a:gd name="T17" fmla="*/ 10 h 14"/>
                  <a:gd name="T18" fmla="*/ 8 w 14"/>
                  <a:gd name="T19" fmla="*/ 14 h 14"/>
                  <a:gd name="T20" fmla="*/ 14 w 14"/>
                  <a:gd name="T21" fmla="*/ 14 h 14"/>
                  <a:gd name="T22" fmla="*/ 14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1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1692"/>
              <p:cNvSpPr/>
              <p:nvPr/>
            </p:nvSpPr>
            <p:spPr bwMode="auto">
              <a:xfrm>
                <a:off x="2668" y="2508"/>
                <a:ext cx="20" cy="26"/>
              </a:xfrm>
              <a:custGeom>
                <a:avLst/>
                <a:gdLst>
                  <a:gd name="T0" fmla="*/ 20 w 20"/>
                  <a:gd name="T1" fmla="*/ 0 h 26"/>
                  <a:gd name="T2" fmla="*/ 0 w 20"/>
                  <a:gd name="T3" fmla="*/ 0 h 26"/>
                  <a:gd name="T4" fmla="*/ 0 w 20"/>
                  <a:gd name="T5" fmla="*/ 16 h 26"/>
                  <a:gd name="T6" fmla="*/ 0 w 20"/>
                  <a:gd name="T7" fmla="*/ 16 h 26"/>
                  <a:gd name="T8" fmla="*/ 0 w 20"/>
                  <a:gd name="T9" fmla="*/ 16 h 26"/>
                  <a:gd name="T10" fmla="*/ 0 w 20"/>
                  <a:gd name="T11" fmla="*/ 16 h 26"/>
                  <a:gd name="T12" fmla="*/ 0 w 20"/>
                  <a:gd name="T13" fmla="*/ 20 h 26"/>
                  <a:gd name="T14" fmla="*/ 2 w 20"/>
                  <a:gd name="T15" fmla="*/ 22 h 26"/>
                  <a:gd name="T16" fmla="*/ 6 w 20"/>
                  <a:gd name="T17" fmla="*/ 24 h 26"/>
                  <a:gd name="T18" fmla="*/ 10 w 20"/>
                  <a:gd name="T19" fmla="*/ 26 h 26"/>
                  <a:gd name="T20" fmla="*/ 10 w 20"/>
                  <a:gd name="T21" fmla="*/ 26 h 26"/>
                  <a:gd name="T22" fmla="*/ 14 w 20"/>
                  <a:gd name="T23" fmla="*/ 24 h 26"/>
                  <a:gd name="T24" fmla="*/ 18 w 20"/>
                  <a:gd name="T25" fmla="*/ 22 h 26"/>
                  <a:gd name="T26" fmla="*/ 20 w 20"/>
                  <a:gd name="T27" fmla="*/ 20 h 26"/>
                  <a:gd name="T28" fmla="*/ 20 w 20"/>
                  <a:gd name="T29" fmla="*/ 16 h 26"/>
                  <a:gd name="T30" fmla="*/ 20 w 20"/>
                  <a:gd name="T31" fmla="*/ 16 h 26"/>
                  <a:gd name="T32" fmla="*/ 20 w 20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6">
                    <a:moveTo>
                      <a:pt x="2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1693"/>
              <p:cNvSpPr/>
              <p:nvPr/>
            </p:nvSpPr>
            <p:spPr bwMode="auto">
              <a:xfrm>
                <a:off x="2668" y="2508"/>
                <a:ext cx="10" cy="26"/>
              </a:xfrm>
              <a:custGeom>
                <a:avLst/>
                <a:gdLst>
                  <a:gd name="T0" fmla="*/ 10 w 10"/>
                  <a:gd name="T1" fmla="*/ 0 h 26"/>
                  <a:gd name="T2" fmla="*/ 0 w 10"/>
                  <a:gd name="T3" fmla="*/ 0 h 26"/>
                  <a:gd name="T4" fmla="*/ 0 w 10"/>
                  <a:gd name="T5" fmla="*/ 16 h 26"/>
                  <a:gd name="T6" fmla="*/ 0 w 10"/>
                  <a:gd name="T7" fmla="*/ 16 h 26"/>
                  <a:gd name="T8" fmla="*/ 0 w 10"/>
                  <a:gd name="T9" fmla="*/ 16 h 26"/>
                  <a:gd name="T10" fmla="*/ 0 w 10"/>
                  <a:gd name="T11" fmla="*/ 16 h 26"/>
                  <a:gd name="T12" fmla="*/ 0 w 10"/>
                  <a:gd name="T13" fmla="*/ 20 h 26"/>
                  <a:gd name="T14" fmla="*/ 2 w 10"/>
                  <a:gd name="T15" fmla="*/ 22 h 26"/>
                  <a:gd name="T16" fmla="*/ 6 w 10"/>
                  <a:gd name="T17" fmla="*/ 24 h 26"/>
                  <a:gd name="T18" fmla="*/ 10 w 10"/>
                  <a:gd name="T19" fmla="*/ 26 h 26"/>
                  <a:gd name="T20" fmla="*/ 10 w 10"/>
                  <a:gd name="T21" fmla="*/ 16 h 26"/>
                  <a:gd name="T22" fmla="*/ 10 w 10"/>
                  <a:gd name="T23" fmla="*/ 6 h 26"/>
                  <a:gd name="T24" fmla="*/ 10 w 1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6">
                    <a:moveTo>
                      <a:pt x="1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16"/>
                    </a:lnTo>
                    <a:lnTo>
                      <a:pt x="10" y="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1694"/>
              <p:cNvSpPr/>
              <p:nvPr/>
            </p:nvSpPr>
            <p:spPr bwMode="auto">
              <a:xfrm>
                <a:off x="2654" y="245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2 h 62"/>
                  <a:gd name="T20" fmla="*/ 32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32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1695"/>
              <p:cNvSpPr/>
              <p:nvPr/>
            </p:nvSpPr>
            <p:spPr bwMode="auto">
              <a:xfrm>
                <a:off x="2654" y="2452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1696"/>
              <p:cNvSpPr/>
              <p:nvPr/>
            </p:nvSpPr>
            <p:spPr bwMode="auto">
              <a:xfrm>
                <a:off x="2654" y="2452"/>
                <a:ext cx="46" cy="26"/>
              </a:xfrm>
              <a:custGeom>
                <a:avLst/>
                <a:gdLst>
                  <a:gd name="T0" fmla="*/ 24 w 46"/>
                  <a:gd name="T1" fmla="*/ 24 h 26"/>
                  <a:gd name="T2" fmla="*/ 24 w 46"/>
                  <a:gd name="T3" fmla="*/ 12 h 26"/>
                  <a:gd name="T4" fmla="*/ 24 w 46"/>
                  <a:gd name="T5" fmla="*/ 24 h 26"/>
                  <a:gd name="T6" fmla="*/ 24 w 46"/>
                  <a:gd name="T7" fmla="*/ 24 h 26"/>
                  <a:gd name="T8" fmla="*/ 30 w 46"/>
                  <a:gd name="T9" fmla="*/ 26 h 26"/>
                  <a:gd name="T10" fmla="*/ 30 w 46"/>
                  <a:gd name="T11" fmla="*/ 26 h 26"/>
                  <a:gd name="T12" fmla="*/ 30 w 46"/>
                  <a:gd name="T13" fmla="*/ 20 h 26"/>
                  <a:gd name="T14" fmla="*/ 30 w 46"/>
                  <a:gd name="T15" fmla="*/ 20 h 26"/>
                  <a:gd name="T16" fmla="*/ 32 w 46"/>
                  <a:gd name="T17" fmla="*/ 24 h 26"/>
                  <a:gd name="T18" fmla="*/ 32 w 46"/>
                  <a:gd name="T19" fmla="*/ 24 h 26"/>
                  <a:gd name="T20" fmla="*/ 34 w 46"/>
                  <a:gd name="T21" fmla="*/ 24 h 26"/>
                  <a:gd name="T22" fmla="*/ 34 w 46"/>
                  <a:gd name="T23" fmla="*/ 24 h 26"/>
                  <a:gd name="T24" fmla="*/ 36 w 46"/>
                  <a:gd name="T25" fmla="*/ 22 h 26"/>
                  <a:gd name="T26" fmla="*/ 36 w 46"/>
                  <a:gd name="T27" fmla="*/ 22 h 26"/>
                  <a:gd name="T28" fmla="*/ 38 w 46"/>
                  <a:gd name="T29" fmla="*/ 24 h 26"/>
                  <a:gd name="T30" fmla="*/ 38 w 46"/>
                  <a:gd name="T31" fmla="*/ 24 h 26"/>
                  <a:gd name="T32" fmla="*/ 46 w 46"/>
                  <a:gd name="T33" fmla="*/ 24 h 26"/>
                  <a:gd name="T34" fmla="*/ 46 w 46"/>
                  <a:gd name="T35" fmla="*/ 24 h 26"/>
                  <a:gd name="T36" fmla="*/ 46 w 46"/>
                  <a:gd name="T37" fmla="*/ 18 h 26"/>
                  <a:gd name="T38" fmla="*/ 46 w 46"/>
                  <a:gd name="T39" fmla="*/ 14 h 26"/>
                  <a:gd name="T40" fmla="*/ 44 w 46"/>
                  <a:gd name="T41" fmla="*/ 8 h 26"/>
                  <a:gd name="T42" fmla="*/ 40 w 46"/>
                  <a:gd name="T43" fmla="*/ 6 h 26"/>
                  <a:gd name="T44" fmla="*/ 32 w 46"/>
                  <a:gd name="T45" fmla="*/ 0 h 26"/>
                  <a:gd name="T46" fmla="*/ 24 w 46"/>
                  <a:gd name="T47" fmla="*/ 0 h 26"/>
                  <a:gd name="T48" fmla="*/ 24 w 46"/>
                  <a:gd name="T49" fmla="*/ 0 h 26"/>
                  <a:gd name="T50" fmla="*/ 24 w 46"/>
                  <a:gd name="T51" fmla="*/ 0 h 26"/>
                  <a:gd name="T52" fmla="*/ 14 w 46"/>
                  <a:gd name="T53" fmla="*/ 0 h 26"/>
                  <a:gd name="T54" fmla="*/ 6 w 46"/>
                  <a:gd name="T55" fmla="*/ 6 h 26"/>
                  <a:gd name="T56" fmla="*/ 4 w 46"/>
                  <a:gd name="T57" fmla="*/ 8 h 26"/>
                  <a:gd name="T58" fmla="*/ 2 w 46"/>
                  <a:gd name="T59" fmla="*/ 14 h 26"/>
                  <a:gd name="T60" fmla="*/ 0 w 46"/>
                  <a:gd name="T61" fmla="*/ 18 h 26"/>
                  <a:gd name="T62" fmla="*/ 0 w 46"/>
                  <a:gd name="T63" fmla="*/ 24 h 26"/>
                  <a:gd name="T64" fmla="*/ 0 w 46"/>
                  <a:gd name="T65" fmla="*/ 24 h 26"/>
                  <a:gd name="T66" fmla="*/ 24 w 46"/>
                  <a:gd name="T67" fmla="*/ 24 h 26"/>
                  <a:gd name="T68" fmla="*/ 24 w 46"/>
                  <a:gd name="T6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4" y="24"/>
                    </a:moveTo>
                    <a:lnTo>
                      <a:pt x="24" y="1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2" y="24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24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8" y="24"/>
                    </a:lnTo>
                    <a:lnTo>
                      <a:pt x="38" y="24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46" y="18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40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4" y="24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1697"/>
              <p:cNvSpPr/>
              <p:nvPr/>
            </p:nvSpPr>
            <p:spPr bwMode="auto">
              <a:xfrm>
                <a:off x="2654" y="2452"/>
                <a:ext cx="24" cy="24"/>
              </a:xfrm>
              <a:custGeom>
                <a:avLst/>
                <a:gdLst>
                  <a:gd name="T0" fmla="*/ 24 w 24"/>
                  <a:gd name="T1" fmla="*/ 24 h 24"/>
                  <a:gd name="T2" fmla="*/ 24 w 24"/>
                  <a:gd name="T3" fmla="*/ 12 h 24"/>
                  <a:gd name="T4" fmla="*/ 24 w 24"/>
                  <a:gd name="T5" fmla="*/ 24 h 24"/>
                  <a:gd name="T6" fmla="*/ 24 w 24"/>
                  <a:gd name="T7" fmla="*/ 24 h 24"/>
                  <a:gd name="T8" fmla="*/ 24 w 24"/>
                  <a:gd name="T9" fmla="*/ 0 h 24"/>
                  <a:gd name="T10" fmla="*/ 24 w 24"/>
                  <a:gd name="T11" fmla="*/ 0 h 24"/>
                  <a:gd name="T12" fmla="*/ 24 w 24"/>
                  <a:gd name="T13" fmla="*/ 0 h 24"/>
                  <a:gd name="T14" fmla="*/ 24 w 24"/>
                  <a:gd name="T15" fmla="*/ 0 h 24"/>
                  <a:gd name="T16" fmla="*/ 14 w 24"/>
                  <a:gd name="T17" fmla="*/ 0 h 24"/>
                  <a:gd name="T18" fmla="*/ 6 w 24"/>
                  <a:gd name="T19" fmla="*/ 6 h 24"/>
                  <a:gd name="T20" fmla="*/ 4 w 24"/>
                  <a:gd name="T21" fmla="*/ 8 h 24"/>
                  <a:gd name="T22" fmla="*/ 2 w 24"/>
                  <a:gd name="T23" fmla="*/ 14 h 24"/>
                  <a:gd name="T24" fmla="*/ 0 w 24"/>
                  <a:gd name="T25" fmla="*/ 18 h 24"/>
                  <a:gd name="T26" fmla="*/ 0 w 24"/>
                  <a:gd name="T27" fmla="*/ 24 h 24"/>
                  <a:gd name="T28" fmla="*/ 0 w 24"/>
                  <a:gd name="T29" fmla="*/ 24 h 24"/>
                  <a:gd name="T30" fmla="*/ 24 w 24"/>
                  <a:gd name="T31" fmla="*/ 24 h 24"/>
                  <a:gd name="T32" fmla="*/ 24 w 24"/>
                  <a:gd name="T3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lnTo>
                      <a:pt x="24" y="1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4" y="24"/>
                    </a:lnTo>
                    <a:lnTo>
                      <a:pt x="24" y="2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1698"/>
              <p:cNvSpPr/>
              <p:nvPr/>
            </p:nvSpPr>
            <p:spPr bwMode="auto">
              <a:xfrm>
                <a:off x="2648" y="2448"/>
                <a:ext cx="58" cy="60"/>
              </a:xfrm>
              <a:custGeom>
                <a:avLst/>
                <a:gdLst>
                  <a:gd name="T0" fmla="*/ 24 w 58"/>
                  <a:gd name="T1" fmla="*/ 54 h 60"/>
                  <a:gd name="T2" fmla="*/ 20 w 58"/>
                  <a:gd name="T3" fmla="*/ 56 h 60"/>
                  <a:gd name="T4" fmla="*/ 16 w 58"/>
                  <a:gd name="T5" fmla="*/ 54 h 60"/>
                  <a:gd name="T6" fmla="*/ 12 w 58"/>
                  <a:gd name="T7" fmla="*/ 52 h 60"/>
                  <a:gd name="T8" fmla="*/ 6 w 58"/>
                  <a:gd name="T9" fmla="*/ 42 h 60"/>
                  <a:gd name="T10" fmla="*/ 6 w 58"/>
                  <a:gd name="T11" fmla="*/ 28 h 60"/>
                  <a:gd name="T12" fmla="*/ 6 w 58"/>
                  <a:gd name="T13" fmla="*/ 22 h 60"/>
                  <a:gd name="T14" fmla="*/ 14 w 58"/>
                  <a:gd name="T15" fmla="*/ 8 h 60"/>
                  <a:gd name="T16" fmla="*/ 20 w 58"/>
                  <a:gd name="T17" fmla="*/ 4 h 60"/>
                  <a:gd name="T18" fmla="*/ 30 w 58"/>
                  <a:gd name="T19" fmla="*/ 2 h 60"/>
                  <a:gd name="T20" fmla="*/ 46 w 58"/>
                  <a:gd name="T21" fmla="*/ 8 h 60"/>
                  <a:gd name="T22" fmla="*/ 50 w 58"/>
                  <a:gd name="T23" fmla="*/ 14 h 60"/>
                  <a:gd name="T24" fmla="*/ 52 w 58"/>
                  <a:gd name="T25" fmla="*/ 32 h 60"/>
                  <a:gd name="T26" fmla="*/ 52 w 58"/>
                  <a:gd name="T27" fmla="*/ 44 h 60"/>
                  <a:gd name="T28" fmla="*/ 54 w 58"/>
                  <a:gd name="T29" fmla="*/ 44 h 60"/>
                  <a:gd name="T30" fmla="*/ 58 w 58"/>
                  <a:gd name="T31" fmla="*/ 38 h 60"/>
                  <a:gd name="T32" fmla="*/ 58 w 58"/>
                  <a:gd name="T33" fmla="*/ 34 h 60"/>
                  <a:gd name="T34" fmla="*/ 56 w 58"/>
                  <a:gd name="T35" fmla="*/ 30 h 60"/>
                  <a:gd name="T36" fmla="*/ 56 w 58"/>
                  <a:gd name="T37" fmla="*/ 22 h 60"/>
                  <a:gd name="T38" fmla="*/ 48 w 58"/>
                  <a:gd name="T39" fmla="*/ 6 h 60"/>
                  <a:gd name="T40" fmla="*/ 40 w 58"/>
                  <a:gd name="T41" fmla="*/ 0 h 60"/>
                  <a:gd name="T42" fmla="*/ 30 w 58"/>
                  <a:gd name="T43" fmla="*/ 0 h 60"/>
                  <a:gd name="T44" fmla="*/ 10 w 58"/>
                  <a:gd name="T45" fmla="*/ 6 h 60"/>
                  <a:gd name="T46" fmla="*/ 6 w 58"/>
                  <a:gd name="T47" fmla="*/ 14 h 60"/>
                  <a:gd name="T48" fmla="*/ 4 w 58"/>
                  <a:gd name="T49" fmla="*/ 30 h 60"/>
                  <a:gd name="T50" fmla="*/ 2 w 58"/>
                  <a:gd name="T51" fmla="*/ 30 h 60"/>
                  <a:gd name="T52" fmla="*/ 0 w 58"/>
                  <a:gd name="T53" fmla="*/ 38 h 60"/>
                  <a:gd name="T54" fmla="*/ 2 w 58"/>
                  <a:gd name="T55" fmla="*/ 42 h 60"/>
                  <a:gd name="T56" fmla="*/ 6 w 58"/>
                  <a:gd name="T57" fmla="*/ 42 h 60"/>
                  <a:gd name="T58" fmla="*/ 10 w 58"/>
                  <a:gd name="T59" fmla="*/ 54 h 60"/>
                  <a:gd name="T60" fmla="*/ 14 w 58"/>
                  <a:gd name="T61" fmla="*/ 56 h 60"/>
                  <a:gd name="T62" fmla="*/ 20 w 58"/>
                  <a:gd name="T63" fmla="*/ 58 h 60"/>
                  <a:gd name="T64" fmla="*/ 28 w 58"/>
                  <a:gd name="T65" fmla="*/ 60 h 60"/>
                  <a:gd name="T66" fmla="*/ 28 w 58"/>
                  <a:gd name="T67" fmla="*/ 60 h 60"/>
                  <a:gd name="T68" fmla="*/ 30 w 58"/>
                  <a:gd name="T69" fmla="*/ 58 h 60"/>
                  <a:gd name="T70" fmla="*/ 28 w 58"/>
                  <a:gd name="T71" fmla="*/ 56 h 60"/>
                  <a:gd name="T72" fmla="*/ 28 w 58"/>
                  <a:gd name="T73" fmla="*/ 5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" h="60">
                    <a:moveTo>
                      <a:pt x="28" y="54"/>
                    </a:moveTo>
                    <a:lnTo>
                      <a:pt x="24" y="54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20" y="56"/>
                    </a:lnTo>
                    <a:lnTo>
                      <a:pt x="16" y="54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6" y="32"/>
                    </a:lnTo>
                    <a:lnTo>
                      <a:pt x="6" y="2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4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50" y="14"/>
                    </a:lnTo>
                    <a:lnTo>
                      <a:pt x="52" y="22"/>
                    </a:lnTo>
                    <a:lnTo>
                      <a:pt x="52" y="32"/>
                    </a:lnTo>
                    <a:lnTo>
                      <a:pt x="52" y="32"/>
                    </a:lnTo>
                    <a:lnTo>
                      <a:pt x="52" y="44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8" y="42"/>
                    </a:lnTo>
                    <a:lnTo>
                      <a:pt x="58" y="38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0"/>
                    </a:lnTo>
                    <a:lnTo>
                      <a:pt x="56" y="30"/>
                    </a:lnTo>
                    <a:lnTo>
                      <a:pt x="56" y="22"/>
                    </a:lnTo>
                    <a:lnTo>
                      <a:pt x="56" y="22"/>
                    </a:lnTo>
                    <a:lnTo>
                      <a:pt x="54" y="14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14"/>
                    </a:lnTo>
                    <a:lnTo>
                      <a:pt x="4" y="22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8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4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4" y="60"/>
                    </a:lnTo>
                    <a:lnTo>
                      <a:pt x="28" y="60"/>
                    </a:lnTo>
                    <a:lnTo>
                      <a:pt x="28" y="60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8" y="56"/>
                    </a:lnTo>
                    <a:lnTo>
                      <a:pt x="28" y="54"/>
                    </a:lnTo>
                    <a:lnTo>
                      <a:pt x="28" y="54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1699"/>
              <p:cNvSpPr/>
              <p:nvPr/>
            </p:nvSpPr>
            <p:spPr bwMode="auto">
              <a:xfrm>
                <a:off x="2648" y="2448"/>
                <a:ext cx="30" cy="60"/>
              </a:xfrm>
              <a:custGeom>
                <a:avLst/>
                <a:gdLst>
                  <a:gd name="T0" fmla="*/ 28 w 30"/>
                  <a:gd name="T1" fmla="*/ 54 h 60"/>
                  <a:gd name="T2" fmla="*/ 24 w 30"/>
                  <a:gd name="T3" fmla="*/ 54 h 60"/>
                  <a:gd name="T4" fmla="*/ 24 w 30"/>
                  <a:gd name="T5" fmla="*/ 54 h 60"/>
                  <a:gd name="T6" fmla="*/ 20 w 30"/>
                  <a:gd name="T7" fmla="*/ 56 h 60"/>
                  <a:gd name="T8" fmla="*/ 20 w 30"/>
                  <a:gd name="T9" fmla="*/ 56 h 60"/>
                  <a:gd name="T10" fmla="*/ 16 w 30"/>
                  <a:gd name="T11" fmla="*/ 54 h 60"/>
                  <a:gd name="T12" fmla="*/ 12 w 30"/>
                  <a:gd name="T13" fmla="*/ 52 h 60"/>
                  <a:gd name="T14" fmla="*/ 12 w 30"/>
                  <a:gd name="T15" fmla="*/ 52 h 60"/>
                  <a:gd name="T16" fmla="*/ 8 w 30"/>
                  <a:gd name="T17" fmla="*/ 48 h 60"/>
                  <a:gd name="T18" fmla="*/ 6 w 30"/>
                  <a:gd name="T19" fmla="*/ 42 h 60"/>
                  <a:gd name="T20" fmla="*/ 6 w 30"/>
                  <a:gd name="T21" fmla="*/ 32 h 60"/>
                  <a:gd name="T22" fmla="*/ 6 w 30"/>
                  <a:gd name="T23" fmla="*/ 28 h 60"/>
                  <a:gd name="T24" fmla="*/ 6 w 30"/>
                  <a:gd name="T25" fmla="*/ 22 h 60"/>
                  <a:gd name="T26" fmla="*/ 6 w 30"/>
                  <a:gd name="T27" fmla="*/ 22 h 60"/>
                  <a:gd name="T28" fmla="*/ 8 w 30"/>
                  <a:gd name="T29" fmla="*/ 14 h 60"/>
                  <a:gd name="T30" fmla="*/ 14 w 30"/>
                  <a:gd name="T31" fmla="*/ 8 h 60"/>
                  <a:gd name="T32" fmla="*/ 14 w 30"/>
                  <a:gd name="T33" fmla="*/ 8 h 60"/>
                  <a:gd name="T34" fmla="*/ 20 w 30"/>
                  <a:gd name="T35" fmla="*/ 4 h 60"/>
                  <a:gd name="T36" fmla="*/ 30 w 30"/>
                  <a:gd name="T37" fmla="*/ 2 h 60"/>
                  <a:gd name="T38" fmla="*/ 30 w 30"/>
                  <a:gd name="T39" fmla="*/ 0 h 60"/>
                  <a:gd name="T40" fmla="*/ 30 w 30"/>
                  <a:gd name="T41" fmla="*/ 0 h 60"/>
                  <a:gd name="T42" fmla="*/ 20 w 30"/>
                  <a:gd name="T43" fmla="*/ 0 h 60"/>
                  <a:gd name="T44" fmla="*/ 10 w 30"/>
                  <a:gd name="T45" fmla="*/ 6 h 60"/>
                  <a:gd name="T46" fmla="*/ 10 w 30"/>
                  <a:gd name="T47" fmla="*/ 6 h 60"/>
                  <a:gd name="T48" fmla="*/ 6 w 30"/>
                  <a:gd name="T49" fmla="*/ 14 h 60"/>
                  <a:gd name="T50" fmla="*/ 4 w 30"/>
                  <a:gd name="T51" fmla="*/ 22 h 60"/>
                  <a:gd name="T52" fmla="*/ 4 w 30"/>
                  <a:gd name="T53" fmla="*/ 30 h 60"/>
                  <a:gd name="T54" fmla="*/ 4 w 30"/>
                  <a:gd name="T55" fmla="*/ 30 h 60"/>
                  <a:gd name="T56" fmla="*/ 2 w 30"/>
                  <a:gd name="T57" fmla="*/ 30 h 60"/>
                  <a:gd name="T58" fmla="*/ 0 w 30"/>
                  <a:gd name="T59" fmla="*/ 34 h 60"/>
                  <a:gd name="T60" fmla="*/ 0 w 30"/>
                  <a:gd name="T61" fmla="*/ 38 h 60"/>
                  <a:gd name="T62" fmla="*/ 0 w 30"/>
                  <a:gd name="T63" fmla="*/ 38 h 60"/>
                  <a:gd name="T64" fmla="*/ 2 w 30"/>
                  <a:gd name="T65" fmla="*/ 42 h 60"/>
                  <a:gd name="T66" fmla="*/ 6 w 30"/>
                  <a:gd name="T67" fmla="*/ 42 h 60"/>
                  <a:gd name="T68" fmla="*/ 6 w 30"/>
                  <a:gd name="T69" fmla="*/ 42 h 60"/>
                  <a:gd name="T70" fmla="*/ 6 w 30"/>
                  <a:gd name="T71" fmla="*/ 48 h 60"/>
                  <a:gd name="T72" fmla="*/ 10 w 30"/>
                  <a:gd name="T73" fmla="*/ 54 h 60"/>
                  <a:gd name="T74" fmla="*/ 10 w 30"/>
                  <a:gd name="T75" fmla="*/ 54 h 60"/>
                  <a:gd name="T76" fmla="*/ 14 w 30"/>
                  <a:gd name="T77" fmla="*/ 56 h 60"/>
                  <a:gd name="T78" fmla="*/ 20 w 30"/>
                  <a:gd name="T79" fmla="*/ 58 h 60"/>
                  <a:gd name="T80" fmla="*/ 20 w 30"/>
                  <a:gd name="T81" fmla="*/ 58 h 60"/>
                  <a:gd name="T82" fmla="*/ 24 w 30"/>
                  <a:gd name="T83" fmla="*/ 60 h 60"/>
                  <a:gd name="T84" fmla="*/ 28 w 30"/>
                  <a:gd name="T85" fmla="*/ 60 h 60"/>
                  <a:gd name="T86" fmla="*/ 28 w 30"/>
                  <a:gd name="T87" fmla="*/ 60 h 60"/>
                  <a:gd name="T88" fmla="*/ 30 w 30"/>
                  <a:gd name="T89" fmla="*/ 58 h 60"/>
                  <a:gd name="T90" fmla="*/ 30 w 30"/>
                  <a:gd name="T91" fmla="*/ 56 h 60"/>
                  <a:gd name="T92" fmla="*/ 30 w 30"/>
                  <a:gd name="T93" fmla="*/ 56 h 60"/>
                  <a:gd name="T94" fmla="*/ 28 w 30"/>
                  <a:gd name="T95" fmla="*/ 54 h 60"/>
                  <a:gd name="T96" fmla="*/ 28 w 30"/>
                  <a:gd name="T97" fmla="*/ 5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60">
                    <a:moveTo>
                      <a:pt x="28" y="54"/>
                    </a:moveTo>
                    <a:lnTo>
                      <a:pt x="24" y="54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20" y="56"/>
                    </a:lnTo>
                    <a:lnTo>
                      <a:pt x="16" y="54"/>
                    </a:lnTo>
                    <a:lnTo>
                      <a:pt x="12" y="52"/>
                    </a:lnTo>
                    <a:lnTo>
                      <a:pt x="12" y="52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6" y="32"/>
                    </a:lnTo>
                    <a:lnTo>
                      <a:pt x="6" y="2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14"/>
                    </a:lnTo>
                    <a:lnTo>
                      <a:pt x="4" y="22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2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8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4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4" y="60"/>
                    </a:lnTo>
                    <a:lnTo>
                      <a:pt x="28" y="60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28" y="54"/>
                    </a:lnTo>
                    <a:lnTo>
                      <a:pt x="28" y="54"/>
                    </a:lnTo>
                    <a:close/>
                  </a:path>
                </a:pathLst>
              </a:custGeom>
              <a:solidFill>
                <a:srgbClr val="D62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Rectangle 1700"/>
              <p:cNvSpPr>
                <a:spLocks noChangeArrowheads="1"/>
              </p:cNvSpPr>
              <p:nvPr/>
            </p:nvSpPr>
            <p:spPr bwMode="auto">
              <a:xfrm>
                <a:off x="2742" y="2314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1701"/>
              <p:cNvSpPr/>
              <p:nvPr/>
            </p:nvSpPr>
            <p:spPr bwMode="auto">
              <a:xfrm>
                <a:off x="2772" y="2320"/>
                <a:ext cx="68" cy="82"/>
              </a:xfrm>
              <a:custGeom>
                <a:avLst/>
                <a:gdLst>
                  <a:gd name="T0" fmla="*/ 34 w 68"/>
                  <a:gd name="T1" fmla="*/ 0 h 82"/>
                  <a:gd name="T2" fmla="*/ 34 w 68"/>
                  <a:gd name="T3" fmla="*/ 0 h 82"/>
                  <a:gd name="T4" fmla="*/ 24 w 68"/>
                  <a:gd name="T5" fmla="*/ 0 h 82"/>
                  <a:gd name="T6" fmla="*/ 16 w 68"/>
                  <a:gd name="T7" fmla="*/ 4 h 82"/>
                  <a:gd name="T8" fmla="*/ 8 w 68"/>
                  <a:gd name="T9" fmla="*/ 8 h 82"/>
                  <a:gd name="T10" fmla="*/ 4 w 68"/>
                  <a:gd name="T11" fmla="*/ 16 h 82"/>
                  <a:gd name="T12" fmla="*/ 2 w 68"/>
                  <a:gd name="T13" fmla="*/ 22 h 82"/>
                  <a:gd name="T14" fmla="*/ 0 w 68"/>
                  <a:gd name="T15" fmla="*/ 30 h 82"/>
                  <a:gd name="T16" fmla="*/ 0 w 68"/>
                  <a:gd name="T17" fmla="*/ 44 h 82"/>
                  <a:gd name="T18" fmla="*/ 0 w 68"/>
                  <a:gd name="T19" fmla="*/ 44 h 82"/>
                  <a:gd name="T20" fmla="*/ 2 w 68"/>
                  <a:gd name="T21" fmla="*/ 56 h 82"/>
                  <a:gd name="T22" fmla="*/ 8 w 68"/>
                  <a:gd name="T23" fmla="*/ 68 h 82"/>
                  <a:gd name="T24" fmla="*/ 12 w 68"/>
                  <a:gd name="T25" fmla="*/ 78 h 82"/>
                  <a:gd name="T26" fmla="*/ 18 w 68"/>
                  <a:gd name="T27" fmla="*/ 82 h 82"/>
                  <a:gd name="T28" fmla="*/ 18 w 68"/>
                  <a:gd name="T29" fmla="*/ 82 h 82"/>
                  <a:gd name="T30" fmla="*/ 34 w 68"/>
                  <a:gd name="T31" fmla="*/ 82 h 82"/>
                  <a:gd name="T32" fmla="*/ 34 w 68"/>
                  <a:gd name="T33" fmla="*/ 82 h 82"/>
                  <a:gd name="T34" fmla="*/ 50 w 68"/>
                  <a:gd name="T35" fmla="*/ 82 h 82"/>
                  <a:gd name="T36" fmla="*/ 50 w 68"/>
                  <a:gd name="T37" fmla="*/ 82 h 82"/>
                  <a:gd name="T38" fmla="*/ 54 w 68"/>
                  <a:gd name="T39" fmla="*/ 78 h 82"/>
                  <a:gd name="T40" fmla="*/ 60 w 68"/>
                  <a:gd name="T41" fmla="*/ 68 h 82"/>
                  <a:gd name="T42" fmla="*/ 64 w 68"/>
                  <a:gd name="T43" fmla="*/ 56 h 82"/>
                  <a:gd name="T44" fmla="*/ 68 w 68"/>
                  <a:gd name="T45" fmla="*/ 44 h 82"/>
                  <a:gd name="T46" fmla="*/ 68 w 68"/>
                  <a:gd name="T47" fmla="*/ 44 h 82"/>
                  <a:gd name="T48" fmla="*/ 68 w 68"/>
                  <a:gd name="T49" fmla="*/ 30 h 82"/>
                  <a:gd name="T50" fmla="*/ 66 w 68"/>
                  <a:gd name="T51" fmla="*/ 22 h 82"/>
                  <a:gd name="T52" fmla="*/ 62 w 68"/>
                  <a:gd name="T53" fmla="*/ 16 h 82"/>
                  <a:gd name="T54" fmla="*/ 58 w 68"/>
                  <a:gd name="T55" fmla="*/ 8 h 82"/>
                  <a:gd name="T56" fmla="*/ 52 w 68"/>
                  <a:gd name="T57" fmla="*/ 4 h 82"/>
                  <a:gd name="T58" fmla="*/ 44 w 68"/>
                  <a:gd name="T59" fmla="*/ 0 h 82"/>
                  <a:gd name="T60" fmla="*/ 34 w 68"/>
                  <a:gd name="T61" fmla="*/ 0 h 82"/>
                  <a:gd name="T62" fmla="*/ 34 w 68"/>
                  <a:gd name="T6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2">
                    <a:moveTo>
                      <a:pt x="34" y="0"/>
                    </a:moveTo>
                    <a:lnTo>
                      <a:pt x="34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6"/>
                    </a:lnTo>
                    <a:lnTo>
                      <a:pt x="8" y="68"/>
                    </a:lnTo>
                    <a:lnTo>
                      <a:pt x="12" y="78"/>
                    </a:lnTo>
                    <a:lnTo>
                      <a:pt x="18" y="82"/>
                    </a:lnTo>
                    <a:lnTo>
                      <a:pt x="18" y="82"/>
                    </a:lnTo>
                    <a:lnTo>
                      <a:pt x="34" y="82"/>
                    </a:lnTo>
                    <a:lnTo>
                      <a:pt x="34" y="82"/>
                    </a:lnTo>
                    <a:lnTo>
                      <a:pt x="50" y="82"/>
                    </a:lnTo>
                    <a:lnTo>
                      <a:pt x="50" y="82"/>
                    </a:lnTo>
                    <a:lnTo>
                      <a:pt x="54" y="78"/>
                    </a:lnTo>
                    <a:lnTo>
                      <a:pt x="60" y="68"/>
                    </a:lnTo>
                    <a:lnTo>
                      <a:pt x="64" y="56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6" y="22"/>
                    </a:lnTo>
                    <a:lnTo>
                      <a:pt x="62" y="16"/>
                    </a:lnTo>
                    <a:lnTo>
                      <a:pt x="58" y="8"/>
                    </a:lnTo>
                    <a:lnTo>
                      <a:pt x="52" y="4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1702"/>
              <p:cNvSpPr/>
              <p:nvPr/>
            </p:nvSpPr>
            <p:spPr bwMode="auto">
              <a:xfrm>
                <a:off x="2772" y="2320"/>
                <a:ext cx="34" cy="82"/>
              </a:xfrm>
              <a:custGeom>
                <a:avLst/>
                <a:gdLst>
                  <a:gd name="T0" fmla="*/ 34 w 34"/>
                  <a:gd name="T1" fmla="*/ 0 h 82"/>
                  <a:gd name="T2" fmla="*/ 34 w 34"/>
                  <a:gd name="T3" fmla="*/ 0 h 82"/>
                  <a:gd name="T4" fmla="*/ 24 w 34"/>
                  <a:gd name="T5" fmla="*/ 0 h 82"/>
                  <a:gd name="T6" fmla="*/ 16 w 34"/>
                  <a:gd name="T7" fmla="*/ 4 h 82"/>
                  <a:gd name="T8" fmla="*/ 8 w 34"/>
                  <a:gd name="T9" fmla="*/ 8 h 82"/>
                  <a:gd name="T10" fmla="*/ 4 w 34"/>
                  <a:gd name="T11" fmla="*/ 16 h 82"/>
                  <a:gd name="T12" fmla="*/ 2 w 34"/>
                  <a:gd name="T13" fmla="*/ 22 h 82"/>
                  <a:gd name="T14" fmla="*/ 0 w 34"/>
                  <a:gd name="T15" fmla="*/ 30 h 82"/>
                  <a:gd name="T16" fmla="*/ 0 w 34"/>
                  <a:gd name="T17" fmla="*/ 44 h 82"/>
                  <a:gd name="T18" fmla="*/ 0 w 34"/>
                  <a:gd name="T19" fmla="*/ 44 h 82"/>
                  <a:gd name="T20" fmla="*/ 2 w 34"/>
                  <a:gd name="T21" fmla="*/ 56 h 82"/>
                  <a:gd name="T22" fmla="*/ 8 w 34"/>
                  <a:gd name="T23" fmla="*/ 68 h 82"/>
                  <a:gd name="T24" fmla="*/ 12 w 34"/>
                  <a:gd name="T25" fmla="*/ 78 h 82"/>
                  <a:gd name="T26" fmla="*/ 18 w 34"/>
                  <a:gd name="T27" fmla="*/ 82 h 82"/>
                  <a:gd name="T28" fmla="*/ 34 w 34"/>
                  <a:gd name="T29" fmla="*/ 82 h 82"/>
                  <a:gd name="T30" fmla="*/ 34 w 34"/>
                  <a:gd name="T3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2">
                    <a:moveTo>
                      <a:pt x="34" y="0"/>
                    </a:moveTo>
                    <a:lnTo>
                      <a:pt x="34" y="0"/>
                    </a:lnTo>
                    <a:lnTo>
                      <a:pt x="24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4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6"/>
                    </a:lnTo>
                    <a:lnTo>
                      <a:pt x="8" y="68"/>
                    </a:lnTo>
                    <a:lnTo>
                      <a:pt x="12" y="78"/>
                    </a:lnTo>
                    <a:lnTo>
                      <a:pt x="18" y="82"/>
                    </a:lnTo>
                    <a:lnTo>
                      <a:pt x="34" y="8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1703"/>
              <p:cNvSpPr/>
              <p:nvPr/>
            </p:nvSpPr>
            <p:spPr bwMode="auto">
              <a:xfrm>
                <a:off x="2760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88 w 92"/>
                  <a:gd name="T13" fmla="*/ 10 h 40"/>
                  <a:gd name="T14" fmla="*/ 90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2 h 40"/>
                  <a:gd name="T34" fmla="*/ 2 w 92"/>
                  <a:gd name="T35" fmla="*/ 10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88" y="10"/>
                    </a:lnTo>
                    <a:lnTo>
                      <a:pt x="90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1704"/>
              <p:cNvSpPr/>
              <p:nvPr/>
            </p:nvSpPr>
            <p:spPr bwMode="auto">
              <a:xfrm>
                <a:off x="2760" y="239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1705"/>
              <p:cNvSpPr/>
              <p:nvPr/>
            </p:nvSpPr>
            <p:spPr bwMode="auto">
              <a:xfrm>
                <a:off x="2796" y="238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1706"/>
              <p:cNvSpPr/>
              <p:nvPr/>
            </p:nvSpPr>
            <p:spPr bwMode="auto">
              <a:xfrm>
                <a:off x="2796" y="2384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1707"/>
              <p:cNvSpPr/>
              <p:nvPr/>
            </p:nvSpPr>
            <p:spPr bwMode="auto">
              <a:xfrm>
                <a:off x="2782" y="232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1708"/>
              <p:cNvSpPr/>
              <p:nvPr/>
            </p:nvSpPr>
            <p:spPr bwMode="auto">
              <a:xfrm>
                <a:off x="2782" y="2328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1709"/>
              <p:cNvSpPr/>
              <p:nvPr/>
            </p:nvSpPr>
            <p:spPr bwMode="auto">
              <a:xfrm>
                <a:off x="2800" y="237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1710"/>
              <p:cNvSpPr/>
              <p:nvPr/>
            </p:nvSpPr>
            <p:spPr bwMode="auto">
              <a:xfrm>
                <a:off x="2782" y="2326"/>
                <a:ext cx="46" cy="26"/>
              </a:xfrm>
              <a:custGeom>
                <a:avLst/>
                <a:gdLst>
                  <a:gd name="T0" fmla="*/ 24 w 46"/>
                  <a:gd name="T1" fmla="*/ 10 h 26"/>
                  <a:gd name="T2" fmla="*/ 24 w 46"/>
                  <a:gd name="T3" fmla="*/ 10 h 26"/>
                  <a:gd name="T4" fmla="*/ 18 w 46"/>
                  <a:gd name="T5" fmla="*/ 16 h 26"/>
                  <a:gd name="T6" fmla="*/ 12 w 46"/>
                  <a:gd name="T7" fmla="*/ 22 h 26"/>
                  <a:gd name="T8" fmla="*/ 6 w 46"/>
                  <a:gd name="T9" fmla="*/ 24 h 26"/>
                  <a:gd name="T10" fmla="*/ 0 w 46"/>
                  <a:gd name="T11" fmla="*/ 26 h 26"/>
                  <a:gd name="T12" fmla="*/ 0 w 46"/>
                  <a:gd name="T13" fmla="*/ 26 h 26"/>
                  <a:gd name="T14" fmla="*/ 0 w 46"/>
                  <a:gd name="T15" fmla="*/ 18 h 26"/>
                  <a:gd name="T16" fmla="*/ 2 w 46"/>
                  <a:gd name="T17" fmla="*/ 12 h 26"/>
                  <a:gd name="T18" fmla="*/ 4 w 46"/>
                  <a:gd name="T19" fmla="*/ 8 h 26"/>
                  <a:gd name="T20" fmla="*/ 6 w 46"/>
                  <a:gd name="T21" fmla="*/ 4 h 26"/>
                  <a:gd name="T22" fmla="*/ 14 w 46"/>
                  <a:gd name="T23" fmla="*/ 0 h 26"/>
                  <a:gd name="T24" fmla="*/ 24 w 46"/>
                  <a:gd name="T25" fmla="*/ 0 h 26"/>
                  <a:gd name="T26" fmla="*/ 24 w 46"/>
                  <a:gd name="T27" fmla="*/ 0 h 26"/>
                  <a:gd name="T28" fmla="*/ 32 w 46"/>
                  <a:gd name="T29" fmla="*/ 0 h 26"/>
                  <a:gd name="T30" fmla="*/ 40 w 46"/>
                  <a:gd name="T31" fmla="*/ 4 h 26"/>
                  <a:gd name="T32" fmla="*/ 44 w 46"/>
                  <a:gd name="T33" fmla="*/ 8 h 26"/>
                  <a:gd name="T34" fmla="*/ 46 w 46"/>
                  <a:gd name="T35" fmla="*/ 12 h 26"/>
                  <a:gd name="T36" fmla="*/ 46 w 46"/>
                  <a:gd name="T37" fmla="*/ 18 h 26"/>
                  <a:gd name="T38" fmla="*/ 46 w 46"/>
                  <a:gd name="T39" fmla="*/ 26 h 26"/>
                  <a:gd name="T40" fmla="*/ 46 w 46"/>
                  <a:gd name="T41" fmla="*/ 26 h 26"/>
                  <a:gd name="T42" fmla="*/ 40 w 46"/>
                  <a:gd name="T43" fmla="*/ 24 h 26"/>
                  <a:gd name="T44" fmla="*/ 34 w 46"/>
                  <a:gd name="T45" fmla="*/ 22 h 26"/>
                  <a:gd name="T46" fmla="*/ 28 w 46"/>
                  <a:gd name="T47" fmla="*/ 16 h 26"/>
                  <a:gd name="T48" fmla="*/ 24 w 46"/>
                  <a:gd name="T49" fmla="*/ 10 h 26"/>
                  <a:gd name="T50" fmla="*/ 24 w 46"/>
                  <a:gd name="T51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26">
                    <a:moveTo>
                      <a:pt x="24" y="10"/>
                    </a:moveTo>
                    <a:lnTo>
                      <a:pt x="24" y="10"/>
                    </a:lnTo>
                    <a:lnTo>
                      <a:pt x="18" y="16"/>
                    </a:lnTo>
                    <a:lnTo>
                      <a:pt x="12" y="22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44" y="8"/>
                    </a:lnTo>
                    <a:lnTo>
                      <a:pt x="46" y="12"/>
                    </a:lnTo>
                    <a:lnTo>
                      <a:pt x="46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0" y="24"/>
                    </a:lnTo>
                    <a:lnTo>
                      <a:pt x="34" y="22"/>
                    </a:lnTo>
                    <a:lnTo>
                      <a:pt x="28" y="16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1711"/>
              <p:cNvSpPr/>
              <p:nvPr/>
            </p:nvSpPr>
            <p:spPr bwMode="auto">
              <a:xfrm>
                <a:off x="2782" y="2326"/>
                <a:ext cx="24" cy="26"/>
              </a:xfrm>
              <a:custGeom>
                <a:avLst/>
                <a:gdLst>
                  <a:gd name="T0" fmla="*/ 24 w 24"/>
                  <a:gd name="T1" fmla="*/ 10 h 26"/>
                  <a:gd name="T2" fmla="*/ 24 w 24"/>
                  <a:gd name="T3" fmla="*/ 10 h 26"/>
                  <a:gd name="T4" fmla="*/ 18 w 24"/>
                  <a:gd name="T5" fmla="*/ 16 h 26"/>
                  <a:gd name="T6" fmla="*/ 12 w 24"/>
                  <a:gd name="T7" fmla="*/ 22 h 26"/>
                  <a:gd name="T8" fmla="*/ 6 w 24"/>
                  <a:gd name="T9" fmla="*/ 24 h 26"/>
                  <a:gd name="T10" fmla="*/ 0 w 24"/>
                  <a:gd name="T11" fmla="*/ 26 h 26"/>
                  <a:gd name="T12" fmla="*/ 0 w 24"/>
                  <a:gd name="T13" fmla="*/ 26 h 26"/>
                  <a:gd name="T14" fmla="*/ 0 w 24"/>
                  <a:gd name="T15" fmla="*/ 18 h 26"/>
                  <a:gd name="T16" fmla="*/ 2 w 24"/>
                  <a:gd name="T17" fmla="*/ 12 h 26"/>
                  <a:gd name="T18" fmla="*/ 4 w 24"/>
                  <a:gd name="T19" fmla="*/ 8 h 26"/>
                  <a:gd name="T20" fmla="*/ 6 w 24"/>
                  <a:gd name="T21" fmla="*/ 4 h 26"/>
                  <a:gd name="T22" fmla="*/ 14 w 24"/>
                  <a:gd name="T23" fmla="*/ 0 h 26"/>
                  <a:gd name="T24" fmla="*/ 24 w 24"/>
                  <a:gd name="T25" fmla="*/ 0 h 26"/>
                  <a:gd name="T26" fmla="*/ 24 w 24"/>
                  <a:gd name="T2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10"/>
                    </a:moveTo>
                    <a:lnTo>
                      <a:pt x="24" y="10"/>
                    </a:lnTo>
                    <a:lnTo>
                      <a:pt x="18" y="16"/>
                    </a:lnTo>
                    <a:lnTo>
                      <a:pt x="12" y="22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1712"/>
              <p:cNvSpPr>
                <a:spLocks noEditPoints="1"/>
              </p:cNvSpPr>
              <p:nvPr/>
            </p:nvSpPr>
            <p:spPr bwMode="auto">
              <a:xfrm>
                <a:off x="2780" y="2350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4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38 w 52"/>
                  <a:gd name="T15" fmla="*/ 16 h 16"/>
                  <a:gd name="T16" fmla="*/ 34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0 w 52"/>
                  <a:gd name="T25" fmla="*/ 12 h 16"/>
                  <a:gd name="T26" fmla="*/ 12 w 52"/>
                  <a:gd name="T27" fmla="*/ 16 h 16"/>
                  <a:gd name="T28" fmla="*/ 8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6 w 52"/>
                  <a:gd name="T37" fmla="*/ 2 h 16"/>
                  <a:gd name="T38" fmla="*/ 14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2 h 16"/>
                  <a:gd name="T46" fmla="*/ 6 w 52"/>
                  <a:gd name="T47" fmla="*/ 6 h 16"/>
                  <a:gd name="T48" fmla="*/ 6 w 52"/>
                  <a:gd name="T49" fmla="*/ 4 h 16"/>
                  <a:gd name="T50" fmla="*/ 14 w 52"/>
                  <a:gd name="T51" fmla="*/ 2 h 16"/>
                  <a:gd name="T52" fmla="*/ 22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10 w 52"/>
                  <a:gd name="T59" fmla="*/ 12 h 16"/>
                  <a:gd name="T60" fmla="*/ 42 w 52"/>
                  <a:gd name="T61" fmla="*/ 12 h 16"/>
                  <a:gd name="T62" fmla="*/ 46 w 52"/>
                  <a:gd name="T63" fmla="*/ 8 h 16"/>
                  <a:gd name="T64" fmla="*/ 44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28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2 w 52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1713"/>
              <p:cNvSpPr>
                <a:spLocks noEditPoints="1"/>
              </p:cNvSpPr>
              <p:nvPr/>
            </p:nvSpPr>
            <p:spPr bwMode="auto">
              <a:xfrm>
                <a:off x="2780" y="2350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8 w 26"/>
                  <a:gd name="T9" fmla="*/ 14 h 16"/>
                  <a:gd name="T10" fmla="*/ 12 w 26"/>
                  <a:gd name="T11" fmla="*/ 16 h 16"/>
                  <a:gd name="T12" fmla="*/ 12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6 w 26"/>
                  <a:gd name="T31" fmla="*/ 2 h 16"/>
                  <a:gd name="T32" fmla="*/ 6 w 26"/>
                  <a:gd name="T33" fmla="*/ 2 h 16"/>
                  <a:gd name="T34" fmla="*/ 14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2 h 16"/>
                  <a:gd name="T44" fmla="*/ 10 w 26"/>
                  <a:gd name="T45" fmla="*/ 12 h 16"/>
                  <a:gd name="T46" fmla="*/ 6 w 26"/>
                  <a:gd name="T47" fmla="*/ 8 h 16"/>
                  <a:gd name="T48" fmla="*/ 6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20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4 w 26"/>
                  <a:gd name="T71" fmla="*/ 14 h 16"/>
                  <a:gd name="T72" fmla="*/ 10 w 26"/>
                  <a:gd name="T73" fmla="*/ 12 h 16"/>
                  <a:gd name="T74" fmla="*/ 10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1714"/>
              <p:cNvSpPr/>
              <p:nvPr/>
            </p:nvSpPr>
            <p:spPr bwMode="auto">
              <a:xfrm>
                <a:off x="2806" y="239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1715"/>
              <p:cNvSpPr/>
              <p:nvPr/>
            </p:nvSpPr>
            <p:spPr bwMode="auto">
              <a:xfrm>
                <a:off x="2790" y="2398"/>
                <a:ext cx="16" cy="16"/>
              </a:xfrm>
              <a:custGeom>
                <a:avLst/>
                <a:gdLst>
                  <a:gd name="T0" fmla="*/ 6 w 16"/>
                  <a:gd name="T1" fmla="*/ 0 h 16"/>
                  <a:gd name="T2" fmla="*/ 6 w 16"/>
                  <a:gd name="T3" fmla="*/ 0 h 16"/>
                  <a:gd name="T4" fmla="*/ 16 w 16"/>
                  <a:gd name="T5" fmla="*/ 4 h 16"/>
                  <a:gd name="T6" fmla="*/ 16 w 16"/>
                  <a:gd name="T7" fmla="*/ 4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6 w 16"/>
                  <a:gd name="T21" fmla="*/ 0 h 16"/>
                  <a:gd name="T22" fmla="*/ 6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6" y="0"/>
                    </a:moveTo>
                    <a:lnTo>
                      <a:pt x="6" y="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Rectangle 1716"/>
              <p:cNvSpPr>
                <a:spLocks noChangeArrowheads="1"/>
              </p:cNvSpPr>
              <p:nvPr/>
            </p:nvSpPr>
            <p:spPr bwMode="auto">
              <a:xfrm>
                <a:off x="2998" y="2562"/>
                <a:ext cx="128" cy="124"/>
              </a:xfrm>
              <a:prstGeom prst="rect">
                <a:avLst/>
              </a:prstGeom>
              <a:solidFill>
                <a:srgbClr val="9C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1717"/>
              <p:cNvSpPr/>
              <p:nvPr/>
            </p:nvSpPr>
            <p:spPr bwMode="auto">
              <a:xfrm>
                <a:off x="3022" y="2564"/>
                <a:ext cx="78" cy="122"/>
              </a:xfrm>
              <a:custGeom>
                <a:avLst/>
                <a:gdLst>
                  <a:gd name="T0" fmla="*/ 40 w 78"/>
                  <a:gd name="T1" fmla="*/ 0 h 122"/>
                  <a:gd name="T2" fmla="*/ 40 w 78"/>
                  <a:gd name="T3" fmla="*/ 0 h 122"/>
                  <a:gd name="T4" fmla="*/ 50 w 78"/>
                  <a:gd name="T5" fmla="*/ 2 h 122"/>
                  <a:gd name="T6" fmla="*/ 58 w 78"/>
                  <a:gd name="T7" fmla="*/ 6 h 122"/>
                  <a:gd name="T8" fmla="*/ 64 w 78"/>
                  <a:gd name="T9" fmla="*/ 14 h 122"/>
                  <a:gd name="T10" fmla="*/ 70 w 78"/>
                  <a:gd name="T11" fmla="*/ 26 h 122"/>
                  <a:gd name="T12" fmla="*/ 74 w 78"/>
                  <a:gd name="T13" fmla="*/ 38 h 122"/>
                  <a:gd name="T14" fmla="*/ 76 w 78"/>
                  <a:gd name="T15" fmla="*/ 54 h 122"/>
                  <a:gd name="T16" fmla="*/ 78 w 78"/>
                  <a:gd name="T17" fmla="*/ 84 h 122"/>
                  <a:gd name="T18" fmla="*/ 78 w 78"/>
                  <a:gd name="T19" fmla="*/ 84 h 122"/>
                  <a:gd name="T20" fmla="*/ 78 w 78"/>
                  <a:gd name="T21" fmla="*/ 92 h 122"/>
                  <a:gd name="T22" fmla="*/ 76 w 78"/>
                  <a:gd name="T23" fmla="*/ 98 h 122"/>
                  <a:gd name="T24" fmla="*/ 68 w 78"/>
                  <a:gd name="T25" fmla="*/ 110 h 122"/>
                  <a:gd name="T26" fmla="*/ 58 w 78"/>
                  <a:gd name="T27" fmla="*/ 118 h 122"/>
                  <a:gd name="T28" fmla="*/ 50 w 78"/>
                  <a:gd name="T29" fmla="*/ 122 h 122"/>
                  <a:gd name="T30" fmla="*/ 28 w 78"/>
                  <a:gd name="T31" fmla="*/ 122 h 122"/>
                  <a:gd name="T32" fmla="*/ 28 w 78"/>
                  <a:gd name="T33" fmla="*/ 122 h 122"/>
                  <a:gd name="T34" fmla="*/ 20 w 78"/>
                  <a:gd name="T35" fmla="*/ 118 h 122"/>
                  <a:gd name="T36" fmla="*/ 10 w 78"/>
                  <a:gd name="T37" fmla="*/ 110 h 122"/>
                  <a:gd name="T38" fmla="*/ 4 w 78"/>
                  <a:gd name="T39" fmla="*/ 98 h 122"/>
                  <a:gd name="T40" fmla="*/ 0 w 78"/>
                  <a:gd name="T41" fmla="*/ 92 h 122"/>
                  <a:gd name="T42" fmla="*/ 0 w 78"/>
                  <a:gd name="T43" fmla="*/ 84 h 122"/>
                  <a:gd name="T44" fmla="*/ 0 w 78"/>
                  <a:gd name="T45" fmla="*/ 84 h 122"/>
                  <a:gd name="T46" fmla="*/ 2 w 78"/>
                  <a:gd name="T47" fmla="*/ 54 h 122"/>
                  <a:gd name="T48" fmla="*/ 4 w 78"/>
                  <a:gd name="T49" fmla="*/ 38 h 122"/>
                  <a:gd name="T50" fmla="*/ 8 w 78"/>
                  <a:gd name="T51" fmla="*/ 26 h 122"/>
                  <a:gd name="T52" fmla="*/ 14 w 78"/>
                  <a:gd name="T53" fmla="*/ 14 h 122"/>
                  <a:gd name="T54" fmla="*/ 20 w 78"/>
                  <a:gd name="T55" fmla="*/ 6 h 122"/>
                  <a:gd name="T56" fmla="*/ 30 w 78"/>
                  <a:gd name="T57" fmla="*/ 2 h 122"/>
                  <a:gd name="T58" fmla="*/ 40 w 78"/>
                  <a:gd name="T59" fmla="*/ 0 h 122"/>
                  <a:gd name="T60" fmla="*/ 40 w 78"/>
                  <a:gd name="T6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22">
                    <a:moveTo>
                      <a:pt x="40" y="0"/>
                    </a:moveTo>
                    <a:lnTo>
                      <a:pt x="40" y="0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64" y="14"/>
                    </a:lnTo>
                    <a:lnTo>
                      <a:pt x="70" y="26"/>
                    </a:lnTo>
                    <a:lnTo>
                      <a:pt x="74" y="38"/>
                    </a:lnTo>
                    <a:lnTo>
                      <a:pt x="76" y="54"/>
                    </a:lnTo>
                    <a:lnTo>
                      <a:pt x="78" y="84"/>
                    </a:lnTo>
                    <a:lnTo>
                      <a:pt x="78" y="84"/>
                    </a:lnTo>
                    <a:lnTo>
                      <a:pt x="78" y="92"/>
                    </a:lnTo>
                    <a:lnTo>
                      <a:pt x="76" y="98"/>
                    </a:lnTo>
                    <a:lnTo>
                      <a:pt x="68" y="110"/>
                    </a:lnTo>
                    <a:lnTo>
                      <a:pt x="58" y="118"/>
                    </a:lnTo>
                    <a:lnTo>
                      <a:pt x="50" y="122"/>
                    </a:lnTo>
                    <a:lnTo>
                      <a:pt x="28" y="122"/>
                    </a:lnTo>
                    <a:lnTo>
                      <a:pt x="28" y="122"/>
                    </a:lnTo>
                    <a:lnTo>
                      <a:pt x="20" y="118"/>
                    </a:lnTo>
                    <a:lnTo>
                      <a:pt x="10" y="110"/>
                    </a:lnTo>
                    <a:lnTo>
                      <a:pt x="4" y="98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4" y="38"/>
                    </a:lnTo>
                    <a:lnTo>
                      <a:pt x="8" y="26"/>
                    </a:lnTo>
                    <a:lnTo>
                      <a:pt x="14" y="14"/>
                    </a:lnTo>
                    <a:lnTo>
                      <a:pt x="20" y="6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1718"/>
              <p:cNvSpPr/>
              <p:nvPr/>
            </p:nvSpPr>
            <p:spPr bwMode="auto">
              <a:xfrm>
                <a:off x="3022" y="2564"/>
                <a:ext cx="40" cy="122"/>
              </a:xfrm>
              <a:custGeom>
                <a:avLst/>
                <a:gdLst>
                  <a:gd name="T0" fmla="*/ 40 w 40"/>
                  <a:gd name="T1" fmla="*/ 122 h 122"/>
                  <a:gd name="T2" fmla="*/ 28 w 40"/>
                  <a:gd name="T3" fmla="*/ 122 h 122"/>
                  <a:gd name="T4" fmla="*/ 28 w 40"/>
                  <a:gd name="T5" fmla="*/ 122 h 122"/>
                  <a:gd name="T6" fmla="*/ 20 w 40"/>
                  <a:gd name="T7" fmla="*/ 118 h 122"/>
                  <a:gd name="T8" fmla="*/ 10 w 40"/>
                  <a:gd name="T9" fmla="*/ 110 h 122"/>
                  <a:gd name="T10" fmla="*/ 4 w 40"/>
                  <a:gd name="T11" fmla="*/ 98 h 122"/>
                  <a:gd name="T12" fmla="*/ 0 w 40"/>
                  <a:gd name="T13" fmla="*/ 92 h 122"/>
                  <a:gd name="T14" fmla="*/ 0 w 40"/>
                  <a:gd name="T15" fmla="*/ 84 h 122"/>
                  <a:gd name="T16" fmla="*/ 0 w 40"/>
                  <a:gd name="T17" fmla="*/ 84 h 122"/>
                  <a:gd name="T18" fmla="*/ 2 w 40"/>
                  <a:gd name="T19" fmla="*/ 54 h 122"/>
                  <a:gd name="T20" fmla="*/ 4 w 40"/>
                  <a:gd name="T21" fmla="*/ 38 h 122"/>
                  <a:gd name="T22" fmla="*/ 8 w 40"/>
                  <a:gd name="T23" fmla="*/ 26 h 122"/>
                  <a:gd name="T24" fmla="*/ 14 w 40"/>
                  <a:gd name="T25" fmla="*/ 14 h 122"/>
                  <a:gd name="T26" fmla="*/ 20 w 40"/>
                  <a:gd name="T27" fmla="*/ 6 h 122"/>
                  <a:gd name="T28" fmla="*/ 30 w 40"/>
                  <a:gd name="T29" fmla="*/ 2 h 122"/>
                  <a:gd name="T30" fmla="*/ 40 w 40"/>
                  <a:gd name="T31" fmla="*/ 0 h 122"/>
                  <a:gd name="T32" fmla="*/ 40 w 40"/>
                  <a:gd name="T33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122">
                    <a:moveTo>
                      <a:pt x="40" y="122"/>
                    </a:moveTo>
                    <a:lnTo>
                      <a:pt x="28" y="122"/>
                    </a:lnTo>
                    <a:lnTo>
                      <a:pt x="28" y="122"/>
                    </a:lnTo>
                    <a:lnTo>
                      <a:pt x="20" y="118"/>
                    </a:lnTo>
                    <a:lnTo>
                      <a:pt x="10" y="110"/>
                    </a:lnTo>
                    <a:lnTo>
                      <a:pt x="4" y="98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2" y="54"/>
                    </a:lnTo>
                    <a:lnTo>
                      <a:pt x="4" y="38"/>
                    </a:lnTo>
                    <a:lnTo>
                      <a:pt x="8" y="26"/>
                    </a:lnTo>
                    <a:lnTo>
                      <a:pt x="14" y="14"/>
                    </a:lnTo>
                    <a:lnTo>
                      <a:pt x="20" y="6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12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1719"/>
              <p:cNvSpPr/>
              <p:nvPr/>
            </p:nvSpPr>
            <p:spPr bwMode="auto">
              <a:xfrm>
                <a:off x="3016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1720"/>
              <p:cNvSpPr/>
              <p:nvPr/>
            </p:nvSpPr>
            <p:spPr bwMode="auto">
              <a:xfrm>
                <a:off x="3016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Freeform 1721"/>
              <p:cNvSpPr/>
              <p:nvPr/>
            </p:nvSpPr>
            <p:spPr bwMode="auto">
              <a:xfrm>
                <a:off x="3038" y="2646"/>
                <a:ext cx="46" cy="40"/>
              </a:xfrm>
              <a:custGeom>
                <a:avLst/>
                <a:gdLst>
                  <a:gd name="T0" fmla="*/ 34 w 46"/>
                  <a:gd name="T1" fmla="*/ 0 h 40"/>
                  <a:gd name="T2" fmla="*/ 46 w 46"/>
                  <a:gd name="T3" fmla="*/ 40 h 40"/>
                  <a:gd name="T4" fmla="*/ 46 w 46"/>
                  <a:gd name="T5" fmla="*/ 40 h 40"/>
                  <a:gd name="T6" fmla="*/ 0 w 46"/>
                  <a:gd name="T7" fmla="*/ 40 h 40"/>
                  <a:gd name="T8" fmla="*/ 12 w 46"/>
                  <a:gd name="T9" fmla="*/ 0 h 40"/>
                  <a:gd name="T10" fmla="*/ 12 w 46"/>
                  <a:gd name="T11" fmla="*/ 0 h 40"/>
                  <a:gd name="T12" fmla="*/ 34 w 46"/>
                  <a:gd name="T13" fmla="*/ 0 h 40"/>
                  <a:gd name="T14" fmla="*/ 34 w 46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0">
                    <a:moveTo>
                      <a:pt x="34" y="0"/>
                    </a:moveTo>
                    <a:lnTo>
                      <a:pt x="46" y="40"/>
                    </a:lnTo>
                    <a:lnTo>
                      <a:pt x="46" y="40"/>
                    </a:lnTo>
                    <a:lnTo>
                      <a:pt x="0" y="4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Freeform 1722"/>
              <p:cNvSpPr/>
              <p:nvPr/>
            </p:nvSpPr>
            <p:spPr bwMode="auto">
              <a:xfrm>
                <a:off x="3038" y="2646"/>
                <a:ext cx="24" cy="40"/>
              </a:xfrm>
              <a:custGeom>
                <a:avLst/>
                <a:gdLst>
                  <a:gd name="T0" fmla="*/ 24 w 24"/>
                  <a:gd name="T1" fmla="*/ 40 h 40"/>
                  <a:gd name="T2" fmla="*/ 0 w 24"/>
                  <a:gd name="T3" fmla="*/ 40 h 40"/>
                  <a:gd name="T4" fmla="*/ 12 w 24"/>
                  <a:gd name="T5" fmla="*/ 0 h 40"/>
                  <a:gd name="T6" fmla="*/ 24 w 24"/>
                  <a:gd name="T7" fmla="*/ 0 h 40"/>
                  <a:gd name="T8" fmla="*/ 24 w 24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0">
                    <a:moveTo>
                      <a:pt x="24" y="40"/>
                    </a:moveTo>
                    <a:lnTo>
                      <a:pt x="0" y="40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24" y="4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1723"/>
              <p:cNvSpPr/>
              <p:nvPr/>
            </p:nvSpPr>
            <p:spPr bwMode="auto">
              <a:xfrm>
                <a:off x="3050" y="2632"/>
                <a:ext cx="22" cy="24"/>
              </a:xfrm>
              <a:custGeom>
                <a:avLst/>
                <a:gdLst>
                  <a:gd name="T0" fmla="*/ 22 w 22"/>
                  <a:gd name="T1" fmla="*/ 0 h 24"/>
                  <a:gd name="T2" fmla="*/ 0 w 22"/>
                  <a:gd name="T3" fmla="*/ 0 h 24"/>
                  <a:gd name="T4" fmla="*/ 0 w 22"/>
                  <a:gd name="T5" fmla="*/ 14 h 24"/>
                  <a:gd name="T6" fmla="*/ 0 w 22"/>
                  <a:gd name="T7" fmla="*/ 14 h 24"/>
                  <a:gd name="T8" fmla="*/ 0 w 22"/>
                  <a:gd name="T9" fmla="*/ 14 h 24"/>
                  <a:gd name="T10" fmla="*/ 2 w 22"/>
                  <a:gd name="T11" fmla="*/ 18 h 24"/>
                  <a:gd name="T12" fmla="*/ 4 w 22"/>
                  <a:gd name="T13" fmla="*/ 20 h 24"/>
                  <a:gd name="T14" fmla="*/ 8 w 22"/>
                  <a:gd name="T15" fmla="*/ 24 h 24"/>
                  <a:gd name="T16" fmla="*/ 12 w 22"/>
                  <a:gd name="T17" fmla="*/ 24 h 24"/>
                  <a:gd name="T18" fmla="*/ 12 w 22"/>
                  <a:gd name="T19" fmla="*/ 24 h 24"/>
                  <a:gd name="T20" fmla="*/ 16 w 22"/>
                  <a:gd name="T21" fmla="*/ 24 h 24"/>
                  <a:gd name="T22" fmla="*/ 18 w 22"/>
                  <a:gd name="T23" fmla="*/ 20 h 24"/>
                  <a:gd name="T24" fmla="*/ 20 w 22"/>
                  <a:gd name="T25" fmla="*/ 18 h 24"/>
                  <a:gd name="T26" fmla="*/ 22 w 22"/>
                  <a:gd name="T27" fmla="*/ 14 h 24"/>
                  <a:gd name="T28" fmla="*/ 22 w 22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4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1724"/>
              <p:cNvSpPr/>
              <p:nvPr/>
            </p:nvSpPr>
            <p:spPr bwMode="auto">
              <a:xfrm>
                <a:off x="3050" y="2632"/>
                <a:ext cx="12" cy="24"/>
              </a:xfrm>
              <a:custGeom>
                <a:avLst/>
                <a:gdLst>
                  <a:gd name="T0" fmla="*/ 12 w 12"/>
                  <a:gd name="T1" fmla="*/ 0 h 24"/>
                  <a:gd name="T2" fmla="*/ 0 w 12"/>
                  <a:gd name="T3" fmla="*/ 0 h 24"/>
                  <a:gd name="T4" fmla="*/ 0 w 12"/>
                  <a:gd name="T5" fmla="*/ 14 h 24"/>
                  <a:gd name="T6" fmla="*/ 0 w 12"/>
                  <a:gd name="T7" fmla="*/ 14 h 24"/>
                  <a:gd name="T8" fmla="*/ 0 w 12"/>
                  <a:gd name="T9" fmla="*/ 14 h 24"/>
                  <a:gd name="T10" fmla="*/ 2 w 12"/>
                  <a:gd name="T11" fmla="*/ 18 h 24"/>
                  <a:gd name="T12" fmla="*/ 4 w 12"/>
                  <a:gd name="T13" fmla="*/ 20 h 24"/>
                  <a:gd name="T14" fmla="*/ 8 w 12"/>
                  <a:gd name="T15" fmla="*/ 24 h 24"/>
                  <a:gd name="T16" fmla="*/ 12 w 12"/>
                  <a:gd name="T17" fmla="*/ 24 h 24"/>
                  <a:gd name="T18" fmla="*/ 12 w 12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24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1725"/>
              <p:cNvSpPr/>
              <p:nvPr/>
            </p:nvSpPr>
            <p:spPr bwMode="auto">
              <a:xfrm>
                <a:off x="3038" y="2576"/>
                <a:ext cx="46" cy="62"/>
              </a:xfrm>
              <a:custGeom>
                <a:avLst/>
                <a:gdLst>
                  <a:gd name="T0" fmla="*/ 0 w 46"/>
                  <a:gd name="T1" fmla="*/ 22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2 h 62"/>
                  <a:gd name="T30" fmla="*/ 46 w 46"/>
                  <a:gd name="T31" fmla="*/ 22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2 h 62"/>
                  <a:gd name="T50" fmla="*/ 0 w 46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1726"/>
              <p:cNvSpPr/>
              <p:nvPr/>
            </p:nvSpPr>
            <p:spPr bwMode="auto">
              <a:xfrm>
                <a:off x="3038" y="2576"/>
                <a:ext cx="24" cy="62"/>
              </a:xfrm>
              <a:custGeom>
                <a:avLst/>
                <a:gdLst>
                  <a:gd name="T0" fmla="*/ 0 w 24"/>
                  <a:gd name="T1" fmla="*/ 22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4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2 h 62"/>
                  <a:gd name="T30" fmla="*/ 0 w 24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1727"/>
              <p:cNvSpPr/>
              <p:nvPr/>
            </p:nvSpPr>
            <p:spPr bwMode="auto">
              <a:xfrm>
                <a:off x="3052" y="2574"/>
                <a:ext cx="32" cy="28"/>
              </a:xfrm>
              <a:custGeom>
                <a:avLst/>
                <a:gdLst>
                  <a:gd name="T0" fmla="*/ 0 w 32"/>
                  <a:gd name="T1" fmla="*/ 0 h 28"/>
                  <a:gd name="T2" fmla="*/ 0 w 32"/>
                  <a:gd name="T3" fmla="*/ 0 h 28"/>
                  <a:gd name="T4" fmla="*/ 0 w 32"/>
                  <a:gd name="T5" fmla="*/ 10 h 28"/>
                  <a:gd name="T6" fmla="*/ 0 w 32"/>
                  <a:gd name="T7" fmla="*/ 10 h 28"/>
                  <a:gd name="T8" fmla="*/ 6 w 32"/>
                  <a:gd name="T9" fmla="*/ 16 h 28"/>
                  <a:gd name="T10" fmla="*/ 16 w 32"/>
                  <a:gd name="T11" fmla="*/ 22 h 28"/>
                  <a:gd name="T12" fmla="*/ 24 w 32"/>
                  <a:gd name="T13" fmla="*/ 26 h 28"/>
                  <a:gd name="T14" fmla="*/ 32 w 32"/>
                  <a:gd name="T15" fmla="*/ 28 h 28"/>
                  <a:gd name="T16" fmla="*/ 32 w 32"/>
                  <a:gd name="T17" fmla="*/ 28 h 28"/>
                  <a:gd name="T18" fmla="*/ 32 w 32"/>
                  <a:gd name="T19" fmla="*/ 18 h 28"/>
                  <a:gd name="T20" fmla="*/ 30 w 32"/>
                  <a:gd name="T21" fmla="*/ 12 h 28"/>
                  <a:gd name="T22" fmla="*/ 28 w 32"/>
                  <a:gd name="T23" fmla="*/ 6 h 28"/>
                  <a:gd name="T24" fmla="*/ 24 w 32"/>
                  <a:gd name="T25" fmla="*/ 2 h 28"/>
                  <a:gd name="T26" fmla="*/ 18 w 32"/>
                  <a:gd name="T27" fmla="*/ 0 h 28"/>
                  <a:gd name="T28" fmla="*/ 12 w 32"/>
                  <a:gd name="T29" fmla="*/ 0 h 28"/>
                  <a:gd name="T30" fmla="*/ 0 w 32"/>
                  <a:gd name="T31" fmla="*/ 0 h 28"/>
                  <a:gd name="T32" fmla="*/ 0 w 32"/>
                  <a:gd name="T3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16"/>
                    </a:lnTo>
                    <a:lnTo>
                      <a:pt x="16" y="22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2" y="18"/>
                    </a:lnTo>
                    <a:lnTo>
                      <a:pt x="30" y="12"/>
                    </a:lnTo>
                    <a:lnTo>
                      <a:pt x="28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1728"/>
              <p:cNvSpPr/>
              <p:nvPr/>
            </p:nvSpPr>
            <p:spPr bwMode="auto">
              <a:xfrm>
                <a:off x="3038" y="2574"/>
                <a:ext cx="24" cy="28"/>
              </a:xfrm>
              <a:custGeom>
                <a:avLst/>
                <a:gdLst>
                  <a:gd name="T0" fmla="*/ 14 w 24"/>
                  <a:gd name="T1" fmla="*/ 0 h 28"/>
                  <a:gd name="T2" fmla="*/ 14 w 24"/>
                  <a:gd name="T3" fmla="*/ 0 h 28"/>
                  <a:gd name="T4" fmla="*/ 8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0 w 24"/>
                  <a:gd name="T11" fmla="*/ 28 h 28"/>
                  <a:gd name="T12" fmla="*/ 0 w 24"/>
                  <a:gd name="T13" fmla="*/ 28 h 28"/>
                  <a:gd name="T14" fmla="*/ 8 w 24"/>
                  <a:gd name="T15" fmla="*/ 20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4 h 28"/>
                  <a:gd name="T22" fmla="*/ 24 w 24"/>
                  <a:gd name="T23" fmla="*/ 18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0 h 28"/>
                  <a:gd name="T30" fmla="*/ 14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0"/>
                    </a:moveTo>
                    <a:lnTo>
                      <a:pt x="14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4"/>
                    </a:lnTo>
                    <a:lnTo>
                      <a:pt x="24" y="1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Rectangle 1729"/>
              <p:cNvSpPr>
                <a:spLocks noChangeArrowheads="1"/>
              </p:cNvSpPr>
              <p:nvPr/>
            </p:nvSpPr>
            <p:spPr bwMode="auto">
              <a:xfrm>
                <a:off x="2614" y="2562"/>
                <a:ext cx="128" cy="124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1730"/>
              <p:cNvSpPr/>
              <p:nvPr/>
            </p:nvSpPr>
            <p:spPr bwMode="auto">
              <a:xfrm>
                <a:off x="2638" y="2564"/>
                <a:ext cx="78" cy="68"/>
              </a:xfrm>
              <a:custGeom>
                <a:avLst/>
                <a:gdLst>
                  <a:gd name="T0" fmla="*/ 40 w 78"/>
                  <a:gd name="T1" fmla="*/ 0 h 68"/>
                  <a:gd name="T2" fmla="*/ 40 w 78"/>
                  <a:gd name="T3" fmla="*/ 0 h 68"/>
                  <a:gd name="T4" fmla="*/ 50 w 78"/>
                  <a:gd name="T5" fmla="*/ 2 h 68"/>
                  <a:gd name="T6" fmla="*/ 58 w 78"/>
                  <a:gd name="T7" fmla="*/ 4 h 68"/>
                  <a:gd name="T8" fmla="*/ 64 w 78"/>
                  <a:gd name="T9" fmla="*/ 8 h 68"/>
                  <a:gd name="T10" fmla="*/ 70 w 78"/>
                  <a:gd name="T11" fmla="*/ 14 h 68"/>
                  <a:gd name="T12" fmla="*/ 74 w 78"/>
                  <a:gd name="T13" fmla="*/ 22 h 68"/>
                  <a:gd name="T14" fmla="*/ 76 w 78"/>
                  <a:gd name="T15" fmla="*/ 30 h 68"/>
                  <a:gd name="T16" fmla="*/ 78 w 78"/>
                  <a:gd name="T17" fmla="*/ 48 h 68"/>
                  <a:gd name="T18" fmla="*/ 78 w 78"/>
                  <a:gd name="T19" fmla="*/ 48 h 68"/>
                  <a:gd name="T20" fmla="*/ 78 w 78"/>
                  <a:gd name="T21" fmla="*/ 52 h 68"/>
                  <a:gd name="T22" fmla="*/ 76 w 78"/>
                  <a:gd name="T23" fmla="*/ 56 h 68"/>
                  <a:gd name="T24" fmla="*/ 68 w 78"/>
                  <a:gd name="T25" fmla="*/ 62 h 68"/>
                  <a:gd name="T26" fmla="*/ 60 w 78"/>
                  <a:gd name="T27" fmla="*/ 66 h 68"/>
                  <a:gd name="T28" fmla="*/ 50 w 78"/>
                  <a:gd name="T29" fmla="*/ 68 h 68"/>
                  <a:gd name="T30" fmla="*/ 28 w 78"/>
                  <a:gd name="T31" fmla="*/ 68 h 68"/>
                  <a:gd name="T32" fmla="*/ 28 w 78"/>
                  <a:gd name="T33" fmla="*/ 68 h 68"/>
                  <a:gd name="T34" fmla="*/ 20 w 78"/>
                  <a:gd name="T35" fmla="*/ 66 h 68"/>
                  <a:gd name="T36" fmla="*/ 10 w 78"/>
                  <a:gd name="T37" fmla="*/ 62 h 68"/>
                  <a:gd name="T38" fmla="*/ 4 w 78"/>
                  <a:gd name="T39" fmla="*/ 56 h 68"/>
                  <a:gd name="T40" fmla="*/ 2 w 78"/>
                  <a:gd name="T41" fmla="*/ 52 h 68"/>
                  <a:gd name="T42" fmla="*/ 0 w 78"/>
                  <a:gd name="T43" fmla="*/ 48 h 68"/>
                  <a:gd name="T44" fmla="*/ 0 w 78"/>
                  <a:gd name="T45" fmla="*/ 48 h 68"/>
                  <a:gd name="T46" fmla="*/ 2 w 78"/>
                  <a:gd name="T47" fmla="*/ 30 h 68"/>
                  <a:gd name="T48" fmla="*/ 6 w 78"/>
                  <a:gd name="T49" fmla="*/ 22 h 68"/>
                  <a:gd name="T50" fmla="*/ 10 w 78"/>
                  <a:gd name="T51" fmla="*/ 14 h 68"/>
                  <a:gd name="T52" fmla="*/ 14 w 78"/>
                  <a:gd name="T53" fmla="*/ 8 h 68"/>
                  <a:gd name="T54" fmla="*/ 22 w 78"/>
                  <a:gd name="T55" fmla="*/ 4 h 68"/>
                  <a:gd name="T56" fmla="*/ 30 w 78"/>
                  <a:gd name="T57" fmla="*/ 2 h 68"/>
                  <a:gd name="T58" fmla="*/ 40 w 78"/>
                  <a:gd name="T59" fmla="*/ 0 h 68"/>
                  <a:gd name="T60" fmla="*/ 40 w 7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68">
                    <a:moveTo>
                      <a:pt x="40" y="0"/>
                    </a:moveTo>
                    <a:lnTo>
                      <a:pt x="40" y="0"/>
                    </a:lnTo>
                    <a:lnTo>
                      <a:pt x="50" y="2"/>
                    </a:lnTo>
                    <a:lnTo>
                      <a:pt x="58" y="4"/>
                    </a:lnTo>
                    <a:lnTo>
                      <a:pt x="64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8" y="52"/>
                    </a:lnTo>
                    <a:lnTo>
                      <a:pt x="76" y="56"/>
                    </a:lnTo>
                    <a:lnTo>
                      <a:pt x="68" y="62"/>
                    </a:lnTo>
                    <a:lnTo>
                      <a:pt x="60" y="66"/>
                    </a:lnTo>
                    <a:lnTo>
                      <a:pt x="50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4" y="56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1731"/>
              <p:cNvSpPr/>
              <p:nvPr/>
            </p:nvSpPr>
            <p:spPr bwMode="auto">
              <a:xfrm>
                <a:off x="2638" y="2564"/>
                <a:ext cx="40" cy="68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68 h 68"/>
                  <a:gd name="T4" fmla="*/ 28 w 40"/>
                  <a:gd name="T5" fmla="*/ 68 h 68"/>
                  <a:gd name="T6" fmla="*/ 20 w 40"/>
                  <a:gd name="T7" fmla="*/ 66 h 68"/>
                  <a:gd name="T8" fmla="*/ 10 w 40"/>
                  <a:gd name="T9" fmla="*/ 62 h 68"/>
                  <a:gd name="T10" fmla="*/ 4 w 40"/>
                  <a:gd name="T11" fmla="*/ 56 h 68"/>
                  <a:gd name="T12" fmla="*/ 2 w 40"/>
                  <a:gd name="T13" fmla="*/ 52 h 68"/>
                  <a:gd name="T14" fmla="*/ 0 w 40"/>
                  <a:gd name="T15" fmla="*/ 48 h 68"/>
                  <a:gd name="T16" fmla="*/ 0 w 40"/>
                  <a:gd name="T17" fmla="*/ 48 h 68"/>
                  <a:gd name="T18" fmla="*/ 2 w 40"/>
                  <a:gd name="T19" fmla="*/ 30 h 68"/>
                  <a:gd name="T20" fmla="*/ 6 w 40"/>
                  <a:gd name="T21" fmla="*/ 22 h 68"/>
                  <a:gd name="T22" fmla="*/ 10 w 40"/>
                  <a:gd name="T23" fmla="*/ 14 h 68"/>
                  <a:gd name="T24" fmla="*/ 14 w 40"/>
                  <a:gd name="T25" fmla="*/ 8 h 68"/>
                  <a:gd name="T26" fmla="*/ 22 w 40"/>
                  <a:gd name="T27" fmla="*/ 4 h 68"/>
                  <a:gd name="T28" fmla="*/ 30 w 40"/>
                  <a:gd name="T29" fmla="*/ 2 h 68"/>
                  <a:gd name="T30" fmla="*/ 40 w 40"/>
                  <a:gd name="T31" fmla="*/ 0 h 68"/>
                  <a:gd name="T32" fmla="*/ 40 w 40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4" y="56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2"/>
                    </a:lnTo>
                    <a:lnTo>
                      <a:pt x="40" y="0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1732"/>
              <p:cNvSpPr/>
              <p:nvPr/>
            </p:nvSpPr>
            <p:spPr bwMode="auto">
              <a:xfrm>
                <a:off x="2632" y="264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1733"/>
              <p:cNvSpPr/>
              <p:nvPr/>
            </p:nvSpPr>
            <p:spPr bwMode="auto">
              <a:xfrm>
                <a:off x="2632" y="264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1734"/>
              <p:cNvSpPr/>
              <p:nvPr/>
            </p:nvSpPr>
            <p:spPr bwMode="auto">
              <a:xfrm>
                <a:off x="2668" y="2632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8 h 24"/>
                  <a:gd name="T12" fmla="*/ 2 w 20"/>
                  <a:gd name="T13" fmla="*/ 20 h 24"/>
                  <a:gd name="T14" fmla="*/ 6 w 20"/>
                  <a:gd name="T15" fmla="*/ 24 h 24"/>
                  <a:gd name="T16" fmla="*/ 10 w 20"/>
                  <a:gd name="T17" fmla="*/ 24 h 24"/>
                  <a:gd name="T18" fmla="*/ 10 w 20"/>
                  <a:gd name="T19" fmla="*/ 24 h 24"/>
                  <a:gd name="T20" fmla="*/ 14 w 20"/>
                  <a:gd name="T21" fmla="*/ 24 h 24"/>
                  <a:gd name="T22" fmla="*/ 18 w 20"/>
                  <a:gd name="T23" fmla="*/ 20 h 24"/>
                  <a:gd name="T24" fmla="*/ 20 w 20"/>
                  <a:gd name="T25" fmla="*/ 18 h 24"/>
                  <a:gd name="T26" fmla="*/ 20 w 20"/>
                  <a:gd name="T27" fmla="*/ 14 h 24"/>
                  <a:gd name="T28" fmla="*/ 20 w 20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1735"/>
              <p:cNvSpPr/>
              <p:nvPr/>
            </p:nvSpPr>
            <p:spPr bwMode="auto">
              <a:xfrm>
                <a:off x="2668" y="2632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8 h 24"/>
                  <a:gd name="T12" fmla="*/ 2 w 10"/>
                  <a:gd name="T13" fmla="*/ 20 h 24"/>
                  <a:gd name="T14" fmla="*/ 6 w 10"/>
                  <a:gd name="T15" fmla="*/ 24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1736"/>
              <p:cNvSpPr/>
              <p:nvPr/>
            </p:nvSpPr>
            <p:spPr bwMode="auto">
              <a:xfrm>
                <a:off x="2664" y="2646"/>
                <a:ext cx="28" cy="40"/>
              </a:xfrm>
              <a:custGeom>
                <a:avLst/>
                <a:gdLst>
                  <a:gd name="T0" fmla="*/ 20 w 28"/>
                  <a:gd name="T1" fmla="*/ 40 h 40"/>
                  <a:gd name="T2" fmla="*/ 28 w 28"/>
                  <a:gd name="T3" fmla="*/ 2 h 40"/>
                  <a:gd name="T4" fmla="*/ 24 w 28"/>
                  <a:gd name="T5" fmla="*/ 0 h 40"/>
                  <a:gd name="T6" fmla="*/ 4 w 28"/>
                  <a:gd name="T7" fmla="*/ 0 h 40"/>
                  <a:gd name="T8" fmla="*/ 0 w 28"/>
                  <a:gd name="T9" fmla="*/ 2 h 40"/>
                  <a:gd name="T10" fmla="*/ 6 w 28"/>
                  <a:gd name="T11" fmla="*/ 40 h 40"/>
                  <a:gd name="T12" fmla="*/ 20 w 28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0">
                    <a:moveTo>
                      <a:pt x="20" y="40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6" y="4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1737"/>
              <p:cNvSpPr/>
              <p:nvPr/>
            </p:nvSpPr>
            <p:spPr bwMode="auto">
              <a:xfrm>
                <a:off x="2664" y="2646"/>
                <a:ext cx="14" cy="40"/>
              </a:xfrm>
              <a:custGeom>
                <a:avLst/>
                <a:gdLst>
                  <a:gd name="T0" fmla="*/ 14 w 14"/>
                  <a:gd name="T1" fmla="*/ 0 h 40"/>
                  <a:gd name="T2" fmla="*/ 4 w 14"/>
                  <a:gd name="T3" fmla="*/ 0 h 40"/>
                  <a:gd name="T4" fmla="*/ 0 w 14"/>
                  <a:gd name="T5" fmla="*/ 2 h 40"/>
                  <a:gd name="T6" fmla="*/ 6 w 14"/>
                  <a:gd name="T7" fmla="*/ 40 h 40"/>
                  <a:gd name="T8" fmla="*/ 14 w 14"/>
                  <a:gd name="T9" fmla="*/ 40 h 40"/>
                  <a:gd name="T10" fmla="*/ 14 w 1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6" y="40"/>
                    </a:lnTo>
                    <a:lnTo>
                      <a:pt x="14" y="4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1738"/>
              <p:cNvSpPr/>
              <p:nvPr/>
            </p:nvSpPr>
            <p:spPr bwMode="auto">
              <a:xfrm>
                <a:off x="2700" y="260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0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1739"/>
              <p:cNvSpPr/>
              <p:nvPr/>
            </p:nvSpPr>
            <p:spPr bwMode="auto">
              <a:xfrm>
                <a:off x="2652" y="260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0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1740"/>
              <p:cNvSpPr/>
              <p:nvPr/>
            </p:nvSpPr>
            <p:spPr bwMode="auto">
              <a:xfrm>
                <a:off x="2654" y="2576"/>
                <a:ext cx="46" cy="62"/>
              </a:xfrm>
              <a:custGeom>
                <a:avLst/>
                <a:gdLst>
                  <a:gd name="T0" fmla="*/ 0 w 46"/>
                  <a:gd name="T1" fmla="*/ 22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2 h 62"/>
                  <a:gd name="T20" fmla="*/ 32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2 h 62"/>
                  <a:gd name="T30" fmla="*/ 46 w 46"/>
                  <a:gd name="T31" fmla="*/ 22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2 h 62"/>
                  <a:gd name="T50" fmla="*/ 0 w 46"/>
                  <a:gd name="T5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32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1741"/>
              <p:cNvSpPr/>
              <p:nvPr/>
            </p:nvSpPr>
            <p:spPr bwMode="auto">
              <a:xfrm>
                <a:off x="2654" y="2576"/>
                <a:ext cx="24" cy="62"/>
              </a:xfrm>
              <a:custGeom>
                <a:avLst/>
                <a:gdLst>
                  <a:gd name="T0" fmla="*/ 0 w 24"/>
                  <a:gd name="T1" fmla="*/ 22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16 w 24"/>
                  <a:gd name="T21" fmla="*/ 2 h 62"/>
                  <a:gd name="T22" fmla="*/ 8 w 24"/>
                  <a:gd name="T23" fmla="*/ 6 h 62"/>
                  <a:gd name="T24" fmla="*/ 2 w 24"/>
                  <a:gd name="T25" fmla="*/ 12 h 62"/>
                  <a:gd name="T26" fmla="*/ 0 w 24"/>
                  <a:gd name="T27" fmla="*/ 22 h 62"/>
                  <a:gd name="T28" fmla="*/ 0 w 24"/>
                  <a:gd name="T29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2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1742"/>
              <p:cNvSpPr/>
              <p:nvPr/>
            </p:nvSpPr>
            <p:spPr bwMode="auto">
              <a:xfrm>
                <a:off x="2672" y="262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1743"/>
              <p:cNvSpPr/>
              <p:nvPr/>
            </p:nvSpPr>
            <p:spPr bwMode="auto">
              <a:xfrm>
                <a:off x="2654" y="2574"/>
                <a:ext cx="46" cy="28"/>
              </a:xfrm>
              <a:custGeom>
                <a:avLst/>
                <a:gdLst>
                  <a:gd name="T0" fmla="*/ 14 w 46"/>
                  <a:gd name="T1" fmla="*/ 0 h 28"/>
                  <a:gd name="T2" fmla="*/ 14 w 46"/>
                  <a:gd name="T3" fmla="*/ 0 h 28"/>
                  <a:gd name="T4" fmla="*/ 8 w 46"/>
                  <a:gd name="T5" fmla="*/ 4 h 28"/>
                  <a:gd name="T6" fmla="*/ 2 w 46"/>
                  <a:gd name="T7" fmla="*/ 8 h 28"/>
                  <a:gd name="T8" fmla="*/ 0 w 46"/>
                  <a:gd name="T9" fmla="*/ 16 h 28"/>
                  <a:gd name="T10" fmla="*/ 0 w 46"/>
                  <a:gd name="T11" fmla="*/ 28 h 28"/>
                  <a:gd name="T12" fmla="*/ 0 w 46"/>
                  <a:gd name="T13" fmla="*/ 28 h 28"/>
                  <a:gd name="T14" fmla="*/ 10 w 46"/>
                  <a:gd name="T15" fmla="*/ 20 h 28"/>
                  <a:gd name="T16" fmla="*/ 14 w 46"/>
                  <a:gd name="T17" fmla="*/ 10 h 28"/>
                  <a:gd name="T18" fmla="*/ 14 w 46"/>
                  <a:gd name="T19" fmla="*/ 10 h 28"/>
                  <a:gd name="T20" fmla="*/ 20 w 46"/>
                  <a:gd name="T21" fmla="*/ 16 h 28"/>
                  <a:gd name="T22" fmla="*/ 30 w 46"/>
                  <a:gd name="T23" fmla="*/ 22 h 28"/>
                  <a:gd name="T24" fmla="*/ 40 w 46"/>
                  <a:gd name="T25" fmla="*/ 26 h 28"/>
                  <a:gd name="T26" fmla="*/ 46 w 46"/>
                  <a:gd name="T27" fmla="*/ 28 h 28"/>
                  <a:gd name="T28" fmla="*/ 46 w 46"/>
                  <a:gd name="T29" fmla="*/ 28 h 28"/>
                  <a:gd name="T30" fmla="*/ 46 w 46"/>
                  <a:gd name="T31" fmla="*/ 18 h 28"/>
                  <a:gd name="T32" fmla="*/ 46 w 46"/>
                  <a:gd name="T33" fmla="*/ 12 h 28"/>
                  <a:gd name="T34" fmla="*/ 42 w 46"/>
                  <a:gd name="T35" fmla="*/ 6 h 28"/>
                  <a:gd name="T36" fmla="*/ 38 w 46"/>
                  <a:gd name="T37" fmla="*/ 2 h 28"/>
                  <a:gd name="T38" fmla="*/ 32 w 46"/>
                  <a:gd name="T39" fmla="*/ 0 h 28"/>
                  <a:gd name="T40" fmla="*/ 28 w 46"/>
                  <a:gd name="T41" fmla="*/ 0 h 28"/>
                  <a:gd name="T42" fmla="*/ 14 w 46"/>
                  <a:gd name="T43" fmla="*/ 0 h 28"/>
                  <a:gd name="T44" fmla="*/ 14 w 46"/>
                  <a:gd name="T4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28">
                    <a:moveTo>
                      <a:pt x="14" y="0"/>
                    </a:moveTo>
                    <a:lnTo>
                      <a:pt x="14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16"/>
                    </a:lnTo>
                    <a:lnTo>
                      <a:pt x="30" y="22"/>
                    </a:lnTo>
                    <a:lnTo>
                      <a:pt x="40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18"/>
                    </a:lnTo>
                    <a:lnTo>
                      <a:pt x="46" y="12"/>
                    </a:lnTo>
                    <a:lnTo>
                      <a:pt x="42" y="6"/>
                    </a:lnTo>
                    <a:lnTo>
                      <a:pt x="38" y="2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1744"/>
              <p:cNvSpPr/>
              <p:nvPr/>
            </p:nvSpPr>
            <p:spPr bwMode="auto">
              <a:xfrm>
                <a:off x="2654" y="2574"/>
                <a:ext cx="24" cy="28"/>
              </a:xfrm>
              <a:custGeom>
                <a:avLst/>
                <a:gdLst>
                  <a:gd name="T0" fmla="*/ 14 w 24"/>
                  <a:gd name="T1" fmla="*/ 0 h 28"/>
                  <a:gd name="T2" fmla="*/ 14 w 24"/>
                  <a:gd name="T3" fmla="*/ 0 h 28"/>
                  <a:gd name="T4" fmla="*/ 8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0 w 24"/>
                  <a:gd name="T11" fmla="*/ 28 h 28"/>
                  <a:gd name="T12" fmla="*/ 0 w 24"/>
                  <a:gd name="T13" fmla="*/ 28 h 28"/>
                  <a:gd name="T14" fmla="*/ 10 w 24"/>
                  <a:gd name="T15" fmla="*/ 20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4 h 28"/>
                  <a:gd name="T22" fmla="*/ 24 w 24"/>
                  <a:gd name="T23" fmla="*/ 18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0 h 28"/>
                  <a:gd name="T30" fmla="*/ 14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0"/>
                    </a:moveTo>
                    <a:lnTo>
                      <a:pt x="14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4"/>
                    </a:lnTo>
                    <a:lnTo>
                      <a:pt x="24" y="1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1745"/>
              <p:cNvSpPr>
                <a:spLocks noEditPoints="1"/>
              </p:cNvSpPr>
              <p:nvPr/>
            </p:nvSpPr>
            <p:spPr bwMode="auto">
              <a:xfrm>
                <a:off x="2652" y="2600"/>
                <a:ext cx="52" cy="14"/>
              </a:xfrm>
              <a:custGeom>
                <a:avLst/>
                <a:gdLst>
                  <a:gd name="T0" fmla="*/ 26 w 52"/>
                  <a:gd name="T1" fmla="*/ 2 h 14"/>
                  <a:gd name="T2" fmla="*/ 30 w 52"/>
                  <a:gd name="T3" fmla="*/ 2 h 14"/>
                  <a:gd name="T4" fmla="*/ 44 w 52"/>
                  <a:gd name="T5" fmla="*/ 2 h 14"/>
                  <a:gd name="T6" fmla="*/ 52 w 52"/>
                  <a:gd name="T7" fmla="*/ 2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6 h 14"/>
                  <a:gd name="T20" fmla="*/ 26 w 52"/>
                  <a:gd name="T21" fmla="*/ 6 h 14"/>
                  <a:gd name="T22" fmla="*/ 24 w 52"/>
                  <a:gd name="T23" fmla="*/ 6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2 h 14"/>
                  <a:gd name="T36" fmla="*/ 6 w 52"/>
                  <a:gd name="T37" fmla="*/ 2 h 14"/>
                  <a:gd name="T38" fmla="*/ 14 w 52"/>
                  <a:gd name="T39" fmla="*/ 0 h 14"/>
                  <a:gd name="T40" fmla="*/ 22 w 52"/>
                  <a:gd name="T41" fmla="*/ 2 h 14"/>
                  <a:gd name="T42" fmla="*/ 26 w 52"/>
                  <a:gd name="T43" fmla="*/ 2 h 14"/>
                  <a:gd name="T44" fmla="*/ 10 w 52"/>
                  <a:gd name="T45" fmla="*/ 12 h 14"/>
                  <a:gd name="T46" fmla="*/ 6 w 52"/>
                  <a:gd name="T47" fmla="*/ 6 h 14"/>
                  <a:gd name="T48" fmla="*/ 6 w 52"/>
                  <a:gd name="T49" fmla="*/ 4 h 14"/>
                  <a:gd name="T50" fmla="*/ 14 w 52"/>
                  <a:gd name="T51" fmla="*/ 2 h 14"/>
                  <a:gd name="T52" fmla="*/ 22 w 52"/>
                  <a:gd name="T53" fmla="*/ 4 h 14"/>
                  <a:gd name="T54" fmla="*/ 22 w 52"/>
                  <a:gd name="T55" fmla="*/ 8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4 w 52"/>
                  <a:gd name="T65" fmla="*/ 4 h 14"/>
                  <a:gd name="T66" fmla="*/ 42 w 52"/>
                  <a:gd name="T67" fmla="*/ 2 h 14"/>
                  <a:gd name="T68" fmla="*/ 32 w 52"/>
                  <a:gd name="T69" fmla="*/ 2 h 14"/>
                  <a:gd name="T70" fmla="*/ 28 w 52"/>
                  <a:gd name="T71" fmla="*/ 4 h 14"/>
                  <a:gd name="T72" fmla="*/ 34 w 52"/>
                  <a:gd name="T73" fmla="*/ 12 h 14"/>
                  <a:gd name="T74" fmla="*/ 38 w 52"/>
                  <a:gd name="T75" fmla="*/ 14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1746"/>
              <p:cNvSpPr>
                <a:spLocks noEditPoints="1"/>
              </p:cNvSpPr>
              <p:nvPr/>
            </p:nvSpPr>
            <p:spPr bwMode="auto">
              <a:xfrm>
                <a:off x="2652" y="2600"/>
                <a:ext cx="26" cy="14"/>
              </a:xfrm>
              <a:custGeom>
                <a:avLst/>
                <a:gdLst>
                  <a:gd name="T0" fmla="*/ 26 w 26"/>
                  <a:gd name="T1" fmla="*/ 6 h 14"/>
                  <a:gd name="T2" fmla="*/ 24 w 26"/>
                  <a:gd name="T3" fmla="*/ 6 h 14"/>
                  <a:gd name="T4" fmla="*/ 24 w 26"/>
                  <a:gd name="T5" fmla="*/ 6 h 14"/>
                  <a:gd name="T6" fmla="*/ 20 w 26"/>
                  <a:gd name="T7" fmla="*/ 12 h 14"/>
                  <a:gd name="T8" fmla="*/ 18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2 h 14"/>
                  <a:gd name="T28" fmla="*/ 0 w 26"/>
                  <a:gd name="T29" fmla="*/ 2 h 14"/>
                  <a:gd name="T30" fmla="*/ 6 w 26"/>
                  <a:gd name="T31" fmla="*/ 2 h 14"/>
                  <a:gd name="T32" fmla="*/ 6 w 26"/>
                  <a:gd name="T33" fmla="*/ 2 h 14"/>
                  <a:gd name="T34" fmla="*/ 14 w 26"/>
                  <a:gd name="T35" fmla="*/ 0 h 14"/>
                  <a:gd name="T36" fmla="*/ 22 w 26"/>
                  <a:gd name="T37" fmla="*/ 2 h 14"/>
                  <a:gd name="T38" fmla="*/ 26 w 26"/>
                  <a:gd name="T39" fmla="*/ 2 h 14"/>
                  <a:gd name="T40" fmla="*/ 26 w 26"/>
                  <a:gd name="T41" fmla="*/ 6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6 h 14"/>
                  <a:gd name="T50" fmla="*/ 6 w 26"/>
                  <a:gd name="T51" fmla="*/ 4 h 14"/>
                  <a:gd name="T52" fmla="*/ 6 w 26"/>
                  <a:gd name="T53" fmla="*/ 4 h 14"/>
                  <a:gd name="T54" fmla="*/ 10 w 26"/>
                  <a:gd name="T55" fmla="*/ 2 h 14"/>
                  <a:gd name="T56" fmla="*/ 14 w 26"/>
                  <a:gd name="T57" fmla="*/ 2 h 14"/>
                  <a:gd name="T58" fmla="*/ 20 w 26"/>
                  <a:gd name="T59" fmla="*/ 2 h 14"/>
                  <a:gd name="T60" fmla="*/ 22 w 26"/>
                  <a:gd name="T61" fmla="*/ 4 h 14"/>
                  <a:gd name="T62" fmla="*/ 22 w 26"/>
                  <a:gd name="T63" fmla="*/ 4 h 14"/>
                  <a:gd name="T64" fmla="*/ 22 w 26"/>
                  <a:gd name="T65" fmla="*/ 8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4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Rectangle 1747"/>
              <p:cNvSpPr>
                <a:spLocks noChangeArrowheads="1"/>
              </p:cNvSpPr>
              <p:nvPr/>
            </p:nvSpPr>
            <p:spPr bwMode="auto">
              <a:xfrm>
                <a:off x="2998" y="2810"/>
                <a:ext cx="128" cy="124"/>
              </a:xfrm>
              <a:prstGeom prst="rect">
                <a:avLst/>
              </a:prstGeom>
              <a:solidFill>
                <a:srgbClr val="43B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1748"/>
              <p:cNvSpPr/>
              <p:nvPr/>
            </p:nvSpPr>
            <p:spPr bwMode="auto">
              <a:xfrm>
                <a:off x="3026" y="2820"/>
                <a:ext cx="42" cy="98"/>
              </a:xfrm>
              <a:custGeom>
                <a:avLst/>
                <a:gdLst>
                  <a:gd name="T0" fmla="*/ 28 w 42"/>
                  <a:gd name="T1" fmla="*/ 0 h 98"/>
                  <a:gd name="T2" fmla="*/ 28 w 42"/>
                  <a:gd name="T3" fmla="*/ 0 h 98"/>
                  <a:gd name="T4" fmla="*/ 32 w 42"/>
                  <a:gd name="T5" fmla="*/ 2 h 98"/>
                  <a:gd name="T6" fmla="*/ 36 w 42"/>
                  <a:gd name="T7" fmla="*/ 8 h 98"/>
                  <a:gd name="T8" fmla="*/ 40 w 42"/>
                  <a:gd name="T9" fmla="*/ 14 h 98"/>
                  <a:gd name="T10" fmla="*/ 40 w 42"/>
                  <a:gd name="T11" fmla="*/ 24 h 98"/>
                  <a:gd name="T12" fmla="*/ 42 w 42"/>
                  <a:gd name="T13" fmla="*/ 48 h 98"/>
                  <a:gd name="T14" fmla="*/ 40 w 42"/>
                  <a:gd name="T15" fmla="*/ 76 h 98"/>
                  <a:gd name="T16" fmla="*/ 40 w 42"/>
                  <a:gd name="T17" fmla="*/ 76 h 98"/>
                  <a:gd name="T18" fmla="*/ 38 w 42"/>
                  <a:gd name="T19" fmla="*/ 84 h 98"/>
                  <a:gd name="T20" fmla="*/ 32 w 42"/>
                  <a:gd name="T21" fmla="*/ 92 h 98"/>
                  <a:gd name="T22" fmla="*/ 26 w 42"/>
                  <a:gd name="T23" fmla="*/ 96 h 98"/>
                  <a:gd name="T24" fmla="*/ 18 w 42"/>
                  <a:gd name="T25" fmla="*/ 98 h 98"/>
                  <a:gd name="T26" fmla="*/ 10 w 42"/>
                  <a:gd name="T27" fmla="*/ 98 h 98"/>
                  <a:gd name="T28" fmla="*/ 4 w 42"/>
                  <a:gd name="T29" fmla="*/ 94 h 98"/>
                  <a:gd name="T30" fmla="*/ 0 w 42"/>
                  <a:gd name="T31" fmla="*/ 90 h 98"/>
                  <a:gd name="T32" fmla="*/ 0 w 42"/>
                  <a:gd name="T33" fmla="*/ 84 h 98"/>
                  <a:gd name="T34" fmla="*/ 0 w 42"/>
                  <a:gd name="T35" fmla="*/ 72 h 98"/>
                  <a:gd name="T36" fmla="*/ 0 w 42"/>
                  <a:gd name="T37" fmla="*/ 72 h 98"/>
                  <a:gd name="T38" fmla="*/ 4 w 42"/>
                  <a:gd name="T39" fmla="*/ 44 h 98"/>
                  <a:gd name="T40" fmla="*/ 10 w 42"/>
                  <a:gd name="T41" fmla="*/ 22 h 98"/>
                  <a:gd name="T42" fmla="*/ 14 w 42"/>
                  <a:gd name="T43" fmla="*/ 12 h 98"/>
                  <a:gd name="T44" fmla="*/ 18 w 42"/>
                  <a:gd name="T45" fmla="*/ 6 h 98"/>
                  <a:gd name="T46" fmla="*/ 22 w 42"/>
                  <a:gd name="T47" fmla="*/ 2 h 98"/>
                  <a:gd name="T48" fmla="*/ 28 w 42"/>
                  <a:gd name="T49" fmla="*/ 0 h 98"/>
                  <a:gd name="T50" fmla="*/ 28 w 42"/>
                  <a:gd name="T5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" h="98">
                    <a:moveTo>
                      <a:pt x="28" y="0"/>
                    </a:moveTo>
                    <a:lnTo>
                      <a:pt x="28" y="0"/>
                    </a:lnTo>
                    <a:lnTo>
                      <a:pt x="32" y="2"/>
                    </a:lnTo>
                    <a:lnTo>
                      <a:pt x="36" y="8"/>
                    </a:lnTo>
                    <a:lnTo>
                      <a:pt x="40" y="14"/>
                    </a:lnTo>
                    <a:lnTo>
                      <a:pt x="40" y="24"/>
                    </a:lnTo>
                    <a:lnTo>
                      <a:pt x="42" y="48"/>
                    </a:lnTo>
                    <a:lnTo>
                      <a:pt x="40" y="76"/>
                    </a:lnTo>
                    <a:lnTo>
                      <a:pt x="40" y="76"/>
                    </a:lnTo>
                    <a:lnTo>
                      <a:pt x="38" y="84"/>
                    </a:lnTo>
                    <a:lnTo>
                      <a:pt x="32" y="92"/>
                    </a:lnTo>
                    <a:lnTo>
                      <a:pt x="26" y="96"/>
                    </a:lnTo>
                    <a:lnTo>
                      <a:pt x="18" y="98"/>
                    </a:lnTo>
                    <a:lnTo>
                      <a:pt x="10" y="98"/>
                    </a:lnTo>
                    <a:lnTo>
                      <a:pt x="4" y="94"/>
                    </a:lnTo>
                    <a:lnTo>
                      <a:pt x="0" y="90"/>
                    </a:lnTo>
                    <a:lnTo>
                      <a:pt x="0" y="84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4" y="44"/>
                    </a:lnTo>
                    <a:lnTo>
                      <a:pt x="10" y="22"/>
                    </a:lnTo>
                    <a:lnTo>
                      <a:pt x="14" y="12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1749"/>
              <p:cNvSpPr/>
              <p:nvPr/>
            </p:nvSpPr>
            <p:spPr bwMode="auto">
              <a:xfrm>
                <a:off x="3036" y="2826"/>
                <a:ext cx="50" cy="60"/>
              </a:xfrm>
              <a:custGeom>
                <a:avLst/>
                <a:gdLst>
                  <a:gd name="T0" fmla="*/ 26 w 50"/>
                  <a:gd name="T1" fmla="*/ 0 h 60"/>
                  <a:gd name="T2" fmla="*/ 26 w 50"/>
                  <a:gd name="T3" fmla="*/ 0 h 60"/>
                  <a:gd name="T4" fmla="*/ 32 w 50"/>
                  <a:gd name="T5" fmla="*/ 0 h 60"/>
                  <a:gd name="T6" fmla="*/ 38 w 50"/>
                  <a:gd name="T7" fmla="*/ 2 h 60"/>
                  <a:gd name="T8" fmla="*/ 42 w 50"/>
                  <a:gd name="T9" fmla="*/ 6 h 60"/>
                  <a:gd name="T10" fmla="*/ 44 w 50"/>
                  <a:gd name="T11" fmla="*/ 12 h 60"/>
                  <a:gd name="T12" fmla="*/ 50 w 50"/>
                  <a:gd name="T13" fmla="*/ 26 h 60"/>
                  <a:gd name="T14" fmla="*/ 50 w 50"/>
                  <a:gd name="T15" fmla="*/ 42 h 60"/>
                  <a:gd name="T16" fmla="*/ 50 w 50"/>
                  <a:gd name="T17" fmla="*/ 42 h 60"/>
                  <a:gd name="T18" fmla="*/ 48 w 50"/>
                  <a:gd name="T19" fmla="*/ 50 h 60"/>
                  <a:gd name="T20" fmla="*/ 42 w 50"/>
                  <a:gd name="T21" fmla="*/ 56 h 60"/>
                  <a:gd name="T22" fmla="*/ 34 w 50"/>
                  <a:gd name="T23" fmla="*/ 60 h 60"/>
                  <a:gd name="T24" fmla="*/ 26 w 50"/>
                  <a:gd name="T25" fmla="*/ 60 h 60"/>
                  <a:gd name="T26" fmla="*/ 16 w 50"/>
                  <a:gd name="T27" fmla="*/ 60 h 60"/>
                  <a:gd name="T28" fmla="*/ 8 w 50"/>
                  <a:gd name="T29" fmla="*/ 56 h 60"/>
                  <a:gd name="T30" fmla="*/ 2 w 50"/>
                  <a:gd name="T31" fmla="*/ 50 h 60"/>
                  <a:gd name="T32" fmla="*/ 0 w 50"/>
                  <a:gd name="T33" fmla="*/ 42 h 60"/>
                  <a:gd name="T34" fmla="*/ 0 w 50"/>
                  <a:gd name="T35" fmla="*/ 42 h 60"/>
                  <a:gd name="T36" fmla="*/ 2 w 50"/>
                  <a:gd name="T37" fmla="*/ 26 h 60"/>
                  <a:gd name="T38" fmla="*/ 6 w 50"/>
                  <a:gd name="T39" fmla="*/ 12 h 60"/>
                  <a:gd name="T40" fmla="*/ 10 w 50"/>
                  <a:gd name="T41" fmla="*/ 6 h 60"/>
                  <a:gd name="T42" fmla="*/ 14 w 50"/>
                  <a:gd name="T43" fmla="*/ 2 h 60"/>
                  <a:gd name="T44" fmla="*/ 18 w 50"/>
                  <a:gd name="T45" fmla="*/ 0 h 60"/>
                  <a:gd name="T46" fmla="*/ 26 w 50"/>
                  <a:gd name="T47" fmla="*/ 0 h 60"/>
                  <a:gd name="T48" fmla="*/ 26 w 50"/>
                  <a:gd name="T4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60">
                    <a:moveTo>
                      <a:pt x="26" y="0"/>
                    </a:moveTo>
                    <a:lnTo>
                      <a:pt x="26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50" y="26"/>
                    </a:lnTo>
                    <a:lnTo>
                      <a:pt x="50" y="42"/>
                    </a:lnTo>
                    <a:lnTo>
                      <a:pt x="50" y="42"/>
                    </a:lnTo>
                    <a:lnTo>
                      <a:pt x="48" y="50"/>
                    </a:lnTo>
                    <a:lnTo>
                      <a:pt x="42" y="56"/>
                    </a:lnTo>
                    <a:lnTo>
                      <a:pt x="34" y="60"/>
                    </a:lnTo>
                    <a:lnTo>
                      <a:pt x="26" y="60"/>
                    </a:lnTo>
                    <a:lnTo>
                      <a:pt x="16" y="60"/>
                    </a:lnTo>
                    <a:lnTo>
                      <a:pt x="8" y="56"/>
                    </a:lnTo>
                    <a:lnTo>
                      <a:pt x="2" y="50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26"/>
                    </a:lnTo>
                    <a:lnTo>
                      <a:pt x="6" y="12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1750"/>
              <p:cNvSpPr/>
              <p:nvPr/>
            </p:nvSpPr>
            <p:spPr bwMode="auto">
              <a:xfrm>
                <a:off x="3036" y="2826"/>
                <a:ext cx="26" cy="60"/>
              </a:xfrm>
              <a:custGeom>
                <a:avLst/>
                <a:gdLst>
                  <a:gd name="T0" fmla="*/ 26 w 26"/>
                  <a:gd name="T1" fmla="*/ 60 h 60"/>
                  <a:gd name="T2" fmla="*/ 26 w 26"/>
                  <a:gd name="T3" fmla="*/ 60 h 60"/>
                  <a:gd name="T4" fmla="*/ 16 w 26"/>
                  <a:gd name="T5" fmla="*/ 60 h 60"/>
                  <a:gd name="T6" fmla="*/ 8 w 26"/>
                  <a:gd name="T7" fmla="*/ 56 h 60"/>
                  <a:gd name="T8" fmla="*/ 2 w 26"/>
                  <a:gd name="T9" fmla="*/ 50 h 60"/>
                  <a:gd name="T10" fmla="*/ 0 w 26"/>
                  <a:gd name="T11" fmla="*/ 42 h 60"/>
                  <a:gd name="T12" fmla="*/ 0 w 26"/>
                  <a:gd name="T13" fmla="*/ 42 h 60"/>
                  <a:gd name="T14" fmla="*/ 2 w 26"/>
                  <a:gd name="T15" fmla="*/ 26 h 60"/>
                  <a:gd name="T16" fmla="*/ 6 w 26"/>
                  <a:gd name="T17" fmla="*/ 12 h 60"/>
                  <a:gd name="T18" fmla="*/ 10 w 26"/>
                  <a:gd name="T19" fmla="*/ 6 h 60"/>
                  <a:gd name="T20" fmla="*/ 14 w 26"/>
                  <a:gd name="T21" fmla="*/ 2 h 60"/>
                  <a:gd name="T22" fmla="*/ 18 w 26"/>
                  <a:gd name="T23" fmla="*/ 0 h 60"/>
                  <a:gd name="T24" fmla="*/ 26 w 26"/>
                  <a:gd name="T25" fmla="*/ 0 h 60"/>
                  <a:gd name="T26" fmla="*/ 26 w 26"/>
                  <a:gd name="T2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16" y="60"/>
                    </a:lnTo>
                    <a:lnTo>
                      <a:pt x="8" y="56"/>
                    </a:lnTo>
                    <a:lnTo>
                      <a:pt x="2" y="50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26"/>
                    </a:lnTo>
                    <a:lnTo>
                      <a:pt x="6" y="12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26" y="0"/>
                    </a:lnTo>
                    <a:lnTo>
                      <a:pt x="26" y="6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1751"/>
              <p:cNvSpPr/>
              <p:nvPr/>
            </p:nvSpPr>
            <p:spPr bwMode="auto">
              <a:xfrm>
                <a:off x="3040" y="2834"/>
                <a:ext cx="42" cy="24"/>
              </a:xfrm>
              <a:custGeom>
                <a:avLst/>
                <a:gdLst>
                  <a:gd name="T0" fmla="*/ 14 w 42"/>
                  <a:gd name="T1" fmla="*/ 0 h 24"/>
                  <a:gd name="T2" fmla="*/ 14 w 42"/>
                  <a:gd name="T3" fmla="*/ 0 h 24"/>
                  <a:gd name="T4" fmla="*/ 6 w 42"/>
                  <a:gd name="T5" fmla="*/ 2 h 24"/>
                  <a:gd name="T6" fmla="*/ 2 w 42"/>
                  <a:gd name="T7" fmla="*/ 8 h 24"/>
                  <a:gd name="T8" fmla="*/ 0 w 42"/>
                  <a:gd name="T9" fmla="*/ 14 h 24"/>
                  <a:gd name="T10" fmla="*/ 0 w 42"/>
                  <a:gd name="T11" fmla="*/ 24 h 24"/>
                  <a:gd name="T12" fmla="*/ 0 w 42"/>
                  <a:gd name="T13" fmla="*/ 24 h 24"/>
                  <a:gd name="T14" fmla="*/ 8 w 42"/>
                  <a:gd name="T15" fmla="*/ 18 h 24"/>
                  <a:gd name="T16" fmla="*/ 14 w 42"/>
                  <a:gd name="T17" fmla="*/ 8 h 24"/>
                  <a:gd name="T18" fmla="*/ 14 w 42"/>
                  <a:gd name="T19" fmla="*/ 8 h 24"/>
                  <a:gd name="T20" fmla="*/ 18 w 42"/>
                  <a:gd name="T21" fmla="*/ 14 h 24"/>
                  <a:gd name="T22" fmla="*/ 26 w 42"/>
                  <a:gd name="T23" fmla="*/ 20 h 24"/>
                  <a:gd name="T24" fmla="*/ 42 w 42"/>
                  <a:gd name="T25" fmla="*/ 24 h 24"/>
                  <a:gd name="T26" fmla="*/ 42 w 42"/>
                  <a:gd name="T27" fmla="*/ 24 h 24"/>
                  <a:gd name="T28" fmla="*/ 42 w 42"/>
                  <a:gd name="T29" fmla="*/ 16 h 24"/>
                  <a:gd name="T30" fmla="*/ 40 w 42"/>
                  <a:gd name="T31" fmla="*/ 10 h 24"/>
                  <a:gd name="T32" fmla="*/ 38 w 42"/>
                  <a:gd name="T33" fmla="*/ 6 h 24"/>
                  <a:gd name="T34" fmla="*/ 34 w 42"/>
                  <a:gd name="T35" fmla="*/ 2 h 24"/>
                  <a:gd name="T36" fmla="*/ 30 w 42"/>
                  <a:gd name="T37" fmla="*/ 0 h 24"/>
                  <a:gd name="T38" fmla="*/ 24 w 42"/>
                  <a:gd name="T39" fmla="*/ 0 h 24"/>
                  <a:gd name="T40" fmla="*/ 14 w 42"/>
                  <a:gd name="T41" fmla="*/ 0 h 24"/>
                  <a:gd name="T42" fmla="*/ 14 w 42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4">
                    <a:moveTo>
                      <a:pt x="14" y="0"/>
                    </a:move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8" y="14"/>
                    </a:lnTo>
                    <a:lnTo>
                      <a:pt x="26" y="20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1752"/>
              <p:cNvSpPr/>
              <p:nvPr/>
            </p:nvSpPr>
            <p:spPr bwMode="auto">
              <a:xfrm>
                <a:off x="3020" y="2898"/>
                <a:ext cx="82" cy="36"/>
              </a:xfrm>
              <a:custGeom>
                <a:avLst/>
                <a:gdLst>
                  <a:gd name="T0" fmla="*/ 42 w 82"/>
                  <a:gd name="T1" fmla="*/ 0 h 36"/>
                  <a:gd name="T2" fmla="*/ 42 w 82"/>
                  <a:gd name="T3" fmla="*/ 0 h 36"/>
                  <a:gd name="T4" fmla="*/ 50 w 82"/>
                  <a:gd name="T5" fmla="*/ 0 h 36"/>
                  <a:gd name="T6" fmla="*/ 50 w 82"/>
                  <a:gd name="T7" fmla="*/ 0 h 36"/>
                  <a:gd name="T8" fmla="*/ 64 w 82"/>
                  <a:gd name="T9" fmla="*/ 6 h 36"/>
                  <a:gd name="T10" fmla="*/ 74 w 82"/>
                  <a:gd name="T11" fmla="*/ 8 h 36"/>
                  <a:gd name="T12" fmla="*/ 80 w 82"/>
                  <a:gd name="T13" fmla="*/ 10 h 36"/>
                  <a:gd name="T14" fmla="*/ 82 w 82"/>
                  <a:gd name="T15" fmla="*/ 12 h 36"/>
                  <a:gd name="T16" fmla="*/ 82 w 82"/>
                  <a:gd name="T17" fmla="*/ 16 h 36"/>
                  <a:gd name="T18" fmla="*/ 82 w 82"/>
                  <a:gd name="T19" fmla="*/ 16 h 36"/>
                  <a:gd name="T20" fmla="*/ 82 w 82"/>
                  <a:gd name="T21" fmla="*/ 36 h 36"/>
                  <a:gd name="T22" fmla="*/ 82 w 82"/>
                  <a:gd name="T23" fmla="*/ 36 h 36"/>
                  <a:gd name="T24" fmla="*/ 0 w 82"/>
                  <a:gd name="T25" fmla="*/ 36 h 36"/>
                  <a:gd name="T26" fmla="*/ 0 w 82"/>
                  <a:gd name="T27" fmla="*/ 36 h 36"/>
                  <a:gd name="T28" fmla="*/ 0 w 82"/>
                  <a:gd name="T29" fmla="*/ 16 h 36"/>
                  <a:gd name="T30" fmla="*/ 0 w 82"/>
                  <a:gd name="T31" fmla="*/ 16 h 36"/>
                  <a:gd name="T32" fmla="*/ 0 w 82"/>
                  <a:gd name="T33" fmla="*/ 12 h 36"/>
                  <a:gd name="T34" fmla="*/ 2 w 82"/>
                  <a:gd name="T35" fmla="*/ 10 h 36"/>
                  <a:gd name="T36" fmla="*/ 10 w 82"/>
                  <a:gd name="T37" fmla="*/ 8 h 36"/>
                  <a:gd name="T38" fmla="*/ 20 w 82"/>
                  <a:gd name="T39" fmla="*/ 6 h 36"/>
                  <a:gd name="T40" fmla="*/ 32 w 82"/>
                  <a:gd name="T41" fmla="*/ 0 h 36"/>
                  <a:gd name="T42" fmla="*/ 42 w 82"/>
                  <a:gd name="T4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36">
                    <a:moveTo>
                      <a:pt x="42" y="0"/>
                    </a:moveTo>
                    <a:lnTo>
                      <a:pt x="42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4" y="6"/>
                    </a:lnTo>
                    <a:lnTo>
                      <a:pt x="74" y="8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82" y="16"/>
                    </a:lnTo>
                    <a:lnTo>
                      <a:pt x="82" y="16"/>
                    </a:lnTo>
                    <a:lnTo>
                      <a:pt x="82" y="36"/>
                    </a:lnTo>
                    <a:lnTo>
                      <a:pt x="82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1753"/>
              <p:cNvSpPr/>
              <p:nvPr/>
            </p:nvSpPr>
            <p:spPr bwMode="auto">
              <a:xfrm>
                <a:off x="3020" y="2898"/>
                <a:ext cx="42" cy="36"/>
              </a:xfrm>
              <a:custGeom>
                <a:avLst/>
                <a:gdLst>
                  <a:gd name="T0" fmla="*/ 42 w 42"/>
                  <a:gd name="T1" fmla="*/ 36 h 36"/>
                  <a:gd name="T2" fmla="*/ 0 w 42"/>
                  <a:gd name="T3" fmla="*/ 36 h 36"/>
                  <a:gd name="T4" fmla="*/ 0 w 42"/>
                  <a:gd name="T5" fmla="*/ 36 h 36"/>
                  <a:gd name="T6" fmla="*/ 0 w 42"/>
                  <a:gd name="T7" fmla="*/ 16 h 36"/>
                  <a:gd name="T8" fmla="*/ 0 w 42"/>
                  <a:gd name="T9" fmla="*/ 16 h 36"/>
                  <a:gd name="T10" fmla="*/ 0 w 42"/>
                  <a:gd name="T11" fmla="*/ 12 h 36"/>
                  <a:gd name="T12" fmla="*/ 2 w 42"/>
                  <a:gd name="T13" fmla="*/ 10 h 36"/>
                  <a:gd name="T14" fmla="*/ 10 w 42"/>
                  <a:gd name="T15" fmla="*/ 8 h 36"/>
                  <a:gd name="T16" fmla="*/ 20 w 42"/>
                  <a:gd name="T17" fmla="*/ 6 h 36"/>
                  <a:gd name="T18" fmla="*/ 32 w 42"/>
                  <a:gd name="T19" fmla="*/ 0 h 36"/>
                  <a:gd name="T20" fmla="*/ 42 w 42"/>
                  <a:gd name="T21" fmla="*/ 0 h 36"/>
                  <a:gd name="T22" fmla="*/ 42 w 42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36">
                    <a:moveTo>
                      <a:pt x="42" y="36"/>
                    </a:moveTo>
                    <a:lnTo>
                      <a:pt x="0" y="36"/>
                    </a:lnTo>
                    <a:lnTo>
                      <a:pt x="0" y="3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0"/>
                    </a:lnTo>
                    <a:lnTo>
                      <a:pt x="42" y="0"/>
                    </a:lnTo>
                    <a:lnTo>
                      <a:pt x="42" y="3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1754"/>
              <p:cNvSpPr/>
              <p:nvPr/>
            </p:nvSpPr>
            <p:spPr bwMode="auto">
              <a:xfrm>
                <a:off x="3052" y="2886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0 w 18"/>
                  <a:gd name="T3" fmla="*/ 0 h 18"/>
                  <a:gd name="T4" fmla="*/ 0 w 18"/>
                  <a:gd name="T5" fmla="*/ 12 h 18"/>
                  <a:gd name="T6" fmla="*/ 10 w 18"/>
                  <a:gd name="T7" fmla="*/ 18 h 18"/>
                  <a:gd name="T8" fmla="*/ 18 w 18"/>
                  <a:gd name="T9" fmla="*/ 12 h 18"/>
                  <a:gd name="T10" fmla="*/ 18 w 18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1755"/>
              <p:cNvSpPr/>
              <p:nvPr/>
            </p:nvSpPr>
            <p:spPr bwMode="auto">
              <a:xfrm>
                <a:off x="3052" y="2886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1756"/>
              <p:cNvSpPr/>
              <p:nvPr/>
            </p:nvSpPr>
            <p:spPr bwMode="auto">
              <a:xfrm>
                <a:off x="3082" y="2858"/>
                <a:ext cx="2" cy="12"/>
              </a:xfrm>
              <a:custGeom>
                <a:avLst/>
                <a:gdLst>
                  <a:gd name="T0" fmla="*/ 0 w 2"/>
                  <a:gd name="T1" fmla="*/ 12 h 12"/>
                  <a:gd name="T2" fmla="*/ 0 w 2"/>
                  <a:gd name="T3" fmla="*/ 12 h 12"/>
                  <a:gd name="T4" fmla="*/ 0 w 2"/>
                  <a:gd name="T5" fmla="*/ 0 h 12"/>
                  <a:gd name="T6" fmla="*/ 0 w 2"/>
                  <a:gd name="T7" fmla="*/ 0 h 12"/>
                  <a:gd name="T8" fmla="*/ 2 w 2"/>
                  <a:gd name="T9" fmla="*/ 2 h 12"/>
                  <a:gd name="T10" fmla="*/ 2 w 2"/>
                  <a:gd name="T11" fmla="*/ 4 h 12"/>
                  <a:gd name="T12" fmla="*/ 2 w 2"/>
                  <a:gd name="T13" fmla="*/ 4 h 12"/>
                  <a:gd name="T14" fmla="*/ 2 w 2"/>
                  <a:gd name="T15" fmla="*/ 8 h 12"/>
                  <a:gd name="T16" fmla="*/ 0 w 2"/>
                  <a:gd name="T17" fmla="*/ 12 h 12"/>
                  <a:gd name="T18" fmla="*/ 0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1757"/>
              <p:cNvSpPr/>
              <p:nvPr/>
            </p:nvSpPr>
            <p:spPr bwMode="auto">
              <a:xfrm>
                <a:off x="3038" y="2858"/>
                <a:ext cx="2" cy="12"/>
              </a:xfrm>
              <a:custGeom>
                <a:avLst/>
                <a:gdLst>
                  <a:gd name="T0" fmla="*/ 2 w 2"/>
                  <a:gd name="T1" fmla="*/ 12 h 12"/>
                  <a:gd name="T2" fmla="*/ 2 w 2"/>
                  <a:gd name="T3" fmla="*/ 12 h 12"/>
                  <a:gd name="T4" fmla="*/ 2 w 2"/>
                  <a:gd name="T5" fmla="*/ 0 h 12"/>
                  <a:gd name="T6" fmla="*/ 2 w 2"/>
                  <a:gd name="T7" fmla="*/ 0 h 12"/>
                  <a:gd name="T8" fmla="*/ 2 w 2"/>
                  <a:gd name="T9" fmla="*/ 2 h 12"/>
                  <a:gd name="T10" fmla="*/ 0 w 2"/>
                  <a:gd name="T11" fmla="*/ 4 h 12"/>
                  <a:gd name="T12" fmla="*/ 0 w 2"/>
                  <a:gd name="T13" fmla="*/ 4 h 12"/>
                  <a:gd name="T14" fmla="*/ 0 w 2"/>
                  <a:gd name="T15" fmla="*/ 8 h 12"/>
                  <a:gd name="T16" fmla="*/ 2 w 2"/>
                  <a:gd name="T17" fmla="*/ 12 h 12"/>
                  <a:gd name="T18" fmla="*/ 2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2" y="1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1758"/>
              <p:cNvSpPr/>
              <p:nvPr/>
            </p:nvSpPr>
            <p:spPr bwMode="auto">
              <a:xfrm>
                <a:off x="3040" y="2836"/>
                <a:ext cx="42" cy="56"/>
              </a:xfrm>
              <a:custGeom>
                <a:avLst/>
                <a:gdLst>
                  <a:gd name="T0" fmla="*/ 0 w 42"/>
                  <a:gd name="T1" fmla="*/ 18 h 56"/>
                  <a:gd name="T2" fmla="*/ 0 w 42"/>
                  <a:gd name="T3" fmla="*/ 34 h 56"/>
                  <a:gd name="T4" fmla="*/ 0 w 42"/>
                  <a:gd name="T5" fmla="*/ 34 h 56"/>
                  <a:gd name="T6" fmla="*/ 2 w 42"/>
                  <a:gd name="T7" fmla="*/ 40 h 56"/>
                  <a:gd name="T8" fmla="*/ 8 w 42"/>
                  <a:gd name="T9" fmla="*/ 46 h 56"/>
                  <a:gd name="T10" fmla="*/ 14 w 42"/>
                  <a:gd name="T11" fmla="*/ 54 h 56"/>
                  <a:gd name="T12" fmla="*/ 22 w 42"/>
                  <a:gd name="T13" fmla="*/ 56 h 56"/>
                  <a:gd name="T14" fmla="*/ 22 w 42"/>
                  <a:gd name="T15" fmla="*/ 56 h 56"/>
                  <a:gd name="T16" fmla="*/ 28 w 42"/>
                  <a:gd name="T17" fmla="*/ 54 h 56"/>
                  <a:gd name="T18" fmla="*/ 34 w 42"/>
                  <a:gd name="T19" fmla="*/ 46 h 56"/>
                  <a:gd name="T20" fmla="*/ 40 w 42"/>
                  <a:gd name="T21" fmla="*/ 40 h 56"/>
                  <a:gd name="T22" fmla="*/ 42 w 42"/>
                  <a:gd name="T23" fmla="*/ 34 h 56"/>
                  <a:gd name="T24" fmla="*/ 42 w 42"/>
                  <a:gd name="T25" fmla="*/ 18 h 56"/>
                  <a:gd name="T26" fmla="*/ 42 w 42"/>
                  <a:gd name="T27" fmla="*/ 18 h 56"/>
                  <a:gd name="T28" fmla="*/ 40 w 42"/>
                  <a:gd name="T29" fmla="*/ 10 h 56"/>
                  <a:gd name="T30" fmla="*/ 36 w 42"/>
                  <a:gd name="T31" fmla="*/ 4 h 56"/>
                  <a:gd name="T32" fmla="*/ 28 w 42"/>
                  <a:gd name="T33" fmla="*/ 2 h 56"/>
                  <a:gd name="T34" fmla="*/ 22 w 42"/>
                  <a:gd name="T35" fmla="*/ 0 h 56"/>
                  <a:gd name="T36" fmla="*/ 22 w 42"/>
                  <a:gd name="T37" fmla="*/ 0 h 56"/>
                  <a:gd name="T38" fmla="*/ 14 w 42"/>
                  <a:gd name="T39" fmla="*/ 2 h 56"/>
                  <a:gd name="T40" fmla="*/ 8 w 42"/>
                  <a:gd name="T41" fmla="*/ 4 h 56"/>
                  <a:gd name="T42" fmla="*/ 2 w 42"/>
                  <a:gd name="T43" fmla="*/ 10 h 56"/>
                  <a:gd name="T44" fmla="*/ 0 w 42"/>
                  <a:gd name="T45" fmla="*/ 18 h 56"/>
                  <a:gd name="T46" fmla="*/ 0 w 42"/>
                  <a:gd name="T47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40"/>
                    </a:lnTo>
                    <a:lnTo>
                      <a:pt x="8" y="46"/>
                    </a:lnTo>
                    <a:lnTo>
                      <a:pt x="14" y="54"/>
                    </a:lnTo>
                    <a:lnTo>
                      <a:pt x="22" y="56"/>
                    </a:lnTo>
                    <a:lnTo>
                      <a:pt x="22" y="56"/>
                    </a:lnTo>
                    <a:lnTo>
                      <a:pt x="28" y="54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2" y="34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0" y="10"/>
                    </a:lnTo>
                    <a:lnTo>
                      <a:pt x="36" y="4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1759"/>
              <p:cNvSpPr/>
              <p:nvPr/>
            </p:nvSpPr>
            <p:spPr bwMode="auto">
              <a:xfrm>
                <a:off x="3040" y="2836"/>
                <a:ext cx="22" cy="56"/>
              </a:xfrm>
              <a:custGeom>
                <a:avLst/>
                <a:gdLst>
                  <a:gd name="T0" fmla="*/ 0 w 22"/>
                  <a:gd name="T1" fmla="*/ 18 h 56"/>
                  <a:gd name="T2" fmla="*/ 0 w 22"/>
                  <a:gd name="T3" fmla="*/ 34 h 56"/>
                  <a:gd name="T4" fmla="*/ 0 w 22"/>
                  <a:gd name="T5" fmla="*/ 34 h 56"/>
                  <a:gd name="T6" fmla="*/ 2 w 22"/>
                  <a:gd name="T7" fmla="*/ 40 h 56"/>
                  <a:gd name="T8" fmla="*/ 8 w 22"/>
                  <a:gd name="T9" fmla="*/ 46 h 56"/>
                  <a:gd name="T10" fmla="*/ 14 w 22"/>
                  <a:gd name="T11" fmla="*/ 54 h 56"/>
                  <a:gd name="T12" fmla="*/ 22 w 22"/>
                  <a:gd name="T13" fmla="*/ 56 h 56"/>
                  <a:gd name="T14" fmla="*/ 22 w 22"/>
                  <a:gd name="T15" fmla="*/ 0 h 56"/>
                  <a:gd name="T16" fmla="*/ 22 w 22"/>
                  <a:gd name="T17" fmla="*/ 0 h 56"/>
                  <a:gd name="T18" fmla="*/ 22 w 22"/>
                  <a:gd name="T19" fmla="*/ 0 h 56"/>
                  <a:gd name="T20" fmla="*/ 14 w 22"/>
                  <a:gd name="T21" fmla="*/ 2 h 56"/>
                  <a:gd name="T22" fmla="*/ 8 w 22"/>
                  <a:gd name="T23" fmla="*/ 4 h 56"/>
                  <a:gd name="T24" fmla="*/ 2 w 22"/>
                  <a:gd name="T25" fmla="*/ 10 h 56"/>
                  <a:gd name="T26" fmla="*/ 0 w 22"/>
                  <a:gd name="T27" fmla="*/ 18 h 56"/>
                  <a:gd name="T28" fmla="*/ 0 w 22"/>
                  <a:gd name="T29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40"/>
                    </a:lnTo>
                    <a:lnTo>
                      <a:pt x="8" y="46"/>
                    </a:lnTo>
                    <a:lnTo>
                      <a:pt x="14" y="54"/>
                    </a:lnTo>
                    <a:lnTo>
                      <a:pt x="22" y="5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1760"/>
              <p:cNvSpPr/>
              <p:nvPr/>
            </p:nvSpPr>
            <p:spPr bwMode="auto">
              <a:xfrm>
                <a:off x="3056" y="287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1761"/>
              <p:cNvSpPr/>
              <p:nvPr/>
            </p:nvSpPr>
            <p:spPr bwMode="auto">
              <a:xfrm>
                <a:off x="3040" y="2834"/>
                <a:ext cx="42" cy="24"/>
              </a:xfrm>
              <a:custGeom>
                <a:avLst/>
                <a:gdLst>
                  <a:gd name="T0" fmla="*/ 14 w 42"/>
                  <a:gd name="T1" fmla="*/ 0 h 24"/>
                  <a:gd name="T2" fmla="*/ 14 w 42"/>
                  <a:gd name="T3" fmla="*/ 0 h 24"/>
                  <a:gd name="T4" fmla="*/ 6 w 42"/>
                  <a:gd name="T5" fmla="*/ 2 h 24"/>
                  <a:gd name="T6" fmla="*/ 2 w 42"/>
                  <a:gd name="T7" fmla="*/ 8 h 24"/>
                  <a:gd name="T8" fmla="*/ 0 w 42"/>
                  <a:gd name="T9" fmla="*/ 14 h 24"/>
                  <a:gd name="T10" fmla="*/ 0 w 42"/>
                  <a:gd name="T11" fmla="*/ 24 h 24"/>
                  <a:gd name="T12" fmla="*/ 0 w 42"/>
                  <a:gd name="T13" fmla="*/ 24 h 24"/>
                  <a:gd name="T14" fmla="*/ 8 w 42"/>
                  <a:gd name="T15" fmla="*/ 18 h 24"/>
                  <a:gd name="T16" fmla="*/ 14 w 42"/>
                  <a:gd name="T17" fmla="*/ 8 h 24"/>
                  <a:gd name="T18" fmla="*/ 14 w 42"/>
                  <a:gd name="T19" fmla="*/ 8 h 24"/>
                  <a:gd name="T20" fmla="*/ 18 w 42"/>
                  <a:gd name="T21" fmla="*/ 14 h 24"/>
                  <a:gd name="T22" fmla="*/ 26 w 42"/>
                  <a:gd name="T23" fmla="*/ 20 h 24"/>
                  <a:gd name="T24" fmla="*/ 42 w 42"/>
                  <a:gd name="T25" fmla="*/ 24 h 24"/>
                  <a:gd name="T26" fmla="*/ 42 w 42"/>
                  <a:gd name="T27" fmla="*/ 24 h 24"/>
                  <a:gd name="T28" fmla="*/ 42 w 42"/>
                  <a:gd name="T29" fmla="*/ 16 h 24"/>
                  <a:gd name="T30" fmla="*/ 40 w 42"/>
                  <a:gd name="T31" fmla="*/ 10 h 24"/>
                  <a:gd name="T32" fmla="*/ 38 w 42"/>
                  <a:gd name="T33" fmla="*/ 6 h 24"/>
                  <a:gd name="T34" fmla="*/ 34 w 42"/>
                  <a:gd name="T35" fmla="*/ 2 h 24"/>
                  <a:gd name="T36" fmla="*/ 30 w 42"/>
                  <a:gd name="T37" fmla="*/ 0 h 24"/>
                  <a:gd name="T38" fmla="*/ 24 w 42"/>
                  <a:gd name="T39" fmla="*/ 0 h 24"/>
                  <a:gd name="T40" fmla="*/ 14 w 42"/>
                  <a:gd name="T41" fmla="*/ 0 h 24"/>
                  <a:gd name="T42" fmla="*/ 14 w 42"/>
                  <a:gd name="T4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4">
                    <a:moveTo>
                      <a:pt x="14" y="0"/>
                    </a:move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8" y="14"/>
                    </a:lnTo>
                    <a:lnTo>
                      <a:pt x="26" y="20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1762"/>
              <p:cNvSpPr/>
              <p:nvPr/>
            </p:nvSpPr>
            <p:spPr bwMode="auto">
              <a:xfrm>
                <a:off x="3040" y="2834"/>
                <a:ext cx="22" cy="24"/>
              </a:xfrm>
              <a:custGeom>
                <a:avLst/>
                <a:gdLst>
                  <a:gd name="T0" fmla="*/ 14 w 22"/>
                  <a:gd name="T1" fmla="*/ 0 h 24"/>
                  <a:gd name="T2" fmla="*/ 14 w 22"/>
                  <a:gd name="T3" fmla="*/ 0 h 24"/>
                  <a:gd name="T4" fmla="*/ 6 w 22"/>
                  <a:gd name="T5" fmla="*/ 2 h 24"/>
                  <a:gd name="T6" fmla="*/ 2 w 22"/>
                  <a:gd name="T7" fmla="*/ 8 h 24"/>
                  <a:gd name="T8" fmla="*/ 0 w 22"/>
                  <a:gd name="T9" fmla="*/ 14 h 24"/>
                  <a:gd name="T10" fmla="*/ 0 w 22"/>
                  <a:gd name="T11" fmla="*/ 24 h 24"/>
                  <a:gd name="T12" fmla="*/ 0 w 22"/>
                  <a:gd name="T13" fmla="*/ 24 h 24"/>
                  <a:gd name="T14" fmla="*/ 8 w 22"/>
                  <a:gd name="T15" fmla="*/ 18 h 24"/>
                  <a:gd name="T16" fmla="*/ 14 w 22"/>
                  <a:gd name="T17" fmla="*/ 8 h 24"/>
                  <a:gd name="T18" fmla="*/ 14 w 22"/>
                  <a:gd name="T19" fmla="*/ 8 h 24"/>
                  <a:gd name="T20" fmla="*/ 16 w 22"/>
                  <a:gd name="T21" fmla="*/ 12 h 24"/>
                  <a:gd name="T22" fmla="*/ 22 w 22"/>
                  <a:gd name="T23" fmla="*/ 16 h 24"/>
                  <a:gd name="T24" fmla="*/ 22 w 22"/>
                  <a:gd name="T25" fmla="*/ 0 h 24"/>
                  <a:gd name="T26" fmla="*/ 22 w 22"/>
                  <a:gd name="T27" fmla="*/ 0 h 24"/>
                  <a:gd name="T28" fmla="*/ 14 w 22"/>
                  <a:gd name="T29" fmla="*/ 0 h 24"/>
                  <a:gd name="T30" fmla="*/ 14 w 22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4">
                    <a:moveTo>
                      <a:pt x="14" y="0"/>
                    </a:move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2"/>
                    </a:lnTo>
                    <a:lnTo>
                      <a:pt x="22" y="1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1763"/>
              <p:cNvSpPr/>
              <p:nvPr/>
            </p:nvSpPr>
            <p:spPr bwMode="auto">
              <a:xfrm>
                <a:off x="3040" y="2834"/>
                <a:ext cx="22" cy="24"/>
              </a:xfrm>
              <a:custGeom>
                <a:avLst/>
                <a:gdLst>
                  <a:gd name="T0" fmla="*/ 14 w 22"/>
                  <a:gd name="T1" fmla="*/ 0 h 24"/>
                  <a:gd name="T2" fmla="*/ 14 w 22"/>
                  <a:gd name="T3" fmla="*/ 0 h 24"/>
                  <a:gd name="T4" fmla="*/ 6 w 22"/>
                  <a:gd name="T5" fmla="*/ 2 h 24"/>
                  <a:gd name="T6" fmla="*/ 2 w 22"/>
                  <a:gd name="T7" fmla="*/ 8 h 24"/>
                  <a:gd name="T8" fmla="*/ 0 w 22"/>
                  <a:gd name="T9" fmla="*/ 14 h 24"/>
                  <a:gd name="T10" fmla="*/ 0 w 22"/>
                  <a:gd name="T11" fmla="*/ 24 h 24"/>
                  <a:gd name="T12" fmla="*/ 0 w 22"/>
                  <a:gd name="T13" fmla="*/ 24 h 24"/>
                  <a:gd name="T14" fmla="*/ 8 w 22"/>
                  <a:gd name="T15" fmla="*/ 18 h 24"/>
                  <a:gd name="T16" fmla="*/ 14 w 22"/>
                  <a:gd name="T17" fmla="*/ 8 h 24"/>
                  <a:gd name="T18" fmla="*/ 14 w 22"/>
                  <a:gd name="T19" fmla="*/ 8 h 24"/>
                  <a:gd name="T20" fmla="*/ 16 w 22"/>
                  <a:gd name="T21" fmla="*/ 12 h 24"/>
                  <a:gd name="T22" fmla="*/ 22 w 22"/>
                  <a:gd name="T23" fmla="*/ 16 h 24"/>
                  <a:gd name="T24" fmla="*/ 22 w 22"/>
                  <a:gd name="T25" fmla="*/ 0 h 24"/>
                  <a:gd name="T26" fmla="*/ 22 w 22"/>
                  <a:gd name="T27" fmla="*/ 0 h 24"/>
                  <a:gd name="T28" fmla="*/ 14 w 22"/>
                  <a:gd name="T29" fmla="*/ 0 h 24"/>
                  <a:gd name="T30" fmla="*/ 14 w 22"/>
                  <a:gd name="T3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4">
                    <a:moveTo>
                      <a:pt x="14" y="0"/>
                    </a:move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8" y="18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2"/>
                    </a:lnTo>
                    <a:lnTo>
                      <a:pt x="22" y="1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1764"/>
              <p:cNvSpPr/>
              <p:nvPr/>
            </p:nvSpPr>
            <p:spPr bwMode="auto">
              <a:xfrm>
                <a:off x="3048" y="2898"/>
                <a:ext cx="26" cy="36"/>
              </a:xfrm>
              <a:custGeom>
                <a:avLst/>
                <a:gdLst>
                  <a:gd name="T0" fmla="*/ 20 w 26"/>
                  <a:gd name="T1" fmla="*/ 36 h 36"/>
                  <a:gd name="T2" fmla="*/ 26 w 26"/>
                  <a:gd name="T3" fmla="*/ 2 h 36"/>
                  <a:gd name="T4" fmla="*/ 22 w 26"/>
                  <a:gd name="T5" fmla="*/ 0 h 36"/>
                  <a:gd name="T6" fmla="*/ 14 w 26"/>
                  <a:gd name="T7" fmla="*/ 6 h 36"/>
                  <a:gd name="T8" fmla="*/ 4 w 26"/>
                  <a:gd name="T9" fmla="*/ 0 h 36"/>
                  <a:gd name="T10" fmla="*/ 0 w 26"/>
                  <a:gd name="T11" fmla="*/ 2 h 36"/>
                  <a:gd name="T12" fmla="*/ 8 w 26"/>
                  <a:gd name="T13" fmla="*/ 36 h 36"/>
                  <a:gd name="T14" fmla="*/ 20 w 2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6">
                    <a:moveTo>
                      <a:pt x="20" y="36"/>
                    </a:moveTo>
                    <a:lnTo>
                      <a:pt x="26" y="2"/>
                    </a:lnTo>
                    <a:lnTo>
                      <a:pt x="22" y="0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36"/>
                    </a:lnTo>
                    <a:lnTo>
                      <a:pt x="20" y="3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1765"/>
              <p:cNvSpPr/>
              <p:nvPr/>
            </p:nvSpPr>
            <p:spPr bwMode="auto">
              <a:xfrm>
                <a:off x="3048" y="2898"/>
                <a:ext cx="14" cy="36"/>
              </a:xfrm>
              <a:custGeom>
                <a:avLst/>
                <a:gdLst>
                  <a:gd name="T0" fmla="*/ 14 w 14"/>
                  <a:gd name="T1" fmla="*/ 6 h 36"/>
                  <a:gd name="T2" fmla="*/ 4 w 14"/>
                  <a:gd name="T3" fmla="*/ 0 h 36"/>
                  <a:gd name="T4" fmla="*/ 0 w 14"/>
                  <a:gd name="T5" fmla="*/ 2 h 36"/>
                  <a:gd name="T6" fmla="*/ 8 w 14"/>
                  <a:gd name="T7" fmla="*/ 36 h 36"/>
                  <a:gd name="T8" fmla="*/ 14 w 14"/>
                  <a:gd name="T9" fmla="*/ 36 h 36"/>
                  <a:gd name="T10" fmla="*/ 14 w 14"/>
                  <a:gd name="T11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6">
                    <a:moveTo>
                      <a:pt x="14" y="6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36"/>
                    </a:lnTo>
                    <a:lnTo>
                      <a:pt x="14" y="36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1766"/>
              <p:cNvSpPr/>
              <p:nvPr/>
            </p:nvSpPr>
            <p:spPr bwMode="auto">
              <a:xfrm>
                <a:off x="3068" y="2900"/>
                <a:ext cx="16" cy="34"/>
              </a:xfrm>
              <a:custGeom>
                <a:avLst/>
                <a:gdLst>
                  <a:gd name="T0" fmla="*/ 0 w 16"/>
                  <a:gd name="T1" fmla="*/ 34 h 34"/>
                  <a:gd name="T2" fmla="*/ 0 w 16"/>
                  <a:gd name="T3" fmla="*/ 34 h 34"/>
                  <a:gd name="T4" fmla="*/ 10 w 16"/>
                  <a:gd name="T5" fmla="*/ 34 h 34"/>
                  <a:gd name="T6" fmla="*/ 10 w 16"/>
                  <a:gd name="T7" fmla="*/ 34 h 34"/>
                  <a:gd name="T8" fmla="*/ 12 w 16"/>
                  <a:gd name="T9" fmla="*/ 24 h 34"/>
                  <a:gd name="T10" fmla="*/ 12 w 16"/>
                  <a:gd name="T11" fmla="*/ 24 h 34"/>
                  <a:gd name="T12" fmla="*/ 10 w 16"/>
                  <a:gd name="T13" fmla="*/ 18 h 34"/>
                  <a:gd name="T14" fmla="*/ 10 w 16"/>
                  <a:gd name="T15" fmla="*/ 18 h 34"/>
                  <a:gd name="T16" fmla="*/ 12 w 16"/>
                  <a:gd name="T17" fmla="*/ 18 h 34"/>
                  <a:gd name="T18" fmla="*/ 12 w 16"/>
                  <a:gd name="T19" fmla="*/ 18 h 34"/>
                  <a:gd name="T20" fmla="*/ 16 w 16"/>
                  <a:gd name="T21" fmla="*/ 4 h 34"/>
                  <a:gd name="T22" fmla="*/ 16 w 16"/>
                  <a:gd name="T23" fmla="*/ 4 h 34"/>
                  <a:gd name="T24" fmla="*/ 16 w 16"/>
                  <a:gd name="T25" fmla="*/ 4 h 34"/>
                  <a:gd name="T26" fmla="*/ 6 w 16"/>
                  <a:gd name="T27" fmla="*/ 0 h 34"/>
                  <a:gd name="T28" fmla="*/ 6 w 16"/>
                  <a:gd name="T29" fmla="*/ 0 h 34"/>
                  <a:gd name="T30" fmla="*/ 6 w 16"/>
                  <a:gd name="T31" fmla="*/ 0 h 34"/>
                  <a:gd name="T32" fmla="*/ 0 w 16"/>
                  <a:gd name="T33" fmla="*/ 34 h 34"/>
                  <a:gd name="T34" fmla="*/ 0 w 16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34">
                    <a:moveTo>
                      <a:pt x="0" y="34"/>
                    </a:moveTo>
                    <a:lnTo>
                      <a:pt x="0" y="34"/>
                    </a:lnTo>
                    <a:lnTo>
                      <a:pt x="10" y="34"/>
                    </a:lnTo>
                    <a:lnTo>
                      <a:pt x="10" y="3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1767"/>
              <p:cNvSpPr/>
              <p:nvPr/>
            </p:nvSpPr>
            <p:spPr bwMode="auto">
              <a:xfrm>
                <a:off x="3062" y="2898"/>
                <a:ext cx="12" cy="16"/>
              </a:xfrm>
              <a:custGeom>
                <a:avLst/>
                <a:gdLst>
                  <a:gd name="T0" fmla="*/ 8 w 12"/>
                  <a:gd name="T1" fmla="*/ 0 h 16"/>
                  <a:gd name="T2" fmla="*/ 8 w 12"/>
                  <a:gd name="T3" fmla="*/ 0 h 16"/>
                  <a:gd name="T4" fmla="*/ 0 w 12"/>
                  <a:gd name="T5" fmla="*/ 6 h 16"/>
                  <a:gd name="T6" fmla="*/ 0 w 12"/>
                  <a:gd name="T7" fmla="*/ 6 h 16"/>
                  <a:gd name="T8" fmla="*/ 4 w 12"/>
                  <a:gd name="T9" fmla="*/ 12 h 16"/>
                  <a:gd name="T10" fmla="*/ 8 w 12"/>
                  <a:gd name="T11" fmla="*/ 16 h 16"/>
                  <a:gd name="T12" fmla="*/ 8 w 12"/>
                  <a:gd name="T13" fmla="*/ 16 h 16"/>
                  <a:gd name="T14" fmla="*/ 10 w 12"/>
                  <a:gd name="T15" fmla="*/ 10 h 16"/>
                  <a:gd name="T16" fmla="*/ 12 w 12"/>
                  <a:gd name="T17" fmla="*/ 2 h 16"/>
                  <a:gd name="T18" fmla="*/ 12 w 12"/>
                  <a:gd name="T19" fmla="*/ 2 h 16"/>
                  <a:gd name="T20" fmla="*/ 8 w 12"/>
                  <a:gd name="T21" fmla="*/ 0 h 16"/>
                  <a:gd name="T22" fmla="*/ 8 w 12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1768"/>
              <p:cNvSpPr/>
              <p:nvPr/>
            </p:nvSpPr>
            <p:spPr bwMode="auto">
              <a:xfrm>
                <a:off x="3048" y="289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1769"/>
              <p:cNvSpPr/>
              <p:nvPr/>
            </p:nvSpPr>
            <p:spPr bwMode="auto">
              <a:xfrm>
                <a:off x="3038" y="2900"/>
                <a:ext cx="18" cy="34"/>
              </a:xfrm>
              <a:custGeom>
                <a:avLst/>
                <a:gdLst>
                  <a:gd name="T0" fmla="*/ 18 w 18"/>
                  <a:gd name="T1" fmla="*/ 34 h 34"/>
                  <a:gd name="T2" fmla="*/ 18 w 18"/>
                  <a:gd name="T3" fmla="*/ 34 h 34"/>
                  <a:gd name="T4" fmla="*/ 8 w 18"/>
                  <a:gd name="T5" fmla="*/ 34 h 34"/>
                  <a:gd name="T6" fmla="*/ 8 w 18"/>
                  <a:gd name="T7" fmla="*/ 34 h 34"/>
                  <a:gd name="T8" fmla="*/ 8 w 18"/>
                  <a:gd name="T9" fmla="*/ 34 h 34"/>
                  <a:gd name="T10" fmla="*/ 8 w 18"/>
                  <a:gd name="T11" fmla="*/ 34 h 34"/>
                  <a:gd name="T12" fmla="*/ 4 w 18"/>
                  <a:gd name="T13" fmla="*/ 24 h 34"/>
                  <a:gd name="T14" fmla="*/ 4 w 18"/>
                  <a:gd name="T15" fmla="*/ 24 h 34"/>
                  <a:gd name="T16" fmla="*/ 8 w 18"/>
                  <a:gd name="T17" fmla="*/ 18 h 34"/>
                  <a:gd name="T18" fmla="*/ 8 w 18"/>
                  <a:gd name="T19" fmla="*/ 18 h 34"/>
                  <a:gd name="T20" fmla="*/ 4 w 18"/>
                  <a:gd name="T21" fmla="*/ 18 h 34"/>
                  <a:gd name="T22" fmla="*/ 4 w 18"/>
                  <a:gd name="T23" fmla="*/ 18 h 34"/>
                  <a:gd name="T24" fmla="*/ 0 w 18"/>
                  <a:gd name="T25" fmla="*/ 4 h 34"/>
                  <a:gd name="T26" fmla="*/ 0 w 18"/>
                  <a:gd name="T27" fmla="*/ 4 h 34"/>
                  <a:gd name="T28" fmla="*/ 0 w 18"/>
                  <a:gd name="T29" fmla="*/ 4 h 34"/>
                  <a:gd name="T30" fmla="*/ 10 w 18"/>
                  <a:gd name="T31" fmla="*/ 0 h 34"/>
                  <a:gd name="T32" fmla="*/ 10 w 18"/>
                  <a:gd name="T33" fmla="*/ 0 h 34"/>
                  <a:gd name="T34" fmla="*/ 10 w 18"/>
                  <a:gd name="T35" fmla="*/ 0 h 34"/>
                  <a:gd name="T36" fmla="*/ 18 w 18"/>
                  <a:gd name="T37" fmla="*/ 34 h 34"/>
                  <a:gd name="T38" fmla="*/ 18 w 18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4">
                    <a:moveTo>
                      <a:pt x="18" y="34"/>
                    </a:moveTo>
                    <a:lnTo>
                      <a:pt x="18" y="34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1770"/>
              <p:cNvSpPr/>
              <p:nvPr/>
            </p:nvSpPr>
            <p:spPr bwMode="auto">
              <a:xfrm>
                <a:off x="3068" y="2856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0 w 12"/>
                  <a:gd name="T5" fmla="*/ 0 h 2"/>
                  <a:gd name="T6" fmla="*/ 10 w 12"/>
                  <a:gd name="T7" fmla="*/ 0 h 2"/>
                  <a:gd name="T8" fmla="*/ 12 w 12"/>
                  <a:gd name="T9" fmla="*/ 0 h 2"/>
                  <a:gd name="T10" fmla="*/ 10 w 12"/>
                  <a:gd name="T11" fmla="*/ 0 h 2"/>
                  <a:gd name="T12" fmla="*/ 8 w 12"/>
                  <a:gd name="T13" fmla="*/ 0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1771"/>
              <p:cNvSpPr/>
              <p:nvPr/>
            </p:nvSpPr>
            <p:spPr bwMode="auto">
              <a:xfrm>
                <a:off x="3044" y="2856"/>
                <a:ext cx="10" cy="2"/>
              </a:xfrm>
              <a:custGeom>
                <a:avLst/>
                <a:gdLst>
                  <a:gd name="T0" fmla="*/ 2 w 10"/>
                  <a:gd name="T1" fmla="*/ 0 h 2"/>
                  <a:gd name="T2" fmla="*/ 2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4 w 10"/>
                  <a:gd name="T13" fmla="*/ 0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2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1772"/>
              <p:cNvSpPr/>
              <p:nvPr/>
            </p:nvSpPr>
            <p:spPr bwMode="auto">
              <a:xfrm>
                <a:off x="3054" y="2900"/>
                <a:ext cx="16" cy="10"/>
              </a:xfrm>
              <a:custGeom>
                <a:avLst/>
                <a:gdLst>
                  <a:gd name="T0" fmla="*/ 8 w 16"/>
                  <a:gd name="T1" fmla="*/ 6 h 10"/>
                  <a:gd name="T2" fmla="*/ 8 w 16"/>
                  <a:gd name="T3" fmla="*/ 6 h 10"/>
                  <a:gd name="T4" fmla="*/ 14 w 16"/>
                  <a:gd name="T5" fmla="*/ 0 h 10"/>
                  <a:gd name="T6" fmla="*/ 14 w 16"/>
                  <a:gd name="T7" fmla="*/ 0 h 10"/>
                  <a:gd name="T8" fmla="*/ 16 w 16"/>
                  <a:gd name="T9" fmla="*/ 6 h 10"/>
                  <a:gd name="T10" fmla="*/ 14 w 16"/>
                  <a:gd name="T11" fmla="*/ 10 h 10"/>
                  <a:gd name="T12" fmla="*/ 14 w 16"/>
                  <a:gd name="T13" fmla="*/ 10 h 10"/>
                  <a:gd name="T14" fmla="*/ 8 w 16"/>
                  <a:gd name="T15" fmla="*/ 6 h 10"/>
                  <a:gd name="T16" fmla="*/ 8 w 16"/>
                  <a:gd name="T17" fmla="*/ 6 h 10"/>
                  <a:gd name="T18" fmla="*/ 0 w 16"/>
                  <a:gd name="T19" fmla="*/ 0 h 10"/>
                  <a:gd name="T20" fmla="*/ 0 w 16"/>
                  <a:gd name="T21" fmla="*/ 0 h 10"/>
                  <a:gd name="T22" fmla="*/ 0 w 16"/>
                  <a:gd name="T23" fmla="*/ 6 h 10"/>
                  <a:gd name="T24" fmla="*/ 0 w 16"/>
                  <a:gd name="T25" fmla="*/ 10 h 10"/>
                  <a:gd name="T26" fmla="*/ 0 w 16"/>
                  <a:gd name="T27" fmla="*/ 10 h 10"/>
                  <a:gd name="T28" fmla="*/ 8 w 16"/>
                  <a:gd name="T29" fmla="*/ 6 h 10"/>
                  <a:gd name="T30" fmla="*/ 8 w 16"/>
                  <a:gd name="T3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6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D62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1773"/>
              <p:cNvSpPr/>
              <p:nvPr/>
            </p:nvSpPr>
            <p:spPr bwMode="auto">
              <a:xfrm>
                <a:off x="3058" y="2904"/>
                <a:ext cx="6" cy="2"/>
              </a:xfrm>
              <a:custGeom>
                <a:avLst/>
                <a:gdLst>
                  <a:gd name="T0" fmla="*/ 4 w 6"/>
                  <a:gd name="T1" fmla="*/ 0 h 2"/>
                  <a:gd name="T2" fmla="*/ 2 w 6"/>
                  <a:gd name="T3" fmla="*/ 0 h 2"/>
                  <a:gd name="T4" fmla="*/ 2 w 6"/>
                  <a:gd name="T5" fmla="*/ 0 h 2"/>
                  <a:gd name="T6" fmla="*/ 0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  <a:gd name="T12" fmla="*/ 2 w 6"/>
                  <a:gd name="T13" fmla="*/ 2 h 2"/>
                  <a:gd name="T14" fmla="*/ 4 w 6"/>
                  <a:gd name="T15" fmla="*/ 2 h 2"/>
                  <a:gd name="T16" fmla="*/ 4 w 6"/>
                  <a:gd name="T17" fmla="*/ 2 h 2"/>
                  <a:gd name="T18" fmla="*/ 6 w 6"/>
                  <a:gd name="T19" fmla="*/ 2 h 2"/>
                  <a:gd name="T20" fmla="*/ 6 w 6"/>
                  <a:gd name="T21" fmla="*/ 0 h 2"/>
                  <a:gd name="T22" fmla="*/ 6 w 6"/>
                  <a:gd name="T23" fmla="*/ 0 h 2"/>
                  <a:gd name="T24" fmla="*/ 4 w 6"/>
                  <a:gd name="T25" fmla="*/ 0 h 2"/>
                  <a:gd name="T26" fmla="*/ 4 w 6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Rectangle 1774"/>
              <p:cNvSpPr>
                <a:spLocks noChangeArrowheads="1"/>
              </p:cNvSpPr>
              <p:nvPr/>
            </p:nvSpPr>
            <p:spPr bwMode="auto">
              <a:xfrm>
                <a:off x="2870" y="2438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1775"/>
              <p:cNvSpPr/>
              <p:nvPr/>
            </p:nvSpPr>
            <p:spPr bwMode="auto">
              <a:xfrm>
                <a:off x="2902" y="2458"/>
                <a:ext cx="64" cy="74"/>
              </a:xfrm>
              <a:custGeom>
                <a:avLst/>
                <a:gdLst>
                  <a:gd name="T0" fmla="*/ 32 w 64"/>
                  <a:gd name="T1" fmla="*/ 0 h 74"/>
                  <a:gd name="T2" fmla="*/ 32 w 64"/>
                  <a:gd name="T3" fmla="*/ 0 h 74"/>
                  <a:gd name="T4" fmla="*/ 40 w 64"/>
                  <a:gd name="T5" fmla="*/ 2 h 74"/>
                  <a:gd name="T6" fmla="*/ 46 w 64"/>
                  <a:gd name="T7" fmla="*/ 4 h 74"/>
                  <a:gd name="T8" fmla="*/ 52 w 64"/>
                  <a:gd name="T9" fmla="*/ 10 h 74"/>
                  <a:gd name="T10" fmla="*/ 56 w 64"/>
                  <a:gd name="T11" fmla="*/ 16 h 74"/>
                  <a:gd name="T12" fmla="*/ 60 w 64"/>
                  <a:gd name="T13" fmla="*/ 24 h 74"/>
                  <a:gd name="T14" fmla="*/ 62 w 64"/>
                  <a:gd name="T15" fmla="*/ 32 h 74"/>
                  <a:gd name="T16" fmla="*/ 64 w 64"/>
                  <a:gd name="T17" fmla="*/ 52 h 74"/>
                  <a:gd name="T18" fmla="*/ 64 w 64"/>
                  <a:gd name="T19" fmla="*/ 52 h 74"/>
                  <a:gd name="T20" fmla="*/ 62 w 64"/>
                  <a:gd name="T21" fmla="*/ 56 h 74"/>
                  <a:gd name="T22" fmla="*/ 62 w 64"/>
                  <a:gd name="T23" fmla="*/ 60 h 74"/>
                  <a:gd name="T24" fmla="*/ 56 w 64"/>
                  <a:gd name="T25" fmla="*/ 66 h 74"/>
                  <a:gd name="T26" fmla="*/ 48 w 64"/>
                  <a:gd name="T27" fmla="*/ 72 h 74"/>
                  <a:gd name="T28" fmla="*/ 40 w 64"/>
                  <a:gd name="T29" fmla="*/ 74 h 74"/>
                  <a:gd name="T30" fmla="*/ 22 w 64"/>
                  <a:gd name="T31" fmla="*/ 74 h 74"/>
                  <a:gd name="T32" fmla="*/ 22 w 64"/>
                  <a:gd name="T33" fmla="*/ 74 h 74"/>
                  <a:gd name="T34" fmla="*/ 16 w 64"/>
                  <a:gd name="T35" fmla="*/ 72 h 74"/>
                  <a:gd name="T36" fmla="*/ 8 w 64"/>
                  <a:gd name="T37" fmla="*/ 66 h 74"/>
                  <a:gd name="T38" fmla="*/ 2 w 64"/>
                  <a:gd name="T39" fmla="*/ 60 h 74"/>
                  <a:gd name="T40" fmla="*/ 0 w 64"/>
                  <a:gd name="T41" fmla="*/ 56 h 74"/>
                  <a:gd name="T42" fmla="*/ 0 w 64"/>
                  <a:gd name="T43" fmla="*/ 52 h 74"/>
                  <a:gd name="T44" fmla="*/ 0 w 64"/>
                  <a:gd name="T45" fmla="*/ 52 h 74"/>
                  <a:gd name="T46" fmla="*/ 0 w 64"/>
                  <a:gd name="T47" fmla="*/ 32 h 74"/>
                  <a:gd name="T48" fmla="*/ 4 w 64"/>
                  <a:gd name="T49" fmla="*/ 24 h 74"/>
                  <a:gd name="T50" fmla="*/ 6 w 64"/>
                  <a:gd name="T51" fmla="*/ 16 h 74"/>
                  <a:gd name="T52" fmla="*/ 10 w 64"/>
                  <a:gd name="T53" fmla="*/ 10 h 74"/>
                  <a:gd name="T54" fmla="*/ 16 w 64"/>
                  <a:gd name="T55" fmla="*/ 4 h 74"/>
                  <a:gd name="T56" fmla="*/ 24 w 64"/>
                  <a:gd name="T57" fmla="*/ 2 h 74"/>
                  <a:gd name="T58" fmla="*/ 32 w 64"/>
                  <a:gd name="T59" fmla="*/ 0 h 74"/>
                  <a:gd name="T60" fmla="*/ 32 w 64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4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10"/>
                    </a:lnTo>
                    <a:lnTo>
                      <a:pt x="56" y="16"/>
                    </a:lnTo>
                    <a:lnTo>
                      <a:pt x="60" y="24"/>
                    </a:lnTo>
                    <a:lnTo>
                      <a:pt x="62" y="3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56" y="66"/>
                    </a:lnTo>
                    <a:lnTo>
                      <a:pt x="48" y="72"/>
                    </a:lnTo>
                    <a:lnTo>
                      <a:pt x="40" y="74"/>
                    </a:lnTo>
                    <a:lnTo>
                      <a:pt x="22" y="74"/>
                    </a:lnTo>
                    <a:lnTo>
                      <a:pt x="22" y="74"/>
                    </a:lnTo>
                    <a:lnTo>
                      <a:pt x="16" y="72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1776"/>
              <p:cNvSpPr/>
              <p:nvPr/>
            </p:nvSpPr>
            <p:spPr bwMode="auto">
              <a:xfrm>
                <a:off x="2902" y="2458"/>
                <a:ext cx="32" cy="74"/>
              </a:xfrm>
              <a:custGeom>
                <a:avLst/>
                <a:gdLst>
                  <a:gd name="T0" fmla="*/ 32 w 32"/>
                  <a:gd name="T1" fmla="*/ 74 h 74"/>
                  <a:gd name="T2" fmla="*/ 22 w 32"/>
                  <a:gd name="T3" fmla="*/ 74 h 74"/>
                  <a:gd name="T4" fmla="*/ 22 w 32"/>
                  <a:gd name="T5" fmla="*/ 74 h 74"/>
                  <a:gd name="T6" fmla="*/ 16 w 32"/>
                  <a:gd name="T7" fmla="*/ 72 h 74"/>
                  <a:gd name="T8" fmla="*/ 8 w 32"/>
                  <a:gd name="T9" fmla="*/ 66 h 74"/>
                  <a:gd name="T10" fmla="*/ 2 w 32"/>
                  <a:gd name="T11" fmla="*/ 60 h 74"/>
                  <a:gd name="T12" fmla="*/ 0 w 32"/>
                  <a:gd name="T13" fmla="*/ 56 h 74"/>
                  <a:gd name="T14" fmla="*/ 0 w 32"/>
                  <a:gd name="T15" fmla="*/ 52 h 74"/>
                  <a:gd name="T16" fmla="*/ 0 w 32"/>
                  <a:gd name="T17" fmla="*/ 52 h 74"/>
                  <a:gd name="T18" fmla="*/ 0 w 32"/>
                  <a:gd name="T19" fmla="*/ 32 h 74"/>
                  <a:gd name="T20" fmla="*/ 4 w 32"/>
                  <a:gd name="T21" fmla="*/ 24 h 74"/>
                  <a:gd name="T22" fmla="*/ 6 w 32"/>
                  <a:gd name="T23" fmla="*/ 16 h 74"/>
                  <a:gd name="T24" fmla="*/ 10 w 32"/>
                  <a:gd name="T25" fmla="*/ 10 h 74"/>
                  <a:gd name="T26" fmla="*/ 16 w 32"/>
                  <a:gd name="T27" fmla="*/ 4 h 74"/>
                  <a:gd name="T28" fmla="*/ 24 w 32"/>
                  <a:gd name="T29" fmla="*/ 2 h 74"/>
                  <a:gd name="T30" fmla="*/ 32 w 32"/>
                  <a:gd name="T31" fmla="*/ 0 h 74"/>
                  <a:gd name="T32" fmla="*/ 32 w 32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4">
                    <a:moveTo>
                      <a:pt x="32" y="74"/>
                    </a:moveTo>
                    <a:lnTo>
                      <a:pt x="22" y="74"/>
                    </a:lnTo>
                    <a:lnTo>
                      <a:pt x="22" y="74"/>
                    </a:lnTo>
                    <a:lnTo>
                      <a:pt x="16" y="72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1777"/>
              <p:cNvSpPr/>
              <p:nvPr/>
            </p:nvSpPr>
            <p:spPr bwMode="auto">
              <a:xfrm>
                <a:off x="2888" y="252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1778"/>
              <p:cNvSpPr/>
              <p:nvPr/>
            </p:nvSpPr>
            <p:spPr bwMode="auto">
              <a:xfrm>
                <a:off x="2888" y="252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Rectangle 1779"/>
              <p:cNvSpPr>
                <a:spLocks noChangeArrowheads="1"/>
              </p:cNvSpPr>
              <p:nvPr/>
            </p:nvSpPr>
            <p:spPr bwMode="auto">
              <a:xfrm>
                <a:off x="2922" y="2508"/>
                <a:ext cx="22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Rectangle 1780"/>
              <p:cNvSpPr>
                <a:spLocks noChangeArrowheads="1"/>
              </p:cNvSpPr>
              <p:nvPr/>
            </p:nvSpPr>
            <p:spPr bwMode="auto">
              <a:xfrm>
                <a:off x="2922" y="2508"/>
                <a:ext cx="12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1781"/>
              <p:cNvSpPr/>
              <p:nvPr/>
            </p:nvSpPr>
            <p:spPr bwMode="auto">
              <a:xfrm>
                <a:off x="2956" y="2476"/>
                <a:ext cx="4" cy="16"/>
              </a:xfrm>
              <a:custGeom>
                <a:avLst/>
                <a:gdLst>
                  <a:gd name="T0" fmla="*/ 0 w 4"/>
                  <a:gd name="T1" fmla="*/ 16 h 16"/>
                  <a:gd name="T2" fmla="*/ 0 w 4"/>
                  <a:gd name="T3" fmla="*/ 16 h 16"/>
                  <a:gd name="T4" fmla="*/ 0 w 4"/>
                  <a:gd name="T5" fmla="*/ 0 h 16"/>
                  <a:gd name="T6" fmla="*/ 0 w 4"/>
                  <a:gd name="T7" fmla="*/ 0 h 16"/>
                  <a:gd name="T8" fmla="*/ 2 w 4"/>
                  <a:gd name="T9" fmla="*/ 2 h 16"/>
                  <a:gd name="T10" fmla="*/ 4 w 4"/>
                  <a:gd name="T11" fmla="*/ 6 h 16"/>
                  <a:gd name="T12" fmla="*/ 4 w 4"/>
                  <a:gd name="T13" fmla="*/ 6 h 16"/>
                  <a:gd name="T14" fmla="*/ 2 w 4"/>
                  <a:gd name="T15" fmla="*/ 10 h 16"/>
                  <a:gd name="T16" fmla="*/ 0 w 4"/>
                  <a:gd name="T17" fmla="*/ 16 h 16"/>
                  <a:gd name="T18" fmla="*/ 0 w 4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1782"/>
              <p:cNvSpPr/>
              <p:nvPr/>
            </p:nvSpPr>
            <p:spPr bwMode="auto">
              <a:xfrm>
                <a:off x="2908" y="2476"/>
                <a:ext cx="2" cy="16"/>
              </a:xfrm>
              <a:custGeom>
                <a:avLst/>
                <a:gdLst>
                  <a:gd name="T0" fmla="*/ 2 w 2"/>
                  <a:gd name="T1" fmla="*/ 16 h 16"/>
                  <a:gd name="T2" fmla="*/ 2 w 2"/>
                  <a:gd name="T3" fmla="*/ 16 h 16"/>
                  <a:gd name="T4" fmla="*/ 2 w 2"/>
                  <a:gd name="T5" fmla="*/ 0 h 16"/>
                  <a:gd name="T6" fmla="*/ 2 w 2"/>
                  <a:gd name="T7" fmla="*/ 0 h 16"/>
                  <a:gd name="T8" fmla="*/ 0 w 2"/>
                  <a:gd name="T9" fmla="*/ 2 h 16"/>
                  <a:gd name="T10" fmla="*/ 0 w 2"/>
                  <a:gd name="T11" fmla="*/ 6 h 16"/>
                  <a:gd name="T12" fmla="*/ 0 w 2"/>
                  <a:gd name="T13" fmla="*/ 6 h 16"/>
                  <a:gd name="T14" fmla="*/ 0 w 2"/>
                  <a:gd name="T15" fmla="*/ 10 h 16"/>
                  <a:gd name="T16" fmla="*/ 2 w 2"/>
                  <a:gd name="T17" fmla="*/ 16 h 16"/>
                  <a:gd name="T18" fmla="*/ 2 w 2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6">
                    <a:moveTo>
                      <a:pt x="2" y="16"/>
                    </a:moveTo>
                    <a:lnTo>
                      <a:pt x="2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1783"/>
              <p:cNvSpPr/>
              <p:nvPr/>
            </p:nvSpPr>
            <p:spPr bwMode="auto">
              <a:xfrm>
                <a:off x="2910" y="245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1784"/>
              <p:cNvSpPr/>
              <p:nvPr/>
            </p:nvSpPr>
            <p:spPr bwMode="auto">
              <a:xfrm>
                <a:off x="2910" y="2452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1785"/>
              <p:cNvSpPr/>
              <p:nvPr/>
            </p:nvSpPr>
            <p:spPr bwMode="auto">
              <a:xfrm>
                <a:off x="2928" y="250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1786"/>
              <p:cNvSpPr/>
              <p:nvPr/>
            </p:nvSpPr>
            <p:spPr bwMode="auto">
              <a:xfrm>
                <a:off x="2908" y="2448"/>
                <a:ext cx="50" cy="30"/>
              </a:xfrm>
              <a:custGeom>
                <a:avLst/>
                <a:gdLst>
                  <a:gd name="T0" fmla="*/ 16 w 50"/>
                  <a:gd name="T1" fmla="*/ 2 h 30"/>
                  <a:gd name="T2" fmla="*/ 16 w 50"/>
                  <a:gd name="T3" fmla="*/ 2 h 30"/>
                  <a:gd name="T4" fmla="*/ 8 w 50"/>
                  <a:gd name="T5" fmla="*/ 4 h 30"/>
                  <a:gd name="T6" fmla="*/ 4 w 50"/>
                  <a:gd name="T7" fmla="*/ 10 h 30"/>
                  <a:gd name="T8" fmla="*/ 0 w 50"/>
                  <a:gd name="T9" fmla="*/ 18 h 30"/>
                  <a:gd name="T10" fmla="*/ 2 w 50"/>
                  <a:gd name="T11" fmla="*/ 30 h 30"/>
                  <a:gd name="T12" fmla="*/ 2 w 50"/>
                  <a:gd name="T13" fmla="*/ 30 h 30"/>
                  <a:gd name="T14" fmla="*/ 10 w 50"/>
                  <a:gd name="T15" fmla="*/ 22 h 30"/>
                  <a:gd name="T16" fmla="*/ 16 w 50"/>
                  <a:gd name="T17" fmla="*/ 12 h 30"/>
                  <a:gd name="T18" fmla="*/ 16 w 50"/>
                  <a:gd name="T19" fmla="*/ 12 h 30"/>
                  <a:gd name="T20" fmla="*/ 22 w 50"/>
                  <a:gd name="T21" fmla="*/ 18 h 30"/>
                  <a:gd name="T22" fmla="*/ 32 w 50"/>
                  <a:gd name="T23" fmla="*/ 24 h 30"/>
                  <a:gd name="T24" fmla="*/ 42 w 50"/>
                  <a:gd name="T25" fmla="*/ 28 h 30"/>
                  <a:gd name="T26" fmla="*/ 50 w 50"/>
                  <a:gd name="T27" fmla="*/ 30 h 30"/>
                  <a:gd name="T28" fmla="*/ 50 w 50"/>
                  <a:gd name="T29" fmla="*/ 30 h 30"/>
                  <a:gd name="T30" fmla="*/ 50 w 50"/>
                  <a:gd name="T31" fmla="*/ 20 h 30"/>
                  <a:gd name="T32" fmla="*/ 48 w 50"/>
                  <a:gd name="T33" fmla="*/ 14 h 30"/>
                  <a:gd name="T34" fmla="*/ 44 w 50"/>
                  <a:gd name="T35" fmla="*/ 8 h 30"/>
                  <a:gd name="T36" fmla="*/ 40 w 50"/>
                  <a:gd name="T37" fmla="*/ 4 h 30"/>
                  <a:gd name="T38" fmla="*/ 36 w 50"/>
                  <a:gd name="T39" fmla="*/ 2 h 30"/>
                  <a:gd name="T40" fmla="*/ 30 w 50"/>
                  <a:gd name="T41" fmla="*/ 0 h 30"/>
                  <a:gd name="T42" fmla="*/ 22 w 50"/>
                  <a:gd name="T43" fmla="*/ 0 h 30"/>
                  <a:gd name="T44" fmla="*/ 16 w 50"/>
                  <a:gd name="T45" fmla="*/ 2 h 30"/>
                  <a:gd name="T46" fmla="*/ 16 w 50"/>
                  <a:gd name="T47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22" y="18"/>
                    </a:lnTo>
                    <a:lnTo>
                      <a:pt x="32" y="24"/>
                    </a:lnTo>
                    <a:lnTo>
                      <a:pt x="42" y="28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0" y="20"/>
                    </a:lnTo>
                    <a:lnTo>
                      <a:pt x="48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1787"/>
              <p:cNvSpPr/>
              <p:nvPr/>
            </p:nvSpPr>
            <p:spPr bwMode="auto">
              <a:xfrm>
                <a:off x="2908" y="2448"/>
                <a:ext cx="26" cy="30"/>
              </a:xfrm>
              <a:custGeom>
                <a:avLst/>
                <a:gdLst>
                  <a:gd name="T0" fmla="*/ 16 w 26"/>
                  <a:gd name="T1" fmla="*/ 2 h 30"/>
                  <a:gd name="T2" fmla="*/ 16 w 26"/>
                  <a:gd name="T3" fmla="*/ 2 h 30"/>
                  <a:gd name="T4" fmla="*/ 8 w 26"/>
                  <a:gd name="T5" fmla="*/ 4 h 30"/>
                  <a:gd name="T6" fmla="*/ 4 w 26"/>
                  <a:gd name="T7" fmla="*/ 10 h 30"/>
                  <a:gd name="T8" fmla="*/ 0 w 26"/>
                  <a:gd name="T9" fmla="*/ 18 h 30"/>
                  <a:gd name="T10" fmla="*/ 2 w 26"/>
                  <a:gd name="T11" fmla="*/ 30 h 30"/>
                  <a:gd name="T12" fmla="*/ 2 w 26"/>
                  <a:gd name="T13" fmla="*/ 30 h 30"/>
                  <a:gd name="T14" fmla="*/ 10 w 26"/>
                  <a:gd name="T15" fmla="*/ 22 h 30"/>
                  <a:gd name="T16" fmla="*/ 16 w 26"/>
                  <a:gd name="T17" fmla="*/ 12 h 30"/>
                  <a:gd name="T18" fmla="*/ 16 w 26"/>
                  <a:gd name="T19" fmla="*/ 12 h 30"/>
                  <a:gd name="T20" fmla="*/ 20 w 26"/>
                  <a:gd name="T21" fmla="*/ 16 h 30"/>
                  <a:gd name="T22" fmla="*/ 26 w 26"/>
                  <a:gd name="T23" fmla="*/ 20 h 30"/>
                  <a:gd name="T24" fmla="*/ 26 w 26"/>
                  <a:gd name="T25" fmla="*/ 0 h 30"/>
                  <a:gd name="T26" fmla="*/ 26 w 26"/>
                  <a:gd name="T27" fmla="*/ 0 h 30"/>
                  <a:gd name="T28" fmla="*/ 16 w 26"/>
                  <a:gd name="T29" fmla="*/ 2 h 30"/>
                  <a:gd name="T30" fmla="*/ 16 w 26"/>
                  <a:gd name="T3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20" y="16"/>
                    </a:lnTo>
                    <a:lnTo>
                      <a:pt x="26" y="2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Rectangle 1788"/>
              <p:cNvSpPr>
                <a:spLocks noChangeArrowheads="1"/>
              </p:cNvSpPr>
              <p:nvPr/>
            </p:nvSpPr>
            <p:spPr bwMode="auto">
              <a:xfrm>
                <a:off x="2922" y="2518"/>
                <a:ext cx="22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Rectangle 1789"/>
              <p:cNvSpPr>
                <a:spLocks noChangeArrowheads="1"/>
              </p:cNvSpPr>
              <p:nvPr/>
            </p:nvSpPr>
            <p:spPr bwMode="auto">
              <a:xfrm>
                <a:off x="2922" y="2518"/>
                <a:ext cx="12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Rectangle 1790"/>
              <p:cNvSpPr>
                <a:spLocks noChangeArrowheads="1"/>
              </p:cNvSpPr>
              <p:nvPr/>
            </p:nvSpPr>
            <p:spPr bwMode="auto">
              <a:xfrm>
                <a:off x="2870" y="3306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1791"/>
              <p:cNvSpPr/>
              <p:nvPr/>
            </p:nvSpPr>
            <p:spPr bwMode="auto">
              <a:xfrm>
                <a:off x="2902" y="3328"/>
                <a:ext cx="64" cy="72"/>
              </a:xfrm>
              <a:custGeom>
                <a:avLst/>
                <a:gdLst>
                  <a:gd name="T0" fmla="*/ 32 w 64"/>
                  <a:gd name="T1" fmla="*/ 0 h 72"/>
                  <a:gd name="T2" fmla="*/ 32 w 64"/>
                  <a:gd name="T3" fmla="*/ 0 h 72"/>
                  <a:gd name="T4" fmla="*/ 40 w 64"/>
                  <a:gd name="T5" fmla="*/ 2 h 72"/>
                  <a:gd name="T6" fmla="*/ 46 w 64"/>
                  <a:gd name="T7" fmla="*/ 4 h 72"/>
                  <a:gd name="T8" fmla="*/ 52 w 64"/>
                  <a:gd name="T9" fmla="*/ 10 h 72"/>
                  <a:gd name="T10" fmla="*/ 56 w 64"/>
                  <a:gd name="T11" fmla="*/ 16 h 72"/>
                  <a:gd name="T12" fmla="*/ 60 w 64"/>
                  <a:gd name="T13" fmla="*/ 24 h 72"/>
                  <a:gd name="T14" fmla="*/ 62 w 64"/>
                  <a:gd name="T15" fmla="*/ 32 h 72"/>
                  <a:gd name="T16" fmla="*/ 64 w 64"/>
                  <a:gd name="T17" fmla="*/ 50 h 72"/>
                  <a:gd name="T18" fmla="*/ 64 w 64"/>
                  <a:gd name="T19" fmla="*/ 50 h 72"/>
                  <a:gd name="T20" fmla="*/ 62 w 64"/>
                  <a:gd name="T21" fmla="*/ 54 h 72"/>
                  <a:gd name="T22" fmla="*/ 62 w 64"/>
                  <a:gd name="T23" fmla="*/ 58 h 72"/>
                  <a:gd name="T24" fmla="*/ 56 w 64"/>
                  <a:gd name="T25" fmla="*/ 66 h 72"/>
                  <a:gd name="T26" fmla="*/ 48 w 64"/>
                  <a:gd name="T27" fmla="*/ 70 h 72"/>
                  <a:gd name="T28" fmla="*/ 40 w 64"/>
                  <a:gd name="T29" fmla="*/ 72 h 72"/>
                  <a:gd name="T30" fmla="*/ 22 w 64"/>
                  <a:gd name="T31" fmla="*/ 72 h 72"/>
                  <a:gd name="T32" fmla="*/ 22 w 64"/>
                  <a:gd name="T33" fmla="*/ 72 h 72"/>
                  <a:gd name="T34" fmla="*/ 16 w 64"/>
                  <a:gd name="T35" fmla="*/ 70 h 72"/>
                  <a:gd name="T36" fmla="*/ 8 w 64"/>
                  <a:gd name="T37" fmla="*/ 66 h 72"/>
                  <a:gd name="T38" fmla="*/ 2 w 64"/>
                  <a:gd name="T39" fmla="*/ 58 h 72"/>
                  <a:gd name="T40" fmla="*/ 0 w 64"/>
                  <a:gd name="T41" fmla="*/ 54 h 72"/>
                  <a:gd name="T42" fmla="*/ 0 w 64"/>
                  <a:gd name="T43" fmla="*/ 50 h 72"/>
                  <a:gd name="T44" fmla="*/ 0 w 64"/>
                  <a:gd name="T45" fmla="*/ 50 h 72"/>
                  <a:gd name="T46" fmla="*/ 0 w 64"/>
                  <a:gd name="T47" fmla="*/ 32 h 72"/>
                  <a:gd name="T48" fmla="*/ 4 w 64"/>
                  <a:gd name="T49" fmla="*/ 24 h 72"/>
                  <a:gd name="T50" fmla="*/ 6 w 64"/>
                  <a:gd name="T51" fmla="*/ 16 h 72"/>
                  <a:gd name="T52" fmla="*/ 10 w 64"/>
                  <a:gd name="T53" fmla="*/ 10 h 72"/>
                  <a:gd name="T54" fmla="*/ 16 w 64"/>
                  <a:gd name="T55" fmla="*/ 4 h 72"/>
                  <a:gd name="T56" fmla="*/ 24 w 64"/>
                  <a:gd name="T57" fmla="*/ 2 h 72"/>
                  <a:gd name="T58" fmla="*/ 32 w 64"/>
                  <a:gd name="T59" fmla="*/ 0 h 72"/>
                  <a:gd name="T60" fmla="*/ 32 w 64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2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10"/>
                    </a:lnTo>
                    <a:lnTo>
                      <a:pt x="56" y="16"/>
                    </a:lnTo>
                    <a:lnTo>
                      <a:pt x="60" y="24"/>
                    </a:lnTo>
                    <a:lnTo>
                      <a:pt x="62" y="32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2" y="54"/>
                    </a:lnTo>
                    <a:lnTo>
                      <a:pt x="62" y="58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0" y="72"/>
                    </a:lnTo>
                    <a:lnTo>
                      <a:pt x="22" y="72"/>
                    </a:lnTo>
                    <a:lnTo>
                      <a:pt x="22" y="72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1792"/>
              <p:cNvSpPr/>
              <p:nvPr/>
            </p:nvSpPr>
            <p:spPr bwMode="auto">
              <a:xfrm>
                <a:off x="2902" y="3328"/>
                <a:ext cx="32" cy="72"/>
              </a:xfrm>
              <a:custGeom>
                <a:avLst/>
                <a:gdLst>
                  <a:gd name="T0" fmla="*/ 32 w 32"/>
                  <a:gd name="T1" fmla="*/ 72 h 72"/>
                  <a:gd name="T2" fmla="*/ 22 w 32"/>
                  <a:gd name="T3" fmla="*/ 72 h 72"/>
                  <a:gd name="T4" fmla="*/ 22 w 32"/>
                  <a:gd name="T5" fmla="*/ 72 h 72"/>
                  <a:gd name="T6" fmla="*/ 16 w 32"/>
                  <a:gd name="T7" fmla="*/ 70 h 72"/>
                  <a:gd name="T8" fmla="*/ 8 w 32"/>
                  <a:gd name="T9" fmla="*/ 66 h 72"/>
                  <a:gd name="T10" fmla="*/ 2 w 32"/>
                  <a:gd name="T11" fmla="*/ 58 h 72"/>
                  <a:gd name="T12" fmla="*/ 0 w 32"/>
                  <a:gd name="T13" fmla="*/ 54 h 72"/>
                  <a:gd name="T14" fmla="*/ 0 w 32"/>
                  <a:gd name="T15" fmla="*/ 50 h 72"/>
                  <a:gd name="T16" fmla="*/ 0 w 32"/>
                  <a:gd name="T17" fmla="*/ 50 h 72"/>
                  <a:gd name="T18" fmla="*/ 0 w 32"/>
                  <a:gd name="T19" fmla="*/ 32 h 72"/>
                  <a:gd name="T20" fmla="*/ 4 w 32"/>
                  <a:gd name="T21" fmla="*/ 24 h 72"/>
                  <a:gd name="T22" fmla="*/ 6 w 32"/>
                  <a:gd name="T23" fmla="*/ 16 h 72"/>
                  <a:gd name="T24" fmla="*/ 10 w 32"/>
                  <a:gd name="T25" fmla="*/ 10 h 72"/>
                  <a:gd name="T26" fmla="*/ 16 w 32"/>
                  <a:gd name="T27" fmla="*/ 4 h 72"/>
                  <a:gd name="T28" fmla="*/ 24 w 32"/>
                  <a:gd name="T29" fmla="*/ 2 h 72"/>
                  <a:gd name="T30" fmla="*/ 32 w 32"/>
                  <a:gd name="T31" fmla="*/ 0 h 72"/>
                  <a:gd name="T32" fmla="*/ 32 w 32"/>
                  <a:gd name="T3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2">
                    <a:moveTo>
                      <a:pt x="32" y="72"/>
                    </a:moveTo>
                    <a:lnTo>
                      <a:pt x="22" y="72"/>
                    </a:lnTo>
                    <a:lnTo>
                      <a:pt x="22" y="72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1793"/>
              <p:cNvSpPr/>
              <p:nvPr/>
            </p:nvSpPr>
            <p:spPr bwMode="auto">
              <a:xfrm>
                <a:off x="2888" y="339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1794"/>
              <p:cNvSpPr/>
              <p:nvPr/>
            </p:nvSpPr>
            <p:spPr bwMode="auto">
              <a:xfrm>
                <a:off x="2888" y="339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Rectangle 1795"/>
              <p:cNvSpPr>
                <a:spLocks noChangeArrowheads="1"/>
              </p:cNvSpPr>
              <p:nvPr/>
            </p:nvSpPr>
            <p:spPr bwMode="auto">
              <a:xfrm>
                <a:off x="2922" y="3378"/>
                <a:ext cx="22" cy="12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Rectangle 1796"/>
              <p:cNvSpPr>
                <a:spLocks noChangeArrowheads="1"/>
              </p:cNvSpPr>
              <p:nvPr/>
            </p:nvSpPr>
            <p:spPr bwMode="auto">
              <a:xfrm>
                <a:off x="2922" y="3378"/>
                <a:ext cx="12" cy="12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1797"/>
              <p:cNvSpPr/>
              <p:nvPr/>
            </p:nvSpPr>
            <p:spPr bwMode="auto">
              <a:xfrm>
                <a:off x="2956" y="3346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1798"/>
              <p:cNvSpPr/>
              <p:nvPr/>
            </p:nvSpPr>
            <p:spPr bwMode="auto">
              <a:xfrm>
                <a:off x="2908" y="3346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1799"/>
              <p:cNvSpPr/>
              <p:nvPr/>
            </p:nvSpPr>
            <p:spPr bwMode="auto">
              <a:xfrm>
                <a:off x="2910" y="332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0 h 62"/>
                  <a:gd name="T44" fmla="*/ 8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1800"/>
              <p:cNvSpPr/>
              <p:nvPr/>
            </p:nvSpPr>
            <p:spPr bwMode="auto">
              <a:xfrm>
                <a:off x="2910" y="3322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0 h 62"/>
                  <a:gd name="T24" fmla="*/ 8 w 24"/>
                  <a:gd name="T25" fmla="*/ 4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1801"/>
              <p:cNvSpPr/>
              <p:nvPr/>
            </p:nvSpPr>
            <p:spPr bwMode="auto">
              <a:xfrm>
                <a:off x="2928" y="3370"/>
                <a:ext cx="10" cy="0"/>
              </a:xfrm>
              <a:custGeom>
                <a:avLst/>
                <a:gdLst>
                  <a:gd name="T0" fmla="*/ 10 w 10"/>
                  <a:gd name="T1" fmla="*/ 2 w 10"/>
                  <a:gd name="T2" fmla="*/ 2 w 10"/>
                  <a:gd name="T3" fmla="*/ 0 w 10"/>
                  <a:gd name="T4" fmla="*/ 0 w 10"/>
                  <a:gd name="T5" fmla="*/ 0 w 10"/>
                  <a:gd name="T6" fmla="*/ 2 w 10"/>
                  <a:gd name="T7" fmla="*/ 10 w 10"/>
                  <a:gd name="T8" fmla="*/ 10 w 10"/>
                  <a:gd name="T9" fmla="*/ 10 w 10"/>
                  <a:gd name="T10" fmla="*/ 10 w 10"/>
                  <a:gd name="T11" fmla="*/ 10 w 10"/>
                  <a:gd name="T12" fmla="*/ 10 w 10"/>
                  <a:gd name="T13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1802"/>
              <p:cNvSpPr/>
              <p:nvPr/>
            </p:nvSpPr>
            <p:spPr bwMode="auto">
              <a:xfrm>
                <a:off x="2908" y="3318"/>
                <a:ext cx="50" cy="28"/>
              </a:xfrm>
              <a:custGeom>
                <a:avLst/>
                <a:gdLst>
                  <a:gd name="T0" fmla="*/ 16 w 50"/>
                  <a:gd name="T1" fmla="*/ 2 h 28"/>
                  <a:gd name="T2" fmla="*/ 16 w 50"/>
                  <a:gd name="T3" fmla="*/ 2 h 28"/>
                  <a:gd name="T4" fmla="*/ 8 w 50"/>
                  <a:gd name="T5" fmla="*/ 4 h 28"/>
                  <a:gd name="T6" fmla="*/ 4 w 50"/>
                  <a:gd name="T7" fmla="*/ 10 h 28"/>
                  <a:gd name="T8" fmla="*/ 0 w 50"/>
                  <a:gd name="T9" fmla="*/ 18 h 28"/>
                  <a:gd name="T10" fmla="*/ 2 w 50"/>
                  <a:gd name="T11" fmla="*/ 28 h 28"/>
                  <a:gd name="T12" fmla="*/ 2 w 50"/>
                  <a:gd name="T13" fmla="*/ 28 h 28"/>
                  <a:gd name="T14" fmla="*/ 10 w 50"/>
                  <a:gd name="T15" fmla="*/ 22 h 28"/>
                  <a:gd name="T16" fmla="*/ 16 w 50"/>
                  <a:gd name="T17" fmla="*/ 10 h 28"/>
                  <a:gd name="T18" fmla="*/ 16 w 50"/>
                  <a:gd name="T19" fmla="*/ 10 h 28"/>
                  <a:gd name="T20" fmla="*/ 22 w 50"/>
                  <a:gd name="T21" fmla="*/ 18 h 28"/>
                  <a:gd name="T22" fmla="*/ 32 w 50"/>
                  <a:gd name="T23" fmla="*/ 24 h 28"/>
                  <a:gd name="T24" fmla="*/ 42 w 50"/>
                  <a:gd name="T25" fmla="*/ 26 h 28"/>
                  <a:gd name="T26" fmla="*/ 50 w 50"/>
                  <a:gd name="T27" fmla="*/ 28 h 28"/>
                  <a:gd name="T28" fmla="*/ 50 w 50"/>
                  <a:gd name="T29" fmla="*/ 28 h 28"/>
                  <a:gd name="T30" fmla="*/ 50 w 50"/>
                  <a:gd name="T31" fmla="*/ 20 h 28"/>
                  <a:gd name="T32" fmla="*/ 48 w 50"/>
                  <a:gd name="T33" fmla="*/ 14 h 28"/>
                  <a:gd name="T34" fmla="*/ 44 w 50"/>
                  <a:gd name="T35" fmla="*/ 8 h 28"/>
                  <a:gd name="T36" fmla="*/ 40 w 50"/>
                  <a:gd name="T37" fmla="*/ 4 h 28"/>
                  <a:gd name="T38" fmla="*/ 36 w 50"/>
                  <a:gd name="T39" fmla="*/ 2 h 28"/>
                  <a:gd name="T40" fmla="*/ 30 w 50"/>
                  <a:gd name="T41" fmla="*/ 0 h 28"/>
                  <a:gd name="T42" fmla="*/ 22 w 50"/>
                  <a:gd name="T43" fmla="*/ 0 h 28"/>
                  <a:gd name="T44" fmla="*/ 16 w 50"/>
                  <a:gd name="T45" fmla="*/ 2 h 28"/>
                  <a:gd name="T46" fmla="*/ 16 w 50"/>
                  <a:gd name="T47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2" y="24"/>
                    </a:lnTo>
                    <a:lnTo>
                      <a:pt x="42" y="26"/>
                    </a:lnTo>
                    <a:lnTo>
                      <a:pt x="50" y="28"/>
                    </a:lnTo>
                    <a:lnTo>
                      <a:pt x="50" y="28"/>
                    </a:lnTo>
                    <a:lnTo>
                      <a:pt x="50" y="20"/>
                    </a:lnTo>
                    <a:lnTo>
                      <a:pt x="48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1803"/>
              <p:cNvSpPr/>
              <p:nvPr/>
            </p:nvSpPr>
            <p:spPr bwMode="auto">
              <a:xfrm>
                <a:off x="2908" y="3318"/>
                <a:ext cx="26" cy="28"/>
              </a:xfrm>
              <a:custGeom>
                <a:avLst/>
                <a:gdLst>
                  <a:gd name="T0" fmla="*/ 16 w 26"/>
                  <a:gd name="T1" fmla="*/ 2 h 28"/>
                  <a:gd name="T2" fmla="*/ 16 w 26"/>
                  <a:gd name="T3" fmla="*/ 2 h 28"/>
                  <a:gd name="T4" fmla="*/ 8 w 26"/>
                  <a:gd name="T5" fmla="*/ 4 h 28"/>
                  <a:gd name="T6" fmla="*/ 4 w 26"/>
                  <a:gd name="T7" fmla="*/ 10 h 28"/>
                  <a:gd name="T8" fmla="*/ 0 w 26"/>
                  <a:gd name="T9" fmla="*/ 18 h 28"/>
                  <a:gd name="T10" fmla="*/ 2 w 26"/>
                  <a:gd name="T11" fmla="*/ 28 h 28"/>
                  <a:gd name="T12" fmla="*/ 2 w 26"/>
                  <a:gd name="T13" fmla="*/ 28 h 28"/>
                  <a:gd name="T14" fmla="*/ 10 w 26"/>
                  <a:gd name="T15" fmla="*/ 22 h 28"/>
                  <a:gd name="T16" fmla="*/ 16 w 26"/>
                  <a:gd name="T17" fmla="*/ 10 h 28"/>
                  <a:gd name="T18" fmla="*/ 16 w 26"/>
                  <a:gd name="T19" fmla="*/ 10 h 28"/>
                  <a:gd name="T20" fmla="*/ 20 w 26"/>
                  <a:gd name="T21" fmla="*/ 16 h 28"/>
                  <a:gd name="T22" fmla="*/ 26 w 26"/>
                  <a:gd name="T23" fmla="*/ 20 h 28"/>
                  <a:gd name="T24" fmla="*/ 26 w 26"/>
                  <a:gd name="T25" fmla="*/ 0 h 28"/>
                  <a:gd name="T26" fmla="*/ 26 w 26"/>
                  <a:gd name="T27" fmla="*/ 0 h 28"/>
                  <a:gd name="T28" fmla="*/ 16 w 26"/>
                  <a:gd name="T29" fmla="*/ 2 h 28"/>
                  <a:gd name="T30" fmla="*/ 16 w 26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6"/>
                    </a:lnTo>
                    <a:lnTo>
                      <a:pt x="26" y="2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Rectangle 1804"/>
              <p:cNvSpPr>
                <a:spLocks noChangeArrowheads="1"/>
              </p:cNvSpPr>
              <p:nvPr/>
            </p:nvSpPr>
            <p:spPr bwMode="auto">
              <a:xfrm>
                <a:off x="2922" y="3386"/>
                <a:ext cx="22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Rectangle 1805"/>
              <p:cNvSpPr>
                <a:spLocks noChangeArrowheads="1"/>
              </p:cNvSpPr>
              <p:nvPr/>
            </p:nvSpPr>
            <p:spPr bwMode="auto">
              <a:xfrm>
                <a:off x="2922" y="3386"/>
                <a:ext cx="12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Rectangle 1806"/>
              <p:cNvSpPr>
                <a:spLocks noChangeArrowheads="1"/>
              </p:cNvSpPr>
              <p:nvPr/>
            </p:nvSpPr>
            <p:spPr bwMode="auto">
              <a:xfrm>
                <a:off x="3126" y="2314"/>
                <a:ext cx="128" cy="124"/>
              </a:xfrm>
              <a:prstGeom prst="rect">
                <a:avLst/>
              </a:prstGeom>
              <a:solidFill>
                <a:srgbClr val="FFC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1807"/>
              <p:cNvSpPr/>
              <p:nvPr/>
            </p:nvSpPr>
            <p:spPr bwMode="auto">
              <a:xfrm>
                <a:off x="3150" y="2316"/>
                <a:ext cx="40" cy="100"/>
              </a:xfrm>
              <a:custGeom>
                <a:avLst/>
                <a:gdLst>
                  <a:gd name="T0" fmla="*/ 34 w 40"/>
                  <a:gd name="T1" fmla="*/ 92 h 100"/>
                  <a:gd name="T2" fmla="*/ 34 w 40"/>
                  <a:gd name="T3" fmla="*/ 92 h 100"/>
                  <a:gd name="T4" fmla="*/ 36 w 40"/>
                  <a:gd name="T5" fmla="*/ 86 h 100"/>
                  <a:gd name="T6" fmla="*/ 34 w 40"/>
                  <a:gd name="T7" fmla="*/ 80 h 100"/>
                  <a:gd name="T8" fmla="*/ 32 w 40"/>
                  <a:gd name="T9" fmla="*/ 74 h 100"/>
                  <a:gd name="T10" fmla="*/ 28 w 40"/>
                  <a:gd name="T11" fmla="*/ 68 h 100"/>
                  <a:gd name="T12" fmla="*/ 28 w 40"/>
                  <a:gd name="T13" fmla="*/ 68 h 100"/>
                  <a:gd name="T14" fmla="*/ 24 w 40"/>
                  <a:gd name="T15" fmla="*/ 62 h 100"/>
                  <a:gd name="T16" fmla="*/ 20 w 40"/>
                  <a:gd name="T17" fmla="*/ 56 h 100"/>
                  <a:gd name="T18" fmla="*/ 18 w 40"/>
                  <a:gd name="T19" fmla="*/ 46 h 100"/>
                  <a:gd name="T20" fmla="*/ 16 w 40"/>
                  <a:gd name="T21" fmla="*/ 36 h 100"/>
                  <a:gd name="T22" fmla="*/ 16 w 40"/>
                  <a:gd name="T23" fmla="*/ 36 h 100"/>
                  <a:gd name="T24" fmla="*/ 20 w 40"/>
                  <a:gd name="T25" fmla="*/ 30 h 100"/>
                  <a:gd name="T26" fmla="*/ 26 w 40"/>
                  <a:gd name="T27" fmla="*/ 26 h 100"/>
                  <a:gd name="T28" fmla="*/ 34 w 40"/>
                  <a:gd name="T29" fmla="*/ 20 h 100"/>
                  <a:gd name="T30" fmla="*/ 40 w 40"/>
                  <a:gd name="T31" fmla="*/ 16 h 100"/>
                  <a:gd name="T32" fmla="*/ 40 w 40"/>
                  <a:gd name="T33" fmla="*/ 16 h 100"/>
                  <a:gd name="T34" fmla="*/ 40 w 40"/>
                  <a:gd name="T35" fmla="*/ 0 h 100"/>
                  <a:gd name="T36" fmla="*/ 40 w 40"/>
                  <a:gd name="T37" fmla="*/ 0 h 100"/>
                  <a:gd name="T38" fmla="*/ 26 w 40"/>
                  <a:gd name="T39" fmla="*/ 2 h 100"/>
                  <a:gd name="T40" fmla="*/ 20 w 40"/>
                  <a:gd name="T41" fmla="*/ 4 h 100"/>
                  <a:gd name="T42" fmla="*/ 14 w 40"/>
                  <a:gd name="T43" fmla="*/ 8 h 100"/>
                  <a:gd name="T44" fmla="*/ 8 w 40"/>
                  <a:gd name="T45" fmla="*/ 12 h 100"/>
                  <a:gd name="T46" fmla="*/ 4 w 40"/>
                  <a:gd name="T47" fmla="*/ 20 h 100"/>
                  <a:gd name="T48" fmla="*/ 2 w 40"/>
                  <a:gd name="T49" fmla="*/ 26 h 100"/>
                  <a:gd name="T50" fmla="*/ 0 w 40"/>
                  <a:gd name="T51" fmla="*/ 36 h 100"/>
                  <a:gd name="T52" fmla="*/ 0 w 40"/>
                  <a:gd name="T53" fmla="*/ 36 h 100"/>
                  <a:gd name="T54" fmla="*/ 2 w 40"/>
                  <a:gd name="T55" fmla="*/ 50 h 100"/>
                  <a:gd name="T56" fmla="*/ 6 w 40"/>
                  <a:gd name="T57" fmla="*/ 60 h 100"/>
                  <a:gd name="T58" fmla="*/ 12 w 40"/>
                  <a:gd name="T59" fmla="*/ 68 h 100"/>
                  <a:gd name="T60" fmla="*/ 18 w 40"/>
                  <a:gd name="T61" fmla="*/ 78 h 100"/>
                  <a:gd name="T62" fmla="*/ 18 w 40"/>
                  <a:gd name="T63" fmla="*/ 78 h 100"/>
                  <a:gd name="T64" fmla="*/ 20 w 40"/>
                  <a:gd name="T65" fmla="*/ 82 h 100"/>
                  <a:gd name="T66" fmla="*/ 20 w 40"/>
                  <a:gd name="T67" fmla="*/ 88 h 100"/>
                  <a:gd name="T68" fmla="*/ 16 w 40"/>
                  <a:gd name="T69" fmla="*/ 92 h 100"/>
                  <a:gd name="T70" fmla="*/ 8 w 40"/>
                  <a:gd name="T71" fmla="*/ 92 h 100"/>
                  <a:gd name="T72" fmla="*/ 8 w 40"/>
                  <a:gd name="T73" fmla="*/ 92 h 100"/>
                  <a:gd name="T74" fmla="*/ 12 w 40"/>
                  <a:gd name="T75" fmla="*/ 96 h 100"/>
                  <a:gd name="T76" fmla="*/ 16 w 40"/>
                  <a:gd name="T77" fmla="*/ 98 h 100"/>
                  <a:gd name="T78" fmla="*/ 24 w 40"/>
                  <a:gd name="T79" fmla="*/ 100 h 100"/>
                  <a:gd name="T80" fmla="*/ 30 w 40"/>
                  <a:gd name="T81" fmla="*/ 96 h 100"/>
                  <a:gd name="T82" fmla="*/ 34 w 40"/>
                  <a:gd name="T83" fmla="*/ 92 h 100"/>
                  <a:gd name="T84" fmla="*/ 34 w 40"/>
                  <a:gd name="T85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100">
                    <a:moveTo>
                      <a:pt x="34" y="92"/>
                    </a:moveTo>
                    <a:lnTo>
                      <a:pt x="34" y="92"/>
                    </a:lnTo>
                    <a:lnTo>
                      <a:pt x="36" y="86"/>
                    </a:lnTo>
                    <a:lnTo>
                      <a:pt x="34" y="80"/>
                    </a:lnTo>
                    <a:lnTo>
                      <a:pt x="32" y="74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4" y="62"/>
                    </a:lnTo>
                    <a:lnTo>
                      <a:pt x="20" y="56"/>
                    </a:lnTo>
                    <a:lnTo>
                      <a:pt x="18" y="46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20" y="30"/>
                    </a:lnTo>
                    <a:lnTo>
                      <a:pt x="26" y="26"/>
                    </a:lnTo>
                    <a:lnTo>
                      <a:pt x="34" y="20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6" y="2"/>
                    </a:lnTo>
                    <a:lnTo>
                      <a:pt x="20" y="4"/>
                    </a:lnTo>
                    <a:lnTo>
                      <a:pt x="14" y="8"/>
                    </a:lnTo>
                    <a:lnTo>
                      <a:pt x="8" y="12"/>
                    </a:lnTo>
                    <a:lnTo>
                      <a:pt x="4" y="20"/>
                    </a:lnTo>
                    <a:lnTo>
                      <a:pt x="2" y="2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2" y="50"/>
                    </a:lnTo>
                    <a:lnTo>
                      <a:pt x="6" y="60"/>
                    </a:lnTo>
                    <a:lnTo>
                      <a:pt x="12" y="68"/>
                    </a:lnTo>
                    <a:lnTo>
                      <a:pt x="18" y="78"/>
                    </a:lnTo>
                    <a:lnTo>
                      <a:pt x="18" y="78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16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6" y="98"/>
                    </a:lnTo>
                    <a:lnTo>
                      <a:pt x="24" y="100"/>
                    </a:lnTo>
                    <a:lnTo>
                      <a:pt x="30" y="96"/>
                    </a:lnTo>
                    <a:lnTo>
                      <a:pt x="34" y="92"/>
                    </a:lnTo>
                    <a:lnTo>
                      <a:pt x="34" y="9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1808"/>
              <p:cNvSpPr/>
              <p:nvPr/>
            </p:nvSpPr>
            <p:spPr bwMode="auto">
              <a:xfrm>
                <a:off x="3144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4 w 92"/>
                  <a:gd name="T5" fmla="*/ 0 h 40"/>
                  <a:gd name="T6" fmla="*/ 34 w 92"/>
                  <a:gd name="T7" fmla="*/ 0 h 40"/>
                  <a:gd name="T8" fmla="*/ 20 w 92"/>
                  <a:gd name="T9" fmla="*/ 6 h 40"/>
                  <a:gd name="T10" fmla="*/ 10 w 92"/>
                  <a:gd name="T11" fmla="*/ 8 h 40"/>
                  <a:gd name="T12" fmla="*/ 2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0 w 92"/>
                  <a:gd name="T33" fmla="*/ 12 h 40"/>
                  <a:gd name="T34" fmla="*/ 88 w 92"/>
                  <a:gd name="T35" fmla="*/ 10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6" name="Freeform 1809"/>
              <p:cNvSpPr/>
              <p:nvPr/>
            </p:nvSpPr>
            <p:spPr bwMode="auto">
              <a:xfrm>
                <a:off x="3144" y="239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4 w 46"/>
                  <a:gd name="T3" fmla="*/ 0 h 40"/>
                  <a:gd name="T4" fmla="*/ 34 w 46"/>
                  <a:gd name="T5" fmla="*/ 0 h 40"/>
                  <a:gd name="T6" fmla="*/ 20 w 46"/>
                  <a:gd name="T7" fmla="*/ 6 h 40"/>
                  <a:gd name="T8" fmla="*/ 10 w 46"/>
                  <a:gd name="T9" fmla="*/ 8 h 40"/>
                  <a:gd name="T10" fmla="*/ 2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1810"/>
              <p:cNvSpPr/>
              <p:nvPr/>
            </p:nvSpPr>
            <p:spPr bwMode="auto">
              <a:xfrm>
                <a:off x="3176" y="2398"/>
                <a:ext cx="26" cy="14"/>
              </a:xfrm>
              <a:custGeom>
                <a:avLst/>
                <a:gdLst>
                  <a:gd name="T0" fmla="*/ 14 w 26"/>
                  <a:gd name="T1" fmla="*/ 0 h 14"/>
                  <a:gd name="T2" fmla="*/ 14 w 26"/>
                  <a:gd name="T3" fmla="*/ 0 h 14"/>
                  <a:gd name="T4" fmla="*/ 24 w 26"/>
                  <a:gd name="T5" fmla="*/ 0 h 14"/>
                  <a:gd name="T6" fmla="*/ 24 w 26"/>
                  <a:gd name="T7" fmla="*/ 0 h 14"/>
                  <a:gd name="T8" fmla="*/ 26 w 26"/>
                  <a:gd name="T9" fmla="*/ 0 h 14"/>
                  <a:gd name="T10" fmla="*/ 26 w 26"/>
                  <a:gd name="T11" fmla="*/ 0 h 14"/>
                  <a:gd name="T12" fmla="*/ 26 w 26"/>
                  <a:gd name="T13" fmla="*/ 2 h 14"/>
                  <a:gd name="T14" fmla="*/ 26 w 26"/>
                  <a:gd name="T15" fmla="*/ 2 h 14"/>
                  <a:gd name="T16" fmla="*/ 26 w 26"/>
                  <a:gd name="T17" fmla="*/ 6 h 14"/>
                  <a:gd name="T18" fmla="*/ 22 w 26"/>
                  <a:gd name="T19" fmla="*/ 10 h 14"/>
                  <a:gd name="T20" fmla="*/ 18 w 26"/>
                  <a:gd name="T21" fmla="*/ 12 h 14"/>
                  <a:gd name="T22" fmla="*/ 14 w 26"/>
                  <a:gd name="T23" fmla="*/ 14 h 14"/>
                  <a:gd name="T24" fmla="*/ 14 w 26"/>
                  <a:gd name="T25" fmla="*/ 14 h 14"/>
                  <a:gd name="T26" fmla="*/ 14 w 26"/>
                  <a:gd name="T27" fmla="*/ 14 h 14"/>
                  <a:gd name="T28" fmla="*/ 8 w 26"/>
                  <a:gd name="T29" fmla="*/ 12 h 14"/>
                  <a:gd name="T30" fmla="*/ 4 w 26"/>
                  <a:gd name="T31" fmla="*/ 10 h 14"/>
                  <a:gd name="T32" fmla="*/ 0 w 26"/>
                  <a:gd name="T33" fmla="*/ 6 h 14"/>
                  <a:gd name="T34" fmla="*/ 0 w 26"/>
                  <a:gd name="T35" fmla="*/ 2 h 14"/>
                  <a:gd name="T36" fmla="*/ 0 w 26"/>
                  <a:gd name="T37" fmla="*/ 2 h 14"/>
                  <a:gd name="T38" fmla="*/ 0 w 26"/>
                  <a:gd name="T39" fmla="*/ 0 h 14"/>
                  <a:gd name="T40" fmla="*/ 0 w 26"/>
                  <a:gd name="T41" fmla="*/ 0 h 14"/>
                  <a:gd name="T42" fmla="*/ 2 w 26"/>
                  <a:gd name="T43" fmla="*/ 0 h 14"/>
                  <a:gd name="T44" fmla="*/ 14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4" y="0"/>
                    </a:move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2" y="10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Freeform 1811"/>
              <p:cNvSpPr/>
              <p:nvPr/>
            </p:nvSpPr>
            <p:spPr bwMode="auto">
              <a:xfrm>
                <a:off x="3176" y="2398"/>
                <a:ext cx="14" cy="14"/>
              </a:xfrm>
              <a:custGeom>
                <a:avLst/>
                <a:gdLst>
                  <a:gd name="T0" fmla="*/ 14 w 14"/>
                  <a:gd name="T1" fmla="*/ 14 h 14"/>
                  <a:gd name="T2" fmla="*/ 14 w 14"/>
                  <a:gd name="T3" fmla="*/ 14 h 14"/>
                  <a:gd name="T4" fmla="*/ 8 w 14"/>
                  <a:gd name="T5" fmla="*/ 12 h 14"/>
                  <a:gd name="T6" fmla="*/ 4 w 14"/>
                  <a:gd name="T7" fmla="*/ 10 h 14"/>
                  <a:gd name="T8" fmla="*/ 0 w 14"/>
                  <a:gd name="T9" fmla="*/ 6 h 14"/>
                  <a:gd name="T10" fmla="*/ 0 w 14"/>
                  <a:gd name="T11" fmla="*/ 2 h 14"/>
                  <a:gd name="T12" fmla="*/ 0 w 14"/>
                  <a:gd name="T13" fmla="*/ 2 h 14"/>
                  <a:gd name="T14" fmla="*/ 0 w 14"/>
                  <a:gd name="T15" fmla="*/ 0 h 14"/>
                  <a:gd name="T16" fmla="*/ 0 w 14"/>
                  <a:gd name="T17" fmla="*/ 0 h 14"/>
                  <a:gd name="T18" fmla="*/ 2 w 14"/>
                  <a:gd name="T19" fmla="*/ 0 h 14"/>
                  <a:gd name="T20" fmla="*/ 14 w 14"/>
                  <a:gd name="T21" fmla="*/ 0 h 14"/>
                  <a:gd name="T22" fmla="*/ 14 w 14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14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7A2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1812"/>
              <p:cNvSpPr/>
              <p:nvPr/>
            </p:nvSpPr>
            <p:spPr bwMode="auto">
              <a:xfrm>
                <a:off x="3178" y="2384"/>
                <a:ext cx="22" cy="26"/>
              </a:xfrm>
              <a:custGeom>
                <a:avLst/>
                <a:gdLst>
                  <a:gd name="T0" fmla="*/ 22 w 22"/>
                  <a:gd name="T1" fmla="*/ 0 h 26"/>
                  <a:gd name="T2" fmla="*/ 0 w 22"/>
                  <a:gd name="T3" fmla="*/ 0 h 26"/>
                  <a:gd name="T4" fmla="*/ 0 w 22"/>
                  <a:gd name="T5" fmla="*/ 16 h 26"/>
                  <a:gd name="T6" fmla="*/ 0 w 22"/>
                  <a:gd name="T7" fmla="*/ 16 h 26"/>
                  <a:gd name="T8" fmla="*/ 0 w 22"/>
                  <a:gd name="T9" fmla="*/ 16 h 26"/>
                  <a:gd name="T10" fmla="*/ 0 w 22"/>
                  <a:gd name="T11" fmla="*/ 16 h 26"/>
                  <a:gd name="T12" fmla="*/ 2 w 22"/>
                  <a:gd name="T13" fmla="*/ 20 h 26"/>
                  <a:gd name="T14" fmla="*/ 4 w 22"/>
                  <a:gd name="T15" fmla="*/ 22 h 26"/>
                  <a:gd name="T16" fmla="*/ 8 w 22"/>
                  <a:gd name="T17" fmla="*/ 24 h 26"/>
                  <a:gd name="T18" fmla="*/ 12 w 22"/>
                  <a:gd name="T19" fmla="*/ 26 h 26"/>
                  <a:gd name="T20" fmla="*/ 12 w 22"/>
                  <a:gd name="T21" fmla="*/ 26 h 26"/>
                  <a:gd name="T22" fmla="*/ 16 w 22"/>
                  <a:gd name="T23" fmla="*/ 24 h 26"/>
                  <a:gd name="T24" fmla="*/ 18 w 22"/>
                  <a:gd name="T25" fmla="*/ 22 h 26"/>
                  <a:gd name="T26" fmla="*/ 20 w 22"/>
                  <a:gd name="T27" fmla="*/ 20 h 26"/>
                  <a:gd name="T28" fmla="*/ 22 w 22"/>
                  <a:gd name="T29" fmla="*/ 16 h 26"/>
                  <a:gd name="T30" fmla="*/ 22 w 22"/>
                  <a:gd name="T31" fmla="*/ 16 h 26"/>
                  <a:gd name="T32" fmla="*/ 22 w 22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6">
                    <a:moveTo>
                      <a:pt x="22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1813"/>
              <p:cNvSpPr/>
              <p:nvPr/>
            </p:nvSpPr>
            <p:spPr bwMode="auto">
              <a:xfrm>
                <a:off x="3178" y="2384"/>
                <a:ext cx="12" cy="26"/>
              </a:xfrm>
              <a:custGeom>
                <a:avLst/>
                <a:gdLst>
                  <a:gd name="T0" fmla="*/ 12 w 12"/>
                  <a:gd name="T1" fmla="*/ 0 h 26"/>
                  <a:gd name="T2" fmla="*/ 0 w 12"/>
                  <a:gd name="T3" fmla="*/ 0 h 26"/>
                  <a:gd name="T4" fmla="*/ 0 w 12"/>
                  <a:gd name="T5" fmla="*/ 16 h 26"/>
                  <a:gd name="T6" fmla="*/ 0 w 12"/>
                  <a:gd name="T7" fmla="*/ 16 h 26"/>
                  <a:gd name="T8" fmla="*/ 0 w 12"/>
                  <a:gd name="T9" fmla="*/ 16 h 26"/>
                  <a:gd name="T10" fmla="*/ 0 w 12"/>
                  <a:gd name="T11" fmla="*/ 16 h 26"/>
                  <a:gd name="T12" fmla="*/ 2 w 12"/>
                  <a:gd name="T13" fmla="*/ 20 h 26"/>
                  <a:gd name="T14" fmla="*/ 4 w 12"/>
                  <a:gd name="T15" fmla="*/ 22 h 26"/>
                  <a:gd name="T16" fmla="*/ 8 w 12"/>
                  <a:gd name="T17" fmla="*/ 24 h 26"/>
                  <a:gd name="T18" fmla="*/ 12 w 12"/>
                  <a:gd name="T19" fmla="*/ 26 h 26"/>
                  <a:gd name="T20" fmla="*/ 12 w 12"/>
                  <a:gd name="T2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6">
                    <a:moveTo>
                      <a:pt x="12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1814"/>
              <p:cNvSpPr/>
              <p:nvPr/>
            </p:nvSpPr>
            <p:spPr bwMode="auto">
              <a:xfrm>
                <a:off x="3166" y="232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1815"/>
              <p:cNvSpPr/>
              <p:nvPr/>
            </p:nvSpPr>
            <p:spPr bwMode="auto">
              <a:xfrm>
                <a:off x="3166" y="2328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60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4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" name="Group 2017"/>
            <p:cNvGrpSpPr/>
            <p:nvPr/>
          </p:nvGrpSpPr>
          <p:grpSpPr bwMode="auto">
            <a:xfrm>
              <a:off x="2604" y="2314"/>
              <a:ext cx="656" cy="1240"/>
              <a:chOff x="2604" y="2314"/>
              <a:chExt cx="656" cy="1240"/>
            </a:xfrm>
          </p:grpSpPr>
          <p:sp>
            <p:nvSpPr>
              <p:cNvPr id="1173" name="Freeform 1817"/>
              <p:cNvSpPr/>
              <p:nvPr/>
            </p:nvSpPr>
            <p:spPr bwMode="auto">
              <a:xfrm>
                <a:off x="3166" y="2326"/>
                <a:ext cx="24" cy="26"/>
              </a:xfrm>
              <a:custGeom>
                <a:avLst/>
                <a:gdLst>
                  <a:gd name="T0" fmla="*/ 24 w 24"/>
                  <a:gd name="T1" fmla="*/ 0 h 26"/>
                  <a:gd name="T2" fmla="*/ 24 w 24"/>
                  <a:gd name="T3" fmla="*/ 0 h 26"/>
                  <a:gd name="T4" fmla="*/ 24 w 24"/>
                  <a:gd name="T5" fmla="*/ 10 h 26"/>
                  <a:gd name="T6" fmla="*/ 24 w 24"/>
                  <a:gd name="T7" fmla="*/ 10 h 26"/>
                  <a:gd name="T8" fmla="*/ 18 w 24"/>
                  <a:gd name="T9" fmla="*/ 16 h 26"/>
                  <a:gd name="T10" fmla="*/ 12 w 24"/>
                  <a:gd name="T11" fmla="*/ 22 h 26"/>
                  <a:gd name="T12" fmla="*/ 6 w 24"/>
                  <a:gd name="T13" fmla="*/ 24 h 26"/>
                  <a:gd name="T14" fmla="*/ 0 w 24"/>
                  <a:gd name="T15" fmla="*/ 26 h 26"/>
                  <a:gd name="T16" fmla="*/ 0 w 24"/>
                  <a:gd name="T17" fmla="*/ 26 h 26"/>
                  <a:gd name="T18" fmla="*/ 0 w 24"/>
                  <a:gd name="T19" fmla="*/ 18 h 26"/>
                  <a:gd name="T20" fmla="*/ 0 w 24"/>
                  <a:gd name="T21" fmla="*/ 12 h 26"/>
                  <a:gd name="T22" fmla="*/ 4 w 24"/>
                  <a:gd name="T23" fmla="*/ 8 h 26"/>
                  <a:gd name="T24" fmla="*/ 6 w 24"/>
                  <a:gd name="T25" fmla="*/ 4 h 26"/>
                  <a:gd name="T26" fmla="*/ 14 w 24"/>
                  <a:gd name="T27" fmla="*/ 0 h 26"/>
                  <a:gd name="T28" fmla="*/ 24 w 24"/>
                  <a:gd name="T29" fmla="*/ 0 h 26"/>
                  <a:gd name="T30" fmla="*/ 24 w 24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6">
                    <a:moveTo>
                      <a:pt x="24" y="0"/>
                    </a:moveTo>
                    <a:lnTo>
                      <a:pt x="24" y="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8" y="16"/>
                    </a:lnTo>
                    <a:lnTo>
                      <a:pt x="12" y="22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1818"/>
              <p:cNvSpPr/>
              <p:nvPr/>
            </p:nvSpPr>
            <p:spPr bwMode="auto">
              <a:xfrm>
                <a:off x="3190" y="2316"/>
                <a:ext cx="38" cy="100"/>
              </a:xfrm>
              <a:custGeom>
                <a:avLst/>
                <a:gdLst>
                  <a:gd name="T0" fmla="*/ 4 w 38"/>
                  <a:gd name="T1" fmla="*/ 92 h 100"/>
                  <a:gd name="T2" fmla="*/ 4 w 38"/>
                  <a:gd name="T3" fmla="*/ 92 h 100"/>
                  <a:gd name="T4" fmla="*/ 2 w 38"/>
                  <a:gd name="T5" fmla="*/ 86 h 100"/>
                  <a:gd name="T6" fmla="*/ 4 w 38"/>
                  <a:gd name="T7" fmla="*/ 80 h 100"/>
                  <a:gd name="T8" fmla="*/ 6 w 38"/>
                  <a:gd name="T9" fmla="*/ 74 h 100"/>
                  <a:gd name="T10" fmla="*/ 10 w 38"/>
                  <a:gd name="T11" fmla="*/ 68 h 100"/>
                  <a:gd name="T12" fmla="*/ 10 w 38"/>
                  <a:gd name="T13" fmla="*/ 68 h 100"/>
                  <a:gd name="T14" fmla="*/ 14 w 38"/>
                  <a:gd name="T15" fmla="*/ 62 h 100"/>
                  <a:gd name="T16" fmla="*/ 18 w 38"/>
                  <a:gd name="T17" fmla="*/ 56 h 100"/>
                  <a:gd name="T18" fmla="*/ 22 w 38"/>
                  <a:gd name="T19" fmla="*/ 46 h 100"/>
                  <a:gd name="T20" fmla="*/ 22 w 38"/>
                  <a:gd name="T21" fmla="*/ 36 h 100"/>
                  <a:gd name="T22" fmla="*/ 22 w 38"/>
                  <a:gd name="T23" fmla="*/ 36 h 100"/>
                  <a:gd name="T24" fmla="*/ 18 w 38"/>
                  <a:gd name="T25" fmla="*/ 30 h 100"/>
                  <a:gd name="T26" fmla="*/ 12 w 38"/>
                  <a:gd name="T27" fmla="*/ 26 h 100"/>
                  <a:gd name="T28" fmla="*/ 4 w 38"/>
                  <a:gd name="T29" fmla="*/ 20 h 100"/>
                  <a:gd name="T30" fmla="*/ 0 w 38"/>
                  <a:gd name="T31" fmla="*/ 16 h 100"/>
                  <a:gd name="T32" fmla="*/ 0 w 38"/>
                  <a:gd name="T33" fmla="*/ 16 h 100"/>
                  <a:gd name="T34" fmla="*/ 0 w 38"/>
                  <a:gd name="T35" fmla="*/ 0 h 100"/>
                  <a:gd name="T36" fmla="*/ 0 w 38"/>
                  <a:gd name="T37" fmla="*/ 0 h 100"/>
                  <a:gd name="T38" fmla="*/ 12 w 38"/>
                  <a:gd name="T39" fmla="*/ 2 h 100"/>
                  <a:gd name="T40" fmla="*/ 18 w 38"/>
                  <a:gd name="T41" fmla="*/ 4 h 100"/>
                  <a:gd name="T42" fmla="*/ 24 w 38"/>
                  <a:gd name="T43" fmla="*/ 8 h 100"/>
                  <a:gd name="T44" fmla="*/ 30 w 38"/>
                  <a:gd name="T45" fmla="*/ 12 h 100"/>
                  <a:gd name="T46" fmla="*/ 34 w 38"/>
                  <a:gd name="T47" fmla="*/ 20 h 100"/>
                  <a:gd name="T48" fmla="*/ 36 w 38"/>
                  <a:gd name="T49" fmla="*/ 26 h 100"/>
                  <a:gd name="T50" fmla="*/ 38 w 38"/>
                  <a:gd name="T51" fmla="*/ 36 h 100"/>
                  <a:gd name="T52" fmla="*/ 38 w 38"/>
                  <a:gd name="T53" fmla="*/ 36 h 100"/>
                  <a:gd name="T54" fmla="*/ 36 w 38"/>
                  <a:gd name="T55" fmla="*/ 50 h 100"/>
                  <a:gd name="T56" fmla="*/ 32 w 38"/>
                  <a:gd name="T57" fmla="*/ 60 h 100"/>
                  <a:gd name="T58" fmla="*/ 26 w 38"/>
                  <a:gd name="T59" fmla="*/ 68 h 100"/>
                  <a:gd name="T60" fmla="*/ 22 w 38"/>
                  <a:gd name="T61" fmla="*/ 78 h 100"/>
                  <a:gd name="T62" fmla="*/ 22 w 38"/>
                  <a:gd name="T63" fmla="*/ 78 h 100"/>
                  <a:gd name="T64" fmla="*/ 20 w 38"/>
                  <a:gd name="T65" fmla="*/ 82 h 100"/>
                  <a:gd name="T66" fmla="*/ 20 w 38"/>
                  <a:gd name="T67" fmla="*/ 88 h 100"/>
                  <a:gd name="T68" fmla="*/ 22 w 38"/>
                  <a:gd name="T69" fmla="*/ 92 h 100"/>
                  <a:gd name="T70" fmla="*/ 30 w 38"/>
                  <a:gd name="T71" fmla="*/ 92 h 100"/>
                  <a:gd name="T72" fmla="*/ 30 w 38"/>
                  <a:gd name="T73" fmla="*/ 92 h 100"/>
                  <a:gd name="T74" fmla="*/ 26 w 38"/>
                  <a:gd name="T75" fmla="*/ 96 h 100"/>
                  <a:gd name="T76" fmla="*/ 24 w 38"/>
                  <a:gd name="T77" fmla="*/ 98 h 100"/>
                  <a:gd name="T78" fmla="*/ 16 w 38"/>
                  <a:gd name="T79" fmla="*/ 100 h 100"/>
                  <a:gd name="T80" fmla="*/ 8 w 38"/>
                  <a:gd name="T81" fmla="*/ 96 h 100"/>
                  <a:gd name="T82" fmla="*/ 4 w 38"/>
                  <a:gd name="T83" fmla="*/ 92 h 100"/>
                  <a:gd name="T84" fmla="*/ 4 w 38"/>
                  <a:gd name="T85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" h="100">
                    <a:moveTo>
                      <a:pt x="4" y="92"/>
                    </a:moveTo>
                    <a:lnTo>
                      <a:pt x="4" y="92"/>
                    </a:lnTo>
                    <a:lnTo>
                      <a:pt x="2" y="86"/>
                    </a:lnTo>
                    <a:lnTo>
                      <a:pt x="4" y="80"/>
                    </a:lnTo>
                    <a:lnTo>
                      <a:pt x="6" y="74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14" y="62"/>
                    </a:lnTo>
                    <a:lnTo>
                      <a:pt x="18" y="56"/>
                    </a:lnTo>
                    <a:lnTo>
                      <a:pt x="22" y="46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18" y="30"/>
                    </a:lnTo>
                    <a:lnTo>
                      <a:pt x="12" y="26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" y="2"/>
                    </a:lnTo>
                    <a:lnTo>
                      <a:pt x="18" y="4"/>
                    </a:lnTo>
                    <a:lnTo>
                      <a:pt x="24" y="8"/>
                    </a:lnTo>
                    <a:lnTo>
                      <a:pt x="30" y="12"/>
                    </a:lnTo>
                    <a:lnTo>
                      <a:pt x="34" y="20"/>
                    </a:lnTo>
                    <a:lnTo>
                      <a:pt x="36" y="2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6" y="50"/>
                    </a:lnTo>
                    <a:lnTo>
                      <a:pt x="32" y="60"/>
                    </a:lnTo>
                    <a:lnTo>
                      <a:pt x="26" y="68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2" y="92"/>
                    </a:lnTo>
                    <a:lnTo>
                      <a:pt x="30" y="92"/>
                    </a:lnTo>
                    <a:lnTo>
                      <a:pt x="30" y="92"/>
                    </a:lnTo>
                    <a:lnTo>
                      <a:pt x="26" y="96"/>
                    </a:lnTo>
                    <a:lnTo>
                      <a:pt x="24" y="98"/>
                    </a:lnTo>
                    <a:lnTo>
                      <a:pt x="16" y="100"/>
                    </a:lnTo>
                    <a:lnTo>
                      <a:pt x="8" y="96"/>
                    </a:lnTo>
                    <a:lnTo>
                      <a:pt x="4" y="92"/>
                    </a:lnTo>
                    <a:lnTo>
                      <a:pt x="4" y="9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1819"/>
              <p:cNvSpPr/>
              <p:nvPr/>
            </p:nvSpPr>
            <p:spPr bwMode="auto">
              <a:xfrm>
                <a:off x="3190" y="2326"/>
                <a:ext cx="22" cy="26"/>
              </a:xfrm>
              <a:custGeom>
                <a:avLst/>
                <a:gdLst>
                  <a:gd name="T0" fmla="*/ 0 w 22"/>
                  <a:gd name="T1" fmla="*/ 0 h 26"/>
                  <a:gd name="T2" fmla="*/ 0 w 22"/>
                  <a:gd name="T3" fmla="*/ 0 h 26"/>
                  <a:gd name="T4" fmla="*/ 0 w 22"/>
                  <a:gd name="T5" fmla="*/ 10 h 26"/>
                  <a:gd name="T6" fmla="*/ 0 w 22"/>
                  <a:gd name="T7" fmla="*/ 10 h 26"/>
                  <a:gd name="T8" fmla="*/ 4 w 22"/>
                  <a:gd name="T9" fmla="*/ 16 h 26"/>
                  <a:gd name="T10" fmla="*/ 10 w 22"/>
                  <a:gd name="T11" fmla="*/ 22 h 26"/>
                  <a:gd name="T12" fmla="*/ 16 w 22"/>
                  <a:gd name="T13" fmla="*/ 24 h 26"/>
                  <a:gd name="T14" fmla="*/ 22 w 22"/>
                  <a:gd name="T15" fmla="*/ 26 h 26"/>
                  <a:gd name="T16" fmla="*/ 22 w 22"/>
                  <a:gd name="T17" fmla="*/ 26 h 26"/>
                  <a:gd name="T18" fmla="*/ 22 w 22"/>
                  <a:gd name="T19" fmla="*/ 18 h 26"/>
                  <a:gd name="T20" fmla="*/ 22 w 22"/>
                  <a:gd name="T21" fmla="*/ 12 h 26"/>
                  <a:gd name="T22" fmla="*/ 20 w 22"/>
                  <a:gd name="T23" fmla="*/ 8 h 26"/>
                  <a:gd name="T24" fmla="*/ 16 w 22"/>
                  <a:gd name="T25" fmla="*/ 4 h 26"/>
                  <a:gd name="T26" fmla="*/ 8 w 22"/>
                  <a:gd name="T27" fmla="*/ 0 h 26"/>
                  <a:gd name="T28" fmla="*/ 0 w 22"/>
                  <a:gd name="T29" fmla="*/ 0 h 26"/>
                  <a:gd name="T30" fmla="*/ 0 w 22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6" y="2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18"/>
                    </a:lnTo>
                    <a:lnTo>
                      <a:pt x="22" y="12"/>
                    </a:lnTo>
                    <a:lnTo>
                      <a:pt x="20" y="8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Rectangle 1820"/>
              <p:cNvSpPr>
                <a:spLocks noChangeArrowheads="1"/>
              </p:cNvSpPr>
              <p:nvPr/>
            </p:nvSpPr>
            <p:spPr bwMode="auto">
              <a:xfrm>
                <a:off x="2614" y="2314"/>
                <a:ext cx="128" cy="124"/>
              </a:xfrm>
              <a:prstGeom prst="rect">
                <a:avLst/>
              </a:prstGeom>
              <a:solidFill>
                <a:srgbClr val="8FA3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1821"/>
              <p:cNvSpPr/>
              <p:nvPr/>
            </p:nvSpPr>
            <p:spPr bwMode="auto">
              <a:xfrm>
                <a:off x="2700" y="235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1822"/>
              <p:cNvSpPr/>
              <p:nvPr/>
            </p:nvSpPr>
            <p:spPr bwMode="auto">
              <a:xfrm>
                <a:off x="2652" y="235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1823"/>
              <p:cNvSpPr/>
              <p:nvPr/>
            </p:nvSpPr>
            <p:spPr bwMode="auto">
              <a:xfrm>
                <a:off x="2632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2 h 40"/>
                  <a:gd name="T34" fmla="*/ 2 w 92"/>
                  <a:gd name="T35" fmla="*/ 10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1824"/>
              <p:cNvSpPr/>
              <p:nvPr/>
            </p:nvSpPr>
            <p:spPr bwMode="auto">
              <a:xfrm>
                <a:off x="2632" y="239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1825"/>
              <p:cNvSpPr/>
              <p:nvPr/>
            </p:nvSpPr>
            <p:spPr bwMode="auto">
              <a:xfrm>
                <a:off x="2670" y="2402"/>
                <a:ext cx="16" cy="36"/>
              </a:xfrm>
              <a:custGeom>
                <a:avLst/>
                <a:gdLst>
                  <a:gd name="T0" fmla="*/ 16 w 16"/>
                  <a:gd name="T1" fmla="*/ 36 h 36"/>
                  <a:gd name="T2" fmla="*/ 0 w 16"/>
                  <a:gd name="T3" fmla="*/ 36 h 36"/>
                  <a:gd name="T4" fmla="*/ 4 w 16"/>
                  <a:gd name="T5" fmla="*/ 10 h 36"/>
                  <a:gd name="T6" fmla="*/ 4 w 16"/>
                  <a:gd name="T7" fmla="*/ 10 h 36"/>
                  <a:gd name="T8" fmla="*/ 4 w 16"/>
                  <a:gd name="T9" fmla="*/ 10 h 36"/>
                  <a:gd name="T10" fmla="*/ 2 w 16"/>
                  <a:gd name="T11" fmla="*/ 8 h 36"/>
                  <a:gd name="T12" fmla="*/ 2 w 16"/>
                  <a:gd name="T13" fmla="*/ 4 h 36"/>
                  <a:gd name="T14" fmla="*/ 2 w 16"/>
                  <a:gd name="T15" fmla="*/ 4 h 36"/>
                  <a:gd name="T16" fmla="*/ 2 w 16"/>
                  <a:gd name="T17" fmla="*/ 2 h 36"/>
                  <a:gd name="T18" fmla="*/ 4 w 16"/>
                  <a:gd name="T19" fmla="*/ 0 h 36"/>
                  <a:gd name="T20" fmla="*/ 8 w 16"/>
                  <a:gd name="T21" fmla="*/ 0 h 36"/>
                  <a:gd name="T22" fmla="*/ 12 w 16"/>
                  <a:gd name="T23" fmla="*/ 0 h 36"/>
                  <a:gd name="T24" fmla="*/ 12 w 16"/>
                  <a:gd name="T25" fmla="*/ 0 h 36"/>
                  <a:gd name="T26" fmla="*/ 12 w 16"/>
                  <a:gd name="T27" fmla="*/ 2 h 36"/>
                  <a:gd name="T28" fmla="*/ 14 w 16"/>
                  <a:gd name="T29" fmla="*/ 4 h 36"/>
                  <a:gd name="T30" fmla="*/ 14 w 16"/>
                  <a:gd name="T31" fmla="*/ 8 h 36"/>
                  <a:gd name="T32" fmla="*/ 14 w 16"/>
                  <a:gd name="T33" fmla="*/ 8 h 36"/>
                  <a:gd name="T34" fmla="*/ 12 w 16"/>
                  <a:gd name="T35" fmla="*/ 10 h 36"/>
                  <a:gd name="T36" fmla="*/ 10 w 16"/>
                  <a:gd name="T37" fmla="*/ 10 h 36"/>
                  <a:gd name="T38" fmla="*/ 16 w 16"/>
                  <a:gd name="T3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6">
                    <a:moveTo>
                      <a:pt x="16" y="36"/>
                    </a:moveTo>
                    <a:lnTo>
                      <a:pt x="0" y="3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1826"/>
              <p:cNvSpPr/>
              <p:nvPr/>
            </p:nvSpPr>
            <p:spPr bwMode="auto">
              <a:xfrm>
                <a:off x="2670" y="2402"/>
                <a:ext cx="8" cy="36"/>
              </a:xfrm>
              <a:custGeom>
                <a:avLst/>
                <a:gdLst>
                  <a:gd name="T0" fmla="*/ 8 w 8"/>
                  <a:gd name="T1" fmla="*/ 36 h 36"/>
                  <a:gd name="T2" fmla="*/ 0 w 8"/>
                  <a:gd name="T3" fmla="*/ 36 h 36"/>
                  <a:gd name="T4" fmla="*/ 4 w 8"/>
                  <a:gd name="T5" fmla="*/ 10 h 36"/>
                  <a:gd name="T6" fmla="*/ 4 w 8"/>
                  <a:gd name="T7" fmla="*/ 10 h 36"/>
                  <a:gd name="T8" fmla="*/ 4 w 8"/>
                  <a:gd name="T9" fmla="*/ 10 h 36"/>
                  <a:gd name="T10" fmla="*/ 2 w 8"/>
                  <a:gd name="T11" fmla="*/ 8 h 36"/>
                  <a:gd name="T12" fmla="*/ 2 w 8"/>
                  <a:gd name="T13" fmla="*/ 4 h 36"/>
                  <a:gd name="T14" fmla="*/ 2 w 8"/>
                  <a:gd name="T15" fmla="*/ 4 h 36"/>
                  <a:gd name="T16" fmla="*/ 2 w 8"/>
                  <a:gd name="T17" fmla="*/ 2 h 36"/>
                  <a:gd name="T18" fmla="*/ 4 w 8"/>
                  <a:gd name="T19" fmla="*/ 0 h 36"/>
                  <a:gd name="T20" fmla="*/ 8 w 8"/>
                  <a:gd name="T21" fmla="*/ 0 h 36"/>
                  <a:gd name="T22" fmla="*/ 8 w 8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6">
                    <a:moveTo>
                      <a:pt x="8" y="36"/>
                    </a:moveTo>
                    <a:lnTo>
                      <a:pt x="0" y="3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1827"/>
              <p:cNvSpPr/>
              <p:nvPr/>
            </p:nvSpPr>
            <p:spPr bwMode="auto">
              <a:xfrm>
                <a:off x="2668" y="238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1828"/>
              <p:cNvSpPr/>
              <p:nvPr/>
            </p:nvSpPr>
            <p:spPr bwMode="auto">
              <a:xfrm>
                <a:off x="2668" y="2384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1829"/>
              <p:cNvSpPr/>
              <p:nvPr/>
            </p:nvSpPr>
            <p:spPr bwMode="auto">
              <a:xfrm>
                <a:off x="2654" y="2324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4 w 46"/>
                  <a:gd name="T19" fmla="*/ 50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1830"/>
              <p:cNvSpPr/>
              <p:nvPr/>
            </p:nvSpPr>
            <p:spPr bwMode="auto">
              <a:xfrm>
                <a:off x="2654" y="2324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4 w 24"/>
                  <a:gd name="T19" fmla="*/ 50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1831"/>
              <p:cNvSpPr/>
              <p:nvPr/>
            </p:nvSpPr>
            <p:spPr bwMode="auto">
              <a:xfrm>
                <a:off x="2672" y="237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1832"/>
              <p:cNvSpPr/>
              <p:nvPr/>
            </p:nvSpPr>
            <p:spPr bwMode="auto">
              <a:xfrm>
                <a:off x="2678" y="239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1833"/>
              <p:cNvSpPr/>
              <p:nvPr/>
            </p:nvSpPr>
            <p:spPr bwMode="auto">
              <a:xfrm>
                <a:off x="2664" y="239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1834"/>
              <p:cNvSpPr/>
              <p:nvPr/>
            </p:nvSpPr>
            <p:spPr bwMode="auto">
              <a:xfrm>
                <a:off x="2654" y="2320"/>
                <a:ext cx="48" cy="32"/>
              </a:xfrm>
              <a:custGeom>
                <a:avLst/>
                <a:gdLst>
                  <a:gd name="T0" fmla="*/ 36 w 48"/>
                  <a:gd name="T1" fmla="*/ 18 h 32"/>
                  <a:gd name="T2" fmla="*/ 36 w 48"/>
                  <a:gd name="T3" fmla="*/ 18 h 32"/>
                  <a:gd name="T4" fmla="*/ 42 w 48"/>
                  <a:gd name="T5" fmla="*/ 20 h 32"/>
                  <a:gd name="T6" fmla="*/ 44 w 48"/>
                  <a:gd name="T7" fmla="*/ 24 h 32"/>
                  <a:gd name="T8" fmla="*/ 44 w 48"/>
                  <a:gd name="T9" fmla="*/ 28 h 32"/>
                  <a:gd name="T10" fmla="*/ 46 w 48"/>
                  <a:gd name="T11" fmla="*/ 32 h 32"/>
                  <a:gd name="T12" fmla="*/ 46 w 48"/>
                  <a:gd name="T13" fmla="*/ 32 h 32"/>
                  <a:gd name="T14" fmla="*/ 48 w 48"/>
                  <a:gd name="T15" fmla="*/ 18 h 32"/>
                  <a:gd name="T16" fmla="*/ 46 w 48"/>
                  <a:gd name="T17" fmla="*/ 12 h 32"/>
                  <a:gd name="T18" fmla="*/ 44 w 48"/>
                  <a:gd name="T19" fmla="*/ 8 h 32"/>
                  <a:gd name="T20" fmla="*/ 40 w 48"/>
                  <a:gd name="T21" fmla="*/ 6 h 32"/>
                  <a:gd name="T22" fmla="*/ 36 w 48"/>
                  <a:gd name="T23" fmla="*/ 2 h 32"/>
                  <a:gd name="T24" fmla="*/ 24 w 48"/>
                  <a:gd name="T25" fmla="*/ 0 h 32"/>
                  <a:gd name="T26" fmla="*/ 24 w 48"/>
                  <a:gd name="T27" fmla="*/ 0 h 32"/>
                  <a:gd name="T28" fmla="*/ 12 w 48"/>
                  <a:gd name="T29" fmla="*/ 2 h 32"/>
                  <a:gd name="T30" fmla="*/ 8 w 48"/>
                  <a:gd name="T31" fmla="*/ 6 h 32"/>
                  <a:gd name="T32" fmla="*/ 4 w 48"/>
                  <a:gd name="T33" fmla="*/ 8 h 32"/>
                  <a:gd name="T34" fmla="*/ 2 w 48"/>
                  <a:gd name="T35" fmla="*/ 12 h 32"/>
                  <a:gd name="T36" fmla="*/ 0 w 48"/>
                  <a:gd name="T37" fmla="*/ 18 h 32"/>
                  <a:gd name="T38" fmla="*/ 0 w 48"/>
                  <a:gd name="T39" fmla="*/ 32 h 32"/>
                  <a:gd name="T40" fmla="*/ 0 w 48"/>
                  <a:gd name="T41" fmla="*/ 32 h 32"/>
                  <a:gd name="T42" fmla="*/ 2 w 48"/>
                  <a:gd name="T43" fmla="*/ 28 h 32"/>
                  <a:gd name="T44" fmla="*/ 4 w 48"/>
                  <a:gd name="T45" fmla="*/ 24 h 32"/>
                  <a:gd name="T46" fmla="*/ 6 w 48"/>
                  <a:gd name="T47" fmla="*/ 20 h 32"/>
                  <a:gd name="T48" fmla="*/ 12 w 48"/>
                  <a:gd name="T49" fmla="*/ 18 h 32"/>
                  <a:gd name="T50" fmla="*/ 12 w 48"/>
                  <a:gd name="T51" fmla="*/ 18 h 32"/>
                  <a:gd name="T52" fmla="*/ 12 w 48"/>
                  <a:gd name="T53" fmla="*/ 20 h 32"/>
                  <a:gd name="T54" fmla="*/ 10 w 48"/>
                  <a:gd name="T55" fmla="*/ 22 h 32"/>
                  <a:gd name="T56" fmla="*/ 10 w 48"/>
                  <a:gd name="T57" fmla="*/ 22 h 32"/>
                  <a:gd name="T58" fmla="*/ 14 w 48"/>
                  <a:gd name="T59" fmla="*/ 22 h 32"/>
                  <a:gd name="T60" fmla="*/ 20 w 48"/>
                  <a:gd name="T61" fmla="*/ 20 h 32"/>
                  <a:gd name="T62" fmla="*/ 20 w 48"/>
                  <a:gd name="T63" fmla="*/ 20 h 32"/>
                  <a:gd name="T64" fmla="*/ 18 w 48"/>
                  <a:gd name="T65" fmla="*/ 24 h 32"/>
                  <a:gd name="T66" fmla="*/ 16 w 48"/>
                  <a:gd name="T67" fmla="*/ 26 h 32"/>
                  <a:gd name="T68" fmla="*/ 16 w 48"/>
                  <a:gd name="T69" fmla="*/ 26 h 32"/>
                  <a:gd name="T70" fmla="*/ 24 w 48"/>
                  <a:gd name="T71" fmla="*/ 26 h 32"/>
                  <a:gd name="T72" fmla="*/ 30 w 48"/>
                  <a:gd name="T73" fmla="*/ 24 h 32"/>
                  <a:gd name="T74" fmla="*/ 36 w 48"/>
                  <a:gd name="T75" fmla="*/ 18 h 32"/>
                  <a:gd name="T76" fmla="*/ 36 w 48"/>
                  <a:gd name="T7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" h="32">
                    <a:moveTo>
                      <a:pt x="36" y="18"/>
                    </a:moveTo>
                    <a:lnTo>
                      <a:pt x="36" y="18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44" y="28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48" y="18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0" y="6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30" y="24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1835"/>
              <p:cNvSpPr/>
              <p:nvPr/>
            </p:nvSpPr>
            <p:spPr bwMode="auto">
              <a:xfrm>
                <a:off x="2654" y="2320"/>
                <a:ext cx="24" cy="32"/>
              </a:xfrm>
              <a:custGeom>
                <a:avLst/>
                <a:gdLst>
                  <a:gd name="T0" fmla="*/ 24 w 24"/>
                  <a:gd name="T1" fmla="*/ 0 h 32"/>
                  <a:gd name="T2" fmla="*/ 24 w 24"/>
                  <a:gd name="T3" fmla="*/ 0 h 32"/>
                  <a:gd name="T4" fmla="*/ 12 w 24"/>
                  <a:gd name="T5" fmla="*/ 2 h 32"/>
                  <a:gd name="T6" fmla="*/ 8 w 24"/>
                  <a:gd name="T7" fmla="*/ 6 h 32"/>
                  <a:gd name="T8" fmla="*/ 4 w 24"/>
                  <a:gd name="T9" fmla="*/ 8 h 32"/>
                  <a:gd name="T10" fmla="*/ 2 w 24"/>
                  <a:gd name="T11" fmla="*/ 12 h 32"/>
                  <a:gd name="T12" fmla="*/ 0 w 24"/>
                  <a:gd name="T13" fmla="*/ 18 h 32"/>
                  <a:gd name="T14" fmla="*/ 0 w 24"/>
                  <a:gd name="T15" fmla="*/ 32 h 32"/>
                  <a:gd name="T16" fmla="*/ 0 w 24"/>
                  <a:gd name="T17" fmla="*/ 32 h 32"/>
                  <a:gd name="T18" fmla="*/ 2 w 24"/>
                  <a:gd name="T19" fmla="*/ 28 h 32"/>
                  <a:gd name="T20" fmla="*/ 4 w 24"/>
                  <a:gd name="T21" fmla="*/ 24 h 32"/>
                  <a:gd name="T22" fmla="*/ 6 w 24"/>
                  <a:gd name="T23" fmla="*/ 20 h 32"/>
                  <a:gd name="T24" fmla="*/ 12 w 24"/>
                  <a:gd name="T25" fmla="*/ 18 h 32"/>
                  <a:gd name="T26" fmla="*/ 12 w 24"/>
                  <a:gd name="T27" fmla="*/ 18 h 32"/>
                  <a:gd name="T28" fmla="*/ 12 w 24"/>
                  <a:gd name="T29" fmla="*/ 20 h 32"/>
                  <a:gd name="T30" fmla="*/ 10 w 24"/>
                  <a:gd name="T31" fmla="*/ 22 h 32"/>
                  <a:gd name="T32" fmla="*/ 10 w 24"/>
                  <a:gd name="T33" fmla="*/ 22 h 32"/>
                  <a:gd name="T34" fmla="*/ 14 w 24"/>
                  <a:gd name="T35" fmla="*/ 22 h 32"/>
                  <a:gd name="T36" fmla="*/ 20 w 24"/>
                  <a:gd name="T37" fmla="*/ 20 h 32"/>
                  <a:gd name="T38" fmla="*/ 20 w 24"/>
                  <a:gd name="T39" fmla="*/ 20 h 32"/>
                  <a:gd name="T40" fmla="*/ 18 w 24"/>
                  <a:gd name="T41" fmla="*/ 24 h 32"/>
                  <a:gd name="T42" fmla="*/ 16 w 24"/>
                  <a:gd name="T43" fmla="*/ 26 h 32"/>
                  <a:gd name="T44" fmla="*/ 16 w 24"/>
                  <a:gd name="T45" fmla="*/ 26 h 32"/>
                  <a:gd name="T46" fmla="*/ 24 w 24"/>
                  <a:gd name="T47" fmla="*/ 26 h 32"/>
                  <a:gd name="T48" fmla="*/ 24 w 24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32">
                    <a:moveTo>
                      <a:pt x="24" y="0"/>
                    </a:moveTo>
                    <a:lnTo>
                      <a:pt x="24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1836"/>
              <p:cNvSpPr>
                <a:spLocks noEditPoints="1"/>
              </p:cNvSpPr>
              <p:nvPr/>
            </p:nvSpPr>
            <p:spPr bwMode="auto">
              <a:xfrm>
                <a:off x="2652" y="2348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4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38 w 52"/>
                  <a:gd name="T15" fmla="*/ 16 h 16"/>
                  <a:gd name="T16" fmla="*/ 34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0 w 52"/>
                  <a:gd name="T25" fmla="*/ 12 h 16"/>
                  <a:gd name="T26" fmla="*/ 12 w 52"/>
                  <a:gd name="T27" fmla="*/ 16 h 16"/>
                  <a:gd name="T28" fmla="*/ 8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6 w 52"/>
                  <a:gd name="T37" fmla="*/ 2 h 16"/>
                  <a:gd name="T38" fmla="*/ 14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2 h 16"/>
                  <a:gd name="T46" fmla="*/ 6 w 52"/>
                  <a:gd name="T47" fmla="*/ 6 h 16"/>
                  <a:gd name="T48" fmla="*/ 6 w 52"/>
                  <a:gd name="T49" fmla="*/ 4 h 16"/>
                  <a:gd name="T50" fmla="*/ 14 w 52"/>
                  <a:gd name="T51" fmla="*/ 2 h 16"/>
                  <a:gd name="T52" fmla="*/ 22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10 w 52"/>
                  <a:gd name="T59" fmla="*/ 12 h 16"/>
                  <a:gd name="T60" fmla="*/ 42 w 52"/>
                  <a:gd name="T61" fmla="*/ 12 h 16"/>
                  <a:gd name="T62" fmla="*/ 46 w 52"/>
                  <a:gd name="T63" fmla="*/ 8 h 16"/>
                  <a:gd name="T64" fmla="*/ 44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28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2 w 52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1837"/>
              <p:cNvSpPr>
                <a:spLocks noEditPoints="1"/>
              </p:cNvSpPr>
              <p:nvPr/>
            </p:nvSpPr>
            <p:spPr bwMode="auto">
              <a:xfrm>
                <a:off x="2652" y="2348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8 w 26"/>
                  <a:gd name="T9" fmla="*/ 14 h 16"/>
                  <a:gd name="T10" fmla="*/ 12 w 26"/>
                  <a:gd name="T11" fmla="*/ 16 h 16"/>
                  <a:gd name="T12" fmla="*/ 12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6 w 26"/>
                  <a:gd name="T31" fmla="*/ 2 h 16"/>
                  <a:gd name="T32" fmla="*/ 6 w 26"/>
                  <a:gd name="T33" fmla="*/ 2 h 16"/>
                  <a:gd name="T34" fmla="*/ 14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2 h 16"/>
                  <a:gd name="T44" fmla="*/ 10 w 26"/>
                  <a:gd name="T45" fmla="*/ 12 h 16"/>
                  <a:gd name="T46" fmla="*/ 6 w 26"/>
                  <a:gd name="T47" fmla="*/ 8 h 16"/>
                  <a:gd name="T48" fmla="*/ 6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20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4 w 26"/>
                  <a:gd name="T71" fmla="*/ 14 h 16"/>
                  <a:gd name="T72" fmla="*/ 10 w 26"/>
                  <a:gd name="T73" fmla="*/ 12 h 16"/>
                  <a:gd name="T74" fmla="*/ 10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Rectangle 1838"/>
              <p:cNvSpPr>
                <a:spLocks noChangeArrowheads="1"/>
              </p:cNvSpPr>
              <p:nvPr/>
            </p:nvSpPr>
            <p:spPr bwMode="auto">
              <a:xfrm>
                <a:off x="3126" y="2438"/>
                <a:ext cx="128" cy="124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1839"/>
              <p:cNvSpPr/>
              <p:nvPr/>
            </p:nvSpPr>
            <p:spPr bwMode="auto">
              <a:xfrm>
                <a:off x="3212" y="247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1840"/>
              <p:cNvSpPr/>
              <p:nvPr/>
            </p:nvSpPr>
            <p:spPr bwMode="auto">
              <a:xfrm>
                <a:off x="3164" y="247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2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1841"/>
              <p:cNvSpPr/>
              <p:nvPr/>
            </p:nvSpPr>
            <p:spPr bwMode="auto">
              <a:xfrm>
                <a:off x="3144" y="2522"/>
                <a:ext cx="90" cy="40"/>
              </a:xfrm>
              <a:custGeom>
                <a:avLst/>
                <a:gdLst>
                  <a:gd name="T0" fmla="*/ 46 w 90"/>
                  <a:gd name="T1" fmla="*/ 0 h 40"/>
                  <a:gd name="T2" fmla="*/ 46 w 90"/>
                  <a:gd name="T3" fmla="*/ 0 h 40"/>
                  <a:gd name="T4" fmla="*/ 36 w 90"/>
                  <a:gd name="T5" fmla="*/ 0 h 40"/>
                  <a:gd name="T6" fmla="*/ 36 w 90"/>
                  <a:gd name="T7" fmla="*/ 0 h 40"/>
                  <a:gd name="T8" fmla="*/ 22 w 90"/>
                  <a:gd name="T9" fmla="*/ 6 h 40"/>
                  <a:gd name="T10" fmla="*/ 10 w 90"/>
                  <a:gd name="T11" fmla="*/ 10 h 40"/>
                  <a:gd name="T12" fmla="*/ 2 w 90"/>
                  <a:gd name="T13" fmla="*/ 12 h 40"/>
                  <a:gd name="T14" fmla="*/ 0 w 90"/>
                  <a:gd name="T15" fmla="*/ 14 h 40"/>
                  <a:gd name="T16" fmla="*/ 0 w 90"/>
                  <a:gd name="T17" fmla="*/ 16 h 40"/>
                  <a:gd name="T18" fmla="*/ 0 w 90"/>
                  <a:gd name="T19" fmla="*/ 16 h 40"/>
                  <a:gd name="T20" fmla="*/ 0 w 90"/>
                  <a:gd name="T21" fmla="*/ 40 h 40"/>
                  <a:gd name="T22" fmla="*/ 0 w 90"/>
                  <a:gd name="T23" fmla="*/ 40 h 40"/>
                  <a:gd name="T24" fmla="*/ 90 w 90"/>
                  <a:gd name="T25" fmla="*/ 40 h 40"/>
                  <a:gd name="T26" fmla="*/ 90 w 90"/>
                  <a:gd name="T27" fmla="*/ 40 h 40"/>
                  <a:gd name="T28" fmla="*/ 90 w 90"/>
                  <a:gd name="T29" fmla="*/ 16 h 40"/>
                  <a:gd name="T30" fmla="*/ 90 w 90"/>
                  <a:gd name="T31" fmla="*/ 16 h 40"/>
                  <a:gd name="T32" fmla="*/ 90 w 90"/>
                  <a:gd name="T33" fmla="*/ 14 h 40"/>
                  <a:gd name="T34" fmla="*/ 88 w 90"/>
                  <a:gd name="T35" fmla="*/ 12 h 40"/>
                  <a:gd name="T36" fmla="*/ 80 w 90"/>
                  <a:gd name="T37" fmla="*/ 10 h 40"/>
                  <a:gd name="T38" fmla="*/ 70 w 90"/>
                  <a:gd name="T39" fmla="*/ 6 h 40"/>
                  <a:gd name="T40" fmla="*/ 56 w 90"/>
                  <a:gd name="T41" fmla="*/ 0 h 40"/>
                  <a:gd name="T42" fmla="*/ 46 w 9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4"/>
                    </a:lnTo>
                    <a:lnTo>
                      <a:pt x="88" y="12"/>
                    </a:lnTo>
                    <a:lnTo>
                      <a:pt x="80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1842"/>
              <p:cNvSpPr/>
              <p:nvPr/>
            </p:nvSpPr>
            <p:spPr bwMode="auto">
              <a:xfrm>
                <a:off x="3144" y="2522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10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1843"/>
              <p:cNvSpPr/>
              <p:nvPr/>
            </p:nvSpPr>
            <p:spPr bwMode="auto">
              <a:xfrm>
                <a:off x="3172" y="2522"/>
                <a:ext cx="34" cy="20"/>
              </a:xfrm>
              <a:custGeom>
                <a:avLst/>
                <a:gdLst>
                  <a:gd name="T0" fmla="*/ 18 w 34"/>
                  <a:gd name="T1" fmla="*/ 0 h 20"/>
                  <a:gd name="T2" fmla="*/ 18 w 34"/>
                  <a:gd name="T3" fmla="*/ 0 h 20"/>
                  <a:gd name="T4" fmla="*/ 8 w 34"/>
                  <a:gd name="T5" fmla="*/ 0 h 20"/>
                  <a:gd name="T6" fmla="*/ 8 w 34"/>
                  <a:gd name="T7" fmla="*/ 0 h 20"/>
                  <a:gd name="T8" fmla="*/ 0 w 34"/>
                  <a:gd name="T9" fmla="*/ 4 h 20"/>
                  <a:gd name="T10" fmla="*/ 0 w 34"/>
                  <a:gd name="T11" fmla="*/ 4 h 20"/>
                  <a:gd name="T12" fmla="*/ 2 w 34"/>
                  <a:gd name="T13" fmla="*/ 10 h 20"/>
                  <a:gd name="T14" fmla="*/ 6 w 34"/>
                  <a:gd name="T15" fmla="*/ 14 h 20"/>
                  <a:gd name="T16" fmla="*/ 10 w 34"/>
                  <a:gd name="T17" fmla="*/ 18 h 20"/>
                  <a:gd name="T18" fmla="*/ 18 w 34"/>
                  <a:gd name="T19" fmla="*/ 20 h 20"/>
                  <a:gd name="T20" fmla="*/ 18 w 34"/>
                  <a:gd name="T21" fmla="*/ 20 h 20"/>
                  <a:gd name="T22" fmla="*/ 24 w 34"/>
                  <a:gd name="T23" fmla="*/ 18 h 20"/>
                  <a:gd name="T24" fmla="*/ 30 w 34"/>
                  <a:gd name="T25" fmla="*/ 14 h 20"/>
                  <a:gd name="T26" fmla="*/ 34 w 34"/>
                  <a:gd name="T27" fmla="*/ 10 h 20"/>
                  <a:gd name="T28" fmla="*/ 34 w 34"/>
                  <a:gd name="T29" fmla="*/ 4 h 20"/>
                  <a:gd name="T30" fmla="*/ 34 w 34"/>
                  <a:gd name="T31" fmla="*/ 4 h 20"/>
                  <a:gd name="T32" fmla="*/ 28 w 34"/>
                  <a:gd name="T33" fmla="*/ 0 h 20"/>
                  <a:gd name="T34" fmla="*/ 18 w 34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1844"/>
              <p:cNvSpPr/>
              <p:nvPr/>
            </p:nvSpPr>
            <p:spPr bwMode="auto">
              <a:xfrm>
                <a:off x="3172" y="2522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0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1845"/>
              <p:cNvSpPr/>
              <p:nvPr/>
            </p:nvSpPr>
            <p:spPr bwMode="auto">
              <a:xfrm>
                <a:off x="3174" y="2522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6 w 30"/>
                  <a:gd name="T5" fmla="*/ 0 h 16"/>
                  <a:gd name="T6" fmla="*/ 6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6 h 16"/>
                  <a:gd name="T18" fmla="*/ 16 w 30"/>
                  <a:gd name="T19" fmla="*/ 16 h 16"/>
                  <a:gd name="T20" fmla="*/ 16 w 30"/>
                  <a:gd name="T21" fmla="*/ 16 h 16"/>
                  <a:gd name="T22" fmla="*/ 20 w 30"/>
                  <a:gd name="T23" fmla="*/ 16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0" y="16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1846"/>
              <p:cNvSpPr/>
              <p:nvPr/>
            </p:nvSpPr>
            <p:spPr bwMode="auto">
              <a:xfrm>
                <a:off x="3174" y="2522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6 w 16"/>
                  <a:gd name="T3" fmla="*/ 0 h 16"/>
                  <a:gd name="T4" fmla="*/ 6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4 w 16"/>
                  <a:gd name="T13" fmla="*/ 12 h 16"/>
                  <a:gd name="T14" fmla="*/ 10 w 16"/>
                  <a:gd name="T15" fmla="*/ 16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1847"/>
              <p:cNvSpPr/>
              <p:nvPr/>
            </p:nvSpPr>
            <p:spPr bwMode="auto">
              <a:xfrm>
                <a:off x="3180" y="2510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1848"/>
              <p:cNvSpPr/>
              <p:nvPr/>
            </p:nvSpPr>
            <p:spPr bwMode="auto">
              <a:xfrm>
                <a:off x="3180" y="2510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1849"/>
              <p:cNvSpPr/>
              <p:nvPr/>
            </p:nvSpPr>
            <p:spPr bwMode="auto">
              <a:xfrm>
                <a:off x="3166" y="2452"/>
                <a:ext cx="46" cy="62"/>
              </a:xfrm>
              <a:custGeom>
                <a:avLst/>
                <a:gdLst>
                  <a:gd name="T0" fmla="*/ 24 w 46"/>
                  <a:gd name="T1" fmla="*/ 0 h 62"/>
                  <a:gd name="T2" fmla="*/ 22 w 46"/>
                  <a:gd name="T3" fmla="*/ 0 h 62"/>
                  <a:gd name="T4" fmla="*/ 22 w 46"/>
                  <a:gd name="T5" fmla="*/ 0 h 62"/>
                  <a:gd name="T6" fmla="*/ 14 w 46"/>
                  <a:gd name="T7" fmla="*/ 0 h 62"/>
                  <a:gd name="T8" fmla="*/ 6 w 46"/>
                  <a:gd name="T9" fmla="*/ 6 h 62"/>
                  <a:gd name="T10" fmla="*/ 2 w 46"/>
                  <a:gd name="T11" fmla="*/ 12 h 62"/>
                  <a:gd name="T12" fmla="*/ 0 w 46"/>
                  <a:gd name="T13" fmla="*/ 20 h 62"/>
                  <a:gd name="T14" fmla="*/ 0 w 46"/>
                  <a:gd name="T15" fmla="*/ 38 h 62"/>
                  <a:gd name="T16" fmla="*/ 0 w 46"/>
                  <a:gd name="T17" fmla="*/ 38 h 62"/>
                  <a:gd name="T18" fmla="*/ 4 w 46"/>
                  <a:gd name="T19" fmla="*/ 46 h 62"/>
                  <a:gd name="T20" fmla="*/ 8 w 46"/>
                  <a:gd name="T21" fmla="*/ 54 h 62"/>
                  <a:gd name="T22" fmla="*/ 16 w 46"/>
                  <a:gd name="T23" fmla="*/ 60 h 62"/>
                  <a:gd name="T24" fmla="*/ 24 w 46"/>
                  <a:gd name="T25" fmla="*/ 62 h 62"/>
                  <a:gd name="T26" fmla="*/ 24 w 46"/>
                  <a:gd name="T27" fmla="*/ 62 h 62"/>
                  <a:gd name="T28" fmla="*/ 30 w 46"/>
                  <a:gd name="T29" fmla="*/ 60 h 62"/>
                  <a:gd name="T30" fmla="*/ 38 w 46"/>
                  <a:gd name="T31" fmla="*/ 54 h 62"/>
                  <a:gd name="T32" fmla="*/ 44 w 46"/>
                  <a:gd name="T33" fmla="*/ 46 h 62"/>
                  <a:gd name="T34" fmla="*/ 46 w 46"/>
                  <a:gd name="T35" fmla="*/ 38 h 62"/>
                  <a:gd name="T36" fmla="*/ 46 w 46"/>
                  <a:gd name="T37" fmla="*/ 20 h 62"/>
                  <a:gd name="T38" fmla="*/ 46 w 46"/>
                  <a:gd name="T39" fmla="*/ 20 h 62"/>
                  <a:gd name="T40" fmla="*/ 44 w 46"/>
                  <a:gd name="T41" fmla="*/ 12 h 62"/>
                  <a:gd name="T42" fmla="*/ 40 w 46"/>
                  <a:gd name="T43" fmla="*/ 6 h 62"/>
                  <a:gd name="T44" fmla="*/ 32 w 46"/>
                  <a:gd name="T45" fmla="*/ 0 h 62"/>
                  <a:gd name="T46" fmla="*/ 24 w 46"/>
                  <a:gd name="T47" fmla="*/ 0 h 62"/>
                  <a:gd name="T48" fmla="*/ 24 w 46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30" y="60"/>
                    </a:lnTo>
                    <a:lnTo>
                      <a:pt x="38" y="54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1850"/>
              <p:cNvSpPr/>
              <p:nvPr/>
            </p:nvSpPr>
            <p:spPr bwMode="auto">
              <a:xfrm>
                <a:off x="3166" y="2452"/>
                <a:ext cx="24" cy="62"/>
              </a:xfrm>
              <a:custGeom>
                <a:avLst/>
                <a:gdLst>
                  <a:gd name="T0" fmla="*/ 24 w 24"/>
                  <a:gd name="T1" fmla="*/ 0 h 62"/>
                  <a:gd name="T2" fmla="*/ 22 w 24"/>
                  <a:gd name="T3" fmla="*/ 0 h 62"/>
                  <a:gd name="T4" fmla="*/ 22 w 24"/>
                  <a:gd name="T5" fmla="*/ 0 h 62"/>
                  <a:gd name="T6" fmla="*/ 14 w 24"/>
                  <a:gd name="T7" fmla="*/ 0 h 62"/>
                  <a:gd name="T8" fmla="*/ 6 w 24"/>
                  <a:gd name="T9" fmla="*/ 6 h 62"/>
                  <a:gd name="T10" fmla="*/ 2 w 24"/>
                  <a:gd name="T11" fmla="*/ 12 h 62"/>
                  <a:gd name="T12" fmla="*/ 0 w 24"/>
                  <a:gd name="T13" fmla="*/ 20 h 62"/>
                  <a:gd name="T14" fmla="*/ 0 w 24"/>
                  <a:gd name="T15" fmla="*/ 38 h 62"/>
                  <a:gd name="T16" fmla="*/ 0 w 24"/>
                  <a:gd name="T17" fmla="*/ 38 h 62"/>
                  <a:gd name="T18" fmla="*/ 4 w 24"/>
                  <a:gd name="T19" fmla="*/ 46 h 62"/>
                  <a:gd name="T20" fmla="*/ 8 w 24"/>
                  <a:gd name="T21" fmla="*/ 54 h 62"/>
                  <a:gd name="T22" fmla="*/ 16 w 24"/>
                  <a:gd name="T23" fmla="*/ 60 h 62"/>
                  <a:gd name="T24" fmla="*/ 24 w 24"/>
                  <a:gd name="T25" fmla="*/ 62 h 62"/>
                  <a:gd name="T26" fmla="*/ 24 w 24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4" y="6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1851"/>
              <p:cNvSpPr/>
              <p:nvPr/>
            </p:nvSpPr>
            <p:spPr bwMode="auto">
              <a:xfrm>
                <a:off x="3190" y="2522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1852"/>
              <p:cNvSpPr/>
              <p:nvPr/>
            </p:nvSpPr>
            <p:spPr bwMode="auto">
              <a:xfrm>
                <a:off x="3176" y="2522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1853"/>
              <p:cNvSpPr/>
              <p:nvPr/>
            </p:nvSpPr>
            <p:spPr bwMode="auto">
              <a:xfrm>
                <a:off x="3166" y="2438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24 w 48"/>
                  <a:gd name="T3" fmla="*/ 8 h 40"/>
                  <a:gd name="T4" fmla="*/ 36 w 48"/>
                  <a:gd name="T5" fmla="*/ 6 h 40"/>
                  <a:gd name="T6" fmla="*/ 42 w 48"/>
                  <a:gd name="T7" fmla="*/ 0 h 40"/>
                  <a:gd name="T8" fmla="*/ 42 w 48"/>
                  <a:gd name="T9" fmla="*/ 0 h 40"/>
                  <a:gd name="T10" fmla="*/ 44 w 48"/>
                  <a:gd name="T11" fmla="*/ 8 h 40"/>
                  <a:gd name="T12" fmla="*/ 42 w 48"/>
                  <a:gd name="T13" fmla="*/ 10 h 40"/>
                  <a:gd name="T14" fmla="*/ 40 w 48"/>
                  <a:gd name="T15" fmla="*/ 14 h 40"/>
                  <a:gd name="T16" fmla="*/ 40 w 48"/>
                  <a:gd name="T17" fmla="*/ 14 h 40"/>
                  <a:gd name="T18" fmla="*/ 44 w 48"/>
                  <a:gd name="T19" fmla="*/ 16 h 40"/>
                  <a:gd name="T20" fmla="*/ 48 w 48"/>
                  <a:gd name="T21" fmla="*/ 14 h 40"/>
                  <a:gd name="T22" fmla="*/ 48 w 48"/>
                  <a:gd name="T23" fmla="*/ 14 h 40"/>
                  <a:gd name="T24" fmla="*/ 48 w 48"/>
                  <a:gd name="T25" fmla="*/ 18 h 40"/>
                  <a:gd name="T26" fmla="*/ 44 w 48"/>
                  <a:gd name="T27" fmla="*/ 20 h 40"/>
                  <a:gd name="T28" fmla="*/ 44 w 48"/>
                  <a:gd name="T29" fmla="*/ 20 h 40"/>
                  <a:gd name="T30" fmla="*/ 46 w 48"/>
                  <a:gd name="T31" fmla="*/ 28 h 40"/>
                  <a:gd name="T32" fmla="*/ 46 w 48"/>
                  <a:gd name="T33" fmla="*/ 40 h 40"/>
                  <a:gd name="T34" fmla="*/ 46 w 48"/>
                  <a:gd name="T35" fmla="*/ 40 h 40"/>
                  <a:gd name="T36" fmla="*/ 44 w 48"/>
                  <a:gd name="T37" fmla="*/ 36 h 40"/>
                  <a:gd name="T38" fmla="*/ 40 w 48"/>
                  <a:gd name="T39" fmla="*/ 30 h 40"/>
                  <a:gd name="T40" fmla="*/ 34 w 48"/>
                  <a:gd name="T41" fmla="*/ 24 h 40"/>
                  <a:gd name="T42" fmla="*/ 30 w 48"/>
                  <a:gd name="T43" fmla="*/ 22 h 40"/>
                  <a:gd name="T44" fmla="*/ 24 w 48"/>
                  <a:gd name="T45" fmla="*/ 22 h 40"/>
                  <a:gd name="T46" fmla="*/ 24 w 48"/>
                  <a:gd name="T47" fmla="*/ 22 h 40"/>
                  <a:gd name="T48" fmla="*/ 18 w 48"/>
                  <a:gd name="T49" fmla="*/ 22 h 40"/>
                  <a:gd name="T50" fmla="*/ 12 w 48"/>
                  <a:gd name="T51" fmla="*/ 24 h 40"/>
                  <a:gd name="T52" fmla="*/ 6 w 48"/>
                  <a:gd name="T53" fmla="*/ 30 h 40"/>
                  <a:gd name="T54" fmla="*/ 4 w 48"/>
                  <a:gd name="T55" fmla="*/ 36 h 40"/>
                  <a:gd name="T56" fmla="*/ 0 w 48"/>
                  <a:gd name="T57" fmla="*/ 40 h 40"/>
                  <a:gd name="T58" fmla="*/ 0 w 48"/>
                  <a:gd name="T59" fmla="*/ 40 h 40"/>
                  <a:gd name="T60" fmla="*/ 0 w 48"/>
                  <a:gd name="T61" fmla="*/ 32 h 40"/>
                  <a:gd name="T62" fmla="*/ 0 w 48"/>
                  <a:gd name="T63" fmla="*/ 26 h 40"/>
                  <a:gd name="T64" fmla="*/ 2 w 48"/>
                  <a:gd name="T65" fmla="*/ 20 h 40"/>
                  <a:gd name="T66" fmla="*/ 4 w 48"/>
                  <a:gd name="T67" fmla="*/ 16 h 40"/>
                  <a:gd name="T68" fmla="*/ 8 w 48"/>
                  <a:gd name="T69" fmla="*/ 12 h 40"/>
                  <a:gd name="T70" fmla="*/ 12 w 48"/>
                  <a:gd name="T71" fmla="*/ 10 h 40"/>
                  <a:gd name="T72" fmla="*/ 24 w 48"/>
                  <a:gd name="T73" fmla="*/ 8 h 40"/>
                  <a:gd name="T74" fmla="*/ 24 w 48"/>
                  <a:gd name="T75" fmla="*/ 8 h 40"/>
                  <a:gd name="T76" fmla="*/ 24 w 48"/>
                  <a:gd name="T77" fmla="*/ 8 h 40"/>
                  <a:gd name="T78" fmla="*/ 24 w 48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6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6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2" y="24"/>
                    </a:lnTo>
                    <a:lnTo>
                      <a:pt x="6" y="30"/>
                    </a:lnTo>
                    <a:lnTo>
                      <a:pt x="4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1854"/>
              <p:cNvSpPr/>
              <p:nvPr/>
            </p:nvSpPr>
            <p:spPr bwMode="auto">
              <a:xfrm>
                <a:off x="3166" y="2446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18 w 24"/>
                  <a:gd name="T5" fmla="*/ 14 h 32"/>
                  <a:gd name="T6" fmla="*/ 12 w 24"/>
                  <a:gd name="T7" fmla="*/ 16 h 32"/>
                  <a:gd name="T8" fmla="*/ 6 w 24"/>
                  <a:gd name="T9" fmla="*/ 22 h 32"/>
                  <a:gd name="T10" fmla="*/ 4 w 24"/>
                  <a:gd name="T11" fmla="*/ 28 h 32"/>
                  <a:gd name="T12" fmla="*/ 0 w 24"/>
                  <a:gd name="T13" fmla="*/ 32 h 32"/>
                  <a:gd name="T14" fmla="*/ 0 w 24"/>
                  <a:gd name="T15" fmla="*/ 32 h 32"/>
                  <a:gd name="T16" fmla="*/ 0 w 24"/>
                  <a:gd name="T17" fmla="*/ 24 h 32"/>
                  <a:gd name="T18" fmla="*/ 0 w 24"/>
                  <a:gd name="T19" fmla="*/ 18 h 32"/>
                  <a:gd name="T20" fmla="*/ 2 w 24"/>
                  <a:gd name="T21" fmla="*/ 12 h 32"/>
                  <a:gd name="T22" fmla="*/ 4 w 24"/>
                  <a:gd name="T23" fmla="*/ 8 h 32"/>
                  <a:gd name="T24" fmla="*/ 8 w 24"/>
                  <a:gd name="T25" fmla="*/ 4 h 32"/>
                  <a:gd name="T26" fmla="*/ 12 w 24"/>
                  <a:gd name="T27" fmla="*/ 2 h 32"/>
                  <a:gd name="T28" fmla="*/ 24 w 24"/>
                  <a:gd name="T29" fmla="*/ 0 h 32"/>
                  <a:gd name="T30" fmla="*/ 24 w 24"/>
                  <a:gd name="T31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6" y="22"/>
                    </a:lnTo>
                    <a:lnTo>
                      <a:pt x="4" y="2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Rectangle 1855"/>
              <p:cNvSpPr>
                <a:spLocks noChangeArrowheads="1"/>
              </p:cNvSpPr>
              <p:nvPr/>
            </p:nvSpPr>
            <p:spPr bwMode="auto">
              <a:xfrm>
                <a:off x="3126" y="2686"/>
                <a:ext cx="128" cy="124"/>
              </a:xfrm>
              <a:prstGeom prst="rect">
                <a:avLst/>
              </a:prstGeom>
              <a:solidFill>
                <a:srgbClr val="007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1856"/>
              <p:cNvSpPr/>
              <p:nvPr/>
            </p:nvSpPr>
            <p:spPr bwMode="auto">
              <a:xfrm>
                <a:off x="3212" y="272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1857"/>
              <p:cNvSpPr/>
              <p:nvPr/>
            </p:nvSpPr>
            <p:spPr bwMode="auto">
              <a:xfrm>
                <a:off x="3164" y="272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1858"/>
              <p:cNvSpPr/>
              <p:nvPr/>
            </p:nvSpPr>
            <p:spPr bwMode="auto">
              <a:xfrm>
                <a:off x="3144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4 w 92"/>
                  <a:gd name="T5" fmla="*/ 0 h 40"/>
                  <a:gd name="T6" fmla="*/ 34 w 92"/>
                  <a:gd name="T7" fmla="*/ 0 h 40"/>
                  <a:gd name="T8" fmla="*/ 20 w 92"/>
                  <a:gd name="T9" fmla="*/ 6 h 40"/>
                  <a:gd name="T10" fmla="*/ 10 w 92"/>
                  <a:gd name="T11" fmla="*/ 8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0 w 92"/>
                  <a:gd name="T33" fmla="*/ 14 h 40"/>
                  <a:gd name="T34" fmla="*/ 88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1859"/>
              <p:cNvSpPr/>
              <p:nvPr/>
            </p:nvSpPr>
            <p:spPr bwMode="auto">
              <a:xfrm>
                <a:off x="3144" y="277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4 w 46"/>
                  <a:gd name="T3" fmla="*/ 0 h 40"/>
                  <a:gd name="T4" fmla="*/ 34 w 46"/>
                  <a:gd name="T5" fmla="*/ 0 h 40"/>
                  <a:gd name="T6" fmla="*/ 20 w 46"/>
                  <a:gd name="T7" fmla="*/ 6 h 40"/>
                  <a:gd name="T8" fmla="*/ 10 w 46"/>
                  <a:gd name="T9" fmla="*/ 8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1860"/>
              <p:cNvSpPr/>
              <p:nvPr/>
            </p:nvSpPr>
            <p:spPr bwMode="auto">
              <a:xfrm>
                <a:off x="3174" y="2770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16 w 30"/>
                  <a:gd name="T7" fmla="*/ 6 h 40"/>
                  <a:gd name="T8" fmla="*/ 4 w 30"/>
                  <a:gd name="T9" fmla="*/ 0 h 40"/>
                  <a:gd name="T10" fmla="*/ 0 w 30"/>
                  <a:gd name="T11" fmla="*/ 2 h 40"/>
                  <a:gd name="T12" fmla="*/ 8 w 30"/>
                  <a:gd name="T13" fmla="*/ 40 h 40"/>
                  <a:gd name="T14" fmla="*/ 22 w 30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16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1861"/>
              <p:cNvSpPr/>
              <p:nvPr/>
            </p:nvSpPr>
            <p:spPr bwMode="auto">
              <a:xfrm>
                <a:off x="3174" y="2770"/>
                <a:ext cx="16" cy="40"/>
              </a:xfrm>
              <a:custGeom>
                <a:avLst/>
                <a:gdLst>
                  <a:gd name="T0" fmla="*/ 16 w 16"/>
                  <a:gd name="T1" fmla="*/ 6 h 40"/>
                  <a:gd name="T2" fmla="*/ 4 w 16"/>
                  <a:gd name="T3" fmla="*/ 0 h 40"/>
                  <a:gd name="T4" fmla="*/ 0 w 16"/>
                  <a:gd name="T5" fmla="*/ 2 h 40"/>
                  <a:gd name="T6" fmla="*/ 8 w 16"/>
                  <a:gd name="T7" fmla="*/ 40 h 40"/>
                  <a:gd name="T8" fmla="*/ 16 w 16"/>
                  <a:gd name="T9" fmla="*/ 40 h 40"/>
                  <a:gd name="T10" fmla="*/ 16 w 16"/>
                  <a:gd name="T11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0">
                    <a:moveTo>
                      <a:pt x="16" y="6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1862"/>
              <p:cNvSpPr/>
              <p:nvPr/>
            </p:nvSpPr>
            <p:spPr bwMode="auto">
              <a:xfrm>
                <a:off x="3196" y="2772"/>
                <a:ext cx="18" cy="38"/>
              </a:xfrm>
              <a:custGeom>
                <a:avLst/>
                <a:gdLst>
                  <a:gd name="T0" fmla="*/ 0 w 18"/>
                  <a:gd name="T1" fmla="*/ 38 h 38"/>
                  <a:gd name="T2" fmla="*/ 0 w 18"/>
                  <a:gd name="T3" fmla="*/ 38 h 38"/>
                  <a:gd name="T4" fmla="*/ 12 w 18"/>
                  <a:gd name="T5" fmla="*/ 38 h 38"/>
                  <a:gd name="T6" fmla="*/ 12 w 18"/>
                  <a:gd name="T7" fmla="*/ 38 h 38"/>
                  <a:gd name="T8" fmla="*/ 12 w 18"/>
                  <a:gd name="T9" fmla="*/ 38 h 38"/>
                  <a:gd name="T10" fmla="*/ 12 w 18"/>
                  <a:gd name="T11" fmla="*/ 38 h 38"/>
                  <a:gd name="T12" fmla="*/ 14 w 18"/>
                  <a:gd name="T13" fmla="*/ 26 h 38"/>
                  <a:gd name="T14" fmla="*/ 14 w 18"/>
                  <a:gd name="T15" fmla="*/ 26 h 38"/>
                  <a:gd name="T16" fmla="*/ 10 w 18"/>
                  <a:gd name="T17" fmla="*/ 20 h 38"/>
                  <a:gd name="T18" fmla="*/ 10 w 18"/>
                  <a:gd name="T19" fmla="*/ 20 h 38"/>
                  <a:gd name="T20" fmla="*/ 16 w 18"/>
                  <a:gd name="T21" fmla="*/ 20 h 38"/>
                  <a:gd name="T22" fmla="*/ 16 w 18"/>
                  <a:gd name="T23" fmla="*/ 20 h 38"/>
                  <a:gd name="T24" fmla="*/ 18 w 18"/>
                  <a:gd name="T25" fmla="*/ 4 h 38"/>
                  <a:gd name="T26" fmla="*/ 18 w 18"/>
                  <a:gd name="T27" fmla="*/ 4 h 38"/>
                  <a:gd name="T28" fmla="*/ 18 w 18"/>
                  <a:gd name="T29" fmla="*/ 4 h 38"/>
                  <a:gd name="T30" fmla="*/ 8 w 18"/>
                  <a:gd name="T31" fmla="*/ 0 h 38"/>
                  <a:gd name="T32" fmla="*/ 8 w 18"/>
                  <a:gd name="T33" fmla="*/ 0 h 38"/>
                  <a:gd name="T34" fmla="*/ 8 w 18"/>
                  <a:gd name="T35" fmla="*/ 0 h 38"/>
                  <a:gd name="T36" fmla="*/ 0 w 18"/>
                  <a:gd name="T37" fmla="*/ 38 h 38"/>
                  <a:gd name="T38" fmla="*/ 0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0" y="38"/>
                    </a:moveTo>
                    <a:lnTo>
                      <a:pt x="0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1863"/>
              <p:cNvSpPr/>
              <p:nvPr/>
            </p:nvSpPr>
            <p:spPr bwMode="auto">
              <a:xfrm>
                <a:off x="3178" y="2756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1864"/>
              <p:cNvSpPr/>
              <p:nvPr/>
            </p:nvSpPr>
            <p:spPr bwMode="auto">
              <a:xfrm>
                <a:off x="3178" y="2756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1865"/>
              <p:cNvSpPr/>
              <p:nvPr/>
            </p:nvSpPr>
            <p:spPr bwMode="auto">
              <a:xfrm>
                <a:off x="3166" y="269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8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1866"/>
              <p:cNvSpPr/>
              <p:nvPr/>
            </p:nvSpPr>
            <p:spPr bwMode="auto">
              <a:xfrm>
                <a:off x="3166" y="2696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2 h 64"/>
                  <a:gd name="T16" fmla="*/ 0 w 24"/>
                  <a:gd name="T17" fmla="*/ 42 h 64"/>
                  <a:gd name="T18" fmla="*/ 2 w 24"/>
                  <a:gd name="T19" fmla="*/ 50 h 64"/>
                  <a:gd name="T20" fmla="*/ 8 w 24"/>
                  <a:gd name="T21" fmla="*/ 58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1867"/>
              <p:cNvSpPr/>
              <p:nvPr/>
            </p:nvSpPr>
            <p:spPr bwMode="auto">
              <a:xfrm>
                <a:off x="3184" y="274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1868"/>
              <p:cNvSpPr/>
              <p:nvPr/>
            </p:nvSpPr>
            <p:spPr bwMode="auto">
              <a:xfrm>
                <a:off x="3190" y="277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1869"/>
              <p:cNvSpPr/>
              <p:nvPr/>
            </p:nvSpPr>
            <p:spPr bwMode="auto">
              <a:xfrm>
                <a:off x="3174" y="2770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2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1870"/>
              <p:cNvSpPr/>
              <p:nvPr/>
            </p:nvSpPr>
            <p:spPr bwMode="auto">
              <a:xfrm>
                <a:off x="3164" y="2772"/>
                <a:ext cx="18" cy="38"/>
              </a:xfrm>
              <a:custGeom>
                <a:avLst/>
                <a:gdLst>
                  <a:gd name="T0" fmla="*/ 18 w 18"/>
                  <a:gd name="T1" fmla="*/ 38 h 38"/>
                  <a:gd name="T2" fmla="*/ 18 w 18"/>
                  <a:gd name="T3" fmla="*/ 38 h 38"/>
                  <a:gd name="T4" fmla="*/ 8 w 18"/>
                  <a:gd name="T5" fmla="*/ 38 h 38"/>
                  <a:gd name="T6" fmla="*/ 8 w 18"/>
                  <a:gd name="T7" fmla="*/ 38 h 38"/>
                  <a:gd name="T8" fmla="*/ 8 w 18"/>
                  <a:gd name="T9" fmla="*/ 38 h 38"/>
                  <a:gd name="T10" fmla="*/ 8 w 18"/>
                  <a:gd name="T11" fmla="*/ 38 h 38"/>
                  <a:gd name="T12" fmla="*/ 4 w 18"/>
                  <a:gd name="T13" fmla="*/ 26 h 38"/>
                  <a:gd name="T14" fmla="*/ 4 w 18"/>
                  <a:gd name="T15" fmla="*/ 26 h 38"/>
                  <a:gd name="T16" fmla="*/ 8 w 18"/>
                  <a:gd name="T17" fmla="*/ 20 h 38"/>
                  <a:gd name="T18" fmla="*/ 8 w 18"/>
                  <a:gd name="T19" fmla="*/ 20 h 38"/>
                  <a:gd name="T20" fmla="*/ 4 w 18"/>
                  <a:gd name="T21" fmla="*/ 20 h 38"/>
                  <a:gd name="T22" fmla="*/ 4 w 18"/>
                  <a:gd name="T23" fmla="*/ 20 h 38"/>
                  <a:gd name="T24" fmla="*/ 0 w 18"/>
                  <a:gd name="T25" fmla="*/ 4 h 38"/>
                  <a:gd name="T26" fmla="*/ 0 w 18"/>
                  <a:gd name="T27" fmla="*/ 4 h 38"/>
                  <a:gd name="T28" fmla="*/ 0 w 18"/>
                  <a:gd name="T29" fmla="*/ 4 h 38"/>
                  <a:gd name="T30" fmla="*/ 10 w 18"/>
                  <a:gd name="T31" fmla="*/ 0 h 38"/>
                  <a:gd name="T32" fmla="*/ 10 w 18"/>
                  <a:gd name="T33" fmla="*/ 0 h 38"/>
                  <a:gd name="T34" fmla="*/ 10 w 18"/>
                  <a:gd name="T35" fmla="*/ 0 h 38"/>
                  <a:gd name="T36" fmla="*/ 18 w 18"/>
                  <a:gd name="T37" fmla="*/ 38 h 38"/>
                  <a:gd name="T38" fmla="*/ 18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18" y="38"/>
                    </a:moveTo>
                    <a:lnTo>
                      <a:pt x="1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1871"/>
              <p:cNvSpPr/>
              <p:nvPr/>
            </p:nvSpPr>
            <p:spPr bwMode="auto">
              <a:xfrm>
                <a:off x="3164" y="2692"/>
                <a:ext cx="50" cy="32"/>
              </a:xfrm>
              <a:custGeom>
                <a:avLst/>
                <a:gdLst>
                  <a:gd name="T0" fmla="*/ 26 w 50"/>
                  <a:gd name="T1" fmla="*/ 0 h 32"/>
                  <a:gd name="T2" fmla="*/ 26 w 50"/>
                  <a:gd name="T3" fmla="*/ 0 h 32"/>
                  <a:gd name="T4" fmla="*/ 38 w 50"/>
                  <a:gd name="T5" fmla="*/ 0 h 32"/>
                  <a:gd name="T6" fmla="*/ 42 w 50"/>
                  <a:gd name="T7" fmla="*/ 2 h 32"/>
                  <a:gd name="T8" fmla="*/ 46 w 50"/>
                  <a:gd name="T9" fmla="*/ 4 h 32"/>
                  <a:gd name="T10" fmla="*/ 48 w 50"/>
                  <a:gd name="T11" fmla="*/ 10 h 32"/>
                  <a:gd name="T12" fmla="*/ 50 w 50"/>
                  <a:gd name="T13" fmla="*/ 16 h 32"/>
                  <a:gd name="T14" fmla="*/ 50 w 50"/>
                  <a:gd name="T15" fmla="*/ 22 h 32"/>
                  <a:gd name="T16" fmla="*/ 48 w 50"/>
                  <a:gd name="T17" fmla="*/ 32 h 32"/>
                  <a:gd name="T18" fmla="*/ 48 w 50"/>
                  <a:gd name="T19" fmla="*/ 32 h 32"/>
                  <a:gd name="T20" fmla="*/ 44 w 50"/>
                  <a:gd name="T21" fmla="*/ 24 h 32"/>
                  <a:gd name="T22" fmla="*/ 42 w 50"/>
                  <a:gd name="T23" fmla="*/ 16 h 32"/>
                  <a:gd name="T24" fmla="*/ 42 w 50"/>
                  <a:gd name="T25" fmla="*/ 16 h 32"/>
                  <a:gd name="T26" fmla="*/ 26 w 50"/>
                  <a:gd name="T27" fmla="*/ 18 h 32"/>
                  <a:gd name="T28" fmla="*/ 26 w 50"/>
                  <a:gd name="T29" fmla="*/ 18 h 32"/>
                  <a:gd name="T30" fmla="*/ 10 w 50"/>
                  <a:gd name="T31" fmla="*/ 16 h 32"/>
                  <a:gd name="T32" fmla="*/ 10 w 50"/>
                  <a:gd name="T33" fmla="*/ 16 h 32"/>
                  <a:gd name="T34" fmla="*/ 6 w 50"/>
                  <a:gd name="T35" fmla="*/ 24 h 32"/>
                  <a:gd name="T36" fmla="*/ 2 w 50"/>
                  <a:gd name="T37" fmla="*/ 32 h 32"/>
                  <a:gd name="T38" fmla="*/ 2 w 50"/>
                  <a:gd name="T39" fmla="*/ 32 h 32"/>
                  <a:gd name="T40" fmla="*/ 0 w 50"/>
                  <a:gd name="T41" fmla="*/ 22 h 32"/>
                  <a:gd name="T42" fmla="*/ 0 w 50"/>
                  <a:gd name="T43" fmla="*/ 16 h 32"/>
                  <a:gd name="T44" fmla="*/ 2 w 50"/>
                  <a:gd name="T45" fmla="*/ 10 h 32"/>
                  <a:gd name="T46" fmla="*/ 4 w 50"/>
                  <a:gd name="T47" fmla="*/ 4 h 32"/>
                  <a:gd name="T48" fmla="*/ 8 w 50"/>
                  <a:gd name="T49" fmla="*/ 2 h 32"/>
                  <a:gd name="T50" fmla="*/ 14 w 50"/>
                  <a:gd name="T51" fmla="*/ 0 h 32"/>
                  <a:gd name="T52" fmla="*/ 26 w 50"/>
                  <a:gd name="T53" fmla="*/ 0 h 32"/>
                  <a:gd name="T54" fmla="*/ 26 w 50"/>
                  <a:gd name="T5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" h="32">
                    <a:moveTo>
                      <a:pt x="26" y="0"/>
                    </a:moveTo>
                    <a:lnTo>
                      <a:pt x="26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6" y="4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50" y="2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4" y="24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1872"/>
              <p:cNvSpPr/>
              <p:nvPr/>
            </p:nvSpPr>
            <p:spPr bwMode="auto">
              <a:xfrm>
                <a:off x="3164" y="2692"/>
                <a:ext cx="26" cy="32"/>
              </a:xfrm>
              <a:custGeom>
                <a:avLst/>
                <a:gdLst>
                  <a:gd name="T0" fmla="*/ 26 w 26"/>
                  <a:gd name="T1" fmla="*/ 18 h 32"/>
                  <a:gd name="T2" fmla="*/ 26 w 26"/>
                  <a:gd name="T3" fmla="*/ 18 h 32"/>
                  <a:gd name="T4" fmla="*/ 10 w 26"/>
                  <a:gd name="T5" fmla="*/ 16 h 32"/>
                  <a:gd name="T6" fmla="*/ 10 w 26"/>
                  <a:gd name="T7" fmla="*/ 16 h 32"/>
                  <a:gd name="T8" fmla="*/ 6 w 26"/>
                  <a:gd name="T9" fmla="*/ 24 h 32"/>
                  <a:gd name="T10" fmla="*/ 2 w 26"/>
                  <a:gd name="T11" fmla="*/ 32 h 32"/>
                  <a:gd name="T12" fmla="*/ 2 w 26"/>
                  <a:gd name="T13" fmla="*/ 32 h 32"/>
                  <a:gd name="T14" fmla="*/ 0 w 26"/>
                  <a:gd name="T15" fmla="*/ 22 h 32"/>
                  <a:gd name="T16" fmla="*/ 0 w 26"/>
                  <a:gd name="T17" fmla="*/ 16 h 32"/>
                  <a:gd name="T18" fmla="*/ 2 w 26"/>
                  <a:gd name="T19" fmla="*/ 10 h 32"/>
                  <a:gd name="T20" fmla="*/ 4 w 26"/>
                  <a:gd name="T21" fmla="*/ 4 h 32"/>
                  <a:gd name="T22" fmla="*/ 8 w 26"/>
                  <a:gd name="T23" fmla="*/ 2 h 32"/>
                  <a:gd name="T24" fmla="*/ 14 w 26"/>
                  <a:gd name="T25" fmla="*/ 0 h 32"/>
                  <a:gd name="T26" fmla="*/ 26 w 26"/>
                  <a:gd name="T27" fmla="*/ 0 h 32"/>
                  <a:gd name="T28" fmla="*/ 26 w 26"/>
                  <a:gd name="T29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2">
                    <a:moveTo>
                      <a:pt x="26" y="18"/>
                    </a:move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1873"/>
              <p:cNvSpPr/>
              <p:nvPr/>
            </p:nvSpPr>
            <p:spPr bwMode="auto">
              <a:xfrm>
                <a:off x="3194" y="2720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  <a:gd name="T10" fmla="*/ 12 w 14"/>
                  <a:gd name="T11" fmla="*/ 2 h 2"/>
                  <a:gd name="T12" fmla="*/ 10 w 14"/>
                  <a:gd name="T13" fmla="*/ 2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0 h 2"/>
                  <a:gd name="T20" fmla="*/ 0 w 14"/>
                  <a:gd name="T21" fmla="*/ 0 h 2"/>
                  <a:gd name="T22" fmla="*/ 0 w 14"/>
                  <a:gd name="T23" fmla="*/ 0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1874"/>
              <p:cNvSpPr/>
              <p:nvPr/>
            </p:nvSpPr>
            <p:spPr bwMode="auto">
              <a:xfrm>
                <a:off x="3170" y="2720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0 h 2"/>
                  <a:gd name="T6" fmla="*/ 2 w 14"/>
                  <a:gd name="T7" fmla="*/ 0 h 2"/>
                  <a:gd name="T8" fmla="*/ 0 w 14"/>
                  <a:gd name="T9" fmla="*/ 2 h 2"/>
                  <a:gd name="T10" fmla="*/ 2 w 14"/>
                  <a:gd name="T11" fmla="*/ 2 h 2"/>
                  <a:gd name="T12" fmla="*/ 6 w 14"/>
                  <a:gd name="T13" fmla="*/ 2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0 h 2"/>
                  <a:gd name="T20" fmla="*/ 14 w 14"/>
                  <a:gd name="T21" fmla="*/ 0 h 2"/>
                  <a:gd name="T22" fmla="*/ 14 w 14"/>
                  <a:gd name="T23" fmla="*/ 0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1875"/>
              <p:cNvSpPr/>
              <p:nvPr/>
            </p:nvSpPr>
            <p:spPr bwMode="auto">
              <a:xfrm>
                <a:off x="3180" y="2744"/>
                <a:ext cx="18" cy="4"/>
              </a:xfrm>
              <a:custGeom>
                <a:avLst/>
                <a:gdLst>
                  <a:gd name="T0" fmla="*/ 10 w 18"/>
                  <a:gd name="T1" fmla="*/ 0 h 4"/>
                  <a:gd name="T2" fmla="*/ 16 w 18"/>
                  <a:gd name="T3" fmla="*/ 0 h 4"/>
                  <a:gd name="T4" fmla="*/ 16 w 18"/>
                  <a:gd name="T5" fmla="*/ 0 h 4"/>
                  <a:gd name="T6" fmla="*/ 18 w 18"/>
                  <a:gd name="T7" fmla="*/ 2 h 4"/>
                  <a:gd name="T8" fmla="*/ 18 w 18"/>
                  <a:gd name="T9" fmla="*/ 4 h 4"/>
                  <a:gd name="T10" fmla="*/ 18 w 18"/>
                  <a:gd name="T11" fmla="*/ 4 h 4"/>
                  <a:gd name="T12" fmla="*/ 10 w 18"/>
                  <a:gd name="T13" fmla="*/ 4 h 4"/>
                  <a:gd name="T14" fmla="*/ 0 w 18"/>
                  <a:gd name="T15" fmla="*/ 4 h 4"/>
                  <a:gd name="T16" fmla="*/ 0 w 18"/>
                  <a:gd name="T17" fmla="*/ 4 h 4"/>
                  <a:gd name="T18" fmla="*/ 0 w 18"/>
                  <a:gd name="T19" fmla="*/ 4 h 4"/>
                  <a:gd name="T20" fmla="*/ 2 w 18"/>
                  <a:gd name="T21" fmla="*/ 2 h 4"/>
                  <a:gd name="T22" fmla="*/ 2 w 18"/>
                  <a:gd name="T23" fmla="*/ 0 h 4"/>
                  <a:gd name="T24" fmla="*/ 10 w 18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4">
                    <a:moveTo>
                      <a:pt x="1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1876"/>
              <p:cNvSpPr/>
              <p:nvPr/>
            </p:nvSpPr>
            <p:spPr bwMode="auto">
              <a:xfrm>
                <a:off x="3180" y="2744"/>
                <a:ext cx="10" cy="4"/>
              </a:xfrm>
              <a:custGeom>
                <a:avLst/>
                <a:gdLst>
                  <a:gd name="T0" fmla="*/ 10 w 10"/>
                  <a:gd name="T1" fmla="*/ 4 h 4"/>
                  <a:gd name="T2" fmla="*/ 0 w 10"/>
                  <a:gd name="T3" fmla="*/ 4 h 4"/>
                  <a:gd name="T4" fmla="*/ 0 w 10"/>
                  <a:gd name="T5" fmla="*/ 4 h 4"/>
                  <a:gd name="T6" fmla="*/ 0 w 10"/>
                  <a:gd name="T7" fmla="*/ 4 h 4"/>
                  <a:gd name="T8" fmla="*/ 2 w 10"/>
                  <a:gd name="T9" fmla="*/ 2 h 4"/>
                  <a:gd name="T10" fmla="*/ 2 w 10"/>
                  <a:gd name="T11" fmla="*/ 0 h 4"/>
                  <a:gd name="T12" fmla="*/ 10 w 10"/>
                  <a:gd name="T13" fmla="*/ 0 h 4"/>
                  <a:gd name="T14" fmla="*/ 10 w 10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4">
                    <a:moveTo>
                      <a:pt x="1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1877"/>
              <p:cNvSpPr/>
              <p:nvPr/>
            </p:nvSpPr>
            <p:spPr bwMode="auto">
              <a:xfrm>
                <a:off x="3180" y="2772"/>
                <a:ext cx="18" cy="10"/>
              </a:xfrm>
              <a:custGeom>
                <a:avLst/>
                <a:gdLst>
                  <a:gd name="T0" fmla="*/ 10 w 18"/>
                  <a:gd name="T1" fmla="*/ 6 h 10"/>
                  <a:gd name="T2" fmla="*/ 10 w 18"/>
                  <a:gd name="T3" fmla="*/ 6 h 10"/>
                  <a:gd name="T4" fmla="*/ 16 w 18"/>
                  <a:gd name="T5" fmla="*/ 0 h 10"/>
                  <a:gd name="T6" fmla="*/ 16 w 18"/>
                  <a:gd name="T7" fmla="*/ 0 h 10"/>
                  <a:gd name="T8" fmla="*/ 18 w 18"/>
                  <a:gd name="T9" fmla="*/ 6 h 10"/>
                  <a:gd name="T10" fmla="*/ 16 w 18"/>
                  <a:gd name="T11" fmla="*/ 10 h 10"/>
                  <a:gd name="T12" fmla="*/ 16 w 18"/>
                  <a:gd name="T13" fmla="*/ 10 h 10"/>
                  <a:gd name="T14" fmla="*/ 10 w 18"/>
                  <a:gd name="T15" fmla="*/ 6 h 10"/>
                  <a:gd name="T16" fmla="*/ 10 w 18"/>
                  <a:gd name="T17" fmla="*/ 6 h 10"/>
                  <a:gd name="T18" fmla="*/ 2 w 18"/>
                  <a:gd name="T19" fmla="*/ 0 h 10"/>
                  <a:gd name="T20" fmla="*/ 2 w 18"/>
                  <a:gd name="T21" fmla="*/ 0 h 10"/>
                  <a:gd name="T22" fmla="*/ 0 w 18"/>
                  <a:gd name="T23" fmla="*/ 6 h 10"/>
                  <a:gd name="T24" fmla="*/ 2 w 18"/>
                  <a:gd name="T25" fmla="*/ 10 h 10"/>
                  <a:gd name="T26" fmla="*/ 2 w 18"/>
                  <a:gd name="T27" fmla="*/ 10 h 10"/>
                  <a:gd name="T28" fmla="*/ 10 w 18"/>
                  <a:gd name="T29" fmla="*/ 6 h 10"/>
                  <a:gd name="T30" fmla="*/ 10 w 18"/>
                  <a:gd name="T3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0">
                    <a:moveTo>
                      <a:pt x="10" y="6"/>
                    </a:moveTo>
                    <a:lnTo>
                      <a:pt x="10" y="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6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1878"/>
              <p:cNvSpPr/>
              <p:nvPr/>
            </p:nvSpPr>
            <p:spPr bwMode="auto">
              <a:xfrm>
                <a:off x="3180" y="2772"/>
                <a:ext cx="10" cy="10"/>
              </a:xfrm>
              <a:custGeom>
                <a:avLst/>
                <a:gdLst>
                  <a:gd name="T0" fmla="*/ 10 w 10"/>
                  <a:gd name="T1" fmla="*/ 6 h 10"/>
                  <a:gd name="T2" fmla="*/ 10 w 10"/>
                  <a:gd name="T3" fmla="*/ 6 h 10"/>
                  <a:gd name="T4" fmla="*/ 2 w 10"/>
                  <a:gd name="T5" fmla="*/ 0 h 10"/>
                  <a:gd name="T6" fmla="*/ 2 w 10"/>
                  <a:gd name="T7" fmla="*/ 0 h 10"/>
                  <a:gd name="T8" fmla="*/ 0 w 10"/>
                  <a:gd name="T9" fmla="*/ 6 h 10"/>
                  <a:gd name="T10" fmla="*/ 2 w 10"/>
                  <a:gd name="T11" fmla="*/ 10 h 10"/>
                  <a:gd name="T12" fmla="*/ 2 w 10"/>
                  <a:gd name="T13" fmla="*/ 10 h 10"/>
                  <a:gd name="T14" fmla="*/ 10 w 10"/>
                  <a:gd name="T15" fmla="*/ 6 h 10"/>
                  <a:gd name="T16" fmla="*/ 10 w 10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10" y="6"/>
                    </a:moveTo>
                    <a:lnTo>
                      <a:pt x="1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1879"/>
              <p:cNvSpPr/>
              <p:nvPr/>
            </p:nvSpPr>
            <p:spPr bwMode="auto">
              <a:xfrm>
                <a:off x="3186" y="2776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2 w 6"/>
                  <a:gd name="T3" fmla="*/ 0 h 4"/>
                  <a:gd name="T4" fmla="*/ 2 w 6"/>
                  <a:gd name="T5" fmla="*/ 0 h 4"/>
                  <a:gd name="T6" fmla="*/ 0 w 6"/>
                  <a:gd name="T7" fmla="*/ 0 h 4"/>
                  <a:gd name="T8" fmla="*/ 0 w 6"/>
                  <a:gd name="T9" fmla="*/ 2 h 4"/>
                  <a:gd name="T10" fmla="*/ 0 w 6"/>
                  <a:gd name="T11" fmla="*/ 2 h 4"/>
                  <a:gd name="T12" fmla="*/ 2 w 6"/>
                  <a:gd name="T13" fmla="*/ 4 h 4"/>
                  <a:gd name="T14" fmla="*/ 6 w 6"/>
                  <a:gd name="T15" fmla="*/ 4 h 4"/>
                  <a:gd name="T16" fmla="*/ 6 w 6"/>
                  <a:gd name="T17" fmla="*/ 4 h 4"/>
                  <a:gd name="T18" fmla="*/ 6 w 6"/>
                  <a:gd name="T19" fmla="*/ 2 h 4"/>
                  <a:gd name="T20" fmla="*/ 6 w 6"/>
                  <a:gd name="T21" fmla="*/ 0 h 4"/>
                  <a:gd name="T22" fmla="*/ 6 w 6"/>
                  <a:gd name="T23" fmla="*/ 0 h 4"/>
                  <a:gd name="T24" fmla="*/ 6 w 6"/>
                  <a:gd name="T25" fmla="*/ 0 h 4"/>
                  <a:gd name="T26" fmla="*/ 6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1880"/>
              <p:cNvSpPr/>
              <p:nvPr/>
            </p:nvSpPr>
            <p:spPr bwMode="auto">
              <a:xfrm>
                <a:off x="3186" y="2776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2 w 4"/>
                  <a:gd name="T5" fmla="*/ 0 h 4"/>
                  <a:gd name="T6" fmla="*/ 0 w 4"/>
                  <a:gd name="T7" fmla="*/ 0 h 4"/>
                  <a:gd name="T8" fmla="*/ 0 w 4"/>
                  <a:gd name="T9" fmla="*/ 2 h 4"/>
                  <a:gd name="T10" fmla="*/ 0 w 4"/>
                  <a:gd name="T11" fmla="*/ 2 h 4"/>
                  <a:gd name="T12" fmla="*/ 2 w 4"/>
                  <a:gd name="T13" fmla="*/ 4 h 4"/>
                  <a:gd name="T14" fmla="*/ 4 w 4"/>
                  <a:gd name="T15" fmla="*/ 4 h 4"/>
                  <a:gd name="T16" fmla="*/ 4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Rectangle 1881"/>
              <p:cNvSpPr>
                <a:spLocks noChangeArrowheads="1"/>
              </p:cNvSpPr>
              <p:nvPr/>
            </p:nvSpPr>
            <p:spPr bwMode="auto">
              <a:xfrm>
                <a:off x="2742" y="2810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Freeform 1882"/>
              <p:cNvSpPr/>
              <p:nvPr/>
            </p:nvSpPr>
            <p:spPr bwMode="auto">
              <a:xfrm>
                <a:off x="2828" y="2848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1883"/>
              <p:cNvSpPr/>
              <p:nvPr/>
            </p:nvSpPr>
            <p:spPr bwMode="auto">
              <a:xfrm>
                <a:off x="2780" y="284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1884"/>
              <p:cNvSpPr/>
              <p:nvPr/>
            </p:nvSpPr>
            <p:spPr bwMode="auto">
              <a:xfrm>
                <a:off x="2760" y="289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0 w 92"/>
                  <a:gd name="T33" fmla="*/ 14 h 40"/>
                  <a:gd name="T34" fmla="*/ 88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1885"/>
              <p:cNvSpPr/>
              <p:nvPr/>
            </p:nvSpPr>
            <p:spPr bwMode="auto">
              <a:xfrm>
                <a:off x="2760" y="2894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Freeform 1886"/>
              <p:cNvSpPr/>
              <p:nvPr/>
            </p:nvSpPr>
            <p:spPr bwMode="auto">
              <a:xfrm>
                <a:off x="2788" y="2894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4 h 20"/>
                  <a:gd name="T16" fmla="*/ 10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4 w 36"/>
                  <a:gd name="T23" fmla="*/ 18 h 20"/>
                  <a:gd name="T24" fmla="*/ 30 w 36"/>
                  <a:gd name="T25" fmla="*/ 14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Freeform 1887"/>
              <p:cNvSpPr/>
              <p:nvPr/>
            </p:nvSpPr>
            <p:spPr bwMode="auto">
              <a:xfrm>
                <a:off x="2788" y="2894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0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Freeform 1888"/>
              <p:cNvSpPr/>
              <p:nvPr/>
            </p:nvSpPr>
            <p:spPr bwMode="auto">
              <a:xfrm>
                <a:off x="2790" y="2894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6 w 30"/>
                  <a:gd name="T5" fmla="*/ 0 h 16"/>
                  <a:gd name="T6" fmla="*/ 6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6 h 16"/>
                  <a:gd name="T18" fmla="*/ 16 w 30"/>
                  <a:gd name="T19" fmla="*/ 16 h 16"/>
                  <a:gd name="T20" fmla="*/ 16 w 30"/>
                  <a:gd name="T21" fmla="*/ 16 h 16"/>
                  <a:gd name="T22" fmla="*/ 22 w 30"/>
                  <a:gd name="T23" fmla="*/ 16 h 16"/>
                  <a:gd name="T24" fmla="*/ 26 w 30"/>
                  <a:gd name="T25" fmla="*/ 12 h 16"/>
                  <a:gd name="T26" fmla="*/ 30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6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Freeform 1889"/>
              <p:cNvSpPr/>
              <p:nvPr/>
            </p:nvSpPr>
            <p:spPr bwMode="auto">
              <a:xfrm>
                <a:off x="2790" y="2894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6 w 16"/>
                  <a:gd name="T3" fmla="*/ 0 h 16"/>
                  <a:gd name="T4" fmla="*/ 6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4 w 16"/>
                  <a:gd name="T13" fmla="*/ 12 h 16"/>
                  <a:gd name="T14" fmla="*/ 10 w 16"/>
                  <a:gd name="T15" fmla="*/ 16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Freeform 1890"/>
              <p:cNvSpPr/>
              <p:nvPr/>
            </p:nvSpPr>
            <p:spPr bwMode="auto">
              <a:xfrm>
                <a:off x="2796" y="2880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Freeform 1891"/>
              <p:cNvSpPr/>
              <p:nvPr/>
            </p:nvSpPr>
            <p:spPr bwMode="auto">
              <a:xfrm>
                <a:off x="2796" y="2880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Freeform 1892"/>
              <p:cNvSpPr/>
              <p:nvPr/>
            </p:nvSpPr>
            <p:spPr bwMode="auto">
              <a:xfrm>
                <a:off x="2782" y="2822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0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0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0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0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Freeform 1893"/>
              <p:cNvSpPr/>
              <p:nvPr/>
            </p:nvSpPr>
            <p:spPr bwMode="auto">
              <a:xfrm>
                <a:off x="2782" y="282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0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0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Freeform 1894"/>
              <p:cNvSpPr/>
              <p:nvPr/>
            </p:nvSpPr>
            <p:spPr bwMode="auto">
              <a:xfrm>
                <a:off x="2798" y="2878"/>
                <a:ext cx="16" cy="8"/>
              </a:xfrm>
              <a:custGeom>
                <a:avLst/>
                <a:gdLst>
                  <a:gd name="T0" fmla="*/ 0 w 16"/>
                  <a:gd name="T1" fmla="*/ 4 h 8"/>
                  <a:gd name="T2" fmla="*/ 0 w 16"/>
                  <a:gd name="T3" fmla="*/ 4 h 8"/>
                  <a:gd name="T4" fmla="*/ 8 w 16"/>
                  <a:gd name="T5" fmla="*/ 8 h 8"/>
                  <a:gd name="T6" fmla="*/ 8 w 16"/>
                  <a:gd name="T7" fmla="*/ 8 h 8"/>
                  <a:gd name="T8" fmla="*/ 16 w 16"/>
                  <a:gd name="T9" fmla="*/ 4 h 8"/>
                  <a:gd name="T10" fmla="*/ 16 w 16"/>
                  <a:gd name="T11" fmla="*/ 4 h 8"/>
                  <a:gd name="T12" fmla="*/ 12 w 16"/>
                  <a:gd name="T13" fmla="*/ 2 h 8"/>
                  <a:gd name="T14" fmla="*/ 8 w 16"/>
                  <a:gd name="T15" fmla="*/ 0 h 8"/>
                  <a:gd name="T16" fmla="*/ 8 w 16"/>
                  <a:gd name="T17" fmla="*/ 0 h 8"/>
                  <a:gd name="T18" fmla="*/ 2 w 16"/>
                  <a:gd name="T19" fmla="*/ 2 h 8"/>
                  <a:gd name="T20" fmla="*/ 0 w 16"/>
                  <a:gd name="T21" fmla="*/ 4 h 8"/>
                  <a:gd name="T22" fmla="*/ 0 w 16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8">
                    <a:moveTo>
                      <a:pt x="0" y="4"/>
                    </a:moveTo>
                    <a:lnTo>
                      <a:pt x="0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Freeform 1895"/>
              <p:cNvSpPr/>
              <p:nvPr/>
            </p:nvSpPr>
            <p:spPr bwMode="auto">
              <a:xfrm>
                <a:off x="2798" y="2878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0 w 8"/>
                  <a:gd name="T3" fmla="*/ 4 h 8"/>
                  <a:gd name="T4" fmla="*/ 8 w 8"/>
                  <a:gd name="T5" fmla="*/ 8 h 8"/>
                  <a:gd name="T6" fmla="*/ 8 w 8"/>
                  <a:gd name="T7" fmla="*/ 0 h 8"/>
                  <a:gd name="T8" fmla="*/ 8 w 8"/>
                  <a:gd name="T9" fmla="*/ 0 h 8"/>
                  <a:gd name="T10" fmla="*/ 2 w 8"/>
                  <a:gd name="T11" fmla="*/ 2 h 8"/>
                  <a:gd name="T12" fmla="*/ 0 w 8"/>
                  <a:gd name="T13" fmla="*/ 4 h 8"/>
                  <a:gd name="T14" fmla="*/ 0 w 8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lnTo>
                      <a:pt x="0" y="4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Freeform 1896"/>
              <p:cNvSpPr/>
              <p:nvPr/>
            </p:nvSpPr>
            <p:spPr bwMode="auto">
              <a:xfrm>
                <a:off x="2806" y="289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Freeform 1897"/>
              <p:cNvSpPr/>
              <p:nvPr/>
            </p:nvSpPr>
            <p:spPr bwMode="auto">
              <a:xfrm>
                <a:off x="2790" y="2894"/>
                <a:ext cx="16" cy="16"/>
              </a:xfrm>
              <a:custGeom>
                <a:avLst/>
                <a:gdLst>
                  <a:gd name="T0" fmla="*/ 6 w 16"/>
                  <a:gd name="T1" fmla="*/ 0 h 16"/>
                  <a:gd name="T2" fmla="*/ 6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2 h 16"/>
                  <a:gd name="T16" fmla="*/ 0 w 16"/>
                  <a:gd name="T17" fmla="*/ 2 h 16"/>
                  <a:gd name="T18" fmla="*/ 0 w 16"/>
                  <a:gd name="T19" fmla="*/ 2 h 16"/>
                  <a:gd name="T20" fmla="*/ 6 w 16"/>
                  <a:gd name="T21" fmla="*/ 0 h 16"/>
                  <a:gd name="T22" fmla="*/ 6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6" y="0"/>
                    </a:moveTo>
                    <a:lnTo>
                      <a:pt x="6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Freeform 1898"/>
              <p:cNvSpPr>
                <a:spLocks noEditPoints="1"/>
              </p:cNvSpPr>
              <p:nvPr/>
            </p:nvSpPr>
            <p:spPr bwMode="auto">
              <a:xfrm>
                <a:off x="2780" y="2846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4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28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Freeform 1899"/>
              <p:cNvSpPr>
                <a:spLocks noEditPoints="1"/>
              </p:cNvSpPr>
              <p:nvPr/>
            </p:nvSpPr>
            <p:spPr bwMode="auto">
              <a:xfrm>
                <a:off x="2780" y="2846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Rectangle 1900"/>
              <p:cNvSpPr>
                <a:spLocks noChangeArrowheads="1"/>
              </p:cNvSpPr>
              <p:nvPr/>
            </p:nvSpPr>
            <p:spPr bwMode="auto">
              <a:xfrm>
                <a:off x="2870" y="2314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Freeform 1901"/>
              <p:cNvSpPr/>
              <p:nvPr/>
            </p:nvSpPr>
            <p:spPr bwMode="auto">
              <a:xfrm>
                <a:off x="2956" y="235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Freeform 1902"/>
              <p:cNvSpPr/>
              <p:nvPr/>
            </p:nvSpPr>
            <p:spPr bwMode="auto">
              <a:xfrm>
                <a:off x="2908" y="235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Freeform 1903"/>
              <p:cNvSpPr/>
              <p:nvPr/>
            </p:nvSpPr>
            <p:spPr bwMode="auto">
              <a:xfrm>
                <a:off x="2888" y="239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4 w 92"/>
                  <a:gd name="T5" fmla="*/ 0 h 40"/>
                  <a:gd name="T6" fmla="*/ 34 w 92"/>
                  <a:gd name="T7" fmla="*/ 0 h 40"/>
                  <a:gd name="T8" fmla="*/ 20 w 92"/>
                  <a:gd name="T9" fmla="*/ 6 h 40"/>
                  <a:gd name="T10" fmla="*/ 10 w 92"/>
                  <a:gd name="T11" fmla="*/ 8 h 40"/>
                  <a:gd name="T12" fmla="*/ 2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0 w 92"/>
                  <a:gd name="T33" fmla="*/ 12 h 40"/>
                  <a:gd name="T34" fmla="*/ 88 w 92"/>
                  <a:gd name="T35" fmla="*/ 10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Freeform 1904"/>
              <p:cNvSpPr/>
              <p:nvPr/>
            </p:nvSpPr>
            <p:spPr bwMode="auto">
              <a:xfrm>
                <a:off x="2888" y="239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4 w 46"/>
                  <a:gd name="T3" fmla="*/ 0 h 40"/>
                  <a:gd name="T4" fmla="*/ 34 w 46"/>
                  <a:gd name="T5" fmla="*/ 0 h 40"/>
                  <a:gd name="T6" fmla="*/ 20 w 46"/>
                  <a:gd name="T7" fmla="*/ 6 h 40"/>
                  <a:gd name="T8" fmla="*/ 10 w 46"/>
                  <a:gd name="T9" fmla="*/ 8 h 40"/>
                  <a:gd name="T10" fmla="*/ 2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Freeform 1905"/>
              <p:cNvSpPr/>
              <p:nvPr/>
            </p:nvSpPr>
            <p:spPr bwMode="auto">
              <a:xfrm>
                <a:off x="2916" y="2398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6 w 36"/>
                  <a:gd name="T5" fmla="*/ 0 h 18"/>
                  <a:gd name="T6" fmla="*/ 6 w 36"/>
                  <a:gd name="T7" fmla="*/ 0 h 18"/>
                  <a:gd name="T8" fmla="*/ 0 w 36"/>
                  <a:gd name="T9" fmla="*/ 2 h 18"/>
                  <a:gd name="T10" fmla="*/ 0 w 36"/>
                  <a:gd name="T11" fmla="*/ 2 h 18"/>
                  <a:gd name="T12" fmla="*/ 2 w 36"/>
                  <a:gd name="T13" fmla="*/ 10 h 18"/>
                  <a:gd name="T14" fmla="*/ 6 w 36"/>
                  <a:gd name="T15" fmla="*/ 14 h 18"/>
                  <a:gd name="T16" fmla="*/ 10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4 w 36"/>
                  <a:gd name="T23" fmla="*/ 18 h 18"/>
                  <a:gd name="T24" fmla="*/ 30 w 36"/>
                  <a:gd name="T25" fmla="*/ 14 h 18"/>
                  <a:gd name="T26" fmla="*/ 34 w 36"/>
                  <a:gd name="T27" fmla="*/ 10 h 18"/>
                  <a:gd name="T28" fmla="*/ 36 w 36"/>
                  <a:gd name="T29" fmla="*/ 2 h 18"/>
                  <a:gd name="T30" fmla="*/ 36 w 36"/>
                  <a:gd name="T31" fmla="*/ 2 h 18"/>
                  <a:gd name="T32" fmla="*/ 28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Freeform 1906"/>
              <p:cNvSpPr/>
              <p:nvPr/>
            </p:nvSpPr>
            <p:spPr bwMode="auto">
              <a:xfrm>
                <a:off x="2916" y="2398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6 w 18"/>
                  <a:gd name="T3" fmla="*/ 0 h 18"/>
                  <a:gd name="T4" fmla="*/ 6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10 h 18"/>
                  <a:gd name="T12" fmla="*/ 6 w 18"/>
                  <a:gd name="T13" fmla="*/ 14 h 18"/>
                  <a:gd name="T14" fmla="*/ 10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Freeform 1907"/>
              <p:cNvSpPr/>
              <p:nvPr/>
            </p:nvSpPr>
            <p:spPr bwMode="auto">
              <a:xfrm>
                <a:off x="2918" y="2398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4 h 16"/>
                  <a:gd name="T18" fmla="*/ 16 w 30"/>
                  <a:gd name="T19" fmla="*/ 16 h 16"/>
                  <a:gd name="T20" fmla="*/ 16 w 30"/>
                  <a:gd name="T21" fmla="*/ 16 h 16"/>
                  <a:gd name="T22" fmla="*/ 22 w 30"/>
                  <a:gd name="T23" fmla="*/ 14 h 16"/>
                  <a:gd name="T24" fmla="*/ 26 w 30"/>
                  <a:gd name="T25" fmla="*/ 12 h 16"/>
                  <a:gd name="T26" fmla="*/ 30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Freeform 1908"/>
              <p:cNvSpPr/>
              <p:nvPr/>
            </p:nvSpPr>
            <p:spPr bwMode="auto">
              <a:xfrm>
                <a:off x="2918" y="2398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4 w 16"/>
                  <a:gd name="T3" fmla="*/ 0 h 16"/>
                  <a:gd name="T4" fmla="*/ 4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4 w 16"/>
                  <a:gd name="T13" fmla="*/ 12 h 16"/>
                  <a:gd name="T14" fmla="*/ 10 w 16"/>
                  <a:gd name="T15" fmla="*/ 14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Freeform 1909"/>
              <p:cNvSpPr/>
              <p:nvPr/>
            </p:nvSpPr>
            <p:spPr bwMode="auto">
              <a:xfrm>
                <a:off x="2922" y="2384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4 h 18"/>
                  <a:gd name="T6" fmla="*/ 12 w 22"/>
                  <a:gd name="T7" fmla="*/ 18 h 18"/>
                  <a:gd name="T8" fmla="*/ 22 w 22"/>
                  <a:gd name="T9" fmla="*/ 14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Freeform 1910"/>
              <p:cNvSpPr/>
              <p:nvPr/>
            </p:nvSpPr>
            <p:spPr bwMode="auto">
              <a:xfrm>
                <a:off x="2922" y="238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0 w 12"/>
                  <a:gd name="T3" fmla="*/ 0 h 18"/>
                  <a:gd name="T4" fmla="*/ 0 w 12"/>
                  <a:gd name="T5" fmla="*/ 14 h 18"/>
                  <a:gd name="T6" fmla="*/ 12 w 12"/>
                  <a:gd name="T7" fmla="*/ 18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Freeform 1911"/>
              <p:cNvSpPr/>
              <p:nvPr/>
            </p:nvSpPr>
            <p:spPr bwMode="auto">
              <a:xfrm>
                <a:off x="2910" y="2324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50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Freeform 1912"/>
              <p:cNvSpPr/>
              <p:nvPr/>
            </p:nvSpPr>
            <p:spPr bwMode="auto">
              <a:xfrm>
                <a:off x="2910" y="2324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50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Freeform 1913"/>
              <p:cNvSpPr/>
              <p:nvPr/>
            </p:nvSpPr>
            <p:spPr bwMode="auto">
              <a:xfrm>
                <a:off x="2926" y="2382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2 w 16"/>
                  <a:gd name="T13" fmla="*/ 0 h 6"/>
                  <a:gd name="T14" fmla="*/ 8 w 16"/>
                  <a:gd name="T15" fmla="*/ 0 h 6"/>
                  <a:gd name="T16" fmla="*/ 8 w 16"/>
                  <a:gd name="T17" fmla="*/ 0 h 6"/>
                  <a:gd name="T18" fmla="*/ 2 w 16"/>
                  <a:gd name="T19" fmla="*/ 0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Freeform 1914"/>
              <p:cNvSpPr/>
              <p:nvPr/>
            </p:nvSpPr>
            <p:spPr bwMode="auto">
              <a:xfrm>
                <a:off x="2926" y="2382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2 w 8"/>
                  <a:gd name="T11" fmla="*/ 0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Freeform 1915"/>
              <p:cNvSpPr/>
              <p:nvPr/>
            </p:nvSpPr>
            <p:spPr bwMode="auto">
              <a:xfrm>
                <a:off x="2934" y="239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Freeform 1916"/>
              <p:cNvSpPr/>
              <p:nvPr/>
            </p:nvSpPr>
            <p:spPr bwMode="auto">
              <a:xfrm>
                <a:off x="2918" y="2398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4 h 16"/>
                  <a:gd name="T6" fmla="*/ 16 w 16"/>
                  <a:gd name="T7" fmla="*/ 4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Freeform 1917"/>
              <p:cNvSpPr>
                <a:spLocks noEditPoints="1"/>
              </p:cNvSpPr>
              <p:nvPr/>
            </p:nvSpPr>
            <p:spPr bwMode="auto">
              <a:xfrm>
                <a:off x="2908" y="2350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2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0 h 14"/>
                  <a:gd name="T26" fmla="*/ 12 w 52"/>
                  <a:gd name="T27" fmla="*/ 14 h 14"/>
                  <a:gd name="T28" fmla="*/ 8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0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6 h 14"/>
                  <a:gd name="T64" fmla="*/ 44 w 52"/>
                  <a:gd name="T65" fmla="*/ 2 h 14"/>
                  <a:gd name="T66" fmla="*/ 42 w 52"/>
                  <a:gd name="T67" fmla="*/ 0 h 14"/>
                  <a:gd name="T68" fmla="*/ 32 w 52"/>
                  <a:gd name="T69" fmla="*/ 0 h 14"/>
                  <a:gd name="T70" fmla="*/ 28 w 52"/>
                  <a:gd name="T71" fmla="*/ 2 h 14"/>
                  <a:gd name="T72" fmla="*/ 32 w 52"/>
                  <a:gd name="T73" fmla="*/ 10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2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2"/>
                    </a:lnTo>
                    <a:lnTo>
                      <a:pt x="30" y="10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Freeform 1918"/>
              <p:cNvSpPr>
                <a:spLocks noEditPoints="1"/>
              </p:cNvSpPr>
              <p:nvPr/>
            </p:nvSpPr>
            <p:spPr bwMode="auto">
              <a:xfrm>
                <a:off x="2908" y="2350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0 h 14"/>
                  <a:gd name="T8" fmla="*/ 18 w 26"/>
                  <a:gd name="T9" fmla="*/ 12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6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0 h 14"/>
                  <a:gd name="T56" fmla="*/ 14 w 26"/>
                  <a:gd name="T57" fmla="*/ 0 h 14"/>
                  <a:gd name="T58" fmla="*/ 18 w 26"/>
                  <a:gd name="T59" fmla="*/ 0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0 h 14"/>
                  <a:gd name="T68" fmla="*/ 18 w 26"/>
                  <a:gd name="T69" fmla="*/ 10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Rectangle 1919"/>
              <p:cNvSpPr>
                <a:spLocks noChangeArrowheads="1"/>
              </p:cNvSpPr>
              <p:nvPr/>
            </p:nvSpPr>
            <p:spPr bwMode="auto">
              <a:xfrm>
                <a:off x="2998" y="2314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Freeform 1920"/>
              <p:cNvSpPr/>
              <p:nvPr/>
            </p:nvSpPr>
            <p:spPr bwMode="auto">
              <a:xfrm>
                <a:off x="3016" y="2398"/>
                <a:ext cx="92" cy="40"/>
              </a:xfrm>
              <a:custGeom>
                <a:avLst/>
                <a:gdLst>
                  <a:gd name="T0" fmla="*/ 56 w 92"/>
                  <a:gd name="T1" fmla="*/ 0 h 40"/>
                  <a:gd name="T2" fmla="*/ 56 w 92"/>
                  <a:gd name="T3" fmla="*/ 0 h 40"/>
                  <a:gd name="T4" fmla="*/ 70 w 92"/>
                  <a:gd name="T5" fmla="*/ 6 h 40"/>
                  <a:gd name="T6" fmla="*/ 82 w 92"/>
                  <a:gd name="T7" fmla="*/ 8 h 40"/>
                  <a:gd name="T8" fmla="*/ 88 w 92"/>
                  <a:gd name="T9" fmla="*/ 10 h 40"/>
                  <a:gd name="T10" fmla="*/ 90 w 92"/>
                  <a:gd name="T11" fmla="*/ 12 h 40"/>
                  <a:gd name="T12" fmla="*/ 92 w 92"/>
                  <a:gd name="T13" fmla="*/ 16 h 40"/>
                  <a:gd name="T14" fmla="*/ 92 w 92"/>
                  <a:gd name="T15" fmla="*/ 16 h 40"/>
                  <a:gd name="T16" fmla="*/ 92 w 92"/>
                  <a:gd name="T17" fmla="*/ 40 h 40"/>
                  <a:gd name="T18" fmla="*/ 92 w 92"/>
                  <a:gd name="T19" fmla="*/ 40 h 40"/>
                  <a:gd name="T20" fmla="*/ 0 w 92"/>
                  <a:gd name="T21" fmla="*/ 40 h 40"/>
                  <a:gd name="T22" fmla="*/ 0 w 92"/>
                  <a:gd name="T23" fmla="*/ 40 h 40"/>
                  <a:gd name="T24" fmla="*/ 0 w 92"/>
                  <a:gd name="T25" fmla="*/ 16 h 40"/>
                  <a:gd name="T26" fmla="*/ 0 w 92"/>
                  <a:gd name="T27" fmla="*/ 16 h 40"/>
                  <a:gd name="T28" fmla="*/ 0 w 92"/>
                  <a:gd name="T29" fmla="*/ 12 h 40"/>
                  <a:gd name="T30" fmla="*/ 2 w 92"/>
                  <a:gd name="T31" fmla="*/ 10 h 40"/>
                  <a:gd name="T32" fmla="*/ 10 w 92"/>
                  <a:gd name="T33" fmla="*/ 8 h 40"/>
                  <a:gd name="T34" fmla="*/ 20 w 92"/>
                  <a:gd name="T35" fmla="*/ 6 h 40"/>
                  <a:gd name="T36" fmla="*/ 34 w 92"/>
                  <a:gd name="T37" fmla="*/ 0 h 40"/>
                  <a:gd name="T38" fmla="*/ 34 w 92"/>
                  <a:gd name="T39" fmla="*/ 0 h 40"/>
                  <a:gd name="T40" fmla="*/ 46 w 92"/>
                  <a:gd name="T41" fmla="*/ 0 h 40"/>
                  <a:gd name="T42" fmla="*/ 46 w 92"/>
                  <a:gd name="T43" fmla="*/ 0 h 40"/>
                  <a:gd name="T44" fmla="*/ 56 w 92"/>
                  <a:gd name="T45" fmla="*/ 0 h 40"/>
                  <a:gd name="T46" fmla="*/ 56 w 92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0">
                    <a:moveTo>
                      <a:pt x="56" y="0"/>
                    </a:move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88" y="10"/>
                    </a:lnTo>
                    <a:lnTo>
                      <a:pt x="90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Freeform 1921"/>
              <p:cNvSpPr/>
              <p:nvPr/>
            </p:nvSpPr>
            <p:spPr bwMode="auto">
              <a:xfrm>
                <a:off x="3016" y="239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Freeform 1922"/>
              <p:cNvSpPr/>
              <p:nvPr/>
            </p:nvSpPr>
            <p:spPr bwMode="auto">
              <a:xfrm>
                <a:off x="3054" y="2402"/>
                <a:ext cx="16" cy="36"/>
              </a:xfrm>
              <a:custGeom>
                <a:avLst/>
                <a:gdLst>
                  <a:gd name="T0" fmla="*/ 16 w 16"/>
                  <a:gd name="T1" fmla="*/ 36 h 36"/>
                  <a:gd name="T2" fmla="*/ 0 w 16"/>
                  <a:gd name="T3" fmla="*/ 36 h 36"/>
                  <a:gd name="T4" fmla="*/ 4 w 16"/>
                  <a:gd name="T5" fmla="*/ 10 h 36"/>
                  <a:gd name="T6" fmla="*/ 4 w 16"/>
                  <a:gd name="T7" fmla="*/ 10 h 36"/>
                  <a:gd name="T8" fmla="*/ 2 w 16"/>
                  <a:gd name="T9" fmla="*/ 10 h 36"/>
                  <a:gd name="T10" fmla="*/ 2 w 16"/>
                  <a:gd name="T11" fmla="*/ 8 h 36"/>
                  <a:gd name="T12" fmla="*/ 2 w 16"/>
                  <a:gd name="T13" fmla="*/ 4 h 36"/>
                  <a:gd name="T14" fmla="*/ 2 w 16"/>
                  <a:gd name="T15" fmla="*/ 4 h 36"/>
                  <a:gd name="T16" fmla="*/ 2 w 16"/>
                  <a:gd name="T17" fmla="*/ 2 h 36"/>
                  <a:gd name="T18" fmla="*/ 4 w 16"/>
                  <a:gd name="T19" fmla="*/ 0 h 36"/>
                  <a:gd name="T20" fmla="*/ 8 w 16"/>
                  <a:gd name="T21" fmla="*/ 0 h 36"/>
                  <a:gd name="T22" fmla="*/ 10 w 16"/>
                  <a:gd name="T23" fmla="*/ 0 h 36"/>
                  <a:gd name="T24" fmla="*/ 10 w 16"/>
                  <a:gd name="T25" fmla="*/ 0 h 36"/>
                  <a:gd name="T26" fmla="*/ 12 w 16"/>
                  <a:gd name="T27" fmla="*/ 2 h 36"/>
                  <a:gd name="T28" fmla="*/ 14 w 16"/>
                  <a:gd name="T29" fmla="*/ 4 h 36"/>
                  <a:gd name="T30" fmla="*/ 12 w 16"/>
                  <a:gd name="T31" fmla="*/ 8 h 36"/>
                  <a:gd name="T32" fmla="*/ 12 w 16"/>
                  <a:gd name="T33" fmla="*/ 8 h 36"/>
                  <a:gd name="T34" fmla="*/ 12 w 16"/>
                  <a:gd name="T35" fmla="*/ 10 h 36"/>
                  <a:gd name="T36" fmla="*/ 10 w 16"/>
                  <a:gd name="T37" fmla="*/ 10 h 36"/>
                  <a:gd name="T38" fmla="*/ 16 w 16"/>
                  <a:gd name="T3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6">
                    <a:moveTo>
                      <a:pt x="16" y="36"/>
                    </a:moveTo>
                    <a:lnTo>
                      <a:pt x="0" y="3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Freeform 1923"/>
              <p:cNvSpPr/>
              <p:nvPr/>
            </p:nvSpPr>
            <p:spPr bwMode="auto">
              <a:xfrm>
                <a:off x="3054" y="2402"/>
                <a:ext cx="8" cy="36"/>
              </a:xfrm>
              <a:custGeom>
                <a:avLst/>
                <a:gdLst>
                  <a:gd name="T0" fmla="*/ 8 w 8"/>
                  <a:gd name="T1" fmla="*/ 36 h 36"/>
                  <a:gd name="T2" fmla="*/ 0 w 8"/>
                  <a:gd name="T3" fmla="*/ 36 h 36"/>
                  <a:gd name="T4" fmla="*/ 4 w 8"/>
                  <a:gd name="T5" fmla="*/ 10 h 36"/>
                  <a:gd name="T6" fmla="*/ 4 w 8"/>
                  <a:gd name="T7" fmla="*/ 10 h 36"/>
                  <a:gd name="T8" fmla="*/ 2 w 8"/>
                  <a:gd name="T9" fmla="*/ 10 h 36"/>
                  <a:gd name="T10" fmla="*/ 2 w 8"/>
                  <a:gd name="T11" fmla="*/ 8 h 36"/>
                  <a:gd name="T12" fmla="*/ 2 w 8"/>
                  <a:gd name="T13" fmla="*/ 4 h 36"/>
                  <a:gd name="T14" fmla="*/ 2 w 8"/>
                  <a:gd name="T15" fmla="*/ 4 h 36"/>
                  <a:gd name="T16" fmla="*/ 2 w 8"/>
                  <a:gd name="T17" fmla="*/ 2 h 36"/>
                  <a:gd name="T18" fmla="*/ 4 w 8"/>
                  <a:gd name="T19" fmla="*/ 0 h 36"/>
                  <a:gd name="T20" fmla="*/ 8 w 8"/>
                  <a:gd name="T21" fmla="*/ 0 h 36"/>
                  <a:gd name="T22" fmla="*/ 8 w 8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6">
                    <a:moveTo>
                      <a:pt x="8" y="36"/>
                    </a:moveTo>
                    <a:lnTo>
                      <a:pt x="0" y="3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6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Freeform 1924"/>
              <p:cNvSpPr/>
              <p:nvPr/>
            </p:nvSpPr>
            <p:spPr bwMode="auto">
              <a:xfrm>
                <a:off x="3058" y="2400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Freeform 1925"/>
              <p:cNvSpPr/>
              <p:nvPr/>
            </p:nvSpPr>
            <p:spPr bwMode="auto">
              <a:xfrm>
                <a:off x="3028" y="2400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Freeform 1926"/>
              <p:cNvSpPr/>
              <p:nvPr/>
            </p:nvSpPr>
            <p:spPr bwMode="auto">
              <a:xfrm>
                <a:off x="3062" y="239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Freeform 1927"/>
              <p:cNvSpPr/>
              <p:nvPr/>
            </p:nvSpPr>
            <p:spPr bwMode="auto">
              <a:xfrm>
                <a:off x="3046" y="2398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4 h 16"/>
                  <a:gd name="T6" fmla="*/ 16 w 16"/>
                  <a:gd name="T7" fmla="*/ 4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Freeform 1928"/>
              <p:cNvSpPr/>
              <p:nvPr/>
            </p:nvSpPr>
            <p:spPr bwMode="auto">
              <a:xfrm>
                <a:off x="3084" y="235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Freeform 1929"/>
              <p:cNvSpPr/>
              <p:nvPr/>
            </p:nvSpPr>
            <p:spPr bwMode="auto">
              <a:xfrm>
                <a:off x="3036" y="235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Freeform 1930"/>
              <p:cNvSpPr/>
              <p:nvPr/>
            </p:nvSpPr>
            <p:spPr bwMode="auto">
              <a:xfrm>
                <a:off x="3050" y="2382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6 h 20"/>
                  <a:gd name="T6" fmla="*/ 12 w 22"/>
                  <a:gd name="T7" fmla="*/ 20 h 20"/>
                  <a:gd name="T8" fmla="*/ 22 w 22"/>
                  <a:gd name="T9" fmla="*/ 16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2" y="20"/>
                    </a:lnTo>
                    <a:lnTo>
                      <a:pt x="22" y="16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Freeform 1931"/>
              <p:cNvSpPr/>
              <p:nvPr/>
            </p:nvSpPr>
            <p:spPr bwMode="auto">
              <a:xfrm>
                <a:off x="3050" y="2382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6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Freeform 1932"/>
              <p:cNvSpPr/>
              <p:nvPr/>
            </p:nvSpPr>
            <p:spPr bwMode="auto">
              <a:xfrm>
                <a:off x="3038" y="232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50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Freeform 1933"/>
              <p:cNvSpPr/>
              <p:nvPr/>
            </p:nvSpPr>
            <p:spPr bwMode="auto">
              <a:xfrm>
                <a:off x="3038" y="232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50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Freeform 1934"/>
              <p:cNvSpPr/>
              <p:nvPr/>
            </p:nvSpPr>
            <p:spPr bwMode="auto">
              <a:xfrm>
                <a:off x="3056" y="237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Freeform 1935"/>
              <p:cNvSpPr/>
              <p:nvPr/>
            </p:nvSpPr>
            <p:spPr bwMode="auto">
              <a:xfrm>
                <a:off x="3038" y="2322"/>
                <a:ext cx="46" cy="28"/>
              </a:xfrm>
              <a:custGeom>
                <a:avLst/>
                <a:gdLst>
                  <a:gd name="T0" fmla="*/ 16 w 46"/>
                  <a:gd name="T1" fmla="*/ 12 h 28"/>
                  <a:gd name="T2" fmla="*/ 16 w 46"/>
                  <a:gd name="T3" fmla="*/ 12 h 28"/>
                  <a:gd name="T4" fmla="*/ 22 w 46"/>
                  <a:gd name="T5" fmla="*/ 18 h 28"/>
                  <a:gd name="T6" fmla="*/ 28 w 46"/>
                  <a:gd name="T7" fmla="*/ 22 h 28"/>
                  <a:gd name="T8" fmla="*/ 38 w 46"/>
                  <a:gd name="T9" fmla="*/ 26 h 28"/>
                  <a:gd name="T10" fmla="*/ 46 w 46"/>
                  <a:gd name="T11" fmla="*/ 28 h 28"/>
                  <a:gd name="T12" fmla="*/ 46 w 46"/>
                  <a:gd name="T13" fmla="*/ 28 h 28"/>
                  <a:gd name="T14" fmla="*/ 46 w 46"/>
                  <a:gd name="T15" fmla="*/ 20 h 28"/>
                  <a:gd name="T16" fmla="*/ 46 w 46"/>
                  <a:gd name="T17" fmla="*/ 14 h 28"/>
                  <a:gd name="T18" fmla="*/ 42 w 46"/>
                  <a:gd name="T19" fmla="*/ 8 h 28"/>
                  <a:gd name="T20" fmla="*/ 38 w 46"/>
                  <a:gd name="T21" fmla="*/ 4 h 28"/>
                  <a:gd name="T22" fmla="*/ 34 w 46"/>
                  <a:gd name="T23" fmla="*/ 0 h 28"/>
                  <a:gd name="T24" fmla="*/ 28 w 46"/>
                  <a:gd name="T25" fmla="*/ 0 h 28"/>
                  <a:gd name="T26" fmla="*/ 22 w 46"/>
                  <a:gd name="T27" fmla="*/ 0 h 28"/>
                  <a:gd name="T28" fmla="*/ 16 w 46"/>
                  <a:gd name="T29" fmla="*/ 0 h 28"/>
                  <a:gd name="T30" fmla="*/ 16 w 46"/>
                  <a:gd name="T31" fmla="*/ 0 h 28"/>
                  <a:gd name="T32" fmla="*/ 8 w 46"/>
                  <a:gd name="T33" fmla="*/ 2 h 28"/>
                  <a:gd name="T34" fmla="*/ 2 w 46"/>
                  <a:gd name="T35" fmla="*/ 8 h 28"/>
                  <a:gd name="T36" fmla="*/ 0 w 46"/>
                  <a:gd name="T37" fmla="*/ 16 h 28"/>
                  <a:gd name="T38" fmla="*/ 0 w 46"/>
                  <a:gd name="T39" fmla="*/ 28 h 28"/>
                  <a:gd name="T40" fmla="*/ 0 w 46"/>
                  <a:gd name="T41" fmla="*/ 28 h 28"/>
                  <a:gd name="T42" fmla="*/ 10 w 46"/>
                  <a:gd name="T43" fmla="*/ 20 h 28"/>
                  <a:gd name="T44" fmla="*/ 16 w 46"/>
                  <a:gd name="T45" fmla="*/ 12 h 28"/>
                  <a:gd name="T46" fmla="*/ 16 w 46"/>
                  <a:gd name="T47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2" y="18"/>
                    </a:lnTo>
                    <a:lnTo>
                      <a:pt x="28" y="22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0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Freeform 1936"/>
              <p:cNvSpPr/>
              <p:nvPr/>
            </p:nvSpPr>
            <p:spPr bwMode="auto">
              <a:xfrm>
                <a:off x="3038" y="2322"/>
                <a:ext cx="24" cy="28"/>
              </a:xfrm>
              <a:custGeom>
                <a:avLst/>
                <a:gdLst>
                  <a:gd name="T0" fmla="*/ 16 w 24"/>
                  <a:gd name="T1" fmla="*/ 12 h 28"/>
                  <a:gd name="T2" fmla="*/ 16 w 24"/>
                  <a:gd name="T3" fmla="*/ 12 h 28"/>
                  <a:gd name="T4" fmla="*/ 24 w 24"/>
                  <a:gd name="T5" fmla="*/ 20 h 28"/>
                  <a:gd name="T6" fmla="*/ 24 w 24"/>
                  <a:gd name="T7" fmla="*/ 0 h 28"/>
                  <a:gd name="T8" fmla="*/ 24 w 24"/>
                  <a:gd name="T9" fmla="*/ 0 h 28"/>
                  <a:gd name="T10" fmla="*/ 16 w 24"/>
                  <a:gd name="T11" fmla="*/ 0 h 28"/>
                  <a:gd name="T12" fmla="*/ 16 w 24"/>
                  <a:gd name="T13" fmla="*/ 0 h 28"/>
                  <a:gd name="T14" fmla="*/ 8 w 24"/>
                  <a:gd name="T15" fmla="*/ 2 h 28"/>
                  <a:gd name="T16" fmla="*/ 2 w 24"/>
                  <a:gd name="T17" fmla="*/ 8 h 28"/>
                  <a:gd name="T18" fmla="*/ 0 w 24"/>
                  <a:gd name="T19" fmla="*/ 16 h 28"/>
                  <a:gd name="T20" fmla="*/ 0 w 24"/>
                  <a:gd name="T21" fmla="*/ 28 h 28"/>
                  <a:gd name="T22" fmla="*/ 0 w 24"/>
                  <a:gd name="T23" fmla="*/ 28 h 28"/>
                  <a:gd name="T24" fmla="*/ 10 w 24"/>
                  <a:gd name="T25" fmla="*/ 20 h 28"/>
                  <a:gd name="T26" fmla="*/ 16 w 24"/>
                  <a:gd name="T27" fmla="*/ 12 h 28"/>
                  <a:gd name="T28" fmla="*/ 16 w 24"/>
                  <a:gd name="T2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Freeform 1937"/>
              <p:cNvSpPr/>
              <p:nvPr/>
            </p:nvSpPr>
            <p:spPr bwMode="auto">
              <a:xfrm>
                <a:off x="3066" y="2350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  <a:gd name="T10" fmla="*/ 12 w 14"/>
                  <a:gd name="T11" fmla="*/ 2 h 2"/>
                  <a:gd name="T12" fmla="*/ 10 w 14"/>
                  <a:gd name="T13" fmla="*/ 2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2 h 2"/>
                  <a:gd name="T20" fmla="*/ 0 w 14"/>
                  <a:gd name="T21" fmla="*/ 2 h 2"/>
                  <a:gd name="T22" fmla="*/ 0 w 14"/>
                  <a:gd name="T23" fmla="*/ 2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Freeform 1938"/>
              <p:cNvSpPr/>
              <p:nvPr/>
            </p:nvSpPr>
            <p:spPr bwMode="auto">
              <a:xfrm>
                <a:off x="3044" y="2350"/>
                <a:ext cx="12" cy="2"/>
              </a:xfrm>
              <a:custGeom>
                <a:avLst/>
                <a:gdLst>
                  <a:gd name="T0" fmla="*/ 2 w 12"/>
                  <a:gd name="T1" fmla="*/ 0 h 2"/>
                  <a:gd name="T2" fmla="*/ 2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2 h 2"/>
                  <a:gd name="T10" fmla="*/ 0 w 12"/>
                  <a:gd name="T11" fmla="*/ 2 h 2"/>
                  <a:gd name="T12" fmla="*/ 4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0 w 12"/>
                  <a:gd name="T25" fmla="*/ 0 h 2"/>
                  <a:gd name="T26" fmla="*/ 2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Freeform 1939"/>
              <p:cNvSpPr/>
              <p:nvPr/>
            </p:nvSpPr>
            <p:spPr bwMode="auto">
              <a:xfrm>
                <a:off x="3078" y="2420"/>
                <a:ext cx="10" cy="14"/>
              </a:xfrm>
              <a:custGeom>
                <a:avLst/>
                <a:gdLst>
                  <a:gd name="T0" fmla="*/ 10 w 10"/>
                  <a:gd name="T1" fmla="*/ 6 h 14"/>
                  <a:gd name="T2" fmla="*/ 6 w 10"/>
                  <a:gd name="T3" fmla="*/ 0 h 14"/>
                  <a:gd name="T4" fmla="*/ 0 w 10"/>
                  <a:gd name="T5" fmla="*/ 6 h 14"/>
                  <a:gd name="T6" fmla="*/ 6 w 10"/>
                  <a:gd name="T7" fmla="*/ 14 h 14"/>
                  <a:gd name="T8" fmla="*/ 1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Freeform 1940"/>
              <p:cNvSpPr/>
              <p:nvPr/>
            </p:nvSpPr>
            <p:spPr bwMode="auto">
              <a:xfrm>
                <a:off x="3068" y="2420"/>
                <a:ext cx="8" cy="14"/>
              </a:xfrm>
              <a:custGeom>
                <a:avLst/>
                <a:gdLst>
                  <a:gd name="T0" fmla="*/ 8 w 8"/>
                  <a:gd name="T1" fmla="*/ 6 h 14"/>
                  <a:gd name="T2" fmla="*/ 4 w 8"/>
                  <a:gd name="T3" fmla="*/ 0 h 14"/>
                  <a:gd name="T4" fmla="*/ 0 w 8"/>
                  <a:gd name="T5" fmla="*/ 6 h 14"/>
                  <a:gd name="T6" fmla="*/ 4 w 8"/>
                  <a:gd name="T7" fmla="*/ 14 h 14"/>
                  <a:gd name="T8" fmla="*/ 8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Freeform 1941"/>
              <p:cNvSpPr/>
              <p:nvPr/>
            </p:nvSpPr>
            <p:spPr bwMode="auto">
              <a:xfrm>
                <a:off x="3078" y="2404"/>
                <a:ext cx="10" cy="14"/>
              </a:xfrm>
              <a:custGeom>
                <a:avLst/>
                <a:gdLst>
                  <a:gd name="T0" fmla="*/ 10 w 10"/>
                  <a:gd name="T1" fmla="*/ 8 h 14"/>
                  <a:gd name="T2" fmla="*/ 6 w 10"/>
                  <a:gd name="T3" fmla="*/ 0 h 14"/>
                  <a:gd name="T4" fmla="*/ 0 w 10"/>
                  <a:gd name="T5" fmla="*/ 8 h 14"/>
                  <a:gd name="T6" fmla="*/ 6 w 10"/>
                  <a:gd name="T7" fmla="*/ 14 h 14"/>
                  <a:gd name="T8" fmla="*/ 10 w 10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8"/>
                    </a:moveTo>
                    <a:lnTo>
                      <a:pt x="6" y="0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Freeform 1942"/>
              <p:cNvSpPr/>
              <p:nvPr/>
            </p:nvSpPr>
            <p:spPr bwMode="auto">
              <a:xfrm>
                <a:off x="3034" y="2420"/>
                <a:ext cx="10" cy="14"/>
              </a:xfrm>
              <a:custGeom>
                <a:avLst/>
                <a:gdLst>
                  <a:gd name="T0" fmla="*/ 0 w 10"/>
                  <a:gd name="T1" fmla="*/ 6 h 14"/>
                  <a:gd name="T2" fmla="*/ 6 w 10"/>
                  <a:gd name="T3" fmla="*/ 0 h 14"/>
                  <a:gd name="T4" fmla="*/ 10 w 10"/>
                  <a:gd name="T5" fmla="*/ 6 h 14"/>
                  <a:gd name="T6" fmla="*/ 6 w 10"/>
                  <a:gd name="T7" fmla="*/ 14 h 14"/>
                  <a:gd name="T8" fmla="*/ 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0" y="6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6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Freeform 1943"/>
              <p:cNvSpPr/>
              <p:nvPr/>
            </p:nvSpPr>
            <p:spPr bwMode="auto">
              <a:xfrm>
                <a:off x="3046" y="2420"/>
                <a:ext cx="10" cy="14"/>
              </a:xfrm>
              <a:custGeom>
                <a:avLst/>
                <a:gdLst>
                  <a:gd name="T0" fmla="*/ 0 w 10"/>
                  <a:gd name="T1" fmla="*/ 6 h 14"/>
                  <a:gd name="T2" fmla="*/ 4 w 10"/>
                  <a:gd name="T3" fmla="*/ 0 h 14"/>
                  <a:gd name="T4" fmla="*/ 10 w 10"/>
                  <a:gd name="T5" fmla="*/ 6 h 14"/>
                  <a:gd name="T6" fmla="*/ 4 w 10"/>
                  <a:gd name="T7" fmla="*/ 14 h 14"/>
                  <a:gd name="T8" fmla="*/ 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0" y="6"/>
                    </a:moveTo>
                    <a:lnTo>
                      <a:pt x="4" y="0"/>
                    </a:lnTo>
                    <a:lnTo>
                      <a:pt x="10" y="6"/>
                    </a:lnTo>
                    <a:lnTo>
                      <a:pt x="4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Freeform 1944"/>
              <p:cNvSpPr/>
              <p:nvPr/>
            </p:nvSpPr>
            <p:spPr bwMode="auto">
              <a:xfrm>
                <a:off x="3034" y="2404"/>
                <a:ext cx="10" cy="14"/>
              </a:xfrm>
              <a:custGeom>
                <a:avLst/>
                <a:gdLst>
                  <a:gd name="T0" fmla="*/ 0 w 10"/>
                  <a:gd name="T1" fmla="*/ 8 h 14"/>
                  <a:gd name="T2" fmla="*/ 6 w 10"/>
                  <a:gd name="T3" fmla="*/ 0 h 14"/>
                  <a:gd name="T4" fmla="*/ 10 w 10"/>
                  <a:gd name="T5" fmla="*/ 8 h 14"/>
                  <a:gd name="T6" fmla="*/ 6 w 10"/>
                  <a:gd name="T7" fmla="*/ 14 h 14"/>
                  <a:gd name="T8" fmla="*/ 0 w 10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0" y="8"/>
                    </a:moveTo>
                    <a:lnTo>
                      <a:pt x="6" y="0"/>
                    </a:lnTo>
                    <a:lnTo>
                      <a:pt x="10" y="8"/>
                    </a:lnTo>
                    <a:lnTo>
                      <a:pt x="6" y="1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Rectangle 1945"/>
              <p:cNvSpPr>
                <a:spLocks noChangeArrowheads="1"/>
              </p:cNvSpPr>
              <p:nvPr/>
            </p:nvSpPr>
            <p:spPr bwMode="auto">
              <a:xfrm>
                <a:off x="3126" y="3306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Freeform 1946"/>
              <p:cNvSpPr/>
              <p:nvPr/>
            </p:nvSpPr>
            <p:spPr bwMode="auto">
              <a:xfrm>
                <a:off x="3156" y="3312"/>
                <a:ext cx="68" cy="84"/>
              </a:xfrm>
              <a:custGeom>
                <a:avLst/>
                <a:gdLst>
                  <a:gd name="T0" fmla="*/ 34 w 68"/>
                  <a:gd name="T1" fmla="*/ 0 h 84"/>
                  <a:gd name="T2" fmla="*/ 34 w 68"/>
                  <a:gd name="T3" fmla="*/ 0 h 84"/>
                  <a:gd name="T4" fmla="*/ 22 w 68"/>
                  <a:gd name="T5" fmla="*/ 2 h 84"/>
                  <a:gd name="T6" fmla="*/ 14 w 68"/>
                  <a:gd name="T7" fmla="*/ 6 h 84"/>
                  <a:gd name="T8" fmla="*/ 8 w 68"/>
                  <a:gd name="T9" fmla="*/ 10 h 84"/>
                  <a:gd name="T10" fmla="*/ 4 w 68"/>
                  <a:gd name="T11" fmla="*/ 16 h 84"/>
                  <a:gd name="T12" fmla="*/ 0 w 68"/>
                  <a:gd name="T13" fmla="*/ 24 h 84"/>
                  <a:gd name="T14" fmla="*/ 0 w 68"/>
                  <a:gd name="T15" fmla="*/ 30 h 84"/>
                  <a:gd name="T16" fmla="*/ 0 w 68"/>
                  <a:gd name="T17" fmla="*/ 46 h 84"/>
                  <a:gd name="T18" fmla="*/ 0 w 68"/>
                  <a:gd name="T19" fmla="*/ 46 h 84"/>
                  <a:gd name="T20" fmla="*/ 2 w 68"/>
                  <a:gd name="T21" fmla="*/ 58 h 84"/>
                  <a:gd name="T22" fmla="*/ 6 w 68"/>
                  <a:gd name="T23" fmla="*/ 70 h 84"/>
                  <a:gd name="T24" fmla="*/ 12 w 68"/>
                  <a:gd name="T25" fmla="*/ 80 h 84"/>
                  <a:gd name="T26" fmla="*/ 16 w 68"/>
                  <a:gd name="T27" fmla="*/ 84 h 84"/>
                  <a:gd name="T28" fmla="*/ 16 w 68"/>
                  <a:gd name="T29" fmla="*/ 84 h 84"/>
                  <a:gd name="T30" fmla="*/ 34 w 68"/>
                  <a:gd name="T31" fmla="*/ 84 h 84"/>
                  <a:gd name="T32" fmla="*/ 34 w 68"/>
                  <a:gd name="T33" fmla="*/ 84 h 84"/>
                  <a:gd name="T34" fmla="*/ 50 w 68"/>
                  <a:gd name="T35" fmla="*/ 84 h 84"/>
                  <a:gd name="T36" fmla="*/ 50 w 68"/>
                  <a:gd name="T37" fmla="*/ 84 h 84"/>
                  <a:gd name="T38" fmla="*/ 54 w 68"/>
                  <a:gd name="T39" fmla="*/ 80 h 84"/>
                  <a:gd name="T40" fmla="*/ 60 w 68"/>
                  <a:gd name="T41" fmla="*/ 70 h 84"/>
                  <a:gd name="T42" fmla="*/ 64 w 68"/>
                  <a:gd name="T43" fmla="*/ 58 h 84"/>
                  <a:gd name="T44" fmla="*/ 68 w 68"/>
                  <a:gd name="T45" fmla="*/ 46 h 84"/>
                  <a:gd name="T46" fmla="*/ 68 w 68"/>
                  <a:gd name="T47" fmla="*/ 46 h 84"/>
                  <a:gd name="T48" fmla="*/ 68 w 68"/>
                  <a:gd name="T49" fmla="*/ 30 h 84"/>
                  <a:gd name="T50" fmla="*/ 66 w 68"/>
                  <a:gd name="T51" fmla="*/ 24 h 84"/>
                  <a:gd name="T52" fmla="*/ 62 w 68"/>
                  <a:gd name="T53" fmla="*/ 16 h 84"/>
                  <a:gd name="T54" fmla="*/ 58 w 68"/>
                  <a:gd name="T55" fmla="*/ 10 h 84"/>
                  <a:gd name="T56" fmla="*/ 52 w 68"/>
                  <a:gd name="T57" fmla="*/ 6 h 84"/>
                  <a:gd name="T58" fmla="*/ 44 w 68"/>
                  <a:gd name="T59" fmla="*/ 2 h 84"/>
                  <a:gd name="T60" fmla="*/ 34 w 68"/>
                  <a:gd name="T61" fmla="*/ 0 h 84"/>
                  <a:gd name="T62" fmla="*/ 34 w 68"/>
                  <a:gd name="T6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4">
                    <a:moveTo>
                      <a:pt x="34" y="0"/>
                    </a:moveTo>
                    <a:lnTo>
                      <a:pt x="34" y="0"/>
                    </a:lnTo>
                    <a:lnTo>
                      <a:pt x="22" y="2"/>
                    </a:lnTo>
                    <a:lnTo>
                      <a:pt x="14" y="6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8"/>
                    </a:lnTo>
                    <a:lnTo>
                      <a:pt x="6" y="70"/>
                    </a:lnTo>
                    <a:lnTo>
                      <a:pt x="12" y="80"/>
                    </a:lnTo>
                    <a:lnTo>
                      <a:pt x="16" y="84"/>
                    </a:lnTo>
                    <a:lnTo>
                      <a:pt x="16" y="84"/>
                    </a:lnTo>
                    <a:lnTo>
                      <a:pt x="34" y="84"/>
                    </a:lnTo>
                    <a:lnTo>
                      <a:pt x="34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4" y="80"/>
                    </a:lnTo>
                    <a:lnTo>
                      <a:pt x="60" y="70"/>
                    </a:lnTo>
                    <a:lnTo>
                      <a:pt x="64" y="58"/>
                    </a:lnTo>
                    <a:lnTo>
                      <a:pt x="68" y="46"/>
                    </a:lnTo>
                    <a:lnTo>
                      <a:pt x="68" y="46"/>
                    </a:lnTo>
                    <a:lnTo>
                      <a:pt x="68" y="30"/>
                    </a:lnTo>
                    <a:lnTo>
                      <a:pt x="66" y="24"/>
                    </a:lnTo>
                    <a:lnTo>
                      <a:pt x="62" y="16"/>
                    </a:lnTo>
                    <a:lnTo>
                      <a:pt x="58" y="10"/>
                    </a:lnTo>
                    <a:lnTo>
                      <a:pt x="52" y="6"/>
                    </a:lnTo>
                    <a:lnTo>
                      <a:pt x="4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Freeform 1947"/>
              <p:cNvSpPr/>
              <p:nvPr/>
            </p:nvSpPr>
            <p:spPr bwMode="auto">
              <a:xfrm>
                <a:off x="3156" y="3312"/>
                <a:ext cx="34" cy="84"/>
              </a:xfrm>
              <a:custGeom>
                <a:avLst/>
                <a:gdLst>
                  <a:gd name="T0" fmla="*/ 34 w 34"/>
                  <a:gd name="T1" fmla="*/ 0 h 84"/>
                  <a:gd name="T2" fmla="*/ 34 w 34"/>
                  <a:gd name="T3" fmla="*/ 0 h 84"/>
                  <a:gd name="T4" fmla="*/ 22 w 34"/>
                  <a:gd name="T5" fmla="*/ 2 h 84"/>
                  <a:gd name="T6" fmla="*/ 14 w 34"/>
                  <a:gd name="T7" fmla="*/ 6 h 84"/>
                  <a:gd name="T8" fmla="*/ 8 w 34"/>
                  <a:gd name="T9" fmla="*/ 10 h 84"/>
                  <a:gd name="T10" fmla="*/ 4 w 34"/>
                  <a:gd name="T11" fmla="*/ 16 h 84"/>
                  <a:gd name="T12" fmla="*/ 0 w 34"/>
                  <a:gd name="T13" fmla="*/ 24 h 84"/>
                  <a:gd name="T14" fmla="*/ 0 w 34"/>
                  <a:gd name="T15" fmla="*/ 30 h 84"/>
                  <a:gd name="T16" fmla="*/ 0 w 34"/>
                  <a:gd name="T17" fmla="*/ 46 h 84"/>
                  <a:gd name="T18" fmla="*/ 0 w 34"/>
                  <a:gd name="T19" fmla="*/ 46 h 84"/>
                  <a:gd name="T20" fmla="*/ 2 w 34"/>
                  <a:gd name="T21" fmla="*/ 58 h 84"/>
                  <a:gd name="T22" fmla="*/ 6 w 34"/>
                  <a:gd name="T23" fmla="*/ 70 h 84"/>
                  <a:gd name="T24" fmla="*/ 12 w 34"/>
                  <a:gd name="T25" fmla="*/ 80 h 84"/>
                  <a:gd name="T26" fmla="*/ 16 w 34"/>
                  <a:gd name="T27" fmla="*/ 84 h 84"/>
                  <a:gd name="T28" fmla="*/ 34 w 34"/>
                  <a:gd name="T29" fmla="*/ 84 h 84"/>
                  <a:gd name="T30" fmla="*/ 34 w 34"/>
                  <a:gd name="T3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4">
                    <a:moveTo>
                      <a:pt x="34" y="0"/>
                    </a:moveTo>
                    <a:lnTo>
                      <a:pt x="34" y="0"/>
                    </a:lnTo>
                    <a:lnTo>
                      <a:pt x="22" y="2"/>
                    </a:lnTo>
                    <a:lnTo>
                      <a:pt x="14" y="6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8"/>
                    </a:lnTo>
                    <a:lnTo>
                      <a:pt x="6" y="70"/>
                    </a:lnTo>
                    <a:lnTo>
                      <a:pt x="12" y="80"/>
                    </a:lnTo>
                    <a:lnTo>
                      <a:pt x="16" y="84"/>
                    </a:lnTo>
                    <a:lnTo>
                      <a:pt x="34" y="8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Freeform 1948"/>
              <p:cNvSpPr/>
              <p:nvPr/>
            </p:nvSpPr>
            <p:spPr bwMode="auto">
              <a:xfrm>
                <a:off x="3144" y="339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Freeform 1949"/>
              <p:cNvSpPr/>
              <p:nvPr/>
            </p:nvSpPr>
            <p:spPr bwMode="auto">
              <a:xfrm>
                <a:off x="3144" y="339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Freeform 1950"/>
              <p:cNvSpPr/>
              <p:nvPr/>
            </p:nvSpPr>
            <p:spPr bwMode="auto">
              <a:xfrm>
                <a:off x="3178" y="3378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2 h 18"/>
                  <a:gd name="T6" fmla="*/ 12 w 22"/>
                  <a:gd name="T7" fmla="*/ 18 h 18"/>
                  <a:gd name="T8" fmla="*/ 22 w 22"/>
                  <a:gd name="T9" fmla="*/ 12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22" y="1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Freeform 1951"/>
              <p:cNvSpPr/>
              <p:nvPr/>
            </p:nvSpPr>
            <p:spPr bwMode="auto">
              <a:xfrm>
                <a:off x="3178" y="3378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0 w 12"/>
                  <a:gd name="T3" fmla="*/ 0 h 18"/>
                  <a:gd name="T4" fmla="*/ 0 w 12"/>
                  <a:gd name="T5" fmla="*/ 12 h 18"/>
                  <a:gd name="T6" fmla="*/ 12 w 12"/>
                  <a:gd name="T7" fmla="*/ 18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Freeform 1952"/>
              <p:cNvSpPr/>
              <p:nvPr/>
            </p:nvSpPr>
            <p:spPr bwMode="auto">
              <a:xfrm>
                <a:off x="3166" y="332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0 h 62"/>
                  <a:gd name="T44" fmla="*/ 8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Freeform 1953"/>
              <p:cNvSpPr/>
              <p:nvPr/>
            </p:nvSpPr>
            <p:spPr bwMode="auto">
              <a:xfrm>
                <a:off x="3166" y="3322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4 w 24"/>
                  <a:gd name="T23" fmla="*/ 0 h 62"/>
                  <a:gd name="T24" fmla="*/ 8 w 24"/>
                  <a:gd name="T25" fmla="*/ 4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Freeform 1954"/>
              <p:cNvSpPr/>
              <p:nvPr/>
            </p:nvSpPr>
            <p:spPr bwMode="auto">
              <a:xfrm>
                <a:off x="3184" y="3370"/>
                <a:ext cx="10" cy="0"/>
              </a:xfrm>
              <a:custGeom>
                <a:avLst/>
                <a:gdLst>
                  <a:gd name="T0" fmla="*/ 10 w 10"/>
                  <a:gd name="T1" fmla="*/ 0 w 10"/>
                  <a:gd name="T2" fmla="*/ 0 w 10"/>
                  <a:gd name="T3" fmla="*/ 0 w 10"/>
                  <a:gd name="T4" fmla="*/ 0 w 10"/>
                  <a:gd name="T5" fmla="*/ 0 w 10"/>
                  <a:gd name="T6" fmla="*/ 0 w 10"/>
                  <a:gd name="T7" fmla="*/ 10 w 10"/>
                  <a:gd name="T8" fmla="*/ 10 w 10"/>
                  <a:gd name="T9" fmla="*/ 10 w 10"/>
                  <a:gd name="T10" fmla="*/ 10 w 10"/>
                  <a:gd name="T11" fmla="*/ 10 w 10"/>
                  <a:gd name="T12" fmla="*/ 10 w 10"/>
                  <a:gd name="T13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Freeform 1955"/>
              <p:cNvSpPr/>
              <p:nvPr/>
            </p:nvSpPr>
            <p:spPr bwMode="auto">
              <a:xfrm>
                <a:off x="3166" y="3320"/>
                <a:ext cx="46" cy="26"/>
              </a:xfrm>
              <a:custGeom>
                <a:avLst/>
                <a:gdLst>
                  <a:gd name="T0" fmla="*/ 24 w 46"/>
                  <a:gd name="T1" fmla="*/ 8 h 26"/>
                  <a:gd name="T2" fmla="*/ 24 w 46"/>
                  <a:gd name="T3" fmla="*/ 8 h 26"/>
                  <a:gd name="T4" fmla="*/ 18 w 46"/>
                  <a:gd name="T5" fmla="*/ 16 h 26"/>
                  <a:gd name="T6" fmla="*/ 12 w 46"/>
                  <a:gd name="T7" fmla="*/ 20 h 26"/>
                  <a:gd name="T8" fmla="*/ 6 w 46"/>
                  <a:gd name="T9" fmla="*/ 24 h 26"/>
                  <a:gd name="T10" fmla="*/ 0 w 46"/>
                  <a:gd name="T11" fmla="*/ 26 h 26"/>
                  <a:gd name="T12" fmla="*/ 0 w 46"/>
                  <a:gd name="T13" fmla="*/ 26 h 26"/>
                  <a:gd name="T14" fmla="*/ 0 w 46"/>
                  <a:gd name="T15" fmla="*/ 18 h 26"/>
                  <a:gd name="T16" fmla="*/ 0 w 46"/>
                  <a:gd name="T17" fmla="*/ 12 h 26"/>
                  <a:gd name="T18" fmla="*/ 4 w 46"/>
                  <a:gd name="T19" fmla="*/ 8 h 26"/>
                  <a:gd name="T20" fmla="*/ 6 w 46"/>
                  <a:gd name="T21" fmla="*/ 4 h 26"/>
                  <a:gd name="T22" fmla="*/ 14 w 46"/>
                  <a:gd name="T23" fmla="*/ 0 h 26"/>
                  <a:gd name="T24" fmla="*/ 24 w 46"/>
                  <a:gd name="T25" fmla="*/ 0 h 26"/>
                  <a:gd name="T26" fmla="*/ 24 w 46"/>
                  <a:gd name="T27" fmla="*/ 0 h 26"/>
                  <a:gd name="T28" fmla="*/ 32 w 46"/>
                  <a:gd name="T29" fmla="*/ 0 h 26"/>
                  <a:gd name="T30" fmla="*/ 40 w 46"/>
                  <a:gd name="T31" fmla="*/ 4 h 26"/>
                  <a:gd name="T32" fmla="*/ 44 w 46"/>
                  <a:gd name="T33" fmla="*/ 8 h 26"/>
                  <a:gd name="T34" fmla="*/ 46 w 46"/>
                  <a:gd name="T35" fmla="*/ 12 h 26"/>
                  <a:gd name="T36" fmla="*/ 46 w 46"/>
                  <a:gd name="T37" fmla="*/ 18 h 26"/>
                  <a:gd name="T38" fmla="*/ 46 w 46"/>
                  <a:gd name="T39" fmla="*/ 26 h 26"/>
                  <a:gd name="T40" fmla="*/ 46 w 46"/>
                  <a:gd name="T41" fmla="*/ 26 h 26"/>
                  <a:gd name="T42" fmla="*/ 40 w 46"/>
                  <a:gd name="T43" fmla="*/ 24 h 26"/>
                  <a:gd name="T44" fmla="*/ 34 w 46"/>
                  <a:gd name="T45" fmla="*/ 20 h 26"/>
                  <a:gd name="T46" fmla="*/ 28 w 46"/>
                  <a:gd name="T47" fmla="*/ 16 h 26"/>
                  <a:gd name="T48" fmla="*/ 24 w 46"/>
                  <a:gd name="T49" fmla="*/ 8 h 26"/>
                  <a:gd name="T50" fmla="*/ 24 w 46"/>
                  <a:gd name="T5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26">
                    <a:moveTo>
                      <a:pt x="24" y="8"/>
                    </a:moveTo>
                    <a:lnTo>
                      <a:pt x="24" y="8"/>
                    </a:lnTo>
                    <a:lnTo>
                      <a:pt x="18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44" y="8"/>
                    </a:lnTo>
                    <a:lnTo>
                      <a:pt x="46" y="12"/>
                    </a:lnTo>
                    <a:lnTo>
                      <a:pt x="46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0" y="24"/>
                    </a:lnTo>
                    <a:lnTo>
                      <a:pt x="34" y="20"/>
                    </a:lnTo>
                    <a:lnTo>
                      <a:pt x="28" y="16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Freeform 1956"/>
              <p:cNvSpPr/>
              <p:nvPr/>
            </p:nvSpPr>
            <p:spPr bwMode="auto">
              <a:xfrm>
                <a:off x="3166" y="3320"/>
                <a:ext cx="24" cy="26"/>
              </a:xfrm>
              <a:custGeom>
                <a:avLst/>
                <a:gdLst>
                  <a:gd name="T0" fmla="*/ 24 w 24"/>
                  <a:gd name="T1" fmla="*/ 8 h 26"/>
                  <a:gd name="T2" fmla="*/ 24 w 24"/>
                  <a:gd name="T3" fmla="*/ 8 h 26"/>
                  <a:gd name="T4" fmla="*/ 18 w 24"/>
                  <a:gd name="T5" fmla="*/ 16 h 26"/>
                  <a:gd name="T6" fmla="*/ 12 w 24"/>
                  <a:gd name="T7" fmla="*/ 20 h 26"/>
                  <a:gd name="T8" fmla="*/ 6 w 24"/>
                  <a:gd name="T9" fmla="*/ 24 h 26"/>
                  <a:gd name="T10" fmla="*/ 0 w 24"/>
                  <a:gd name="T11" fmla="*/ 26 h 26"/>
                  <a:gd name="T12" fmla="*/ 0 w 24"/>
                  <a:gd name="T13" fmla="*/ 26 h 26"/>
                  <a:gd name="T14" fmla="*/ 0 w 24"/>
                  <a:gd name="T15" fmla="*/ 18 h 26"/>
                  <a:gd name="T16" fmla="*/ 0 w 24"/>
                  <a:gd name="T17" fmla="*/ 12 h 26"/>
                  <a:gd name="T18" fmla="*/ 4 w 24"/>
                  <a:gd name="T19" fmla="*/ 8 h 26"/>
                  <a:gd name="T20" fmla="*/ 6 w 24"/>
                  <a:gd name="T21" fmla="*/ 4 h 26"/>
                  <a:gd name="T22" fmla="*/ 14 w 24"/>
                  <a:gd name="T23" fmla="*/ 0 h 26"/>
                  <a:gd name="T24" fmla="*/ 24 w 24"/>
                  <a:gd name="T25" fmla="*/ 0 h 26"/>
                  <a:gd name="T26" fmla="*/ 24 w 24"/>
                  <a:gd name="T2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8"/>
                    </a:moveTo>
                    <a:lnTo>
                      <a:pt x="24" y="8"/>
                    </a:lnTo>
                    <a:lnTo>
                      <a:pt x="18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Freeform 1957"/>
              <p:cNvSpPr>
                <a:spLocks noEditPoints="1"/>
              </p:cNvSpPr>
              <p:nvPr/>
            </p:nvSpPr>
            <p:spPr bwMode="auto">
              <a:xfrm>
                <a:off x="3164" y="3344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6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0 w 52"/>
                  <a:gd name="T41" fmla="*/ 0 h 14"/>
                  <a:gd name="T42" fmla="*/ 26 w 52"/>
                  <a:gd name="T43" fmla="*/ 0 h 14"/>
                  <a:gd name="T44" fmla="*/ 8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2 h 14"/>
                  <a:gd name="T52" fmla="*/ 22 w 52"/>
                  <a:gd name="T53" fmla="*/ 4 h 14"/>
                  <a:gd name="T54" fmla="*/ 22 w 52"/>
                  <a:gd name="T55" fmla="*/ 6 h 14"/>
                  <a:gd name="T56" fmla="*/ 18 w 52"/>
                  <a:gd name="T57" fmla="*/ 12 h 14"/>
                  <a:gd name="T58" fmla="*/ 8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4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28 w 52"/>
                  <a:gd name="T71" fmla="*/ 4 h 14"/>
                  <a:gd name="T72" fmla="*/ 32 w 52"/>
                  <a:gd name="T73" fmla="*/ 12 h 14"/>
                  <a:gd name="T74" fmla="*/ 38 w 52"/>
                  <a:gd name="T75" fmla="*/ 14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Freeform 1958"/>
              <p:cNvSpPr>
                <a:spLocks noEditPoints="1"/>
              </p:cNvSpPr>
              <p:nvPr/>
            </p:nvSpPr>
            <p:spPr bwMode="auto">
              <a:xfrm>
                <a:off x="3164" y="3344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6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0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8 w 26"/>
                  <a:gd name="T43" fmla="*/ 12 h 14"/>
                  <a:gd name="T44" fmla="*/ 8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2 h 14"/>
                  <a:gd name="T58" fmla="*/ 18 w 26"/>
                  <a:gd name="T59" fmla="*/ 2 h 14"/>
                  <a:gd name="T60" fmla="*/ 22 w 26"/>
                  <a:gd name="T61" fmla="*/ 4 h 14"/>
                  <a:gd name="T62" fmla="*/ 22 w 26"/>
                  <a:gd name="T63" fmla="*/ 4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2 w 26"/>
                  <a:gd name="T71" fmla="*/ 14 h 14"/>
                  <a:gd name="T72" fmla="*/ 8 w 26"/>
                  <a:gd name="T73" fmla="*/ 12 h 14"/>
                  <a:gd name="T74" fmla="*/ 8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Freeform 1959"/>
              <p:cNvSpPr/>
              <p:nvPr/>
            </p:nvSpPr>
            <p:spPr bwMode="auto">
              <a:xfrm>
                <a:off x="3190" y="3390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4 w 14"/>
                  <a:gd name="T9" fmla="*/ 14 h 18"/>
                  <a:gd name="T10" fmla="*/ 8 w 14"/>
                  <a:gd name="T11" fmla="*/ 18 h 18"/>
                  <a:gd name="T12" fmla="*/ 8 w 14"/>
                  <a:gd name="T13" fmla="*/ 18 h 18"/>
                  <a:gd name="T14" fmla="*/ 10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Freeform 1960"/>
              <p:cNvSpPr/>
              <p:nvPr/>
            </p:nvSpPr>
            <p:spPr bwMode="auto">
              <a:xfrm>
                <a:off x="3174" y="3390"/>
                <a:ext cx="16" cy="18"/>
              </a:xfrm>
              <a:custGeom>
                <a:avLst/>
                <a:gdLst>
                  <a:gd name="T0" fmla="*/ 4 w 16"/>
                  <a:gd name="T1" fmla="*/ 0 h 18"/>
                  <a:gd name="T2" fmla="*/ 4 w 16"/>
                  <a:gd name="T3" fmla="*/ 0 h 18"/>
                  <a:gd name="T4" fmla="*/ 16 w 16"/>
                  <a:gd name="T5" fmla="*/ 6 h 18"/>
                  <a:gd name="T6" fmla="*/ 16 w 16"/>
                  <a:gd name="T7" fmla="*/ 6 h 18"/>
                  <a:gd name="T8" fmla="*/ 10 w 16"/>
                  <a:gd name="T9" fmla="*/ 14 h 18"/>
                  <a:gd name="T10" fmla="*/ 6 w 16"/>
                  <a:gd name="T11" fmla="*/ 18 h 18"/>
                  <a:gd name="T12" fmla="*/ 6 w 16"/>
                  <a:gd name="T13" fmla="*/ 18 h 18"/>
                  <a:gd name="T14" fmla="*/ 4 w 16"/>
                  <a:gd name="T15" fmla="*/ 12 h 18"/>
                  <a:gd name="T16" fmla="*/ 0 w 16"/>
                  <a:gd name="T17" fmla="*/ 2 h 18"/>
                  <a:gd name="T18" fmla="*/ 0 w 16"/>
                  <a:gd name="T19" fmla="*/ 2 h 18"/>
                  <a:gd name="T20" fmla="*/ 4 w 16"/>
                  <a:gd name="T21" fmla="*/ 0 h 18"/>
                  <a:gd name="T22" fmla="*/ 4 w 16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Rectangle 1961"/>
              <p:cNvSpPr>
                <a:spLocks noChangeArrowheads="1"/>
              </p:cNvSpPr>
              <p:nvPr/>
            </p:nvSpPr>
            <p:spPr bwMode="auto">
              <a:xfrm>
                <a:off x="2614" y="2686"/>
                <a:ext cx="128" cy="124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Freeform 1962"/>
              <p:cNvSpPr/>
              <p:nvPr/>
            </p:nvSpPr>
            <p:spPr bwMode="auto">
              <a:xfrm>
                <a:off x="2700" y="2726"/>
                <a:ext cx="4" cy="12"/>
              </a:xfrm>
              <a:custGeom>
                <a:avLst/>
                <a:gdLst>
                  <a:gd name="T0" fmla="*/ 0 w 4"/>
                  <a:gd name="T1" fmla="*/ 12 h 12"/>
                  <a:gd name="T2" fmla="*/ 0 w 4"/>
                  <a:gd name="T3" fmla="*/ 12 h 12"/>
                  <a:gd name="T4" fmla="*/ 0 w 4"/>
                  <a:gd name="T5" fmla="*/ 0 h 12"/>
                  <a:gd name="T6" fmla="*/ 0 w 4"/>
                  <a:gd name="T7" fmla="*/ 0 h 12"/>
                  <a:gd name="T8" fmla="*/ 2 w 4"/>
                  <a:gd name="T9" fmla="*/ 0 h 12"/>
                  <a:gd name="T10" fmla="*/ 4 w 4"/>
                  <a:gd name="T11" fmla="*/ 4 h 12"/>
                  <a:gd name="T12" fmla="*/ 4 w 4"/>
                  <a:gd name="T13" fmla="*/ 4 h 12"/>
                  <a:gd name="T14" fmla="*/ 2 w 4"/>
                  <a:gd name="T15" fmla="*/ 8 h 12"/>
                  <a:gd name="T16" fmla="*/ 0 w 4"/>
                  <a:gd name="T17" fmla="*/ 12 h 12"/>
                  <a:gd name="T18" fmla="*/ 0 w 4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Freeform 1963"/>
              <p:cNvSpPr/>
              <p:nvPr/>
            </p:nvSpPr>
            <p:spPr bwMode="auto">
              <a:xfrm>
                <a:off x="2652" y="2726"/>
                <a:ext cx="2" cy="12"/>
              </a:xfrm>
              <a:custGeom>
                <a:avLst/>
                <a:gdLst>
                  <a:gd name="T0" fmla="*/ 2 w 2"/>
                  <a:gd name="T1" fmla="*/ 12 h 12"/>
                  <a:gd name="T2" fmla="*/ 2 w 2"/>
                  <a:gd name="T3" fmla="*/ 12 h 12"/>
                  <a:gd name="T4" fmla="*/ 2 w 2"/>
                  <a:gd name="T5" fmla="*/ 0 h 12"/>
                  <a:gd name="T6" fmla="*/ 2 w 2"/>
                  <a:gd name="T7" fmla="*/ 0 h 12"/>
                  <a:gd name="T8" fmla="*/ 0 w 2"/>
                  <a:gd name="T9" fmla="*/ 0 h 12"/>
                  <a:gd name="T10" fmla="*/ 0 w 2"/>
                  <a:gd name="T11" fmla="*/ 4 h 12"/>
                  <a:gd name="T12" fmla="*/ 0 w 2"/>
                  <a:gd name="T13" fmla="*/ 4 h 12"/>
                  <a:gd name="T14" fmla="*/ 0 w 2"/>
                  <a:gd name="T15" fmla="*/ 8 h 12"/>
                  <a:gd name="T16" fmla="*/ 2 w 2"/>
                  <a:gd name="T17" fmla="*/ 12 h 12"/>
                  <a:gd name="T18" fmla="*/ 2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2" y="1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Freeform 1964"/>
              <p:cNvSpPr/>
              <p:nvPr/>
            </p:nvSpPr>
            <p:spPr bwMode="auto">
              <a:xfrm>
                <a:off x="2632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Freeform 1965"/>
              <p:cNvSpPr/>
              <p:nvPr/>
            </p:nvSpPr>
            <p:spPr bwMode="auto">
              <a:xfrm>
                <a:off x="2632" y="277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46 w 46"/>
                  <a:gd name="T3" fmla="*/ 0 h 40"/>
                  <a:gd name="T4" fmla="*/ 36 w 46"/>
                  <a:gd name="T5" fmla="*/ 0 h 40"/>
                  <a:gd name="T6" fmla="*/ 36 w 46"/>
                  <a:gd name="T7" fmla="*/ 0 h 40"/>
                  <a:gd name="T8" fmla="*/ 22 w 46"/>
                  <a:gd name="T9" fmla="*/ 6 h 40"/>
                  <a:gd name="T10" fmla="*/ 10 w 46"/>
                  <a:gd name="T11" fmla="*/ 10 h 40"/>
                  <a:gd name="T12" fmla="*/ 2 w 46"/>
                  <a:gd name="T13" fmla="*/ 12 h 40"/>
                  <a:gd name="T14" fmla="*/ 0 w 46"/>
                  <a:gd name="T15" fmla="*/ 14 h 40"/>
                  <a:gd name="T16" fmla="*/ 0 w 46"/>
                  <a:gd name="T17" fmla="*/ 16 h 40"/>
                  <a:gd name="T18" fmla="*/ 0 w 46"/>
                  <a:gd name="T19" fmla="*/ 16 h 40"/>
                  <a:gd name="T20" fmla="*/ 0 w 46"/>
                  <a:gd name="T21" fmla="*/ 40 h 40"/>
                  <a:gd name="T22" fmla="*/ 0 w 46"/>
                  <a:gd name="T23" fmla="*/ 40 h 40"/>
                  <a:gd name="T24" fmla="*/ 46 w 46"/>
                  <a:gd name="T25" fmla="*/ 40 h 40"/>
                  <a:gd name="T26" fmla="*/ 46 w 46"/>
                  <a:gd name="T27" fmla="*/ 0 h 40"/>
                  <a:gd name="T28" fmla="*/ 46 w 46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Freeform 1966"/>
              <p:cNvSpPr/>
              <p:nvPr/>
            </p:nvSpPr>
            <p:spPr bwMode="auto">
              <a:xfrm>
                <a:off x="2664" y="2770"/>
                <a:ext cx="26" cy="14"/>
              </a:xfrm>
              <a:custGeom>
                <a:avLst/>
                <a:gdLst>
                  <a:gd name="T0" fmla="*/ 14 w 26"/>
                  <a:gd name="T1" fmla="*/ 0 h 14"/>
                  <a:gd name="T2" fmla="*/ 14 w 26"/>
                  <a:gd name="T3" fmla="*/ 0 h 14"/>
                  <a:gd name="T4" fmla="*/ 4 w 26"/>
                  <a:gd name="T5" fmla="*/ 0 h 14"/>
                  <a:gd name="T6" fmla="*/ 4 w 26"/>
                  <a:gd name="T7" fmla="*/ 0 h 14"/>
                  <a:gd name="T8" fmla="*/ 0 w 26"/>
                  <a:gd name="T9" fmla="*/ 2 h 14"/>
                  <a:gd name="T10" fmla="*/ 0 w 26"/>
                  <a:gd name="T11" fmla="*/ 2 h 14"/>
                  <a:gd name="T12" fmla="*/ 0 w 26"/>
                  <a:gd name="T13" fmla="*/ 2 h 14"/>
                  <a:gd name="T14" fmla="*/ 0 w 26"/>
                  <a:gd name="T15" fmla="*/ 2 h 14"/>
                  <a:gd name="T16" fmla="*/ 2 w 26"/>
                  <a:gd name="T17" fmla="*/ 8 h 14"/>
                  <a:gd name="T18" fmla="*/ 4 w 26"/>
                  <a:gd name="T19" fmla="*/ 12 h 14"/>
                  <a:gd name="T20" fmla="*/ 8 w 26"/>
                  <a:gd name="T21" fmla="*/ 14 h 14"/>
                  <a:gd name="T22" fmla="*/ 14 w 26"/>
                  <a:gd name="T23" fmla="*/ 14 h 14"/>
                  <a:gd name="T24" fmla="*/ 14 w 26"/>
                  <a:gd name="T25" fmla="*/ 14 h 14"/>
                  <a:gd name="T26" fmla="*/ 14 w 26"/>
                  <a:gd name="T27" fmla="*/ 14 h 14"/>
                  <a:gd name="T28" fmla="*/ 18 w 26"/>
                  <a:gd name="T29" fmla="*/ 14 h 14"/>
                  <a:gd name="T30" fmla="*/ 24 w 26"/>
                  <a:gd name="T31" fmla="*/ 12 h 14"/>
                  <a:gd name="T32" fmla="*/ 26 w 26"/>
                  <a:gd name="T33" fmla="*/ 8 h 14"/>
                  <a:gd name="T34" fmla="*/ 26 w 26"/>
                  <a:gd name="T35" fmla="*/ 2 h 14"/>
                  <a:gd name="T36" fmla="*/ 26 w 26"/>
                  <a:gd name="T37" fmla="*/ 2 h 14"/>
                  <a:gd name="T38" fmla="*/ 26 w 26"/>
                  <a:gd name="T39" fmla="*/ 2 h 14"/>
                  <a:gd name="T40" fmla="*/ 26 w 26"/>
                  <a:gd name="T41" fmla="*/ 2 h 14"/>
                  <a:gd name="T42" fmla="*/ 24 w 26"/>
                  <a:gd name="T43" fmla="*/ 0 h 14"/>
                  <a:gd name="T44" fmla="*/ 14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8" y="14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Freeform 1967"/>
              <p:cNvSpPr/>
              <p:nvPr/>
            </p:nvSpPr>
            <p:spPr bwMode="auto">
              <a:xfrm>
                <a:off x="2664" y="2770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4 w 14"/>
                  <a:gd name="T5" fmla="*/ 0 h 14"/>
                  <a:gd name="T6" fmla="*/ 4 w 14"/>
                  <a:gd name="T7" fmla="*/ 0 h 14"/>
                  <a:gd name="T8" fmla="*/ 0 w 14"/>
                  <a:gd name="T9" fmla="*/ 2 h 14"/>
                  <a:gd name="T10" fmla="*/ 0 w 14"/>
                  <a:gd name="T11" fmla="*/ 2 h 14"/>
                  <a:gd name="T12" fmla="*/ 0 w 14"/>
                  <a:gd name="T13" fmla="*/ 2 h 14"/>
                  <a:gd name="T14" fmla="*/ 0 w 14"/>
                  <a:gd name="T15" fmla="*/ 2 h 14"/>
                  <a:gd name="T16" fmla="*/ 2 w 14"/>
                  <a:gd name="T17" fmla="*/ 8 h 14"/>
                  <a:gd name="T18" fmla="*/ 4 w 14"/>
                  <a:gd name="T19" fmla="*/ 12 h 14"/>
                  <a:gd name="T20" fmla="*/ 8 w 14"/>
                  <a:gd name="T21" fmla="*/ 14 h 14"/>
                  <a:gd name="T22" fmla="*/ 14 w 14"/>
                  <a:gd name="T23" fmla="*/ 14 h 14"/>
                  <a:gd name="T24" fmla="*/ 14 w 14"/>
                  <a:gd name="T25" fmla="*/ 14 h 14"/>
                  <a:gd name="T26" fmla="*/ 14 w 14"/>
                  <a:gd name="T27" fmla="*/ 14 h 14"/>
                  <a:gd name="T28" fmla="*/ 14 w 14"/>
                  <a:gd name="T29" fmla="*/ 0 h 14"/>
                  <a:gd name="T30" fmla="*/ 14 w 14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Freeform 1968"/>
              <p:cNvSpPr/>
              <p:nvPr/>
            </p:nvSpPr>
            <p:spPr bwMode="auto">
              <a:xfrm>
                <a:off x="2668" y="2756"/>
                <a:ext cx="20" cy="26"/>
              </a:xfrm>
              <a:custGeom>
                <a:avLst/>
                <a:gdLst>
                  <a:gd name="T0" fmla="*/ 10 w 20"/>
                  <a:gd name="T1" fmla="*/ 26 h 26"/>
                  <a:gd name="T2" fmla="*/ 10 w 20"/>
                  <a:gd name="T3" fmla="*/ 26 h 26"/>
                  <a:gd name="T4" fmla="*/ 6 w 20"/>
                  <a:gd name="T5" fmla="*/ 26 h 26"/>
                  <a:gd name="T6" fmla="*/ 2 w 20"/>
                  <a:gd name="T7" fmla="*/ 24 h 26"/>
                  <a:gd name="T8" fmla="*/ 0 w 20"/>
                  <a:gd name="T9" fmla="*/ 20 h 26"/>
                  <a:gd name="T10" fmla="*/ 0 w 20"/>
                  <a:gd name="T11" fmla="*/ 16 h 26"/>
                  <a:gd name="T12" fmla="*/ 0 w 20"/>
                  <a:gd name="T13" fmla="*/ 16 h 26"/>
                  <a:gd name="T14" fmla="*/ 0 w 20"/>
                  <a:gd name="T15" fmla="*/ 16 h 26"/>
                  <a:gd name="T16" fmla="*/ 0 w 20"/>
                  <a:gd name="T17" fmla="*/ 0 h 26"/>
                  <a:gd name="T18" fmla="*/ 20 w 20"/>
                  <a:gd name="T19" fmla="*/ 0 h 26"/>
                  <a:gd name="T20" fmla="*/ 20 w 20"/>
                  <a:gd name="T21" fmla="*/ 16 h 26"/>
                  <a:gd name="T22" fmla="*/ 20 w 20"/>
                  <a:gd name="T23" fmla="*/ 16 h 26"/>
                  <a:gd name="T24" fmla="*/ 20 w 20"/>
                  <a:gd name="T25" fmla="*/ 16 h 26"/>
                  <a:gd name="T26" fmla="*/ 20 w 20"/>
                  <a:gd name="T27" fmla="*/ 20 h 26"/>
                  <a:gd name="T28" fmla="*/ 18 w 20"/>
                  <a:gd name="T29" fmla="*/ 24 h 26"/>
                  <a:gd name="T30" fmla="*/ 14 w 20"/>
                  <a:gd name="T31" fmla="*/ 26 h 26"/>
                  <a:gd name="T32" fmla="*/ 10 w 20"/>
                  <a:gd name="T33" fmla="*/ 26 h 26"/>
                  <a:gd name="T34" fmla="*/ 10 w 20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6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20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Freeform 1969"/>
              <p:cNvSpPr/>
              <p:nvPr/>
            </p:nvSpPr>
            <p:spPr bwMode="auto">
              <a:xfrm>
                <a:off x="2668" y="2756"/>
                <a:ext cx="10" cy="26"/>
              </a:xfrm>
              <a:custGeom>
                <a:avLst/>
                <a:gdLst>
                  <a:gd name="T0" fmla="*/ 10 w 10"/>
                  <a:gd name="T1" fmla="*/ 26 h 26"/>
                  <a:gd name="T2" fmla="*/ 10 w 10"/>
                  <a:gd name="T3" fmla="*/ 26 h 26"/>
                  <a:gd name="T4" fmla="*/ 6 w 10"/>
                  <a:gd name="T5" fmla="*/ 26 h 26"/>
                  <a:gd name="T6" fmla="*/ 2 w 10"/>
                  <a:gd name="T7" fmla="*/ 24 h 26"/>
                  <a:gd name="T8" fmla="*/ 0 w 10"/>
                  <a:gd name="T9" fmla="*/ 20 h 26"/>
                  <a:gd name="T10" fmla="*/ 0 w 10"/>
                  <a:gd name="T11" fmla="*/ 16 h 26"/>
                  <a:gd name="T12" fmla="*/ 0 w 10"/>
                  <a:gd name="T13" fmla="*/ 16 h 26"/>
                  <a:gd name="T14" fmla="*/ 0 w 10"/>
                  <a:gd name="T15" fmla="*/ 16 h 26"/>
                  <a:gd name="T16" fmla="*/ 0 w 10"/>
                  <a:gd name="T17" fmla="*/ 0 h 26"/>
                  <a:gd name="T18" fmla="*/ 10 w 10"/>
                  <a:gd name="T19" fmla="*/ 0 h 26"/>
                  <a:gd name="T20" fmla="*/ 10 w 10"/>
                  <a:gd name="T21" fmla="*/ 26 h 26"/>
                  <a:gd name="T22" fmla="*/ 10 w 10"/>
                  <a:gd name="T2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6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Freeform 1970"/>
              <p:cNvSpPr/>
              <p:nvPr/>
            </p:nvSpPr>
            <p:spPr bwMode="auto">
              <a:xfrm>
                <a:off x="2654" y="2698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4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Freeform 1971"/>
              <p:cNvSpPr/>
              <p:nvPr/>
            </p:nvSpPr>
            <p:spPr bwMode="auto">
              <a:xfrm>
                <a:off x="2654" y="2698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4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Freeform 1972"/>
              <p:cNvSpPr/>
              <p:nvPr/>
            </p:nvSpPr>
            <p:spPr bwMode="auto">
              <a:xfrm>
                <a:off x="2672" y="2750"/>
                <a:ext cx="10" cy="0"/>
              </a:xfrm>
              <a:custGeom>
                <a:avLst/>
                <a:gdLst>
                  <a:gd name="T0" fmla="*/ 10 w 10"/>
                  <a:gd name="T1" fmla="*/ 2 w 10"/>
                  <a:gd name="T2" fmla="*/ 2 w 10"/>
                  <a:gd name="T3" fmla="*/ 0 w 10"/>
                  <a:gd name="T4" fmla="*/ 0 w 10"/>
                  <a:gd name="T5" fmla="*/ 0 w 10"/>
                  <a:gd name="T6" fmla="*/ 2 w 10"/>
                  <a:gd name="T7" fmla="*/ 10 w 10"/>
                  <a:gd name="T8" fmla="*/ 10 w 10"/>
                  <a:gd name="T9" fmla="*/ 10 w 10"/>
                  <a:gd name="T10" fmla="*/ 10 w 10"/>
                  <a:gd name="T11" fmla="*/ 10 w 10"/>
                  <a:gd name="T12" fmla="*/ 10 w 10"/>
                  <a:gd name="T13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Freeform 1973"/>
              <p:cNvSpPr/>
              <p:nvPr/>
            </p:nvSpPr>
            <p:spPr bwMode="auto">
              <a:xfrm>
                <a:off x="2684" y="2726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0 w 12"/>
                  <a:gd name="T5" fmla="*/ 0 h 2"/>
                  <a:gd name="T6" fmla="*/ 10 w 12"/>
                  <a:gd name="T7" fmla="*/ 0 h 2"/>
                  <a:gd name="T8" fmla="*/ 12 w 12"/>
                  <a:gd name="T9" fmla="*/ 0 h 2"/>
                  <a:gd name="T10" fmla="*/ 10 w 12"/>
                  <a:gd name="T11" fmla="*/ 2 h 2"/>
                  <a:gd name="T12" fmla="*/ 8 w 12"/>
                  <a:gd name="T13" fmla="*/ 0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Freeform 1974"/>
              <p:cNvSpPr/>
              <p:nvPr/>
            </p:nvSpPr>
            <p:spPr bwMode="auto">
              <a:xfrm>
                <a:off x="2660" y="2726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2 h 2"/>
                  <a:gd name="T12" fmla="*/ 4 w 12"/>
                  <a:gd name="T13" fmla="*/ 0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Freeform 1975"/>
              <p:cNvSpPr/>
              <p:nvPr/>
            </p:nvSpPr>
            <p:spPr bwMode="auto">
              <a:xfrm>
                <a:off x="2654" y="2686"/>
                <a:ext cx="50" cy="40"/>
              </a:xfrm>
              <a:custGeom>
                <a:avLst/>
                <a:gdLst>
                  <a:gd name="T0" fmla="*/ 24 w 50"/>
                  <a:gd name="T1" fmla="*/ 8 h 40"/>
                  <a:gd name="T2" fmla="*/ 24 w 50"/>
                  <a:gd name="T3" fmla="*/ 8 h 40"/>
                  <a:gd name="T4" fmla="*/ 36 w 50"/>
                  <a:gd name="T5" fmla="*/ 6 h 40"/>
                  <a:gd name="T6" fmla="*/ 44 w 50"/>
                  <a:gd name="T7" fmla="*/ 0 h 40"/>
                  <a:gd name="T8" fmla="*/ 44 w 50"/>
                  <a:gd name="T9" fmla="*/ 0 h 40"/>
                  <a:gd name="T10" fmla="*/ 44 w 50"/>
                  <a:gd name="T11" fmla="*/ 6 h 40"/>
                  <a:gd name="T12" fmla="*/ 44 w 50"/>
                  <a:gd name="T13" fmla="*/ 10 h 40"/>
                  <a:gd name="T14" fmla="*/ 40 w 50"/>
                  <a:gd name="T15" fmla="*/ 12 h 40"/>
                  <a:gd name="T16" fmla="*/ 40 w 50"/>
                  <a:gd name="T17" fmla="*/ 12 h 40"/>
                  <a:gd name="T18" fmla="*/ 44 w 50"/>
                  <a:gd name="T19" fmla="*/ 14 h 40"/>
                  <a:gd name="T20" fmla="*/ 50 w 50"/>
                  <a:gd name="T21" fmla="*/ 14 h 40"/>
                  <a:gd name="T22" fmla="*/ 50 w 50"/>
                  <a:gd name="T23" fmla="*/ 14 h 40"/>
                  <a:gd name="T24" fmla="*/ 48 w 50"/>
                  <a:gd name="T25" fmla="*/ 16 h 40"/>
                  <a:gd name="T26" fmla="*/ 46 w 50"/>
                  <a:gd name="T27" fmla="*/ 18 h 40"/>
                  <a:gd name="T28" fmla="*/ 46 w 50"/>
                  <a:gd name="T29" fmla="*/ 18 h 40"/>
                  <a:gd name="T30" fmla="*/ 48 w 50"/>
                  <a:gd name="T31" fmla="*/ 28 h 40"/>
                  <a:gd name="T32" fmla="*/ 46 w 50"/>
                  <a:gd name="T33" fmla="*/ 40 h 40"/>
                  <a:gd name="T34" fmla="*/ 46 w 50"/>
                  <a:gd name="T35" fmla="*/ 40 h 40"/>
                  <a:gd name="T36" fmla="*/ 44 w 50"/>
                  <a:gd name="T37" fmla="*/ 36 h 40"/>
                  <a:gd name="T38" fmla="*/ 40 w 50"/>
                  <a:gd name="T39" fmla="*/ 30 h 40"/>
                  <a:gd name="T40" fmla="*/ 34 w 50"/>
                  <a:gd name="T41" fmla="*/ 24 h 40"/>
                  <a:gd name="T42" fmla="*/ 30 w 50"/>
                  <a:gd name="T43" fmla="*/ 22 h 40"/>
                  <a:gd name="T44" fmla="*/ 24 w 50"/>
                  <a:gd name="T45" fmla="*/ 22 h 40"/>
                  <a:gd name="T46" fmla="*/ 24 w 50"/>
                  <a:gd name="T47" fmla="*/ 22 h 40"/>
                  <a:gd name="T48" fmla="*/ 18 w 50"/>
                  <a:gd name="T49" fmla="*/ 22 h 40"/>
                  <a:gd name="T50" fmla="*/ 14 w 50"/>
                  <a:gd name="T51" fmla="*/ 24 h 40"/>
                  <a:gd name="T52" fmla="*/ 6 w 50"/>
                  <a:gd name="T53" fmla="*/ 30 h 40"/>
                  <a:gd name="T54" fmla="*/ 4 w 50"/>
                  <a:gd name="T55" fmla="*/ 36 h 40"/>
                  <a:gd name="T56" fmla="*/ 0 w 50"/>
                  <a:gd name="T57" fmla="*/ 40 h 40"/>
                  <a:gd name="T58" fmla="*/ 0 w 50"/>
                  <a:gd name="T59" fmla="*/ 40 h 40"/>
                  <a:gd name="T60" fmla="*/ 0 w 50"/>
                  <a:gd name="T61" fmla="*/ 32 h 40"/>
                  <a:gd name="T62" fmla="*/ 0 w 50"/>
                  <a:gd name="T63" fmla="*/ 24 h 40"/>
                  <a:gd name="T64" fmla="*/ 2 w 50"/>
                  <a:gd name="T65" fmla="*/ 20 h 40"/>
                  <a:gd name="T66" fmla="*/ 4 w 50"/>
                  <a:gd name="T67" fmla="*/ 14 h 40"/>
                  <a:gd name="T68" fmla="*/ 8 w 50"/>
                  <a:gd name="T69" fmla="*/ 12 h 40"/>
                  <a:gd name="T70" fmla="*/ 14 w 50"/>
                  <a:gd name="T71" fmla="*/ 10 h 40"/>
                  <a:gd name="T72" fmla="*/ 24 w 50"/>
                  <a:gd name="T73" fmla="*/ 8 h 40"/>
                  <a:gd name="T74" fmla="*/ 24 w 50"/>
                  <a:gd name="T75" fmla="*/ 8 h 40"/>
                  <a:gd name="T76" fmla="*/ 24 w 50"/>
                  <a:gd name="T77" fmla="*/ 8 h 40"/>
                  <a:gd name="T78" fmla="*/ 24 w 50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4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48" y="16"/>
                    </a:lnTo>
                    <a:lnTo>
                      <a:pt x="46" y="18"/>
                    </a:lnTo>
                    <a:lnTo>
                      <a:pt x="46" y="18"/>
                    </a:lnTo>
                    <a:lnTo>
                      <a:pt x="48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6" y="30"/>
                    </a:lnTo>
                    <a:lnTo>
                      <a:pt x="4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Freeform 1976"/>
              <p:cNvSpPr/>
              <p:nvPr/>
            </p:nvSpPr>
            <p:spPr bwMode="auto">
              <a:xfrm>
                <a:off x="2654" y="2694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4 h 32"/>
                  <a:gd name="T8" fmla="*/ 14 w 24"/>
                  <a:gd name="T9" fmla="*/ 16 h 32"/>
                  <a:gd name="T10" fmla="*/ 6 w 24"/>
                  <a:gd name="T11" fmla="*/ 22 h 32"/>
                  <a:gd name="T12" fmla="*/ 4 w 24"/>
                  <a:gd name="T13" fmla="*/ 28 h 32"/>
                  <a:gd name="T14" fmla="*/ 0 w 24"/>
                  <a:gd name="T15" fmla="*/ 32 h 32"/>
                  <a:gd name="T16" fmla="*/ 0 w 24"/>
                  <a:gd name="T17" fmla="*/ 32 h 32"/>
                  <a:gd name="T18" fmla="*/ 0 w 24"/>
                  <a:gd name="T19" fmla="*/ 24 h 32"/>
                  <a:gd name="T20" fmla="*/ 0 w 24"/>
                  <a:gd name="T21" fmla="*/ 16 h 32"/>
                  <a:gd name="T22" fmla="*/ 2 w 24"/>
                  <a:gd name="T23" fmla="*/ 12 h 32"/>
                  <a:gd name="T24" fmla="*/ 4 w 24"/>
                  <a:gd name="T25" fmla="*/ 6 h 32"/>
                  <a:gd name="T26" fmla="*/ 8 w 24"/>
                  <a:gd name="T27" fmla="*/ 4 h 32"/>
                  <a:gd name="T28" fmla="*/ 14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6" y="22"/>
                    </a:lnTo>
                    <a:lnTo>
                      <a:pt x="4" y="2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Rectangle 1977"/>
              <p:cNvSpPr>
                <a:spLocks noChangeArrowheads="1"/>
              </p:cNvSpPr>
              <p:nvPr/>
            </p:nvSpPr>
            <p:spPr bwMode="auto">
              <a:xfrm>
                <a:off x="2674" y="2784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Rectangle 1978"/>
              <p:cNvSpPr>
                <a:spLocks noChangeArrowheads="1"/>
              </p:cNvSpPr>
              <p:nvPr/>
            </p:nvSpPr>
            <p:spPr bwMode="auto">
              <a:xfrm>
                <a:off x="2674" y="2784"/>
                <a:ext cx="4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Freeform 1979"/>
              <p:cNvSpPr>
                <a:spLocks noEditPoints="1"/>
              </p:cNvSpPr>
              <p:nvPr/>
            </p:nvSpPr>
            <p:spPr bwMode="auto">
              <a:xfrm>
                <a:off x="2676" y="2788"/>
                <a:ext cx="4" cy="20"/>
              </a:xfrm>
              <a:custGeom>
                <a:avLst/>
                <a:gdLst>
                  <a:gd name="T0" fmla="*/ 2 w 4"/>
                  <a:gd name="T1" fmla="*/ 16 h 20"/>
                  <a:gd name="T2" fmla="*/ 2 w 4"/>
                  <a:gd name="T3" fmla="*/ 16 h 20"/>
                  <a:gd name="T4" fmla="*/ 0 w 4"/>
                  <a:gd name="T5" fmla="*/ 18 h 20"/>
                  <a:gd name="T6" fmla="*/ 0 w 4"/>
                  <a:gd name="T7" fmla="*/ 18 h 20"/>
                  <a:gd name="T8" fmla="*/ 2 w 4"/>
                  <a:gd name="T9" fmla="*/ 20 h 20"/>
                  <a:gd name="T10" fmla="*/ 2 w 4"/>
                  <a:gd name="T11" fmla="*/ 20 h 20"/>
                  <a:gd name="T12" fmla="*/ 4 w 4"/>
                  <a:gd name="T13" fmla="*/ 18 h 20"/>
                  <a:gd name="T14" fmla="*/ 4 w 4"/>
                  <a:gd name="T15" fmla="*/ 18 h 20"/>
                  <a:gd name="T16" fmla="*/ 2 w 4"/>
                  <a:gd name="T17" fmla="*/ 16 h 20"/>
                  <a:gd name="T18" fmla="*/ 2 w 4"/>
                  <a:gd name="T19" fmla="*/ 16 h 20"/>
                  <a:gd name="T20" fmla="*/ 2 w 4"/>
                  <a:gd name="T21" fmla="*/ 0 h 20"/>
                  <a:gd name="T22" fmla="*/ 2 w 4"/>
                  <a:gd name="T23" fmla="*/ 0 h 20"/>
                  <a:gd name="T24" fmla="*/ 0 w 4"/>
                  <a:gd name="T25" fmla="*/ 0 h 20"/>
                  <a:gd name="T26" fmla="*/ 0 w 4"/>
                  <a:gd name="T27" fmla="*/ 0 h 20"/>
                  <a:gd name="T28" fmla="*/ 2 w 4"/>
                  <a:gd name="T29" fmla="*/ 2 h 20"/>
                  <a:gd name="T30" fmla="*/ 2 w 4"/>
                  <a:gd name="T31" fmla="*/ 2 h 20"/>
                  <a:gd name="T32" fmla="*/ 4 w 4"/>
                  <a:gd name="T33" fmla="*/ 0 h 20"/>
                  <a:gd name="T34" fmla="*/ 4 w 4"/>
                  <a:gd name="T35" fmla="*/ 0 h 20"/>
                  <a:gd name="T36" fmla="*/ 2 w 4"/>
                  <a:gd name="T37" fmla="*/ 0 h 20"/>
                  <a:gd name="T38" fmla="*/ 2 w 4"/>
                  <a:gd name="T39" fmla="*/ 0 h 20"/>
                  <a:gd name="T40" fmla="*/ 2 w 4"/>
                  <a:gd name="T41" fmla="*/ 8 h 20"/>
                  <a:gd name="T42" fmla="*/ 2 w 4"/>
                  <a:gd name="T43" fmla="*/ 8 h 20"/>
                  <a:gd name="T44" fmla="*/ 0 w 4"/>
                  <a:gd name="T45" fmla="*/ 10 h 20"/>
                  <a:gd name="T46" fmla="*/ 0 w 4"/>
                  <a:gd name="T47" fmla="*/ 10 h 20"/>
                  <a:gd name="T48" fmla="*/ 2 w 4"/>
                  <a:gd name="T49" fmla="*/ 10 h 20"/>
                  <a:gd name="T50" fmla="*/ 2 w 4"/>
                  <a:gd name="T51" fmla="*/ 10 h 20"/>
                  <a:gd name="T52" fmla="*/ 4 w 4"/>
                  <a:gd name="T53" fmla="*/ 10 h 20"/>
                  <a:gd name="T54" fmla="*/ 4 w 4"/>
                  <a:gd name="T55" fmla="*/ 10 h 20"/>
                  <a:gd name="T56" fmla="*/ 2 w 4"/>
                  <a:gd name="T57" fmla="*/ 8 h 20"/>
                  <a:gd name="T58" fmla="*/ 2 w 4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Freeform 1980"/>
              <p:cNvSpPr>
                <a:spLocks noEditPoints="1"/>
              </p:cNvSpPr>
              <p:nvPr/>
            </p:nvSpPr>
            <p:spPr bwMode="auto">
              <a:xfrm>
                <a:off x="2676" y="2788"/>
                <a:ext cx="2" cy="20"/>
              </a:xfrm>
              <a:custGeom>
                <a:avLst/>
                <a:gdLst>
                  <a:gd name="T0" fmla="*/ 2 w 2"/>
                  <a:gd name="T1" fmla="*/ 16 h 20"/>
                  <a:gd name="T2" fmla="*/ 2 w 2"/>
                  <a:gd name="T3" fmla="*/ 16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6 h 20"/>
                  <a:gd name="T14" fmla="*/ 2 w 2"/>
                  <a:gd name="T15" fmla="*/ 16 h 20"/>
                  <a:gd name="T16" fmla="*/ 2 w 2"/>
                  <a:gd name="T17" fmla="*/ 10 h 20"/>
                  <a:gd name="T18" fmla="*/ 2 w 2"/>
                  <a:gd name="T19" fmla="*/ 8 h 20"/>
                  <a:gd name="T20" fmla="*/ 2 w 2"/>
                  <a:gd name="T21" fmla="*/ 8 h 20"/>
                  <a:gd name="T22" fmla="*/ 2 w 2"/>
                  <a:gd name="T23" fmla="*/ 8 h 20"/>
                  <a:gd name="T24" fmla="*/ 0 w 2"/>
                  <a:gd name="T25" fmla="*/ 10 h 20"/>
                  <a:gd name="T26" fmla="*/ 0 w 2"/>
                  <a:gd name="T27" fmla="*/ 10 h 20"/>
                  <a:gd name="T28" fmla="*/ 2 w 2"/>
                  <a:gd name="T29" fmla="*/ 10 h 20"/>
                  <a:gd name="T30" fmla="*/ 2 w 2"/>
                  <a:gd name="T31" fmla="*/ 10 h 20"/>
                  <a:gd name="T32" fmla="*/ 2 w 2"/>
                  <a:gd name="T33" fmla="*/ 2 h 20"/>
                  <a:gd name="T34" fmla="*/ 2 w 2"/>
                  <a:gd name="T35" fmla="*/ 0 h 20"/>
                  <a:gd name="T36" fmla="*/ 2 w 2"/>
                  <a:gd name="T37" fmla="*/ 0 h 20"/>
                  <a:gd name="T38" fmla="*/ 2 w 2"/>
                  <a:gd name="T39" fmla="*/ 0 h 20"/>
                  <a:gd name="T40" fmla="*/ 0 w 2"/>
                  <a:gd name="T41" fmla="*/ 0 h 20"/>
                  <a:gd name="T42" fmla="*/ 0 w 2"/>
                  <a:gd name="T43" fmla="*/ 0 h 20"/>
                  <a:gd name="T44" fmla="*/ 2 w 2"/>
                  <a:gd name="T45" fmla="*/ 2 h 20"/>
                  <a:gd name="T46" fmla="*/ 2 w 2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10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1337" name="Picture 1981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2" y="243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8" name="Picture 1982"/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0" y="267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9" name="Picture 1983"/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6" y="280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0" name="Picture 1984"/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8" y="267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1" name="Picture 1985"/>
              <p:cNvPicPr>
                <a:picLocks noChangeAspect="1"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4" y="3300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2" name="Picture 1986"/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6" y="255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3" name="Rectangle 1987"/>
              <p:cNvSpPr>
                <a:spLocks noChangeArrowheads="1"/>
              </p:cNvSpPr>
              <p:nvPr/>
            </p:nvSpPr>
            <p:spPr bwMode="auto">
              <a:xfrm>
                <a:off x="2742" y="3430"/>
                <a:ext cx="128" cy="124"/>
              </a:xfrm>
              <a:prstGeom prst="rect">
                <a:avLst/>
              </a:pr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Freeform 1988"/>
              <p:cNvSpPr/>
              <p:nvPr/>
            </p:nvSpPr>
            <p:spPr bwMode="auto">
              <a:xfrm>
                <a:off x="2766" y="3434"/>
                <a:ext cx="78" cy="68"/>
              </a:xfrm>
              <a:custGeom>
                <a:avLst/>
                <a:gdLst>
                  <a:gd name="T0" fmla="*/ 40 w 78"/>
                  <a:gd name="T1" fmla="*/ 0 h 68"/>
                  <a:gd name="T2" fmla="*/ 40 w 78"/>
                  <a:gd name="T3" fmla="*/ 0 h 68"/>
                  <a:gd name="T4" fmla="*/ 50 w 78"/>
                  <a:gd name="T5" fmla="*/ 0 h 68"/>
                  <a:gd name="T6" fmla="*/ 58 w 78"/>
                  <a:gd name="T7" fmla="*/ 4 h 68"/>
                  <a:gd name="T8" fmla="*/ 64 w 78"/>
                  <a:gd name="T9" fmla="*/ 8 h 68"/>
                  <a:gd name="T10" fmla="*/ 70 w 78"/>
                  <a:gd name="T11" fmla="*/ 14 h 68"/>
                  <a:gd name="T12" fmla="*/ 74 w 78"/>
                  <a:gd name="T13" fmla="*/ 22 h 68"/>
                  <a:gd name="T14" fmla="*/ 76 w 78"/>
                  <a:gd name="T15" fmla="*/ 30 h 68"/>
                  <a:gd name="T16" fmla="*/ 78 w 78"/>
                  <a:gd name="T17" fmla="*/ 48 h 68"/>
                  <a:gd name="T18" fmla="*/ 78 w 78"/>
                  <a:gd name="T19" fmla="*/ 48 h 68"/>
                  <a:gd name="T20" fmla="*/ 78 w 78"/>
                  <a:gd name="T21" fmla="*/ 52 h 68"/>
                  <a:gd name="T22" fmla="*/ 76 w 78"/>
                  <a:gd name="T23" fmla="*/ 54 h 68"/>
                  <a:gd name="T24" fmla="*/ 68 w 78"/>
                  <a:gd name="T25" fmla="*/ 62 h 68"/>
                  <a:gd name="T26" fmla="*/ 60 w 78"/>
                  <a:gd name="T27" fmla="*/ 66 h 68"/>
                  <a:gd name="T28" fmla="*/ 50 w 78"/>
                  <a:gd name="T29" fmla="*/ 68 h 68"/>
                  <a:gd name="T30" fmla="*/ 28 w 78"/>
                  <a:gd name="T31" fmla="*/ 68 h 68"/>
                  <a:gd name="T32" fmla="*/ 28 w 78"/>
                  <a:gd name="T33" fmla="*/ 68 h 68"/>
                  <a:gd name="T34" fmla="*/ 20 w 78"/>
                  <a:gd name="T35" fmla="*/ 66 h 68"/>
                  <a:gd name="T36" fmla="*/ 10 w 78"/>
                  <a:gd name="T37" fmla="*/ 62 h 68"/>
                  <a:gd name="T38" fmla="*/ 4 w 78"/>
                  <a:gd name="T39" fmla="*/ 54 h 68"/>
                  <a:gd name="T40" fmla="*/ 2 w 78"/>
                  <a:gd name="T41" fmla="*/ 52 h 68"/>
                  <a:gd name="T42" fmla="*/ 0 w 78"/>
                  <a:gd name="T43" fmla="*/ 48 h 68"/>
                  <a:gd name="T44" fmla="*/ 0 w 78"/>
                  <a:gd name="T45" fmla="*/ 48 h 68"/>
                  <a:gd name="T46" fmla="*/ 2 w 78"/>
                  <a:gd name="T47" fmla="*/ 30 h 68"/>
                  <a:gd name="T48" fmla="*/ 4 w 78"/>
                  <a:gd name="T49" fmla="*/ 22 h 68"/>
                  <a:gd name="T50" fmla="*/ 8 w 78"/>
                  <a:gd name="T51" fmla="*/ 14 h 68"/>
                  <a:gd name="T52" fmla="*/ 14 w 78"/>
                  <a:gd name="T53" fmla="*/ 8 h 68"/>
                  <a:gd name="T54" fmla="*/ 22 w 78"/>
                  <a:gd name="T55" fmla="*/ 4 h 68"/>
                  <a:gd name="T56" fmla="*/ 30 w 78"/>
                  <a:gd name="T57" fmla="*/ 0 h 68"/>
                  <a:gd name="T58" fmla="*/ 40 w 78"/>
                  <a:gd name="T59" fmla="*/ 0 h 68"/>
                  <a:gd name="T60" fmla="*/ 40 w 7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68">
                    <a:moveTo>
                      <a:pt x="40" y="0"/>
                    </a:moveTo>
                    <a:lnTo>
                      <a:pt x="40" y="0"/>
                    </a:lnTo>
                    <a:lnTo>
                      <a:pt x="50" y="0"/>
                    </a:lnTo>
                    <a:lnTo>
                      <a:pt x="58" y="4"/>
                    </a:lnTo>
                    <a:lnTo>
                      <a:pt x="64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8" y="52"/>
                    </a:lnTo>
                    <a:lnTo>
                      <a:pt x="76" y="54"/>
                    </a:lnTo>
                    <a:lnTo>
                      <a:pt x="68" y="62"/>
                    </a:lnTo>
                    <a:lnTo>
                      <a:pt x="60" y="66"/>
                    </a:lnTo>
                    <a:lnTo>
                      <a:pt x="50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Freeform 1989"/>
              <p:cNvSpPr/>
              <p:nvPr/>
            </p:nvSpPr>
            <p:spPr bwMode="auto">
              <a:xfrm>
                <a:off x="2766" y="3434"/>
                <a:ext cx="40" cy="68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68 h 68"/>
                  <a:gd name="T4" fmla="*/ 28 w 40"/>
                  <a:gd name="T5" fmla="*/ 68 h 68"/>
                  <a:gd name="T6" fmla="*/ 20 w 40"/>
                  <a:gd name="T7" fmla="*/ 66 h 68"/>
                  <a:gd name="T8" fmla="*/ 10 w 40"/>
                  <a:gd name="T9" fmla="*/ 62 h 68"/>
                  <a:gd name="T10" fmla="*/ 4 w 40"/>
                  <a:gd name="T11" fmla="*/ 54 h 68"/>
                  <a:gd name="T12" fmla="*/ 2 w 40"/>
                  <a:gd name="T13" fmla="*/ 52 h 68"/>
                  <a:gd name="T14" fmla="*/ 0 w 40"/>
                  <a:gd name="T15" fmla="*/ 48 h 68"/>
                  <a:gd name="T16" fmla="*/ 0 w 40"/>
                  <a:gd name="T17" fmla="*/ 48 h 68"/>
                  <a:gd name="T18" fmla="*/ 2 w 40"/>
                  <a:gd name="T19" fmla="*/ 30 h 68"/>
                  <a:gd name="T20" fmla="*/ 4 w 40"/>
                  <a:gd name="T21" fmla="*/ 22 h 68"/>
                  <a:gd name="T22" fmla="*/ 8 w 40"/>
                  <a:gd name="T23" fmla="*/ 14 h 68"/>
                  <a:gd name="T24" fmla="*/ 14 w 40"/>
                  <a:gd name="T25" fmla="*/ 8 h 68"/>
                  <a:gd name="T26" fmla="*/ 22 w 40"/>
                  <a:gd name="T27" fmla="*/ 4 h 68"/>
                  <a:gd name="T28" fmla="*/ 30 w 40"/>
                  <a:gd name="T29" fmla="*/ 0 h 68"/>
                  <a:gd name="T30" fmla="*/ 40 w 40"/>
                  <a:gd name="T31" fmla="*/ 0 h 68"/>
                  <a:gd name="T32" fmla="*/ 40 w 40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Freeform 1990"/>
              <p:cNvSpPr/>
              <p:nvPr/>
            </p:nvSpPr>
            <p:spPr bwMode="auto">
              <a:xfrm>
                <a:off x="2760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56 w 92"/>
                  <a:gd name="T5" fmla="*/ 0 h 38"/>
                  <a:gd name="T6" fmla="*/ 56 w 92"/>
                  <a:gd name="T7" fmla="*/ 0 h 38"/>
                  <a:gd name="T8" fmla="*/ 70 w 92"/>
                  <a:gd name="T9" fmla="*/ 4 h 38"/>
                  <a:gd name="T10" fmla="*/ 82 w 92"/>
                  <a:gd name="T11" fmla="*/ 8 h 38"/>
                  <a:gd name="T12" fmla="*/ 88 w 92"/>
                  <a:gd name="T13" fmla="*/ 10 h 38"/>
                  <a:gd name="T14" fmla="*/ 90 w 92"/>
                  <a:gd name="T15" fmla="*/ 12 h 38"/>
                  <a:gd name="T16" fmla="*/ 92 w 92"/>
                  <a:gd name="T17" fmla="*/ 16 h 38"/>
                  <a:gd name="T18" fmla="*/ 92 w 92"/>
                  <a:gd name="T19" fmla="*/ 16 h 38"/>
                  <a:gd name="T20" fmla="*/ 92 w 92"/>
                  <a:gd name="T21" fmla="*/ 38 h 38"/>
                  <a:gd name="T22" fmla="*/ 92 w 92"/>
                  <a:gd name="T23" fmla="*/ 38 h 38"/>
                  <a:gd name="T24" fmla="*/ 0 w 92"/>
                  <a:gd name="T25" fmla="*/ 38 h 38"/>
                  <a:gd name="T26" fmla="*/ 0 w 92"/>
                  <a:gd name="T27" fmla="*/ 38 h 38"/>
                  <a:gd name="T28" fmla="*/ 0 w 92"/>
                  <a:gd name="T29" fmla="*/ 16 h 38"/>
                  <a:gd name="T30" fmla="*/ 0 w 92"/>
                  <a:gd name="T31" fmla="*/ 16 h 38"/>
                  <a:gd name="T32" fmla="*/ 0 w 92"/>
                  <a:gd name="T33" fmla="*/ 12 h 38"/>
                  <a:gd name="T34" fmla="*/ 2 w 92"/>
                  <a:gd name="T35" fmla="*/ 10 h 38"/>
                  <a:gd name="T36" fmla="*/ 10 w 92"/>
                  <a:gd name="T37" fmla="*/ 8 h 38"/>
                  <a:gd name="T38" fmla="*/ 22 w 92"/>
                  <a:gd name="T39" fmla="*/ 4 h 38"/>
                  <a:gd name="T40" fmla="*/ 3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88" y="10"/>
                    </a:lnTo>
                    <a:lnTo>
                      <a:pt x="90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Freeform 1991"/>
              <p:cNvSpPr/>
              <p:nvPr/>
            </p:nvSpPr>
            <p:spPr bwMode="auto">
              <a:xfrm>
                <a:off x="2760" y="3516"/>
                <a:ext cx="46" cy="38"/>
              </a:xfrm>
              <a:custGeom>
                <a:avLst/>
                <a:gdLst>
                  <a:gd name="T0" fmla="*/ 46 w 46"/>
                  <a:gd name="T1" fmla="*/ 38 h 38"/>
                  <a:gd name="T2" fmla="*/ 0 w 46"/>
                  <a:gd name="T3" fmla="*/ 38 h 38"/>
                  <a:gd name="T4" fmla="*/ 0 w 46"/>
                  <a:gd name="T5" fmla="*/ 38 h 38"/>
                  <a:gd name="T6" fmla="*/ 0 w 46"/>
                  <a:gd name="T7" fmla="*/ 16 h 38"/>
                  <a:gd name="T8" fmla="*/ 0 w 46"/>
                  <a:gd name="T9" fmla="*/ 16 h 38"/>
                  <a:gd name="T10" fmla="*/ 0 w 46"/>
                  <a:gd name="T11" fmla="*/ 12 h 38"/>
                  <a:gd name="T12" fmla="*/ 2 w 46"/>
                  <a:gd name="T13" fmla="*/ 10 h 38"/>
                  <a:gd name="T14" fmla="*/ 10 w 46"/>
                  <a:gd name="T15" fmla="*/ 8 h 38"/>
                  <a:gd name="T16" fmla="*/ 22 w 46"/>
                  <a:gd name="T17" fmla="*/ 4 h 38"/>
                  <a:gd name="T18" fmla="*/ 36 w 46"/>
                  <a:gd name="T19" fmla="*/ 0 h 38"/>
                  <a:gd name="T20" fmla="*/ 46 w 46"/>
                  <a:gd name="T21" fmla="*/ 0 h 38"/>
                  <a:gd name="T22" fmla="*/ 46 w 46"/>
                  <a:gd name="T2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38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Freeform 1992"/>
              <p:cNvSpPr/>
              <p:nvPr/>
            </p:nvSpPr>
            <p:spPr bwMode="auto">
              <a:xfrm>
                <a:off x="2796" y="3502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6 h 24"/>
                  <a:gd name="T12" fmla="*/ 2 w 20"/>
                  <a:gd name="T13" fmla="*/ 20 h 24"/>
                  <a:gd name="T14" fmla="*/ 6 w 20"/>
                  <a:gd name="T15" fmla="*/ 22 h 24"/>
                  <a:gd name="T16" fmla="*/ 10 w 20"/>
                  <a:gd name="T17" fmla="*/ 24 h 24"/>
                  <a:gd name="T18" fmla="*/ 10 w 20"/>
                  <a:gd name="T19" fmla="*/ 24 h 24"/>
                  <a:gd name="T20" fmla="*/ 14 w 20"/>
                  <a:gd name="T21" fmla="*/ 22 h 24"/>
                  <a:gd name="T22" fmla="*/ 16 w 20"/>
                  <a:gd name="T23" fmla="*/ 20 h 24"/>
                  <a:gd name="T24" fmla="*/ 20 w 20"/>
                  <a:gd name="T25" fmla="*/ 16 h 24"/>
                  <a:gd name="T26" fmla="*/ 20 w 20"/>
                  <a:gd name="T27" fmla="*/ 14 h 24"/>
                  <a:gd name="T28" fmla="*/ 20 w 20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Freeform 1993"/>
              <p:cNvSpPr/>
              <p:nvPr/>
            </p:nvSpPr>
            <p:spPr bwMode="auto">
              <a:xfrm>
                <a:off x="2796" y="3502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6 h 24"/>
                  <a:gd name="T12" fmla="*/ 2 w 10"/>
                  <a:gd name="T13" fmla="*/ 20 h 24"/>
                  <a:gd name="T14" fmla="*/ 6 w 10"/>
                  <a:gd name="T15" fmla="*/ 22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Freeform 1994"/>
              <p:cNvSpPr/>
              <p:nvPr/>
            </p:nvSpPr>
            <p:spPr bwMode="auto">
              <a:xfrm>
                <a:off x="2790" y="3516"/>
                <a:ext cx="30" cy="38"/>
              </a:xfrm>
              <a:custGeom>
                <a:avLst/>
                <a:gdLst>
                  <a:gd name="T0" fmla="*/ 22 w 30"/>
                  <a:gd name="T1" fmla="*/ 38 h 38"/>
                  <a:gd name="T2" fmla="*/ 30 w 30"/>
                  <a:gd name="T3" fmla="*/ 2 h 38"/>
                  <a:gd name="T4" fmla="*/ 26 w 30"/>
                  <a:gd name="T5" fmla="*/ 0 h 38"/>
                  <a:gd name="T6" fmla="*/ 6 w 30"/>
                  <a:gd name="T7" fmla="*/ 0 h 38"/>
                  <a:gd name="T8" fmla="*/ 0 w 30"/>
                  <a:gd name="T9" fmla="*/ 2 h 38"/>
                  <a:gd name="T10" fmla="*/ 8 w 30"/>
                  <a:gd name="T11" fmla="*/ 38 h 38"/>
                  <a:gd name="T12" fmla="*/ 22 w 30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8">
                    <a:moveTo>
                      <a:pt x="22" y="38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8" y="38"/>
                    </a:lnTo>
                    <a:lnTo>
                      <a:pt x="22" y="38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Freeform 1995"/>
              <p:cNvSpPr/>
              <p:nvPr/>
            </p:nvSpPr>
            <p:spPr bwMode="auto">
              <a:xfrm>
                <a:off x="2790" y="3516"/>
                <a:ext cx="16" cy="38"/>
              </a:xfrm>
              <a:custGeom>
                <a:avLst/>
                <a:gdLst>
                  <a:gd name="T0" fmla="*/ 16 w 16"/>
                  <a:gd name="T1" fmla="*/ 0 h 38"/>
                  <a:gd name="T2" fmla="*/ 6 w 16"/>
                  <a:gd name="T3" fmla="*/ 0 h 38"/>
                  <a:gd name="T4" fmla="*/ 0 w 16"/>
                  <a:gd name="T5" fmla="*/ 2 h 38"/>
                  <a:gd name="T6" fmla="*/ 8 w 16"/>
                  <a:gd name="T7" fmla="*/ 38 h 38"/>
                  <a:gd name="T8" fmla="*/ 16 w 16"/>
                  <a:gd name="T9" fmla="*/ 38 h 38"/>
                  <a:gd name="T10" fmla="*/ 16 w 16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8">
                    <a:moveTo>
                      <a:pt x="1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8" y="38"/>
                    </a:lnTo>
                    <a:lnTo>
                      <a:pt x="16" y="3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Freeform 1996"/>
              <p:cNvSpPr/>
              <p:nvPr/>
            </p:nvSpPr>
            <p:spPr bwMode="auto">
              <a:xfrm>
                <a:off x="2828" y="347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Freeform 1997"/>
              <p:cNvSpPr/>
              <p:nvPr/>
            </p:nvSpPr>
            <p:spPr bwMode="auto">
              <a:xfrm>
                <a:off x="2780" y="347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Freeform 1998"/>
              <p:cNvSpPr/>
              <p:nvPr/>
            </p:nvSpPr>
            <p:spPr bwMode="auto">
              <a:xfrm>
                <a:off x="2782" y="3446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0 h 62"/>
                  <a:gd name="T44" fmla="*/ 8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Freeform 1999"/>
              <p:cNvSpPr/>
              <p:nvPr/>
            </p:nvSpPr>
            <p:spPr bwMode="auto">
              <a:xfrm>
                <a:off x="2782" y="3446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16 w 24"/>
                  <a:gd name="T21" fmla="*/ 0 h 62"/>
                  <a:gd name="T22" fmla="*/ 8 w 24"/>
                  <a:gd name="T23" fmla="*/ 4 h 62"/>
                  <a:gd name="T24" fmla="*/ 2 w 24"/>
                  <a:gd name="T25" fmla="*/ 12 h 62"/>
                  <a:gd name="T26" fmla="*/ 0 w 24"/>
                  <a:gd name="T27" fmla="*/ 20 h 62"/>
                  <a:gd name="T28" fmla="*/ 0 w 24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Freeform 2000"/>
              <p:cNvSpPr/>
              <p:nvPr/>
            </p:nvSpPr>
            <p:spPr bwMode="auto">
              <a:xfrm>
                <a:off x="2800" y="349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Freeform 2001"/>
              <p:cNvSpPr/>
              <p:nvPr/>
            </p:nvSpPr>
            <p:spPr bwMode="auto">
              <a:xfrm>
                <a:off x="2782" y="3442"/>
                <a:ext cx="46" cy="28"/>
              </a:xfrm>
              <a:custGeom>
                <a:avLst/>
                <a:gdLst>
                  <a:gd name="T0" fmla="*/ 14 w 46"/>
                  <a:gd name="T1" fmla="*/ 2 h 28"/>
                  <a:gd name="T2" fmla="*/ 14 w 46"/>
                  <a:gd name="T3" fmla="*/ 2 h 28"/>
                  <a:gd name="T4" fmla="*/ 8 w 46"/>
                  <a:gd name="T5" fmla="*/ 4 h 28"/>
                  <a:gd name="T6" fmla="*/ 2 w 46"/>
                  <a:gd name="T7" fmla="*/ 10 h 28"/>
                  <a:gd name="T8" fmla="*/ 0 w 46"/>
                  <a:gd name="T9" fmla="*/ 18 h 28"/>
                  <a:gd name="T10" fmla="*/ 0 w 46"/>
                  <a:gd name="T11" fmla="*/ 28 h 28"/>
                  <a:gd name="T12" fmla="*/ 0 w 46"/>
                  <a:gd name="T13" fmla="*/ 28 h 28"/>
                  <a:gd name="T14" fmla="*/ 8 w 46"/>
                  <a:gd name="T15" fmla="*/ 22 h 28"/>
                  <a:gd name="T16" fmla="*/ 14 w 46"/>
                  <a:gd name="T17" fmla="*/ 10 h 28"/>
                  <a:gd name="T18" fmla="*/ 14 w 46"/>
                  <a:gd name="T19" fmla="*/ 10 h 28"/>
                  <a:gd name="T20" fmla="*/ 20 w 46"/>
                  <a:gd name="T21" fmla="*/ 18 h 28"/>
                  <a:gd name="T22" fmla="*/ 30 w 46"/>
                  <a:gd name="T23" fmla="*/ 24 h 28"/>
                  <a:gd name="T24" fmla="*/ 40 w 46"/>
                  <a:gd name="T25" fmla="*/ 26 h 28"/>
                  <a:gd name="T26" fmla="*/ 46 w 46"/>
                  <a:gd name="T27" fmla="*/ 28 h 28"/>
                  <a:gd name="T28" fmla="*/ 46 w 46"/>
                  <a:gd name="T29" fmla="*/ 28 h 28"/>
                  <a:gd name="T30" fmla="*/ 46 w 46"/>
                  <a:gd name="T31" fmla="*/ 20 h 28"/>
                  <a:gd name="T32" fmla="*/ 46 w 46"/>
                  <a:gd name="T33" fmla="*/ 14 h 28"/>
                  <a:gd name="T34" fmla="*/ 42 w 46"/>
                  <a:gd name="T35" fmla="*/ 8 h 28"/>
                  <a:gd name="T36" fmla="*/ 38 w 46"/>
                  <a:gd name="T37" fmla="*/ 4 h 28"/>
                  <a:gd name="T38" fmla="*/ 32 w 46"/>
                  <a:gd name="T39" fmla="*/ 2 h 28"/>
                  <a:gd name="T40" fmla="*/ 26 w 46"/>
                  <a:gd name="T41" fmla="*/ 0 h 28"/>
                  <a:gd name="T42" fmla="*/ 14 w 46"/>
                  <a:gd name="T43" fmla="*/ 2 h 28"/>
                  <a:gd name="T44" fmla="*/ 14 w 46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28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18"/>
                    </a:lnTo>
                    <a:lnTo>
                      <a:pt x="30" y="24"/>
                    </a:lnTo>
                    <a:lnTo>
                      <a:pt x="40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0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Freeform 2002"/>
              <p:cNvSpPr/>
              <p:nvPr/>
            </p:nvSpPr>
            <p:spPr bwMode="auto">
              <a:xfrm>
                <a:off x="2782" y="3442"/>
                <a:ext cx="24" cy="28"/>
              </a:xfrm>
              <a:custGeom>
                <a:avLst/>
                <a:gdLst>
                  <a:gd name="T0" fmla="*/ 14 w 24"/>
                  <a:gd name="T1" fmla="*/ 2 h 28"/>
                  <a:gd name="T2" fmla="*/ 14 w 24"/>
                  <a:gd name="T3" fmla="*/ 2 h 28"/>
                  <a:gd name="T4" fmla="*/ 8 w 24"/>
                  <a:gd name="T5" fmla="*/ 4 h 28"/>
                  <a:gd name="T6" fmla="*/ 2 w 24"/>
                  <a:gd name="T7" fmla="*/ 10 h 28"/>
                  <a:gd name="T8" fmla="*/ 0 w 24"/>
                  <a:gd name="T9" fmla="*/ 18 h 28"/>
                  <a:gd name="T10" fmla="*/ 0 w 24"/>
                  <a:gd name="T11" fmla="*/ 28 h 28"/>
                  <a:gd name="T12" fmla="*/ 0 w 24"/>
                  <a:gd name="T13" fmla="*/ 28 h 28"/>
                  <a:gd name="T14" fmla="*/ 8 w 24"/>
                  <a:gd name="T15" fmla="*/ 22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2 h 28"/>
                  <a:gd name="T30" fmla="*/ 14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Freeform 2003"/>
              <p:cNvSpPr>
                <a:spLocks noEditPoints="1"/>
              </p:cNvSpPr>
              <p:nvPr/>
            </p:nvSpPr>
            <p:spPr bwMode="auto">
              <a:xfrm>
                <a:off x="2780" y="3470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4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28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2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Freeform 2004"/>
              <p:cNvSpPr>
                <a:spLocks noEditPoints="1"/>
              </p:cNvSpPr>
              <p:nvPr/>
            </p:nvSpPr>
            <p:spPr bwMode="auto">
              <a:xfrm>
                <a:off x="2780" y="3470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Rectangle 2005"/>
              <p:cNvSpPr>
                <a:spLocks noChangeArrowheads="1"/>
              </p:cNvSpPr>
              <p:nvPr/>
            </p:nvSpPr>
            <p:spPr bwMode="auto">
              <a:xfrm>
                <a:off x="3126" y="3182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Freeform 2006"/>
              <p:cNvSpPr/>
              <p:nvPr/>
            </p:nvSpPr>
            <p:spPr bwMode="auto">
              <a:xfrm>
                <a:off x="3212" y="322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Freeform 2007"/>
              <p:cNvSpPr/>
              <p:nvPr/>
            </p:nvSpPr>
            <p:spPr bwMode="auto">
              <a:xfrm>
                <a:off x="3164" y="322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Freeform 2008"/>
              <p:cNvSpPr/>
              <p:nvPr/>
            </p:nvSpPr>
            <p:spPr bwMode="auto">
              <a:xfrm>
                <a:off x="3144" y="326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Freeform 2009"/>
              <p:cNvSpPr/>
              <p:nvPr/>
            </p:nvSpPr>
            <p:spPr bwMode="auto">
              <a:xfrm>
                <a:off x="3144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6" name="Freeform 2010"/>
              <p:cNvSpPr/>
              <p:nvPr/>
            </p:nvSpPr>
            <p:spPr bwMode="auto">
              <a:xfrm>
                <a:off x="3182" y="3272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4 w 16"/>
                  <a:gd name="T5" fmla="*/ 10 h 34"/>
                  <a:gd name="T6" fmla="*/ 4 w 16"/>
                  <a:gd name="T7" fmla="*/ 10 h 34"/>
                  <a:gd name="T8" fmla="*/ 2 w 16"/>
                  <a:gd name="T9" fmla="*/ 10 h 34"/>
                  <a:gd name="T10" fmla="*/ 2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0 w 16"/>
                  <a:gd name="T23" fmla="*/ 0 h 34"/>
                  <a:gd name="T24" fmla="*/ 10 w 16"/>
                  <a:gd name="T25" fmla="*/ 0 h 34"/>
                  <a:gd name="T26" fmla="*/ 12 w 16"/>
                  <a:gd name="T27" fmla="*/ 0 h 34"/>
                  <a:gd name="T28" fmla="*/ 14 w 16"/>
                  <a:gd name="T29" fmla="*/ 2 h 34"/>
                  <a:gd name="T30" fmla="*/ 12 w 16"/>
                  <a:gd name="T31" fmla="*/ 8 h 34"/>
                  <a:gd name="T32" fmla="*/ 12 w 16"/>
                  <a:gd name="T33" fmla="*/ 8 h 34"/>
                  <a:gd name="T34" fmla="*/ 12 w 16"/>
                  <a:gd name="T35" fmla="*/ 10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Freeform 2011"/>
              <p:cNvSpPr/>
              <p:nvPr/>
            </p:nvSpPr>
            <p:spPr bwMode="auto">
              <a:xfrm>
                <a:off x="3182" y="3272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4 w 8"/>
                  <a:gd name="T5" fmla="*/ 10 h 34"/>
                  <a:gd name="T6" fmla="*/ 4 w 8"/>
                  <a:gd name="T7" fmla="*/ 10 h 34"/>
                  <a:gd name="T8" fmla="*/ 2 w 8"/>
                  <a:gd name="T9" fmla="*/ 10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Freeform 2012"/>
              <p:cNvSpPr/>
              <p:nvPr/>
            </p:nvSpPr>
            <p:spPr bwMode="auto">
              <a:xfrm>
                <a:off x="3186" y="3268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Freeform 2013"/>
              <p:cNvSpPr/>
              <p:nvPr/>
            </p:nvSpPr>
            <p:spPr bwMode="auto">
              <a:xfrm>
                <a:off x="3156" y="3268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Freeform 2014"/>
              <p:cNvSpPr/>
              <p:nvPr/>
            </p:nvSpPr>
            <p:spPr bwMode="auto">
              <a:xfrm>
                <a:off x="3178" y="3254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2 h 18"/>
                  <a:gd name="T6" fmla="*/ 12 w 22"/>
                  <a:gd name="T7" fmla="*/ 18 h 18"/>
                  <a:gd name="T8" fmla="*/ 22 w 22"/>
                  <a:gd name="T9" fmla="*/ 12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22" y="1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Freeform 2015"/>
              <p:cNvSpPr/>
              <p:nvPr/>
            </p:nvSpPr>
            <p:spPr bwMode="auto">
              <a:xfrm>
                <a:off x="3178" y="325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0 w 12"/>
                  <a:gd name="T3" fmla="*/ 0 h 18"/>
                  <a:gd name="T4" fmla="*/ 0 w 12"/>
                  <a:gd name="T5" fmla="*/ 12 h 18"/>
                  <a:gd name="T6" fmla="*/ 12 w 12"/>
                  <a:gd name="T7" fmla="*/ 18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Freeform 2016"/>
              <p:cNvSpPr/>
              <p:nvPr/>
            </p:nvSpPr>
            <p:spPr bwMode="auto">
              <a:xfrm>
                <a:off x="3166" y="3194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" name="Group 2218"/>
            <p:cNvGrpSpPr/>
            <p:nvPr/>
          </p:nvGrpSpPr>
          <p:grpSpPr bwMode="auto">
            <a:xfrm>
              <a:off x="2614" y="2438"/>
              <a:ext cx="640" cy="1116"/>
              <a:chOff x="2614" y="2438"/>
              <a:chExt cx="640" cy="1116"/>
            </a:xfrm>
          </p:grpSpPr>
          <p:sp>
            <p:nvSpPr>
              <p:cNvPr id="973" name="Freeform 2018"/>
              <p:cNvSpPr/>
              <p:nvPr/>
            </p:nvSpPr>
            <p:spPr bwMode="auto">
              <a:xfrm>
                <a:off x="3166" y="3194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Freeform 2019"/>
              <p:cNvSpPr/>
              <p:nvPr/>
            </p:nvSpPr>
            <p:spPr bwMode="auto">
              <a:xfrm>
                <a:off x="3184" y="3246"/>
                <a:ext cx="10" cy="0"/>
              </a:xfrm>
              <a:custGeom>
                <a:avLst/>
                <a:gdLst>
                  <a:gd name="T0" fmla="*/ 10 w 10"/>
                  <a:gd name="T1" fmla="*/ 0 w 10"/>
                  <a:gd name="T2" fmla="*/ 0 w 10"/>
                  <a:gd name="T3" fmla="*/ 0 w 10"/>
                  <a:gd name="T4" fmla="*/ 0 w 10"/>
                  <a:gd name="T5" fmla="*/ 0 w 10"/>
                  <a:gd name="T6" fmla="*/ 0 w 10"/>
                  <a:gd name="T7" fmla="*/ 10 w 10"/>
                  <a:gd name="T8" fmla="*/ 10 w 10"/>
                  <a:gd name="T9" fmla="*/ 10 w 10"/>
                  <a:gd name="T10" fmla="*/ 10 w 10"/>
                  <a:gd name="T11" fmla="*/ 10 w 10"/>
                  <a:gd name="T12" fmla="*/ 10 w 10"/>
                  <a:gd name="T13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Freeform 2020"/>
              <p:cNvSpPr/>
              <p:nvPr/>
            </p:nvSpPr>
            <p:spPr bwMode="auto">
              <a:xfrm>
                <a:off x="3190" y="3266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4 w 14"/>
                  <a:gd name="T9" fmla="*/ 14 h 18"/>
                  <a:gd name="T10" fmla="*/ 8 w 14"/>
                  <a:gd name="T11" fmla="*/ 18 h 18"/>
                  <a:gd name="T12" fmla="*/ 8 w 14"/>
                  <a:gd name="T13" fmla="*/ 18 h 18"/>
                  <a:gd name="T14" fmla="*/ 10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Freeform 2021"/>
              <p:cNvSpPr/>
              <p:nvPr/>
            </p:nvSpPr>
            <p:spPr bwMode="auto">
              <a:xfrm>
                <a:off x="3174" y="3266"/>
                <a:ext cx="16" cy="18"/>
              </a:xfrm>
              <a:custGeom>
                <a:avLst/>
                <a:gdLst>
                  <a:gd name="T0" fmla="*/ 4 w 16"/>
                  <a:gd name="T1" fmla="*/ 0 h 18"/>
                  <a:gd name="T2" fmla="*/ 4 w 16"/>
                  <a:gd name="T3" fmla="*/ 0 h 18"/>
                  <a:gd name="T4" fmla="*/ 16 w 16"/>
                  <a:gd name="T5" fmla="*/ 6 h 18"/>
                  <a:gd name="T6" fmla="*/ 16 w 16"/>
                  <a:gd name="T7" fmla="*/ 6 h 18"/>
                  <a:gd name="T8" fmla="*/ 10 w 16"/>
                  <a:gd name="T9" fmla="*/ 14 h 18"/>
                  <a:gd name="T10" fmla="*/ 6 w 16"/>
                  <a:gd name="T11" fmla="*/ 18 h 18"/>
                  <a:gd name="T12" fmla="*/ 6 w 16"/>
                  <a:gd name="T13" fmla="*/ 18 h 18"/>
                  <a:gd name="T14" fmla="*/ 4 w 16"/>
                  <a:gd name="T15" fmla="*/ 12 h 18"/>
                  <a:gd name="T16" fmla="*/ 0 w 16"/>
                  <a:gd name="T17" fmla="*/ 2 h 18"/>
                  <a:gd name="T18" fmla="*/ 0 w 16"/>
                  <a:gd name="T19" fmla="*/ 2 h 18"/>
                  <a:gd name="T20" fmla="*/ 4 w 16"/>
                  <a:gd name="T21" fmla="*/ 0 h 18"/>
                  <a:gd name="T22" fmla="*/ 4 w 16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Freeform 2022"/>
              <p:cNvSpPr/>
              <p:nvPr/>
            </p:nvSpPr>
            <p:spPr bwMode="auto">
              <a:xfrm>
                <a:off x="3156" y="3192"/>
                <a:ext cx="58" cy="30"/>
              </a:xfrm>
              <a:custGeom>
                <a:avLst/>
                <a:gdLst>
                  <a:gd name="T0" fmla="*/ 40 w 58"/>
                  <a:gd name="T1" fmla="*/ 16 h 30"/>
                  <a:gd name="T2" fmla="*/ 40 w 58"/>
                  <a:gd name="T3" fmla="*/ 16 h 30"/>
                  <a:gd name="T4" fmla="*/ 36 w 58"/>
                  <a:gd name="T5" fmla="*/ 22 h 30"/>
                  <a:gd name="T6" fmla="*/ 28 w 58"/>
                  <a:gd name="T7" fmla="*/ 26 h 30"/>
                  <a:gd name="T8" fmla="*/ 28 w 58"/>
                  <a:gd name="T9" fmla="*/ 26 h 30"/>
                  <a:gd name="T10" fmla="*/ 22 w 58"/>
                  <a:gd name="T11" fmla="*/ 28 h 30"/>
                  <a:gd name="T12" fmla="*/ 14 w 58"/>
                  <a:gd name="T13" fmla="*/ 30 h 30"/>
                  <a:gd name="T14" fmla="*/ 6 w 58"/>
                  <a:gd name="T15" fmla="*/ 30 h 30"/>
                  <a:gd name="T16" fmla="*/ 2 w 58"/>
                  <a:gd name="T17" fmla="*/ 28 h 30"/>
                  <a:gd name="T18" fmla="*/ 0 w 58"/>
                  <a:gd name="T19" fmla="*/ 26 h 30"/>
                  <a:gd name="T20" fmla="*/ 0 w 58"/>
                  <a:gd name="T21" fmla="*/ 26 h 30"/>
                  <a:gd name="T22" fmla="*/ 6 w 58"/>
                  <a:gd name="T23" fmla="*/ 26 h 30"/>
                  <a:gd name="T24" fmla="*/ 10 w 58"/>
                  <a:gd name="T25" fmla="*/ 22 h 30"/>
                  <a:gd name="T26" fmla="*/ 10 w 58"/>
                  <a:gd name="T27" fmla="*/ 22 h 30"/>
                  <a:gd name="T28" fmla="*/ 4 w 58"/>
                  <a:gd name="T29" fmla="*/ 22 h 30"/>
                  <a:gd name="T30" fmla="*/ 0 w 58"/>
                  <a:gd name="T31" fmla="*/ 20 h 30"/>
                  <a:gd name="T32" fmla="*/ 0 w 58"/>
                  <a:gd name="T33" fmla="*/ 20 h 30"/>
                  <a:gd name="T34" fmla="*/ 6 w 58"/>
                  <a:gd name="T35" fmla="*/ 18 h 30"/>
                  <a:gd name="T36" fmla="*/ 8 w 58"/>
                  <a:gd name="T37" fmla="*/ 16 h 30"/>
                  <a:gd name="T38" fmla="*/ 10 w 58"/>
                  <a:gd name="T39" fmla="*/ 12 h 30"/>
                  <a:gd name="T40" fmla="*/ 10 w 58"/>
                  <a:gd name="T41" fmla="*/ 12 h 30"/>
                  <a:gd name="T42" fmla="*/ 10 w 58"/>
                  <a:gd name="T43" fmla="*/ 12 h 30"/>
                  <a:gd name="T44" fmla="*/ 12 w 58"/>
                  <a:gd name="T45" fmla="*/ 6 h 30"/>
                  <a:gd name="T46" fmla="*/ 16 w 58"/>
                  <a:gd name="T47" fmla="*/ 2 h 30"/>
                  <a:gd name="T48" fmla="*/ 24 w 58"/>
                  <a:gd name="T49" fmla="*/ 0 h 30"/>
                  <a:gd name="T50" fmla="*/ 34 w 58"/>
                  <a:gd name="T51" fmla="*/ 0 h 30"/>
                  <a:gd name="T52" fmla="*/ 34 w 58"/>
                  <a:gd name="T53" fmla="*/ 0 h 30"/>
                  <a:gd name="T54" fmla="*/ 46 w 58"/>
                  <a:gd name="T55" fmla="*/ 0 h 30"/>
                  <a:gd name="T56" fmla="*/ 50 w 58"/>
                  <a:gd name="T57" fmla="*/ 4 h 30"/>
                  <a:gd name="T58" fmla="*/ 54 w 58"/>
                  <a:gd name="T59" fmla="*/ 6 h 30"/>
                  <a:gd name="T60" fmla="*/ 56 w 58"/>
                  <a:gd name="T61" fmla="*/ 10 h 30"/>
                  <a:gd name="T62" fmla="*/ 58 w 58"/>
                  <a:gd name="T63" fmla="*/ 16 h 30"/>
                  <a:gd name="T64" fmla="*/ 56 w 58"/>
                  <a:gd name="T65" fmla="*/ 28 h 30"/>
                  <a:gd name="T66" fmla="*/ 56 w 58"/>
                  <a:gd name="T67" fmla="*/ 28 h 30"/>
                  <a:gd name="T68" fmla="*/ 54 w 58"/>
                  <a:gd name="T69" fmla="*/ 24 h 30"/>
                  <a:gd name="T70" fmla="*/ 52 w 58"/>
                  <a:gd name="T71" fmla="*/ 20 h 30"/>
                  <a:gd name="T72" fmla="*/ 48 w 58"/>
                  <a:gd name="T73" fmla="*/ 16 h 30"/>
                  <a:gd name="T74" fmla="*/ 40 w 58"/>
                  <a:gd name="T75" fmla="*/ 16 h 30"/>
                  <a:gd name="T76" fmla="*/ 40 w 58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" h="30">
                    <a:moveTo>
                      <a:pt x="40" y="16"/>
                    </a:moveTo>
                    <a:lnTo>
                      <a:pt x="40" y="16"/>
                    </a:lnTo>
                    <a:lnTo>
                      <a:pt x="36" y="22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2" y="28"/>
                    </a:lnTo>
                    <a:lnTo>
                      <a:pt x="14" y="30"/>
                    </a:lnTo>
                    <a:lnTo>
                      <a:pt x="6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50" y="4"/>
                    </a:lnTo>
                    <a:lnTo>
                      <a:pt x="54" y="6"/>
                    </a:lnTo>
                    <a:lnTo>
                      <a:pt x="56" y="10"/>
                    </a:lnTo>
                    <a:lnTo>
                      <a:pt x="58" y="16"/>
                    </a:lnTo>
                    <a:lnTo>
                      <a:pt x="56" y="28"/>
                    </a:lnTo>
                    <a:lnTo>
                      <a:pt x="56" y="28"/>
                    </a:lnTo>
                    <a:lnTo>
                      <a:pt x="54" y="24"/>
                    </a:lnTo>
                    <a:lnTo>
                      <a:pt x="52" y="20"/>
                    </a:lnTo>
                    <a:lnTo>
                      <a:pt x="48" y="16"/>
                    </a:lnTo>
                    <a:lnTo>
                      <a:pt x="40" y="16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Freeform 2023"/>
              <p:cNvSpPr/>
              <p:nvPr/>
            </p:nvSpPr>
            <p:spPr bwMode="auto">
              <a:xfrm>
                <a:off x="3156" y="3192"/>
                <a:ext cx="34" cy="30"/>
              </a:xfrm>
              <a:custGeom>
                <a:avLst/>
                <a:gdLst>
                  <a:gd name="T0" fmla="*/ 34 w 34"/>
                  <a:gd name="T1" fmla="*/ 24 h 30"/>
                  <a:gd name="T2" fmla="*/ 34 w 34"/>
                  <a:gd name="T3" fmla="*/ 24 h 30"/>
                  <a:gd name="T4" fmla="*/ 28 w 34"/>
                  <a:gd name="T5" fmla="*/ 26 h 30"/>
                  <a:gd name="T6" fmla="*/ 28 w 34"/>
                  <a:gd name="T7" fmla="*/ 26 h 30"/>
                  <a:gd name="T8" fmla="*/ 22 w 34"/>
                  <a:gd name="T9" fmla="*/ 28 h 30"/>
                  <a:gd name="T10" fmla="*/ 14 w 34"/>
                  <a:gd name="T11" fmla="*/ 30 h 30"/>
                  <a:gd name="T12" fmla="*/ 6 w 34"/>
                  <a:gd name="T13" fmla="*/ 30 h 30"/>
                  <a:gd name="T14" fmla="*/ 2 w 34"/>
                  <a:gd name="T15" fmla="*/ 28 h 30"/>
                  <a:gd name="T16" fmla="*/ 0 w 34"/>
                  <a:gd name="T17" fmla="*/ 26 h 30"/>
                  <a:gd name="T18" fmla="*/ 0 w 34"/>
                  <a:gd name="T19" fmla="*/ 26 h 30"/>
                  <a:gd name="T20" fmla="*/ 6 w 34"/>
                  <a:gd name="T21" fmla="*/ 26 h 30"/>
                  <a:gd name="T22" fmla="*/ 10 w 34"/>
                  <a:gd name="T23" fmla="*/ 22 h 30"/>
                  <a:gd name="T24" fmla="*/ 10 w 34"/>
                  <a:gd name="T25" fmla="*/ 22 h 30"/>
                  <a:gd name="T26" fmla="*/ 4 w 34"/>
                  <a:gd name="T27" fmla="*/ 22 h 30"/>
                  <a:gd name="T28" fmla="*/ 0 w 34"/>
                  <a:gd name="T29" fmla="*/ 20 h 30"/>
                  <a:gd name="T30" fmla="*/ 0 w 34"/>
                  <a:gd name="T31" fmla="*/ 20 h 30"/>
                  <a:gd name="T32" fmla="*/ 6 w 34"/>
                  <a:gd name="T33" fmla="*/ 18 h 30"/>
                  <a:gd name="T34" fmla="*/ 8 w 34"/>
                  <a:gd name="T35" fmla="*/ 16 h 30"/>
                  <a:gd name="T36" fmla="*/ 10 w 34"/>
                  <a:gd name="T37" fmla="*/ 12 h 30"/>
                  <a:gd name="T38" fmla="*/ 10 w 34"/>
                  <a:gd name="T39" fmla="*/ 12 h 30"/>
                  <a:gd name="T40" fmla="*/ 10 w 34"/>
                  <a:gd name="T41" fmla="*/ 12 h 30"/>
                  <a:gd name="T42" fmla="*/ 12 w 34"/>
                  <a:gd name="T43" fmla="*/ 6 h 30"/>
                  <a:gd name="T44" fmla="*/ 16 w 34"/>
                  <a:gd name="T45" fmla="*/ 2 h 30"/>
                  <a:gd name="T46" fmla="*/ 24 w 34"/>
                  <a:gd name="T47" fmla="*/ 0 h 30"/>
                  <a:gd name="T48" fmla="*/ 34 w 34"/>
                  <a:gd name="T49" fmla="*/ 0 h 30"/>
                  <a:gd name="T50" fmla="*/ 34 w 34"/>
                  <a:gd name="T5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0">
                    <a:moveTo>
                      <a:pt x="34" y="24"/>
                    </a:moveTo>
                    <a:lnTo>
                      <a:pt x="34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2" y="28"/>
                    </a:lnTo>
                    <a:lnTo>
                      <a:pt x="14" y="30"/>
                    </a:lnTo>
                    <a:lnTo>
                      <a:pt x="6" y="30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4" y="2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Rectangle 2024"/>
              <p:cNvSpPr>
                <a:spLocks noChangeArrowheads="1"/>
              </p:cNvSpPr>
              <p:nvPr/>
            </p:nvSpPr>
            <p:spPr bwMode="auto">
              <a:xfrm>
                <a:off x="2998" y="3058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Freeform 2025"/>
              <p:cNvSpPr/>
              <p:nvPr/>
            </p:nvSpPr>
            <p:spPr bwMode="auto">
              <a:xfrm>
                <a:off x="3024" y="3068"/>
                <a:ext cx="74" cy="90"/>
              </a:xfrm>
              <a:custGeom>
                <a:avLst/>
                <a:gdLst>
                  <a:gd name="T0" fmla="*/ 38 w 74"/>
                  <a:gd name="T1" fmla="*/ 0 h 90"/>
                  <a:gd name="T2" fmla="*/ 38 w 74"/>
                  <a:gd name="T3" fmla="*/ 0 h 90"/>
                  <a:gd name="T4" fmla="*/ 46 w 74"/>
                  <a:gd name="T5" fmla="*/ 0 h 90"/>
                  <a:gd name="T6" fmla="*/ 54 w 74"/>
                  <a:gd name="T7" fmla="*/ 4 h 90"/>
                  <a:gd name="T8" fmla="*/ 60 w 74"/>
                  <a:gd name="T9" fmla="*/ 10 h 90"/>
                  <a:gd name="T10" fmla="*/ 66 w 74"/>
                  <a:gd name="T11" fmla="*/ 18 h 90"/>
                  <a:gd name="T12" fmla="*/ 70 w 74"/>
                  <a:gd name="T13" fmla="*/ 28 h 90"/>
                  <a:gd name="T14" fmla="*/ 72 w 74"/>
                  <a:gd name="T15" fmla="*/ 38 h 90"/>
                  <a:gd name="T16" fmla="*/ 74 w 74"/>
                  <a:gd name="T17" fmla="*/ 62 h 90"/>
                  <a:gd name="T18" fmla="*/ 74 w 74"/>
                  <a:gd name="T19" fmla="*/ 62 h 90"/>
                  <a:gd name="T20" fmla="*/ 72 w 74"/>
                  <a:gd name="T21" fmla="*/ 68 h 90"/>
                  <a:gd name="T22" fmla="*/ 70 w 74"/>
                  <a:gd name="T23" fmla="*/ 74 h 90"/>
                  <a:gd name="T24" fmla="*/ 66 w 74"/>
                  <a:gd name="T25" fmla="*/ 80 h 90"/>
                  <a:gd name="T26" fmla="*/ 62 w 74"/>
                  <a:gd name="T27" fmla="*/ 82 h 90"/>
                  <a:gd name="T28" fmla="*/ 50 w 74"/>
                  <a:gd name="T29" fmla="*/ 88 h 90"/>
                  <a:gd name="T30" fmla="*/ 38 w 74"/>
                  <a:gd name="T31" fmla="*/ 90 h 90"/>
                  <a:gd name="T32" fmla="*/ 24 w 74"/>
                  <a:gd name="T33" fmla="*/ 88 h 90"/>
                  <a:gd name="T34" fmla="*/ 12 w 74"/>
                  <a:gd name="T35" fmla="*/ 82 h 90"/>
                  <a:gd name="T36" fmla="*/ 8 w 74"/>
                  <a:gd name="T37" fmla="*/ 78 h 90"/>
                  <a:gd name="T38" fmla="*/ 4 w 74"/>
                  <a:gd name="T39" fmla="*/ 74 h 90"/>
                  <a:gd name="T40" fmla="*/ 2 w 74"/>
                  <a:gd name="T41" fmla="*/ 68 h 90"/>
                  <a:gd name="T42" fmla="*/ 0 w 74"/>
                  <a:gd name="T43" fmla="*/ 62 h 90"/>
                  <a:gd name="T44" fmla="*/ 0 w 74"/>
                  <a:gd name="T45" fmla="*/ 62 h 90"/>
                  <a:gd name="T46" fmla="*/ 2 w 74"/>
                  <a:gd name="T47" fmla="*/ 38 h 90"/>
                  <a:gd name="T48" fmla="*/ 6 w 74"/>
                  <a:gd name="T49" fmla="*/ 28 h 90"/>
                  <a:gd name="T50" fmla="*/ 8 w 74"/>
                  <a:gd name="T51" fmla="*/ 18 h 90"/>
                  <a:gd name="T52" fmla="*/ 14 w 74"/>
                  <a:gd name="T53" fmla="*/ 10 h 90"/>
                  <a:gd name="T54" fmla="*/ 20 w 74"/>
                  <a:gd name="T55" fmla="*/ 4 h 90"/>
                  <a:gd name="T56" fmla="*/ 28 w 74"/>
                  <a:gd name="T57" fmla="*/ 0 h 90"/>
                  <a:gd name="T58" fmla="*/ 38 w 74"/>
                  <a:gd name="T59" fmla="*/ 0 h 90"/>
                  <a:gd name="T60" fmla="*/ 38 w 74"/>
                  <a:gd name="T6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" h="90">
                    <a:moveTo>
                      <a:pt x="38" y="0"/>
                    </a:moveTo>
                    <a:lnTo>
                      <a:pt x="38" y="0"/>
                    </a:lnTo>
                    <a:lnTo>
                      <a:pt x="46" y="0"/>
                    </a:lnTo>
                    <a:lnTo>
                      <a:pt x="54" y="4"/>
                    </a:lnTo>
                    <a:lnTo>
                      <a:pt x="60" y="10"/>
                    </a:lnTo>
                    <a:lnTo>
                      <a:pt x="66" y="18"/>
                    </a:lnTo>
                    <a:lnTo>
                      <a:pt x="70" y="28"/>
                    </a:lnTo>
                    <a:lnTo>
                      <a:pt x="72" y="38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2" y="68"/>
                    </a:lnTo>
                    <a:lnTo>
                      <a:pt x="70" y="74"/>
                    </a:lnTo>
                    <a:lnTo>
                      <a:pt x="66" y="80"/>
                    </a:lnTo>
                    <a:lnTo>
                      <a:pt x="62" y="82"/>
                    </a:lnTo>
                    <a:lnTo>
                      <a:pt x="50" y="88"/>
                    </a:lnTo>
                    <a:lnTo>
                      <a:pt x="38" y="90"/>
                    </a:lnTo>
                    <a:lnTo>
                      <a:pt x="24" y="88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4"/>
                    </a:lnTo>
                    <a:lnTo>
                      <a:pt x="2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8" y="18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Freeform 2026"/>
              <p:cNvSpPr/>
              <p:nvPr/>
            </p:nvSpPr>
            <p:spPr bwMode="auto">
              <a:xfrm>
                <a:off x="3024" y="3068"/>
                <a:ext cx="38" cy="90"/>
              </a:xfrm>
              <a:custGeom>
                <a:avLst/>
                <a:gdLst>
                  <a:gd name="T0" fmla="*/ 38 w 38"/>
                  <a:gd name="T1" fmla="*/ 90 h 90"/>
                  <a:gd name="T2" fmla="*/ 38 w 38"/>
                  <a:gd name="T3" fmla="*/ 90 h 90"/>
                  <a:gd name="T4" fmla="*/ 24 w 38"/>
                  <a:gd name="T5" fmla="*/ 88 h 90"/>
                  <a:gd name="T6" fmla="*/ 12 w 38"/>
                  <a:gd name="T7" fmla="*/ 82 h 90"/>
                  <a:gd name="T8" fmla="*/ 8 w 38"/>
                  <a:gd name="T9" fmla="*/ 78 h 90"/>
                  <a:gd name="T10" fmla="*/ 4 w 38"/>
                  <a:gd name="T11" fmla="*/ 74 h 90"/>
                  <a:gd name="T12" fmla="*/ 2 w 38"/>
                  <a:gd name="T13" fmla="*/ 68 h 90"/>
                  <a:gd name="T14" fmla="*/ 0 w 38"/>
                  <a:gd name="T15" fmla="*/ 62 h 90"/>
                  <a:gd name="T16" fmla="*/ 0 w 38"/>
                  <a:gd name="T17" fmla="*/ 62 h 90"/>
                  <a:gd name="T18" fmla="*/ 2 w 38"/>
                  <a:gd name="T19" fmla="*/ 38 h 90"/>
                  <a:gd name="T20" fmla="*/ 6 w 38"/>
                  <a:gd name="T21" fmla="*/ 28 h 90"/>
                  <a:gd name="T22" fmla="*/ 8 w 38"/>
                  <a:gd name="T23" fmla="*/ 18 h 90"/>
                  <a:gd name="T24" fmla="*/ 14 w 38"/>
                  <a:gd name="T25" fmla="*/ 10 h 90"/>
                  <a:gd name="T26" fmla="*/ 20 w 38"/>
                  <a:gd name="T27" fmla="*/ 4 h 90"/>
                  <a:gd name="T28" fmla="*/ 28 w 38"/>
                  <a:gd name="T29" fmla="*/ 0 h 90"/>
                  <a:gd name="T30" fmla="*/ 38 w 38"/>
                  <a:gd name="T31" fmla="*/ 0 h 90"/>
                  <a:gd name="T32" fmla="*/ 38 w 38"/>
                  <a:gd name="T3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90">
                    <a:moveTo>
                      <a:pt x="38" y="90"/>
                    </a:moveTo>
                    <a:lnTo>
                      <a:pt x="38" y="90"/>
                    </a:lnTo>
                    <a:lnTo>
                      <a:pt x="24" y="88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4"/>
                    </a:lnTo>
                    <a:lnTo>
                      <a:pt x="2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8" y="18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9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Freeform 2027"/>
              <p:cNvSpPr/>
              <p:nvPr/>
            </p:nvSpPr>
            <p:spPr bwMode="auto">
              <a:xfrm>
                <a:off x="3016" y="314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4 w 92"/>
                  <a:gd name="T5" fmla="*/ 0 h 40"/>
                  <a:gd name="T6" fmla="*/ 34 w 92"/>
                  <a:gd name="T7" fmla="*/ 0 h 40"/>
                  <a:gd name="T8" fmla="*/ 20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0 w 92"/>
                  <a:gd name="T33" fmla="*/ 14 h 40"/>
                  <a:gd name="T34" fmla="*/ 88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8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Freeform 2028"/>
              <p:cNvSpPr/>
              <p:nvPr/>
            </p:nvSpPr>
            <p:spPr bwMode="auto">
              <a:xfrm>
                <a:off x="3016" y="3142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4 w 46"/>
                  <a:gd name="T3" fmla="*/ 0 h 40"/>
                  <a:gd name="T4" fmla="*/ 34 w 46"/>
                  <a:gd name="T5" fmla="*/ 0 h 40"/>
                  <a:gd name="T6" fmla="*/ 20 w 46"/>
                  <a:gd name="T7" fmla="*/ 6 h 40"/>
                  <a:gd name="T8" fmla="*/ 10 w 46"/>
                  <a:gd name="T9" fmla="*/ 10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Freeform 2029"/>
              <p:cNvSpPr/>
              <p:nvPr/>
            </p:nvSpPr>
            <p:spPr bwMode="auto">
              <a:xfrm>
                <a:off x="3048" y="3142"/>
                <a:ext cx="26" cy="16"/>
              </a:xfrm>
              <a:custGeom>
                <a:avLst/>
                <a:gdLst>
                  <a:gd name="T0" fmla="*/ 14 w 26"/>
                  <a:gd name="T1" fmla="*/ 0 h 16"/>
                  <a:gd name="T2" fmla="*/ 14 w 26"/>
                  <a:gd name="T3" fmla="*/ 0 h 16"/>
                  <a:gd name="T4" fmla="*/ 2 w 26"/>
                  <a:gd name="T5" fmla="*/ 0 h 16"/>
                  <a:gd name="T6" fmla="*/ 2 w 26"/>
                  <a:gd name="T7" fmla="*/ 0 h 16"/>
                  <a:gd name="T8" fmla="*/ 0 w 26"/>
                  <a:gd name="T9" fmla="*/ 2 h 16"/>
                  <a:gd name="T10" fmla="*/ 0 w 26"/>
                  <a:gd name="T11" fmla="*/ 2 h 16"/>
                  <a:gd name="T12" fmla="*/ 0 w 26"/>
                  <a:gd name="T13" fmla="*/ 2 h 16"/>
                  <a:gd name="T14" fmla="*/ 0 w 26"/>
                  <a:gd name="T15" fmla="*/ 2 h 16"/>
                  <a:gd name="T16" fmla="*/ 2 w 26"/>
                  <a:gd name="T17" fmla="*/ 8 h 16"/>
                  <a:gd name="T18" fmla="*/ 4 w 26"/>
                  <a:gd name="T19" fmla="*/ 12 h 16"/>
                  <a:gd name="T20" fmla="*/ 8 w 26"/>
                  <a:gd name="T21" fmla="*/ 14 h 16"/>
                  <a:gd name="T22" fmla="*/ 14 w 26"/>
                  <a:gd name="T23" fmla="*/ 16 h 16"/>
                  <a:gd name="T24" fmla="*/ 14 w 26"/>
                  <a:gd name="T25" fmla="*/ 16 h 16"/>
                  <a:gd name="T26" fmla="*/ 14 w 26"/>
                  <a:gd name="T27" fmla="*/ 16 h 16"/>
                  <a:gd name="T28" fmla="*/ 18 w 26"/>
                  <a:gd name="T29" fmla="*/ 14 h 16"/>
                  <a:gd name="T30" fmla="*/ 22 w 26"/>
                  <a:gd name="T31" fmla="*/ 12 h 16"/>
                  <a:gd name="T32" fmla="*/ 26 w 26"/>
                  <a:gd name="T33" fmla="*/ 8 h 16"/>
                  <a:gd name="T34" fmla="*/ 26 w 26"/>
                  <a:gd name="T35" fmla="*/ 2 h 16"/>
                  <a:gd name="T36" fmla="*/ 26 w 26"/>
                  <a:gd name="T37" fmla="*/ 2 h 16"/>
                  <a:gd name="T38" fmla="*/ 26 w 26"/>
                  <a:gd name="T39" fmla="*/ 2 h 16"/>
                  <a:gd name="T40" fmla="*/ 26 w 26"/>
                  <a:gd name="T41" fmla="*/ 2 h 16"/>
                  <a:gd name="T42" fmla="*/ 24 w 26"/>
                  <a:gd name="T43" fmla="*/ 0 h 16"/>
                  <a:gd name="T44" fmla="*/ 14 w 26"/>
                  <a:gd name="T4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6">
                    <a:moveTo>
                      <a:pt x="14" y="0"/>
                    </a:moveTo>
                    <a:lnTo>
                      <a:pt x="1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8" y="14"/>
                    </a:lnTo>
                    <a:lnTo>
                      <a:pt x="22" y="12"/>
                    </a:lnTo>
                    <a:lnTo>
                      <a:pt x="26" y="8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Freeform 2030"/>
              <p:cNvSpPr/>
              <p:nvPr/>
            </p:nvSpPr>
            <p:spPr bwMode="auto">
              <a:xfrm>
                <a:off x="3048" y="3142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2 w 14"/>
                  <a:gd name="T3" fmla="*/ 0 h 16"/>
                  <a:gd name="T4" fmla="*/ 2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2 h 16"/>
                  <a:gd name="T12" fmla="*/ 0 w 14"/>
                  <a:gd name="T13" fmla="*/ 2 h 16"/>
                  <a:gd name="T14" fmla="*/ 2 w 14"/>
                  <a:gd name="T15" fmla="*/ 8 h 16"/>
                  <a:gd name="T16" fmla="*/ 4 w 14"/>
                  <a:gd name="T17" fmla="*/ 12 h 16"/>
                  <a:gd name="T18" fmla="*/ 8 w 14"/>
                  <a:gd name="T19" fmla="*/ 14 h 16"/>
                  <a:gd name="T20" fmla="*/ 14 w 14"/>
                  <a:gd name="T21" fmla="*/ 16 h 16"/>
                  <a:gd name="T22" fmla="*/ 1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Freeform 2031"/>
              <p:cNvSpPr/>
              <p:nvPr/>
            </p:nvSpPr>
            <p:spPr bwMode="auto">
              <a:xfrm>
                <a:off x="3050" y="3130"/>
                <a:ext cx="22" cy="24"/>
              </a:xfrm>
              <a:custGeom>
                <a:avLst/>
                <a:gdLst>
                  <a:gd name="T0" fmla="*/ 22 w 22"/>
                  <a:gd name="T1" fmla="*/ 0 h 24"/>
                  <a:gd name="T2" fmla="*/ 0 w 22"/>
                  <a:gd name="T3" fmla="*/ 0 h 24"/>
                  <a:gd name="T4" fmla="*/ 0 w 22"/>
                  <a:gd name="T5" fmla="*/ 14 h 24"/>
                  <a:gd name="T6" fmla="*/ 0 w 22"/>
                  <a:gd name="T7" fmla="*/ 14 h 24"/>
                  <a:gd name="T8" fmla="*/ 0 w 22"/>
                  <a:gd name="T9" fmla="*/ 14 h 24"/>
                  <a:gd name="T10" fmla="*/ 0 w 22"/>
                  <a:gd name="T11" fmla="*/ 14 h 24"/>
                  <a:gd name="T12" fmla="*/ 2 w 22"/>
                  <a:gd name="T13" fmla="*/ 18 h 24"/>
                  <a:gd name="T14" fmla="*/ 4 w 22"/>
                  <a:gd name="T15" fmla="*/ 22 h 24"/>
                  <a:gd name="T16" fmla="*/ 8 w 22"/>
                  <a:gd name="T17" fmla="*/ 24 h 24"/>
                  <a:gd name="T18" fmla="*/ 12 w 22"/>
                  <a:gd name="T19" fmla="*/ 24 h 24"/>
                  <a:gd name="T20" fmla="*/ 12 w 22"/>
                  <a:gd name="T21" fmla="*/ 24 h 24"/>
                  <a:gd name="T22" fmla="*/ 16 w 22"/>
                  <a:gd name="T23" fmla="*/ 24 h 24"/>
                  <a:gd name="T24" fmla="*/ 18 w 22"/>
                  <a:gd name="T25" fmla="*/ 22 h 24"/>
                  <a:gd name="T26" fmla="*/ 20 w 22"/>
                  <a:gd name="T27" fmla="*/ 18 h 24"/>
                  <a:gd name="T28" fmla="*/ 22 w 22"/>
                  <a:gd name="T29" fmla="*/ 14 h 24"/>
                  <a:gd name="T30" fmla="*/ 22 w 22"/>
                  <a:gd name="T31" fmla="*/ 14 h 24"/>
                  <a:gd name="T32" fmla="*/ 22 w 22"/>
                  <a:gd name="T3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4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Freeform 2032"/>
              <p:cNvSpPr/>
              <p:nvPr/>
            </p:nvSpPr>
            <p:spPr bwMode="auto">
              <a:xfrm>
                <a:off x="3050" y="3130"/>
                <a:ext cx="12" cy="24"/>
              </a:xfrm>
              <a:custGeom>
                <a:avLst/>
                <a:gdLst>
                  <a:gd name="T0" fmla="*/ 12 w 12"/>
                  <a:gd name="T1" fmla="*/ 0 h 24"/>
                  <a:gd name="T2" fmla="*/ 0 w 12"/>
                  <a:gd name="T3" fmla="*/ 0 h 24"/>
                  <a:gd name="T4" fmla="*/ 0 w 12"/>
                  <a:gd name="T5" fmla="*/ 14 h 24"/>
                  <a:gd name="T6" fmla="*/ 0 w 12"/>
                  <a:gd name="T7" fmla="*/ 14 h 24"/>
                  <a:gd name="T8" fmla="*/ 0 w 12"/>
                  <a:gd name="T9" fmla="*/ 14 h 24"/>
                  <a:gd name="T10" fmla="*/ 0 w 12"/>
                  <a:gd name="T11" fmla="*/ 14 h 24"/>
                  <a:gd name="T12" fmla="*/ 2 w 12"/>
                  <a:gd name="T13" fmla="*/ 18 h 24"/>
                  <a:gd name="T14" fmla="*/ 4 w 12"/>
                  <a:gd name="T15" fmla="*/ 22 h 24"/>
                  <a:gd name="T16" fmla="*/ 8 w 12"/>
                  <a:gd name="T17" fmla="*/ 24 h 24"/>
                  <a:gd name="T18" fmla="*/ 12 w 12"/>
                  <a:gd name="T19" fmla="*/ 24 h 24"/>
                  <a:gd name="T20" fmla="*/ 12 w 12"/>
                  <a:gd name="T21" fmla="*/ 14 h 24"/>
                  <a:gd name="T22" fmla="*/ 12 w 12"/>
                  <a:gd name="T23" fmla="*/ 4 h 24"/>
                  <a:gd name="T24" fmla="*/ 12 w 12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24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14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Freeform 2033"/>
              <p:cNvSpPr/>
              <p:nvPr/>
            </p:nvSpPr>
            <p:spPr bwMode="auto">
              <a:xfrm>
                <a:off x="3038" y="307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0 h 62"/>
                  <a:gd name="T44" fmla="*/ 8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Freeform 2034"/>
              <p:cNvSpPr/>
              <p:nvPr/>
            </p:nvSpPr>
            <p:spPr bwMode="auto">
              <a:xfrm>
                <a:off x="3038" y="3074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4 w 24"/>
                  <a:gd name="T23" fmla="*/ 0 h 62"/>
                  <a:gd name="T24" fmla="*/ 8 w 24"/>
                  <a:gd name="T25" fmla="*/ 4 h 62"/>
                  <a:gd name="T26" fmla="*/ 2 w 24"/>
                  <a:gd name="T27" fmla="*/ 10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Freeform 2035"/>
              <p:cNvSpPr/>
              <p:nvPr/>
            </p:nvSpPr>
            <p:spPr bwMode="auto">
              <a:xfrm>
                <a:off x="3038" y="3072"/>
                <a:ext cx="46" cy="26"/>
              </a:xfrm>
              <a:custGeom>
                <a:avLst/>
                <a:gdLst>
                  <a:gd name="T0" fmla="*/ 24 w 46"/>
                  <a:gd name="T1" fmla="*/ 26 h 26"/>
                  <a:gd name="T2" fmla="*/ 24 w 46"/>
                  <a:gd name="T3" fmla="*/ 14 h 26"/>
                  <a:gd name="T4" fmla="*/ 24 w 46"/>
                  <a:gd name="T5" fmla="*/ 26 h 26"/>
                  <a:gd name="T6" fmla="*/ 24 w 46"/>
                  <a:gd name="T7" fmla="*/ 26 h 26"/>
                  <a:gd name="T8" fmla="*/ 30 w 46"/>
                  <a:gd name="T9" fmla="*/ 26 h 26"/>
                  <a:gd name="T10" fmla="*/ 30 w 46"/>
                  <a:gd name="T11" fmla="*/ 26 h 26"/>
                  <a:gd name="T12" fmla="*/ 30 w 46"/>
                  <a:gd name="T13" fmla="*/ 20 h 26"/>
                  <a:gd name="T14" fmla="*/ 30 w 46"/>
                  <a:gd name="T15" fmla="*/ 20 h 26"/>
                  <a:gd name="T16" fmla="*/ 32 w 46"/>
                  <a:gd name="T17" fmla="*/ 26 h 26"/>
                  <a:gd name="T18" fmla="*/ 32 w 46"/>
                  <a:gd name="T19" fmla="*/ 26 h 26"/>
                  <a:gd name="T20" fmla="*/ 34 w 46"/>
                  <a:gd name="T21" fmla="*/ 26 h 26"/>
                  <a:gd name="T22" fmla="*/ 34 w 46"/>
                  <a:gd name="T23" fmla="*/ 26 h 26"/>
                  <a:gd name="T24" fmla="*/ 36 w 46"/>
                  <a:gd name="T25" fmla="*/ 22 h 26"/>
                  <a:gd name="T26" fmla="*/ 36 w 46"/>
                  <a:gd name="T27" fmla="*/ 22 h 26"/>
                  <a:gd name="T28" fmla="*/ 38 w 46"/>
                  <a:gd name="T29" fmla="*/ 26 h 26"/>
                  <a:gd name="T30" fmla="*/ 38 w 46"/>
                  <a:gd name="T31" fmla="*/ 26 h 26"/>
                  <a:gd name="T32" fmla="*/ 46 w 46"/>
                  <a:gd name="T33" fmla="*/ 26 h 26"/>
                  <a:gd name="T34" fmla="*/ 46 w 46"/>
                  <a:gd name="T35" fmla="*/ 26 h 26"/>
                  <a:gd name="T36" fmla="*/ 46 w 46"/>
                  <a:gd name="T37" fmla="*/ 20 h 26"/>
                  <a:gd name="T38" fmla="*/ 46 w 46"/>
                  <a:gd name="T39" fmla="*/ 14 h 26"/>
                  <a:gd name="T40" fmla="*/ 44 w 46"/>
                  <a:gd name="T41" fmla="*/ 10 h 26"/>
                  <a:gd name="T42" fmla="*/ 40 w 46"/>
                  <a:gd name="T43" fmla="*/ 6 h 26"/>
                  <a:gd name="T44" fmla="*/ 32 w 46"/>
                  <a:gd name="T45" fmla="*/ 2 h 26"/>
                  <a:gd name="T46" fmla="*/ 24 w 46"/>
                  <a:gd name="T47" fmla="*/ 0 h 26"/>
                  <a:gd name="T48" fmla="*/ 24 w 46"/>
                  <a:gd name="T49" fmla="*/ 0 h 26"/>
                  <a:gd name="T50" fmla="*/ 24 w 46"/>
                  <a:gd name="T51" fmla="*/ 0 h 26"/>
                  <a:gd name="T52" fmla="*/ 14 w 46"/>
                  <a:gd name="T53" fmla="*/ 2 h 26"/>
                  <a:gd name="T54" fmla="*/ 6 w 46"/>
                  <a:gd name="T55" fmla="*/ 6 h 26"/>
                  <a:gd name="T56" fmla="*/ 4 w 46"/>
                  <a:gd name="T57" fmla="*/ 10 h 26"/>
                  <a:gd name="T58" fmla="*/ 2 w 46"/>
                  <a:gd name="T59" fmla="*/ 14 h 26"/>
                  <a:gd name="T60" fmla="*/ 0 w 46"/>
                  <a:gd name="T61" fmla="*/ 20 h 26"/>
                  <a:gd name="T62" fmla="*/ 0 w 46"/>
                  <a:gd name="T63" fmla="*/ 26 h 26"/>
                  <a:gd name="T64" fmla="*/ 0 w 46"/>
                  <a:gd name="T65" fmla="*/ 26 h 26"/>
                  <a:gd name="T66" fmla="*/ 24 w 46"/>
                  <a:gd name="T67" fmla="*/ 26 h 26"/>
                  <a:gd name="T68" fmla="*/ 24 w 46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6" y="20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Freeform 2036"/>
              <p:cNvSpPr/>
              <p:nvPr/>
            </p:nvSpPr>
            <p:spPr bwMode="auto">
              <a:xfrm>
                <a:off x="3038" y="3072"/>
                <a:ext cx="24" cy="26"/>
              </a:xfrm>
              <a:custGeom>
                <a:avLst/>
                <a:gdLst>
                  <a:gd name="T0" fmla="*/ 24 w 24"/>
                  <a:gd name="T1" fmla="*/ 26 h 26"/>
                  <a:gd name="T2" fmla="*/ 24 w 24"/>
                  <a:gd name="T3" fmla="*/ 14 h 26"/>
                  <a:gd name="T4" fmla="*/ 24 w 24"/>
                  <a:gd name="T5" fmla="*/ 26 h 26"/>
                  <a:gd name="T6" fmla="*/ 24 w 24"/>
                  <a:gd name="T7" fmla="*/ 26 h 26"/>
                  <a:gd name="T8" fmla="*/ 24 w 24"/>
                  <a:gd name="T9" fmla="*/ 0 h 26"/>
                  <a:gd name="T10" fmla="*/ 24 w 24"/>
                  <a:gd name="T11" fmla="*/ 0 h 26"/>
                  <a:gd name="T12" fmla="*/ 24 w 24"/>
                  <a:gd name="T13" fmla="*/ 0 h 26"/>
                  <a:gd name="T14" fmla="*/ 24 w 24"/>
                  <a:gd name="T15" fmla="*/ 0 h 26"/>
                  <a:gd name="T16" fmla="*/ 14 w 24"/>
                  <a:gd name="T17" fmla="*/ 2 h 26"/>
                  <a:gd name="T18" fmla="*/ 6 w 24"/>
                  <a:gd name="T19" fmla="*/ 6 h 26"/>
                  <a:gd name="T20" fmla="*/ 4 w 24"/>
                  <a:gd name="T21" fmla="*/ 10 h 26"/>
                  <a:gd name="T22" fmla="*/ 2 w 24"/>
                  <a:gd name="T23" fmla="*/ 14 h 26"/>
                  <a:gd name="T24" fmla="*/ 0 w 24"/>
                  <a:gd name="T25" fmla="*/ 20 h 26"/>
                  <a:gd name="T26" fmla="*/ 0 w 24"/>
                  <a:gd name="T27" fmla="*/ 26 h 26"/>
                  <a:gd name="T28" fmla="*/ 0 w 24"/>
                  <a:gd name="T29" fmla="*/ 26 h 26"/>
                  <a:gd name="T30" fmla="*/ 24 w 24"/>
                  <a:gd name="T31" fmla="*/ 26 h 26"/>
                  <a:gd name="T32" fmla="*/ 24 w 24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Rectangle 2037"/>
              <p:cNvSpPr>
                <a:spLocks noChangeArrowheads="1"/>
              </p:cNvSpPr>
              <p:nvPr/>
            </p:nvSpPr>
            <p:spPr bwMode="auto">
              <a:xfrm>
                <a:off x="3126" y="2934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Freeform 2038"/>
              <p:cNvSpPr/>
              <p:nvPr/>
            </p:nvSpPr>
            <p:spPr bwMode="auto">
              <a:xfrm>
                <a:off x="3156" y="2940"/>
                <a:ext cx="68" cy="84"/>
              </a:xfrm>
              <a:custGeom>
                <a:avLst/>
                <a:gdLst>
                  <a:gd name="T0" fmla="*/ 34 w 68"/>
                  <a:gd name="T1" fmla="*/ 0 h 84"/>
                  <a:gd name="T2" fmla="*/ 34 w 68"/>
                  <a:gd name="T3" fmla="*/ 0 h 84"/>
                  <a:gd name="T4" fmla="*/ 22 w 68"/>
                  <a:gd name="T5" fmla="*/ 2 h 84"/>
                  <a:gd name="T6" fmla="*/ 14 w 68"/>
                  <a:gd name="T7" fmla="*/ 4 h 84"/>
                  <a:gd name="T8" fmla="*/ 8 w 68"/>
                  <a:gd name="T9" fmla="*/ 10 h 84"/>
                  <a:gd name="T10" fmla="*/ 4 w 68"/>
                  <a:gd name="T11" fmla="*/ 16 h 84"/>
                  <a:gd name="T12" fmla="*/ 0 w 68"/>
                  <a:gd name="T13" fmla="*/ 22 h 84"/>
                  <a:gd name="T14" fmla="*/ 0 w 68"/>
                  <a:gd name="T15" fmla="*/ 30 h 84"/>
                  <a:gd name="T16" fmla="*/ 0 w 68"/>
                  <a:gd name="T17" fmla="*/ 44 h 84"/>
                  <a:gd name="T18" fmla="*/ 0 w 68"/>
                  <a:gd name="T19" fmla="*/ 44 h 84"/>
                  <a:gd name="T20" fmla="*/ 2 w 68"/>
                  <a:gd name="T21" fmla="*/ 58 h 84"/>
                  <a:gd name="T22" fmla="*/ 6 w 68"/>
                  <a:gd name="T23" fmla="*/ 70 h 84"/>
                  <a:gd name="T24" fmla="*/ 12 w 68"/>
                  <a:gd name="T25" fmla="*/ 78 h 84"/>
                  <a:gd name="T26" fmla="*/ 16 w 68"/>
                  <a:gd name="T27" fmla="*/ 84 h 84"/>
                  <a:gd name="T28" fmla="*/ 16 w 68"/>
                  <a:gd name="T29" fmla="*/ 84 h 84"/>
                  <a:gd name="T30" fmla="*/ 34 w 68"/>
                  <a:gd name="T31" fmla="*/ 84 h 84"/>
                  <a:gd name="T32" fmla="*/ 34 w 68"/>
                  <a:gd name="T33" fmla="*/ 84 h 84"/>
                  <a:gd name="T34" fmla="*/ 50 w 68"/>
                  <a:gd name="T35" fmla="*/ 84 h 84"/>
                  <a:gd name="T36" fmla="*/ 50 w 68"/>
                  <a:gd name="T37" fmla="*/ 84 h 84"/>
                  <a:gd name="T38" fmla="*/ 54 w 68"/>
                  <a:gd name="T39" fmla="*/ 78 h 84"/>
                  <a:gd name="T40" fmla="*/ 60 w 68"/>
                  <a:gd name="T41" fmla="*/ 70 h 84"/>
                  <a:gd name="T42" fmla="*/ 64 w 68"/>
                  <a:gd name="T43" fmla="*/ 58 h 84"/>
                  <a:gd name="T44" fmla="*/ 68 w 68"/>
                  <a:gd name="T45" fmla="*/ 44 h 84"/>
                  <a:gd name="T46" fmla="*/ 68 w 68"/>
                  <a:gd name="T47" fmla="*/ 44 h 84"/>
                  <a:gd name="T48" fmla="*/ 68 w 68"/>
                  <a:gd name="T49" fmla="*/ 30 h 84"/>
                  <a:gd name="T50" fmla="*/ 66 w 68"/>
                  <a:gd name="T51" fmla="*/ 22 h 84"/>
                  <a:gd name="T52" fmla="*/ 62 w 68"/>
                  <a:gd name="T53" fmla="*/ 16 h 84"/>
                  <a:gd name="T54" fmla="*/ 58 w 68"/>
                  <a:gd name="T55" fmla="*/ 10 h 84"/>
                  <a:gd name="T56" fmla="*/ 52 w 68"/>
                  <a:gd name="T57" fmla="*/ 4 h 84"/>
                  <a:gd name="T58" fmla="*/ 44 w 68"/>
                  <a:gd name="T59" fmla="*/ 2 h 84"/>
                  <a:gd name="T60" fmla="*/ 34 w 68"/>
                  <a:gd name="T61" fmla="*/ 0 h 84"/>
                  <a:gd name="T62" fmla="*/ 34 w 68"/>
                  <a:gd name="T6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4">
                    <a:moveTo>
                      <a:pt x="34" y="0"/>
                    </a:moveTo>
                    <a:lnTo>
                      <a:pt x="34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0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8"/>
                    </a:lnTo>
                    <a:lnTo>
                      <a:pt x="6" y="70"/>
                    </a:lnTo>
                    <a:lnTo>
                      <a:pt x="12" y="78"/>
                    </a:lnTo>
                    <a:lnTo>
                      <a:pt x="16" y="84"/>
                    </a:lnTo>
                    <a:lnTo>
                      <a:pt x="16" y="84"/>
                    </a:lnTo>
                    <a:lnTo>
                      <a:pt x="34" y="84"/>
                    </a:lnTo>
                    <a:lnTo>
                      <a:pt x="34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4" y="78"/>
                    </a:lnTo>
                    <a:lnTo>
                      <a:pt x="60" y="70"/>
                    </a:lnTo>
                    <a:lnTo>
                      <a:pt x="64" y="58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6" y="22"/>
                    </a:lnTo>
                    <a:lnTo>
                      <a:pt x="62" y="16"/>
                    </a:lnTo>
                    <a:lnTo>
                      <a:pt x="58" y="10"/>
                    </a:lnTo>
                    <a:lnTo>
                      <a:pt x="52" y="4"/>
                    </a:lnTo>
                    <a:lnTo>
                      <a:pt x="4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Freeform 2039"/>
              <p:cNvSpPr/>
              <p:nvPr/>
            </p:nvSpPr>
            <p:spPr bwMode="auto">
              <a:xfrm>
                <a:off x="3156" y="2940"/>
                <a:ext cx="34" cy="84"/>
              </a:xfrm>
              <a:custGeom>
                <a:avLst/>
                <a:gdLst>
                  <a:gd name="T0" fmla="*/ 34 w 34"/>
                  <a:gd name="T1" fmla="*/ 0 h 84"/>
                  <a:gd name="T2" fmla="*/ 34 w 34"/>
                  <a:gd name="T3" fmla="*/ 0 h 84"/>
                  <a:gd name="T4" fmla="*/ 22 w 34"/>
                  <a:gd name="T5" fmla="*/ 2 h 84"/>
                  <a:gd name="T6" fmla="*/ 14 w 34"/>
                  <a:gd name="T7" fmla="*/ 4 h 84"/>
                  <a:gd name="T8" fmla="*/ 8 w 34"/>
                  <a:gd name="T9" fmla="*/ 10 h 84"/>
                  <a:gd name="T10" fmla="*/ 4 w 34"/>
                  <a:gd name="T11" fmla="*/ 16 h 84"/>
                  <a:gd name="T12" fmla="*/ 0 w 34"/>
                  <a:gd name="T13" fmla="*/ 22 h 84"/>
                  <a:gd name="T14" fmla="*/ 0 w 34"/>
                  <a:gd name="T15" fmla="*/ 30 h 84"/>
                  <a:gd name="T16" fmla="*/ 0 w 34"/>
                  <a:gd name="T17" fmla="*/ 44 h 84"/>
                  <a:gd name="T18" fmla="*/ 0 w 34"/>
                  <a:gd name="T19" fmla="*/ 44 h 84"/>
                  <a:gd name="T20" fmla="*/ 2 w 34"/>
                  <a:gd name="T21" fmla="*/ 58 h 84"/>
                  <a:gd name="T22" fmla="*/ 6 w 34"/>
                  <a:gd name="T23" fmla="*/ 70 h 84"/>
                  <a:gd name="T24" fmla="*/ 12 w 34"/>
                  <a:gd name="T25" fmla="*/ 78 h 84"/>
                  <a:gd name="T26" fmla="*/ 16 w 34"/>
                  <a:gd name="T27" fmla="*/ 84 h 84"/>
                  <a:gd name="T28" fmla="*/ 34 w 34"/>
                  <a:gd name="T29" fmla="*/ 84 h 84"/>
                  <a:gd name="T30" fmla="*/ 34 w 34"/>
                  <a:gd name="T3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4">
                    <a:moveTo>
                      <a:pt x="34" y="0"/>
                    </a:moveTo>
                    <a:lnTo>
                      <a:pt x="34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0" y="22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8"/>
                    </a:lnTo>
                    <a:lnTo>
                      <a:pt x="6" y="70"/>
                    </a:lnTo>
                    <a:lnTo>
                      <a:pt x="12" y="78"/>
                    </a:lnTo>
                    <a:lnTo>
                      <a:pt x="16" y="84"/>
                    </a:lnTo>
                    <a:lnTo>
                      <a:pt x="34" y="8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Freeform 2040"/>
              <p:cNvSpPr/>
              <p:nvPr/>
            </p:nvSpPr>
            <p:spPr bwMode="auto">
              <a:xfrm>
                <a:off x="3144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Freeform 2041"/>
              <p:cNvSpPr/>
              <p:nvPr/>
            </p:nvSpPr>
            <p:spPr bwMode="auto">
              <a:xfrm>
                <a:off x="3144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Freeform 2042"/>
              <p:cNvSpPr/>
              <p:nvPr/>
            </p:nvSpPr>
            <p:spPr bwMode="auto">
              <a:xfrm>
                <a:off x="3178" y="3006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2 h 18"/>
                  <a:gd name="T6" fmla="*/ 12 w 22"/>
                  <a:gd name="T7" fmla="*/ 18 h 18"/>
                  <a:gd name="T8" fmla="*/ 22 w 22"/>
                  <a:gd name="T9" fmla="*/ 12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22" y="1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Freeform 2043"/>
              <p:cNvSpPr/>
              <p:nvPr/>
            </p:nvSpPr>
            <p:spPr bwMode="auto">
              <a:xfrm>
                <a:off x="3178" y="3006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0 w 12"/>
                  <a:gd name="T3" fmla="*/ 0 h 18"/>
                  <a:gd name="T4" fmla="*/ 0 w 12"/>
                  <a:gd name="T5" fmla="*/ 12 h 18"/>
                  <a:gd name="T6" fmla="*/ 12 w 12"/>
                  <a:gd name="T7" fmla="*/ 18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Freeform 2044"/>
              <p:cNvSpPr/>
              <p:nvPr/>
            </p:nvSpPr>
            <p:spPr bwMode="auto">
              <a:xfrm>
                <a:off x="3166" y="2948"/>
                <a:ext cx="46" cy="64"/>
              </a:xfrm>
              <a:custGeom>
                <a:avLst/>
                <a:gdLst>
                  <a:gd name="T0" fmla="*/ 0 w 46"/>
                  <a:gd name="T1" fmla="*/ 22 h 64"/>
                  <a:gd name="T2" fmla="*/ 0 w 46"/>
                  <a:gd name="T3" fmla="*/ 38 h 64"/>
                  <a:gd name="T4" fmla="*/ 0 w 46"/>
                  <a:gd name="T5" fmla="*/ 38 h 64"/>
                  <a:gd name="T6" fmla="*/ 2 w 46"/>
                  <a:gd name="T7" fmla="*/ 46 h 64"/>
                  <a:gd name="T8" fmla="*/ 8 w 46"/>
                  <a:gd name="T9" fmla="*/ 54 h 64"/>
                  <a:gd name="T10" fmla="*/ 16 w 46"/>
                  <a:gd name="T11" fmla="*/ 60 h 64"/>
                  <a:gd name="T12" fmla="*/ 20 w 46"/>
                  <a:gd name="T13" fmla="*/ 62 h 64"/>
                  <a:gd name="T14" fmla="*/ 24 w 46"/>
                  <a:gd name="T15" fmla="*/ 64 h 64"/>
                  <a:gd name="T16" fmla="*/ 24 w 46"/>
                  <a:gd name="T17" fmla="*/ 64 h 64"/>
                  <a:gd name="T18" fmla="*/ 26 w 46"/>
                  <a:gd name="T19" fmla="*/ 62 h 64"/>
                  <a:gd name="T20" fmla="*/ 30 w 46"/>
                  <a:gd name="T21" fmla="*/ 60 h 64"/>
                  <a:gd name="T22" fmla="*/ 38 w 46"/>
                  <a:gd name="T23" fmla="*/ 54 h 64"/>
                  <a:gd name="T24" fmla="*/ 44 w 46"/>
                  <a:gd name="T25" fmla="*/ 46 h 64"/>
                  <a:gd name="T26" fmla="*/ 46 w 46"/>
                  <a:gd name="T27" fmla="*/ 38 h 64"/>
                  <a:gd name="T28" fmla="*/ 46 w 46"/>
                  <a:gd name="T29" fmla="*/ 22 h 64"/>
                  <a:gd name="T30" fmla="*/ 46 w 46"/>
                  <a:gd name="T31" fmla="*/ 22 h 64"/>
                  <a:gd name="T32" fmla="*/ 44 w 46"/>
                  <a:gd name="T33" fmla="*/ 12 h 64"/>
                  <a:gd name="T34" fmla="*/ 38 w 46"/>
                  <a:gd name="T35" fmla="*/ 6 h 64"/>
                  <a:gd name="T36" fmla="*/ 32 w 46"/>
                  <a:gd name="T37" fmla="*/ 2 h 64"/>
                  <a:gd name="T38" fmla="*/ 24 w 46"/>
                  <a:gd name="T39" fmla="*/ 0 h 64"/>
                  <a:gd name="T40" fmla="*/ 24 w 46"/>
                  <a:gd name="T41" fmla="*/ 0 h 64"/>
                  <a:gd name="T42" fmla="*/ 14 w 46"/>
                  <a:gd name="T43" fmla="*/ 2 h 64"/>
                  <a:gd name="T44" fmla="*/ 8 w 46"/>
                  <a:gd name="T45" fmla="*/ 6 h 64"/>
                  <a:gd name="T46" fmla="*/ 2 w 46"/>
                  <a:gd name="T47" fmla="*/ 12 h 64"/>
                  <a:gd name="T48" fmla="*/ 0 w 46"/>
                  <a:gd name="T49" fmla="*/ 22 h 64"/>
                  <a:gd name="T50" fmla="*/ 0 w 46"/>
                  <a:gd name="T5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4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Freeform 2045"/>
              <p:cNvSpPr/>
              <p:nvPr/>
            </p:nvSpPr>
            <p:spPr bwMode="auto">
              <a:xfrm>
                <a:off x="3166" y="2948"/>
                <a:ext cx="24" cy="64"/>
              </a:xfrm>
              <a:custGeom>
                <a:avLst/>
                <a:gdLst>
                  <a:gd name="T0" fmla="*/ 0 w 24"/>
                  <a:gd name="T1" fmla="*/ 22 h 64"/>
                  <a:gd name="T2" fmla="*/ 0 w 24"/>
                  <a:gd name="T3" fmla="*/ 38 h 64"/>
                  <a:gd name="T4" fmla="*/ 0 w 24"/>
                  <a:gd name="T5" fmla="*/ 38 h 64"/>
                  <a:gd name="T6" fmla="*/ 2 w 24"/>
                  <a:gd name="T7" fmla="*/ 46 h 64"/>
                  <a:gd name="T8" fmla="*/ 8 w 24"/>
                  <a:gd name="T9" fmla="*/ 54 h 64"/>
                  <a:gd name="T10" fmla="*/ 16 w 24"/>
                  <a:gd name="T11" fmla="*/ 60 h 64"/>
                  <a:gd name="T12" fmla="*/ 20 w 24"/>
                  <a:gd name="T13" fmla="*/ 62 h 64"/>
                  <a:gd name="T14" fmla="*/ 24 w 24"/>
                  <a:gd name="T15" fmla="*/ 64 h 64"/>
                  <a:gd name="T16" fmla="*/ 24 w 24"/>
                  <a:gd name="T17" fmla="*/ 0 h 64"/>
                  <a:gd name="T18" fmla="*/ 24 w 24"/>
                  <a:gd name="T19" fmla="*/ 0 h 64"/>
                  <a:gd name="T20" fmla="*/ 24 w 24"/>
                  <a:gd name="T21" fmla="*/ 0 h 64"/>
                  <a:gd name="T22" fmla="*/ 14 w 24"/>
                  <a:gd name="T23" fmla="*/ 2 h 64"/>
                  <a:gd name="T24" fmla="*/ 8 w 24"/>
                  <a:gd name="T25" fmla="*/ 6 h 64"/>
                  <a:gd name="T26" fmla="*/ 2 w 24"/>
                  <a:gd name="T27" fmla="*/ 12 h 64"/>
                  <a:gd name="T28" fmla="*/ 0 w 24"/>
                  <a:gd name="T29" fmla="*/ 22 h 64"/>
                  <a:gd name="T30" fmla="*/ 0 w 24"/>
                  <a:gd name="T3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Freeform 2046"/>
              <p:cNvSpPr/>
              <p:nvPr/>
            </p:nvSpPr>
            <p:spPr bwMode="auto">
              <a:xfrm>
                <a:off x="3184" y="299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Freeform 2047"/>
              <p:cNvSpPr/>
              <p:nvPr/>
            </p:nvSpPr>
            <p:spPr bwMode="auto">
              <a:xfrm>
                <a:off x="3166" y="2948"/>
                <a:ext cx="46" cy="26"/>
              </a:xfrm>
              <a:custGeom>
                <a:avLst/>
                <a:gdLst>
                  <a:gd name="T0" fmla="*/ 24 w 46"/>
                  <a:gd name="T1" fmla="*/ 8 h 26"/>
                  <a:gd name="T2" fmla="*/ 24 w 46"/>
                  <a:gd name="T3" fmla="*/ 8 h 26"/>
                  <a:gd name="T4" fmla="*/ 18 w 46"/>
                  <a:gd name="T5" fmla="*/ 16 h 26"/>
                  <a:gd name="T6" fmla="*/ 12 w 46"/>
                  <a:gd name="T7" fmla="*/ 20 h 26"/>
                  <a:gd name="T8" fmla="*/ 6 w 46"/>
                  <a:gd name="T9" fmla="*/ 24 h 26"/>
                  <a:gd name="T10" fmla="*/ 0 w 46"/>
                  <a:gd name="T11" fmla="*/ 26 h 26"/>
                  <a:gd name="T12" fmla="*/ 0 w 46"/>
                  <a:gd name="T13" fmla="*/ 26 h 26"/>
                  <a:gd name="T14" fmla="*/ 0 w 46"/>
                  <a:gd name="T15" fmla="*/ 18 h 26"/>
                  <a:gd name="T16" fmla="*/ 0 w 46"/>
                  <a:gd name="T17" fmla="*/ 12 h 26"/>
                  <a:gd name="T18" fmla="*/ 4 w 46"/>
                  <a:gd name="T19" fmla="*/ 6 h 26"/>
                  <a:gd name="T20" fmla="*/ 6 w 46"/>
                  <a:gd name="T21" fmla="*/ 4 h 26"/>
                  <a:gd name="T22" fmla="*/ 14 w 46"/>
                  <a:gd name="T23" fmla="*/ 0 h 26"/>
                  <a:gd name="T24" fmla="*/ 24 w 46"/>
                  <a:gd name="T25" fmla="*/ 0 h 26"/>
                  <a:gd name="T26" fmla="*/ 24 w 46"/>
                  <a:gd name="T27" fmla="*/ 0 h 26"/>
                  <a:gd name="T28" fmla="*/ 32 w 46"/>
                  <a:gd name="T29" fmla="*/ 0 h 26"/>
                  <a:gd name="T30" fmla="*/ 40 w 46"/>
                  <a:gd name="T31" fmla="*/ 4 h 26"/>
                  <a:gd name="T32" fmla="*/ 44 w 46"/>
                  <a:gd name="T33" fmla="*/ 6 h 26"/>
                  <a:gd name="T34" fmla="*/ 46 w 46"/>
                  <a:gd name="T35" fmla="*/ 12 h 26"/>
                  <a:gd name="T36" fmla="*/ 46 w 46"/>
                  <a:gd name="T37" fmla="*/ 18 h 26"/>
                  <a:gd name="T38" fmla="*/ 46 w 46"/>
                  <a:gd name="T39" fmla="*/ 26 h 26"/>
                  <a:gd name="T40" fmla="*/ 46 w 46"/>
                  <a:gd name="T41" fmla="*/ 26 h 26"/>
                  <a:gd name="T42" fmla="*/ 40 w 46"/>
                  <a:gd name="T43" fmla="*/ 24 h 26"/>
                  <a:gd name="T44" fmla="*/ 34 w 46"/>
                  <a:gd name="T45" fmla="*/ 20 h 26"/>
                  <a:gd name="T46" fmla="*/ 28 w 46"/>
                  <a:gd name="T47" fmla="*/ 16 h 26"/>
                  <a:gd name="T48" fmla="*/ 24 w 46"/>
                  <a:gd name="T49" fmla="*/ 8 h 26"/>
                  <a:gd name="T50" fmla="*/ 24 w 46"/>
                  <a:gd name="T5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26">
                    <a:moveTo>
                      <a:pt x="24" y="8"/>
                    </a:moveTo>
                    <a:lnTo>
                      <a:pt x="24" y="8"/>
                    </a:lnTo>
                    <a:lnTo>
                      <a:pt x="18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44" y="6"/>
                    </a:lnTo>
                    <a:lnTo>
                      <a:pt x="46" y="12"/>
                    </a:lnTo>
                    <a:lnTo>
                      <a:pt x="46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0" y="24"/>
                    </a:lnTo>
                    <a:lnTo>
                      <a:pt x="34" y="20"/>
                    </a:lnTo>
                    <a:lnTo>
                      <a:pt x="28" y="16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Freeform 2048"/>
              <p:cNvSpPr/>
              <p:nvPr/>
            </p:nvSpPr>
            <p:spPr bwMode="auto">
              <a:xfrm>
                <a:off x="3166" y="2948"/>
                <a:ext cx="24" cy="26"/>
              </a:xfrm>
              <a:custGeom>
                <a:avLst/>
                <a:gdLst>
                  <a:gd name="T0" fmla="*/ 24 w 24"/>
                  <a:gd name="T1" fmla="*/ 8 h 26"/>
                  <a:gd name="T2" fmla="*/ 24 w 24"/>
                  <a:gd name="T3" fmla="*/ 8 h 26"/>
                  <a:gd name="T4" fmla="*/ 18 w 24"/>
                  <a:gd name="T5" fmla="*/ 16 h 26"/>
                  <a:gd name="T6" fmla="*/ 12 w 24"/>
                  <a:gd name="T7" fmla="*/ 20 h 26"/>
                  <a:gd name="T8" fmla="*/ 6 w 24"/>
                  <a:gd name="T9" fmla="*/ 24 h 26"/>
                  <a:gd name="T10" fmla="*/ 0 w 24"/>
                  <a:gd name="T11" fmla="*/ 26 h 26"/>
                  <a:gd name="T12" fmla="*/ 0 w 24"/>
                  <a:gd name="T13" fmla="*/ 26 h 26"/>
                  <a:gd name="T14" fmla="*/ 0 w 24"/>
                  <a:gd name="T15" fmla="*/ 18 h 26"/>
                  <a:gd name="T16" fmla="*/ 0 w 24"/>
                  <a:gd name="T17" fmla="*/ 12 h 26"/>
                  <a:gd name="T18" fmla="*/ 4 w 24"/>
                  <a:gd name="T19" fmla="*/ 6 h 26"/>
                  <a:gd name="T20" fmla="*/ 6 w 24"/>
                  <a:gd name="T21" fmla="*/ 4 h 26"/>
                  <a:gd name="T22" fmla="*/ 14 w 24"/>
                  <a:gd name="T23" fmla="*/ 0 h 26"/>
                  <a:gd name="T24" fmla="*/ 24 w 24"/>
                  <a:gd name="T25" fmla="*/ 0 h 26"/>
                  <a:gd name="T26" fmla="*/ 24 w 24"/>
                  <a:gd name="T2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8"/>
                    </a:moveTo>
                    <a:lnTo>
                      <a:pt x="24" y="8"/>
                    </a:lnTo>
                    <a:lnTo>
                      <a:pt x="18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Freeform 2049"/>
              <p:cNvSpPr>
                <a:spLocks noEditPoints="1"/>
              </p:cNvSpPr>
              <p:nvPr/>
            </p:nvSpPr>
            <p:spPr bwMode="auto">
              <a:xfrm>
                <a:off x="3164" y="2972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6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0 w 52"/>
                  <a:gd name="T41" fmla="*/ 0 h 14"/>
                  <a:gd name="T42" fmla="*/ 26 w 52"/>
                  <a:gd name="T43" fmla="*/ 0 h 14"/>
                  <a:gd name="T44" fmla="*/ 8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8 w 52"/>
                  <a:gd name="T59" fmla="*/ 12 h 14"/>
                  <a:gd name="T60" fmla="*/ 42 w 52"/>
                  <a:gd name="T61" fmla="*/ 12 h 14"/>
                  <a:gd name="T62" fmla="*/ 46 w 52"/>
                  <a:gd name="T63" fmla="*/ 6 h 14"/>
                  <a:gd name="T64" fmla="*/ 44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28 w 52"/>
                  <a:gd name="T71" fmla="*/ 2 h 14"/>
                  <a:gd name="T72" fmla="*/ 32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2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0" y="6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Freeform 2050"/>
              <p:cNvSpPr>
                <a:spLocks noEditPoints="1"/>
              </p:cNvSpPr>
              <p:nvPr/>
            </p:nvSpPr>
            <p:spPr bwMode="auto">
              <a:xfrm>
                <a:off x="3164" y="2972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6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0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8 w 26"/>
                  <a:gd name="T43" fmla="*/ 12 h 14"/>
                  <a:gd name="T44" fmla="*/ 8 w 26"/>
                  <a:gd name="T45" fmla="*/ 12 h 14"/>
                  <a:gd name="T46" fmla="*/ 6 w 26"/>
                  <a:gd name="T47" fmla="*/ 6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18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2 w 26"/>
                  <a:gd name="T71" fmla="*/ 12 h 14"/>
                  <a:gd name="T72" fmla="*/ 8 w 26"/>
                  <a:gd name="T73" fmla="*/ 12 h 14"/>
                  <a:gd name="T74" fmla="*/ 8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Freeform 2051"/>
              <p:cNvSpPr/>
              <p:nvPr/>
            </p:nvSpPr>
            <p:spPr bwMode="auto">
              <a:xfrm>
                <a:off x="3190" y="301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Freeform 2052"/>
              <p:cNvSpPr/>
              <p:nvPr/>
            </p:nvSpPr>
            <p:spPr bwMode="auto">
              <a:xfrm>
                <a:off x="3174" y="3018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2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Rectangle 2053"/>
              <p:cNvSpPr>
                <a:spLocks noChangeArrowheads="1"/>
              </p:cNvSpPr>
              <p:nvPr/>
            </p:nvSpPr>
            <p:spPr bwMode="auto">
              <a:xfrm>
                <a:off x="2998" y="3182"/>
                <a:ext cx="128" cy="124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Freeform 2054"/>
              <p:cNvSpPr/>
              <p:nvPr/>
            </p:nvSpPr>
            <p:spPr bwMode="auto">
              <a:xfrm>
                <a:off x="3022" y="3186"/>
                <a:ext cx="78" cy="68"/>
              </a:xfrm>
              <a:custGeom>
                <a:avLst/>
                <a:gdLst>
                  <a:gd name="T0" fmla="*/ 40 w 78"/>
                  <a:gd name="T1" fmla="*/ 0 h 68"/>
                  <a:gd name="T2" fmla="*/ 40 w 78"/>
                  <a:gd name="T3" fmla="*/ 0 h 68"/>
                  <a:gd name="T4" fmla="*/ 50 w 78"/>
                  <a:gd name="T5" fmla="*/ 0 h 68"/>
                  <a:gd name="T6" fmla="*/ 58 w 78"/>
                  <a:gd name="T7" fmla="*/ 2 h 68"/>
                  <a:gd name="T8" fmla="*/ 64 w 78"/>
                  <a:gd name="T9" fmla="*/ 8 h 68"/>
                  <a:gd name="T10" fmla="*/ 70 w 78"/>
                  <a:gd name="T11" fmla="*/ 14 h 68"/>
                  <a:gd name="T12" fmla="*/ 74 w 78"/>
                  <a:gd name="T13" fmla="*/ 22 h 68"/>
                  <a:gd name="T14" fmla="*/ 76 w 78"/>
                  <a:gd name="T15" fmla="*/ 30 h 68"/>
                  <a:gd name="T16" fmla="*/ 78 w 78"/>
                  <a:gd name="T17" fmla="*/ 46 h 68"/>
                  <a:gd name="T18" fmla="*/ 78 w 78"/>
                  <a:gd name="T19" fmla="*/ 46 h 68"/>
                  <a:gd name="T20" fmla="*/ 78 w 78"/>
                  <a:gd name="T21" fmla="*/ 50 h 68"/>
                  <a:gd name="T22" fmla="*/ 76 w 78"/>
                  <a:gd name="T23" fmla="*/ 54 h 68"/>
                  <a:gd name="T24" fmla="*/ 68 w 78"/>
                  <a:gd name="T25" fmla="*/ 62 h 68"/>
                  <a:gd name="T26" fmla="*/ 58 w 78"/>
                  <a:gd name="T27" fmla="*/ 66 h 68"/>
                  <a:gd name="T28" fmla="*/ 50 w 78"/>
                  <a:gd name="T29" fmla="*/ 68 h 68"/>
                  <a:gd name="T30" fmla="*/ 28 w 78"/>
                  <a:gd name="T31" fmla="*/ 68 h 68"/>
                  <a:gd name="T32" fmla="*/ 28 w 78"/>
                  <a:gd name="T33" fmla="*/ 68 h 68"/>
                  <a:gd name="T34" fmla="*/ 20 w 78"/>
                  <a:gd name="T35" fmla="*/ 66 h 68"/>
                  <a:gd name="T36" fmla="*/ 10 w 78"/>
                  <a:gd name="T37" fmla="*/ 62 h 68"/>
                  <a:gd name="T38" fmla="*/ 4 w 78"/>
                  <a:gd name="T39" fmla="*/ 54 h 68"/>
                  <a:gd name="T40" fmla="*/ 0 w 78"/>
                  <a:gd name="T41" fmla="*/ 50 h 68"/>
                  <a:gd name="T42" fmla="*/ 0 w 78"/>
                  <a:gd name="T43" fmla="*/ 46 h 68"/>
                  <a:gd name="T44" fmla="*/ 0 w 78"/>
                  <a:gd name="T45" fmla="*/ 46 h 68"/>
                  <a:gd name="T46" fmla="*/ 2 w 78"/>
                  <a:gd name="T47" fmla="*/ 30 h 68"/>
                  <a:gd name="T48" fmla="*/ 4 w 78"/>
                  <a:gd name="T49" fmla="*/ 22 h 68"/>
                  <a:gd name="T50" fmla="*/ 8 w 78"/>
                  <a:gd name="T51" fmla="*/ 14 h 68"/>
                  <a:gd name="T52" fmla="*/ 14 w 78"/>
                  <a:gd name="T53" fmla="*/ 8 h 68"/>
                  <a:gd name="T54" fmla="*/ 20 w 78"/>
                  <a:gd name="T55" fmla="*/ 2 h 68"/>
                  <a:gd name="T56" fmla="*/ 30 w 78"/>
                  <a:gd name="T57" fmla="*/ 0 h 68"/>
                  <a:gd name="T58" fmla="*/ 40 w 78"/>
                  <a:gd name="T59" fmla="*/ 0 h 68"/>
                  <a:gd name="T60" fmla="*/ 40 w 7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68">
                    <a:moveTo>
                      <a:pt x="40" y="0"/>
                    </a:moveTo>
                    <a:lnTo>
                      <a:pt x="40" y="0"/>
                    </a:lnTo>
                    <a:lnTo>
                      <a:pt x="50" y="0"/>
                    </a:lnTo>
                    <a:lnTo>
                      <a:pt x="58" y="2"/>
                    </a:lnTo>
                    <a:lnTo>
                      <a:pt x="64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6"/>
                    </a:lnTo>
                    <a:lnTo>
                      <a:pt x="78" y="46"/>
                    </a:lnTo>
                    <a:lnTo>
                      <a:pt x="78" y="50"/>
                    </a:lnTo>
                    <a:lnTo>
                      <a:pt x="76" y="54"/>
                    </a:lnTo>
                    <a:lnTo>
                      <a:pt x="68" y="62"/>
                    </a:lnTo>
                    <a:lnTo>
                      <a:pt x="58" y="66"/>
                    </a:lnTo>
                    <a:lnTo>
                      <a:pt x="50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4" y="54"/>
                    </a:lnTo>
                    <a:lnTo>
                      <a:pt x="0" y="5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2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Freeform 2055"/>
              <p:cNvSpPr/>
              <p:nvPr/>
            </p:nvSpPr>
            <p:spPr bwMode="auto">
              <a:xfrm>
                <a:off x="3022" y="3186"/>
                <a:ext cx="40" cy="68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68 h 68"/>
                  <a:gd name="T4" fmla="*/ 28 w 40"/>
                  <a:gd name="T5" fmla="*/ 68 h 68"/>
                  <a:gd name="T6" fmla="*/ 20 w 40"/>
                  <a:gd name="T7" fmla="*/ 66 h 68"/>
                  <a:gd name="T8" fmla="*/ 10 w 40"/>
                  <a:gd name="T9" fmla="*/ 62 h 68"/>
                  <a:gd name="T10" fmla="*/ 4 w 40"/>
                  <a:gd name="T11" fmla="*/ 54 h 68"/>
                  <a:gd name="T12" fmla="*/ 0 w 40"/>
                  <a:gd name="T13" fmla="*/ 50 h 68"/>
                  <a:gd name="T14" fmla="*/ 0 w 40"/>
                  <a:gd name="T15" fmla="*/ 46 h 68"/>
                  <a:gd name="T16" fmla="*/ 0 w 40"/>
                  <a:gd name="T17" fmla="*/ 46 h 68"/>
                  <a:gd name="T18" fmla="*/ 2 w 40"/>
                  <a:gd name="T19" fmla="*/ 30 h 68"/>
                  <a:gd name="T20" fmla="*/ 4 w 40"/>
                  <a:gd name="T21" fmla="*/ 22 h 68"/>
                  <a:gd name="T22" fmla="*/ 8 w 40"/>
                  <a:gd name="T23" fmla="*/ 14 h 68"/>
                  <a:gd name="T24" fmla="*/ 14 w 40"/>
                  <a:gd name="T25" fmla="*/ 8 h 68"/>
                  <a:gd name="T26" fmla="*/ 20 w 40"/>
                  <a:gd name="T27" fmla="*/ 2 h 68"/>
                  <a:gd name="T28" fmla="*/ 30 w 40"/>
                  <a:gd name="T29" fmla="*/ 0 h 68"/>
                  <a:gd name="T30" fmla="*/ 40 w 40"/>
                  <a:gd name="T31" fmla="*/ 0 h 68"/>
                  <a:gd name="T32" fmla="*/ 40 w 40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4" y="54"/>
                    </a:lnTo>
                    <a:lnTo>
                      <a:pt x="0" y="5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2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Freeform 2056"/>
              <p:cNvSpPr/>
              <p:nvPr/>
            </p:nvSpPr>
            <p:spPr bwMode="auto">
              <a:xfrm>
                <a:off x="3016" y="326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Freeform 2057"/>
              <p:cNvSpPr/>
              <p:nvPr/>
            </p:nvSpPr>
            <p:spPr bwMode="auto">
              <a:xfrm>
                <a:off x="3016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Freeform 2058"/>
              <p:cNvSpPr/>
              <p:nvPr/>
            </p:nvSpPr>
            <p:spPr bwMode="auto">
              <a:xfrm>
                <a:off x="3050" y="3254"/>
                <a:ext cx="22" cy="22"/>
              </a:xfrm>
              <a:custGeom>
                <a:avLst/>
                <a:gdLst>
                  <a:gd name="T0" fmla="*/ 22 w 22"/>
                  <a:gd name="T1" fmla="*/ 0 h 22"/>
                  <a:gd name="T2" fmla="*/ 0 w 22"/>
                  <a:gd name="T3" fmla="*/ 0 h 22"/>
                  <a:gd name="T4" fmla="*/ 0 w 22"/>
                  <a:gd name="T5" fmla="*/ 12 h 22"/>
                  <a:gd name="T6" fmla="*/ 0 w 22"/>
                  <a:gd name="T7" fmla="*/ 12 h 22"/>
                  <a:gd name="T8" fmla="*/ 0 w 22"/>
                  <a:gd name="T9" fmla="*/ 12 h 22"/>
                  <a:gd name="T10" fmla="*/ 2 w 22"/>
                  <a:gd name="T11" fmla="*/ 16 h 22"/>
                  <a:gd name="T12" fmla="*/ 4 w 22"/>
                  <a:gd name="T13" fmla="*/ 20 h 22"/>
                  <a:gd name="T14" fmla="*/ 8 w 22"/>
                  <a:gd name="T15" fmla="*/ 22 h 22"/>
                  <a:gd name="T16" fmla="*/ 12 w 22"/>
                  <a:gd name="T17" fmla="*/ 22 h 22"/>
                  <a:gd name="T18" fmla="*/ 12 w 22"/>
                  <a:gd name="T19" fmla="*/ 22 h 22"/>
                  <a:gd name="T20" fmla="*/ 16 w 22"/>
                  <a:gd name="T21" fmla="*/ 22 h 22"/>
                  <a:gd name="T22" fmla="*/ 18 w 22"/>
                  <a:gd name="T23" fmla="*/ 20 h 22"/>
                  <a:gd name="T24" fmla="*/ 20 w 22"/>
                  <a:gd name="T25" fmla="*/ 16 h 22"/>
                  <a:gd name="T26" fmla="*/ 22 w 22"/>
                  <a:gd name="T27" fmla="*/ 12 h 22"/>
                  <a:gd name="T28" fmla="*/ 22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Freeform 2059"/>
              <p:cNvSpPr/>
              <p:nvPr/>
            </p:nvSpPr>
            <p:spPr bwMode="auto">
              <a:xfrm>
                <a:off x="3050" y="3254"/>
                <a:ext cx="12" cy="22"/>
              </a:xfrm>
              <a:custGeom>
                <a:avLst/>
                <a:gdLst>
                  <a:gd name="T0" fmla="*/ 12 w 12"/>
                  <a:gd name="T1" fmla="*/ 0 h 22"/>
                  <a:gd name="T2" fmla="*/ 0 w 12"/>
                  <a:gd name="T3" fmla="*/ 0 h 22"/>
                  <a:gd name="T4" fmla="*/ 0 w 12"/>
                  <a:gd name="T5" fmla="*/ 12 h 22"/>
                  <a:gd name="T6" fmla="*/ 0 w 12"/>
                  <a:gd name="T7" fmla="*/ 12 h 22"/>
                  <a:gd name="T8" fmla="*/ 0 w 12"/>
                  <a:gd name="T9" fmla="*/ 12 h 22"/>
                  <a:gd name="T10" fmla="*/ 2 w 12"/>
                  <a:gd name="T11" fmla="*/ 16 h 22"/>
                  <a:gd name="T12" fmla="*/ 4 w 12"/>
                  <a:gd name="T13" fmla="*/ 20 h 22"/>
                  <a:gd name="T14" fmla="*/ 8 w 12"/>
                  <a:gd name="T15" fmla="*/ 22 h 22"/>
                  <a:gd name="T16" fmla="*/ 12 w 12"/>
                  <a:gd name="T17" fmla="*/ 22 h 22"/>
                  <a:gd name="T18" fmla="*/ 12 w 12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22">
                    <a:moveTo>
                      <a:pt x="1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Freeform 2060"/>
              <p:cNvSpPr/>
              <p:nvPr/>
            </p:nvSpPr>
            <p:spPr bwMode="auto">
              <a:xfrm>
                <a:off x="3046" y="3266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4 w 30"/>
                  <a:gd name="T7" fmla="*/ 0 h 40"/>
                  <a:gd name="T8" fmla="*/ 0 w 30"/>
                  <a:gd name="T9" fmla="*/ 2 h 40"/>
                  <a:gd name="T10" fmla="*/ 8 w 30"/>
                  <a:gd name="T11" fmla="*/ 40 h 40"/>
                  <a:gd name="T12" fmla="*/ 22 w 30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Freeform 2061"/>
              <p:cNvSpPr/>
              <p:nvPr/>
            </p:nvSpPr>
            <p:spPr bwMode="auto">
              <a:xfrm>
                <a:off x="3046" y="3266"/>
                <a:ext cx="16" cy="40"/>
              </a:xfrm>
              <a:custGeom>
                <a:avLst/>
                <a:gdLst>
                  <a:gd name="T0" fmla="*/ 16 w 16"/>
                  <a:gd name="T1" fmla="*/ 0 h 40"/>
                  <a:gd name="T2" fmla="*/ 4 w 16"/>
                  <a:gd name="T3" fmla="*/ 0 h 40"/>
                  <a:gd name="T4" fmla="*/ 0 w 16"/>
                  <a:gd name="T5" fmla="*/ 2 h 40"/>
                  <a:gd name="T6" fmla="*/ 8 w 16"/>
                  <a:gd name="T7" fmla="*/ 40 h 40"/>
                  <a:gd name="T8" fmla="*/ 16 w 16"/>
                  <a:gd name="T9" fmla="*/ 40 h 40"/>
                  <a:gd name="T10" fmla="*/ 16 w 16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0">
                    <a:moveTo>
                      <a:pt x="16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Freeform 2062"/>
              <p:cNvSpPr/>
              <p:nvPr/>
            </p:nvSpPr>
            <p:spPr bwMode="auto">
              <a:xfrm>
                <a:off x="3084" y="322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Freeform 2063"/>
              <p:cNvSpPr/>
              <p:nvPr/>
            </p:nvSpPr>
            <p:spPr bwMode="auto">
              <a:xfrm>
                <a:off x="3036" y="322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Freeform 2064"/>
              <p:cNvSpPr/>
              <p:nvPr/>
            </p:nvSpPr>
            <p:spPr bwMode="auto">
              <a:xfrm>
                <a:off x="3038" y="319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0 h 62"/>
                  <a:gd name="T44" fmla="*/ 8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Freeform 2065"/>
              <p:cNvSpPr/>
              <p:nvPr/>
            </p:nvSpPr>
            <p:spPr bwMode="auto">
              <a:xfrm>
                <a:off x="3038" y="3198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14 w 24"/>
                  <a:gd name="T21" fmla="*/ 0 h 62"/>
                  <a:gd name="T22" fmla="*/ 8 w 24"/>
                  <a:gd name="T23" fmla="*/ 4 h 62"/>
                  <a:gd name="T24" fmla="*/ 2 w 24"/>
                  <a:gd name="T25" fmla="*/ 10 h 62"/>
                  <a:gd name="T26" fmla="*/ 0 w 24"/>
                  <a:gd name="T27" fmla="*/ 20 h 62"/>
                  <a:gd name="T28" fmla="*/ 0 w 24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Freeform 2066"/>
              <p:cNvSpPr/>
              <p:nvPr/>
            </p:nvSpPr>
            <p:spPr bwMode="auto">
              <a:xfrm>
                <a:off x="3056" y="324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Freeform 2067"/>
              <p:cNvSpPr/>
              <p:nvPr/>
            </p:nvSpPr>
            <p:spPr bwMode="auto">
              <a:xfrm>
                <a:off x="3038" y="3194"/>
                <a:ext cx="46" cy="28"/>
              </a:xfrm>
              <a:custGeom>
                <a:avLst/>
                <a:gdLst>
                  <a:gd name="T0" fmla="*/ 14 w 46"/>
                  <a:gd name="T1" fmla="*/ 2 h 28"/>
                  <a:gd name="T2" fmla="*/ 14 w 46"/>
                  <a:gd name="T3" fmla="*/ 2 h 28"/>
                  <a:gd name="T4" fmla="*/ 8 w 46"/>
                  <a:gd name="T5" fmla="*/ 4 h 28"/>
                  <a:gd name="T6" fmla="*/ 2 w 46"/>
                  <a:gd name="T7" fmla="*/ 10 h 28"/>
                  <a:gd name="T8" fmla="*/ 0 w 46"/>
                  <a:gd name="T9" fmla="*/ 16 h 28"/>
                  <a:gd name="T10" fmla="*/ 0 w 46"/>
                  <a:gd name="T11" fmla="*/ 28 h 28"/>
                  <a:gd name="T12" fmla="*/ 0 w 46"/>
                  <a:gd name="T13" fmla="*/ 28 h 28"/>
                  <a:gd name="T14" fmla="*/ 8 w 46"/>
                  <a:gd name="T15" fmla="*/ 20 h 28"/>
                  <a:gd name="T16" fmla="*/ 14 w 46"/>
                  <a:gd name="T17" fmla="*/ 10 h 28"/>
                  <a:gd name="T18" fmla="*/ 14 w 46"/>
                  <a:gd name="T19" fmla="*/ 10 h 28"/>
                  <a:gd name="T20" fmla="*/ 20 w 46"/>
                  <a:gd name="T21" fmla="*/ 18 h 28"/>
                  <a:gd name="T22" fmla="*/ 30 w 46"/>
                  <a:gd name="T23" fmla="*/ 22 h 28"/>
                  <a:gd name="T24" fmla="*/ 38 w 46"/>
                  <a:gd name="T25" fmla="*/ 26 h 28"/>
                  <a:gd name="T26" fmla="*/ 46 w 46"/>
                  <a:gd name="T27" fmla="*/ 28 h 28"/>
                  <a:gd name="T28" fmla="*/ 46 w 46"/>
                  <a:gd name="T29" fmla="*/ 28 h 28"/>
                  <a:gd name="T30" fmla="*/ 46 w 46"/>
                  <a:gd name="T31" fmla="*/ 20 h 28"/>
                  <a:gd name="T32" fmla="*/ 44 w 46"/>
                  <a:gd name="T33" fmla="*/ 14 h 28"/>
                  <a:gd name="T34" fmla="*/ 42 w 46"/>
                  <a:gd name="T35" fmla="*/ 8 h 28"/>
                  <a:gd name="T36" fmla="*/ 38 w 46"/>
                  <a:gd name="T37" fmla="*/ 4 h 28"/>
                  <a:gd name="T38" fmla="*/ 32 w 46"/>
                  <a:gd name="T39" fmla="*/ 2 h 28"/>
                  <a:gd name="T40" fmla="*/ 26 w 46"/>
                  <a:gd name="T41" fmla="*/ 0 h 28"/>
                  <a:gd name="T42" fmla="*/ 14 w 46"/>
                  <a:gd name="T43" fmla="*/ 2 h 28"/>
                  <a:gd name="T44" fmla="*/ 14 w 46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28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18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0"/>
                    </a:lnTo>
                    <a:lnTo>
                      <a:pt x="44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Freeform 2068"/>
              <p:cNvSpPr/>
              <p:nvPr/>
            </p:nvSpPr>
            <p:spPr bwMode="auto">
              <a:xfrm>
                <a:off x="3038" y="3194"/>
                <a:ext cx="24" cy="28"/>
              </a:xfrm>
              <a:custGeom>
                <a:avLst/>
                <a:gdLst>
                  <a:gd name="T0" fmla="*/ 14 w 24"/>
                  <a:gd name="T1" fmla="*/ 2 h 28"/>
                  <a:gd name="T2" fmla="*/ 14 w 24"/>
                  <a:gd name="T3" fmla="*/ 2 h 28"/>
                  <a:gd name="T4" fmla="*/ 8 w 24"/>
                  <a:gd name="T5" fmla="*/ 4 h 28"/>
                  <a:gd name="T6" fmla="*/ 2 w 24"/>
                  <a:gd name="T7" fmla="*/ 10 h 28"/>
                  <a:gd name="T8" fmla="*/ 0 w 24"/>
                  <a:gd name="T9" fmla="*/ 16 h 28"/>
                  <a:gd name="T10" fmla="*/ 0 w 24"/>
                  <a:gd name="T11" fmla="*/ 28 h 28"/>
                  <a:gd name="T12" fmla="*/ 0 w 24"/>
                  <a:gd name="T13" fmla="*/ 28 h 28"/>
                  <a:gd name="T14" fmla="*/ 8 w 24"/>
                  <a:gd name="T15" fmla="*/ 20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2 h 28"/>
                  <a:gd name="T30" fmla="*/ 14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Freeform 2069"/>
              <p:cNvSpPr>
                <a:spLocks noEditPoints="1"/>
              </p:cNvSpPr>
              <p:nvPr/>
            </p:nvSpPr>
            <p:spPr bwMode="auto">
              <a:xfrm>
                <a:off x="3036" y="3222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2 h 14"/>
                  <a:gd name="T10" fmla="*/ 48 w 52"/>
                  <a:gd name="T11" fmla="*/ 2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2 h 14"/>
                  <a:gd name="T18" fmla="*/ 26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0 h 14"/>
                  <a:gd name="T26" fmla="*/ 12 w 52"/>
                  <a:gd name="T27" fmla="*/ 14 h 14"/>
                  <a:gd name="T28" fmla="*/ 8 w 52"/>
                  <a:gd name="T29" fmla="*/ 12 h 14"/>
                  <a:gd name="T30" fmla="*/ 4 w 52"/>
                  <a:gd name="T31" fmla="*/ 2 h 14"/>
                  <a:gd name="T32" fmla="*/ 0 w 52"/>
                  <a:gd name="T33" fmla="*/ 2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0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6 h 14"/>
                  <a:gd name="T64" fmla="*/ 44 w 52"/>
                  <a:gd name="T65" fmla="*/ 2 h 14"/>
                  <a:gd name="T66" fmla="*/ 42 w 52"/>
                  <a:gd name="T67" fmla="*/ 0 h 14"/>
                  <a:gd name="T68" fmla="*/ 32 w 52"/>
                  <a:gd name="T69" fmla="*/ 0 h 14"/>
                  <a:gd name="T70" fmla="*/ 28 w 52"/>
                  <a:gd name="T71" fmla="*/ 2 h 14"/>
                  <a:gd name="T72" fmla="*/ 32 w 52"/>
                  <a:gd name="T73" fmla="*/ 10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10"/>
                    </a:lnTo>
                    <a:lnTo>
                      <a:pt x="42" y="12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2"/>
                    </a:lnTo>
                    <a:lnTo>
                      <a:pt x="30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0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2070"/>
              <p:cNvSpPr>
                <a:spLocks noEditPoints="1"/>
              </p:cNvSpPr>
              <p:nvPr/>
            </p:nvSpPr>
            <p:spPr bwMode="auto">
              <a:xfrm>
                <a:off x="3036" y="3222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0 h 14"/>
                  <a:gd name="T8" fmla="*/ 16 w 26"/>
                  <a:gd name="T9" fmla="*/ 12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2 h 14"/>
                  <a:gd name="T16" fmla="*/ 6 w 26"/>
                  <a:gd name="T17" fmla="*/ 10 h 14"/>
                  <a:gd name="T18" fmla="*/ 4 w 26"/>
                  <a:gd name="T19" fmla="*/ 2 h 14"/>
                  <a:gd name="T20" fmla="*/ 4 w 26"/>
                  <a:gd name="T21" fmla="*/ 2 h 14"/>
                  <a:gd name="T22" fmla="*/ 0 w 26"/>
                  <a:gd name="T23" fmla="*/ 2 h 14"/>
                  <a:gd name="T24" fmla="*/ 0 w 26"/>
                  <a:gd name="T25" fmla="*/ 2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6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0 h 14"/>
                  <a:gd name="T56" fmla="*/ 14 w 26"/>
                  <a:gd name="T57" fmla="*/ 0 h 14"/>
                  <a:gd name="T58" fmla="*/ 18 w 26"/>
                  <a:gd name="T59" fmla="*/ 0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0 h 14"/>
                  <a:gd name="T68" fmla="*/ 18 w 26"/>
                  <a:gd name="T69" fmla="*/ 10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0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6" y="1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Rectangle 2071"/>
              <p:cNvSpPr>
                <a:spLocks noChangeArrowheads="1"/>
              </p:cNvSpPr>
              <p:nvPr/>
            </p:nvSpPr>
            <p:spPr bwMode="auto">
              <a:xfrm>
                <a:off x="2998" y="2934"/>
                <a:ext cx="128" cy="124"/>
              </a:xfrm>
              <a:prstGeom prst="rect">
                <a:avLst/>
              </a:prstGeom>
              <a:solidFill>
                <a:srgbClr val="8FA3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2072"/>
              <p:cNvSpPr/>
              <p:nvPr/>
            </p:nvSpPr>
            <p:spPr bwMode="auto">
              <a:xfrm>
                <a:off x="3084" y="297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2073"/>
              <p:cNvSpPr/>
              <p:nvPr/>
            </p:nvSpPr>
            <p:spPr bwMode="auto">
              <a:xfrm>
                <a:off x="3036" y="297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2074"/>
              <p:cNvSpPr/>
              <p:nvPr/>
            </p:nvSpPr>
            <p:spPr bwMode="auto">
              <a:xfrm>
                <a:off x="3016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2075"/>
              <p:cNvSpPr/>
              <p:nvPr/>
            </p:nvSpPr>
            <p:spPr bwMode="auto">
              <a:xfrm>
                <a:off x="3016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2076"/>
              <p:cNvSpPr/>
              <p:nvPr/>
            </p:nvSpPr>
            <p:spPr bwMode="auto">
              <a:xfrm>
                <a:off x="3054" y="3024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4 w 16"/>
                  <a:gd name="T5" fmla="*/ 10 h 34"/>
                  <a:gd name="T6" fmla="*/ 4 w 16"/>
                  <a:gd name="T7" fmla="*/ 10 h 34"/>
                  <a:gd name="T8" fmla="*/ 2 w 16"/>
                  <a:gd name="T9" fmla="*/ 8 h 34"/>
                  <a:gd name="T10" fmla="*/ 2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0 w 16"/>
                  <a:gd name="T23" fmla="*/ 0 h 34"/>
                  <a:gd name="T24" fmla="*/ 10 w 16"/>
                  <a:gd name="T25" fmla="*/ 0 h 34"/>
                  <a:gd name="T26" fmla="*/ 12 w 16"/>
                  <a:gd name="T27" fmla="*/ 0 h 34"/>
                  <a:gd name="T28" fmla="*/ 14 w 16"/>
                  <a:gd name="T29" fmla="*/ 2 h 34"/>
                  <a:gd name="T30" fmla="*/ 12 w 16"/>
                  <a:gd name="T31" fmla="*/ 8 h 34"/>
                  <a:gd name="T32" fmla="*/ 12 w 16"/>
                  <a:gd name="T33" fmla="*/ 8 h 34"/>
                  <a:gd name="T34" fmla="*/ 12 w 16"/>
                  <a:gd name="T35" fmla="*/ 8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2077"/>
              <p:cNvSpPr/>
              <p:nvPr/>
            </p:nvSpPr>
            <p:spPr bwMode="auto">
              <a:xfrm>
                <a:off x="3054" y="3024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4 w 8"/>
                  <a:gd name="T5" fmla="*/ 10 h 34"/>
                  <a:gd name="T6" fmla="*/ 4 w 8"/>
                  <a:gd name="T7" fmla="*/ 10 h 34"/>
                  <a:gd name="T8" fmla="*/ 2 w 8"/>
                  <a:gd name="T9" fmla="*/ 8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2078"/>
              <p:cNvSpPr/>
              <p:nvPr/>
            </p:nvSpPr>
            <p:spPr bwMode="auto">
              <a:xfrm>
                <a:off x="3050" y="3004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2079"/>
              <p:cNvSpPr/>
              <p:nvPr/>
            </p:nvSpPr>
            <p:spPr bwMode="auto">
              <a:xfrm>
                <a:off x="3050" y="3004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2080"/>
              <p:cNvSpPr/>
              <p:nvPr/>
            </p:nvSpPr>
            <p:spPr bwMode="auto">
              <a:xfrm>
                <a:off x="3038" y="294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0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0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2081"/>
              <p:cNvSpPr/>
              <p:nvPr/>
            </p:nvSpPr>
            <p:spPr bwMode="auto">
              <a:xfrm>
                <a:off x="3038" y="2946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0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2082"/>
              <p:cNvSpPr/>
              <p:nvPr/>
            </p:nvSpPr>
            <p:spPr bwMode="auto">
              <a:xfrm>
                <a:off x="3056" y="299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2083"/>
              <p:cNvSpPr/>
              <p:nvPr/>
            </p:nvSpPr>
            <p:spPr bwMode="auto">
              <a:xfrm>
                <a:off x="3062" y="3018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2084"/>
              <p:cNvSpPr/>
              <p:nvPr/>
            </p:nvSpPr>
            <p:spPr bwMode="auto">
              <a:xfrm>
                <a:off x="3046" y="3018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2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2085"/>
              <p:cNvSpPr/>
              <p:nvPr/>
            </p:nvSpPr>
            <p:spPr bwMode="auto">
              <a:xfrm>
                <a:off x="3038" y="2942"/>
                <a:ext cx="46" cy="30"/>
              </a:xfrm>
              <a:custGeom>
                <a:avLst/>
                <a:gdLst>
                  <a:gd name="T0" fmla="*/ 36 w 46"/>
                  <a:gd name="T1" fmla="*/ 16 h 30"/>
                  <a:gd name="T2" fmla="*/ 36 w 46"/>
                  <a:gd name="T3" fmla="*/ 16 h 30"/>
                  <a:gd name="T4" fmla="*/ 40 w 46"/>
                  <a:gd name="T5" fmla="*/ 18 h 30"/>
                  <a:gd name="T6" fmla="*/ 44 w 46"/>
                  <a:gd name="T7" fmla="*/ 22 h 30"/>
                  <a:gd name="T8" fmla="*/ 44 w 46"/>
                  <a:gd name="T9" fmla="*/ 26 h 30"/>
                  <a:gd name="T10" fmla="*/ 46 w 46"/>
                  <a:gd name="T11" fmla="*/ 30 h 30"/>
                  <a:gd name="T12" fmla="*/ 46 w 46"/>
                  <a:gd name="T13" fmla="*/ 30 h 30"/>
                  <a:gd name="T14" fmla="*/ 46 w 46"/>
                  <a:gd name="T15" fmla="*/ 18 h 30"/>
                  <a:gd name="T16" fmla="*/ 46 w 46"/>
                  <a:gd name="T17" fmla="*/ 12 h 30"/>
                  <a:gd name="T18" fmla="*/ 44 w 46"/>
                  <a:gd name="T19" fmla="*/ 8 h 30"/>
                  <a:gd name="T20" fmla="*/ 40 w 46"/>
                  <a:gd name="T21" fmla="*/ 4 h 30"/>
                  <a:gd name="T22" fmla="*/ 36 w 46"/>
                  <a:gd name="T23" fmla="*/ 2 h 30"/>
                  <a:gd name="T24" fmla="*/ 24 w 46"/>
                  <a:gd name="T25" fmla="*/ 0 h 30"/>
                  <a:gd name="T26" fmla="*/ 24 w 46"/>
                  <a:gd name="T27" fmla="*/ 0 h 30"/>
                  <a:gd name="T28" fmla="*/ 12 w 46"/>
                  <a:gd name="T29" fmla="*/ 2 h 30"/>
                  <a:gd name="T30" fmla="*/ 8 w 46"/>
                  <a:gd name="T31" fmla="*/ 4 h 30"/>
                  <a:gd name="T32" fmla="*/ 4 w 46"/>
                  <a:gd name="T33" fmla="*/ 8 h 30"/>
                  <a:gd name="T34" fmla="*/ 2 w 46"/>
                  <a:gd name="T35" fmla="*/ 12 h 30"/>
                  <a:gd name="T36" fmla="*/ 0 w 46"/>
                  <a:gd name="T37" fmla="*/ 18 h 30"/>
                  <a:gd name="T38" fmla="*/ 0 w 46"/>
                  <a:gd name="T39" fmla="*/ 30 h 30"/>
                  <a:gd name="T40" fmla="*/ 0 w 46"/>
                  <a:gd name="T41" fmla="*/ 30 h 30"/>
                  <a:gd name="T42" fmla="*/ 2 w 46"/>
                  <a:gd name="T43" fmla="*/ 26 h 30"/>
                  <a:gd name="T44" fmla="*/ 4 w 46"/>
                  <a:gd name="T45" fmla="*/ 22 h 30"/>
                  <a:gd name="T46" fmla="*/ 6 w 46"/>
                  <a:gd name="T47" fmla="*/ 18 h 30"/>
                  <a:gd name="T48" fmla="*/ 12 w 46"/>
                  <a:gd name="T49" fmla="*/ 16 h 30"/>
                  <a:gd name="T50" fmla="*/ 12 w 46"/>
                  <a:gd name="T51" fmla="*/ 16 h 30"/>
                  <a:gd name="T52" fmla="*/ 12 w 46"/>
                  <a:gd name="T53" fmla="*/ 20 h 30"/>
                  <a:gd name="T54" fmla="*/ 10 w 46"/>
                  <a:gd name="T55" fmla="*/ 22 h 30"/>
                  <a:gd name="T56" fmla="*/ 10 w 46"/>
                  <a:gd name="T57" fmla="*/ 22 h 30"/>
                  <a:gd name="T58" fmla="*/ 14 w 46"/>
                  <a:gd name="T59" fmla="*/ 22 h 30"/>
                  <a:gd name="T60" fmla="*/ 18 w 46"/>
                  <a:gd name="T61" fmla="*/ 20 h 30"/>
                  <a:gd name="T62" fmla="*/ 18 w 46"/>
                  <a:gd name="T63" fmla="*/ 20 h 30"/>
                  <a:gd name="T64" fmla="*/ 18 w 46"/>
                  <a:gd name="T65" fmla="*/ 24 h 30"/>
                  <a:gd name="T66" fmla="*/ 16 w 46"/>
                  <a:gd name="T67" fmla="*/ 26 h 30"/>
                  <a:gd name="T68" fmla="*/ 16 w 46"/>
                  <a:gd name="T69" fmla="*/ 26 h 30"/>
                  <a:gd name="T70" fmla="*/ 24 w 46"/>
                  <a:gd name="T71" fmla="*/ 24 h 30"/>
                  <a:gd name="T72" fmla="*/ 28 w 46"/>
                  <a:gd name="T73" fmla="*/ 22 h 30"/>
                  <a:gd name="T74" fmla="*/ 36 w 46"/>
                  <a:gd name="T75" fmla="*/ 16 h 30"/>
                  <a:gd name="T76" fmla="*/ 36 w 46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" h="30">
                    <a:moveTo>
                      <a:pt x="36" y="16"/>
                    </a:moveTo>
                    <a:lnTo>
                      <a:pt x="36" y="16"/>
                    </a:lnTo>
                    <a:lnTo>
                      <a:pt x="40" y="18"/>
                    </a:lnTo>
                    <a:lnTo>
                      <a:pt x="44" y="22"/>
                    </a:lnTo>
                    <a:lnTo>
                      <a:pt x="44" y="26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6" y="18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28" y="22"/>
                    </a:lnTo>
                    <a:lnTo>
                      <a:pt x="36" y="16"/>
                    </a:ln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2086"/>
              <p:cNvSpPr/>
              <p:nvPr/>
            </p:nvSpPr>
            <p:spPr bwMode="auto">
              <a:xfrm>
                <a:off x="3038" y="2942"/>
                <a:ext cx="24" cy="30"/>
              </a:xfrm>
              <a:custGeom>
                <a:avLst/>
                <a:gdLst>
                  <a:gd name="T0" fmla="*/ 24 w 24"/>
                  <a:gd name="T1" fmla="*/ 0 h 30"/>
                  <a:gd name="T2" fmla="*/ 24 w 24"/>
                  <a:gd name="T3" fmla="*/ 0 h 30"/>
                  <a:gd name="T4" fmla="*/ 12 w 24"/>
                  <a:gd name="T5" fmla="*/ 2 h 30"/>
                  <a:gd name="T6" fmla="*/ 8 w 24"/>
                  <a:gd name="T7" fmla="*/ 4 h 30"/>
                  <a:gd name="T8" fmla="*/ 4 w 24"/>
                  <a:gd name="T9" fmla="*/ 8 h 30"/>
                  <a:gd name="T10" fmla="*/ 2 w 24"/>
                  <a:gd name="T11" fmla="*/ 12 h 30"/>
                  <a:gd name="T12" fmla="*/ 0 w 24"/>
                  <a:gd name="T13" fmla="*/ 18 h 30"/>
                  <a:gd name="T14" fmla="*/ 0 w 24"/>
                  <a:gd name="T15" fmla="*/ 30 h 30"/>
                  <a:gd name="T16" fmla="*/ 0 w 24"/>
                  <a:gd name="T17" fmla="*/ 30 h 30"/>
                  <a:gd name="T18" fmla="*/ 2 w 24"/>
                  <a:gd name="T19" fmla="*/ 26 h 30"/>
                  <a:gd name="T20" fmla="*/ 4 w 24"/>
                  <a:gd name="T21" fmla="*/ 22 h 30"/>
                  <a:gd name="T22" fmla="*/ 6 w 24"/>
                  <a:gd name="T23" fmla="*/ 18 h 30"/>
                  <a:gd name="T24" fmla="*/ 12 w 24"/>
                  <a:gd name="T25" fmla="*/ 16 h 30"/>
                  <a:gd name="T26" fmla="*/ 12 w 24"/>
                  <a:gd name="T27" fmla="*/ 16 h 30"/>
                  <a:gd name="T28" fmla="*/ 12 w 24"/>
                  <a:gd name="T29" fmla="*/ 20 h 30"/>
                  <a:gd name="T30" fmla="*/ 10 w 24"/>
                  <a:gd name="T31" fmla="*/ 22 h 30"/>
                  <a:gd name="T32" fmla="*/ 10 w 24"/>
                  <a:gd name="T33" fmla="*/ 22 h 30"/>
                  <a:gd name="T34" fmla="*/ 14 w 24"/>
                  <a:gd name="T35" fmla="*/ 22 h 30"/>
                  <a:gd name="T36" fmla="*/ 18 w 24"/>
                  <a:gd name="T37" fmla="*/ 20 h 30"/>
                  <a:gd name="T38" fmla="*/ 18 w 24"/>
                  <a:gd name="T39" fmla="*/ 20 h 30"/>
                  <a:gd name="T40" fmla="*/ 18 w 24"/>
                  <a:gd name="T41" fmla="*/ 24 h 30"/>
                  <a:gd name="T42" fmla="*/ 16 w 24"/>
                  <a:gd name="T43" fmla="*/ 26 h 30"/>
                  <a:gd name="T44" fmla="*/ 16 w 24"/>
                  <a:gd name="T45" fmla="*/ 26 h 30"/>
                  <a:gd name="T46" fmla="*/ 24 w 24"/>
                  <a:gd name="T47" fmla="*/ 24 h 30"/>
                  <a:gd name="T48" fmla="*/ 24 w 24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30">
                    <a:moveTo>
                      <a:pt x="24" y="0"/>
                    </a:move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2087"/>
              <p:cNvSpPr>
                <a:spLocks noEditPoints="1"/>
              </p:cNvSpPr>
              <p:nvPr/>
            </p:nvSpPr>
            <p:spPr bwMode="auto">
              <a:xfrm>
                <a:off x="3036" y="2970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6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4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28 w 52"/>
                  <a:gd name="T71" fmla="*/ 2 h 14"/>
                  <a:gd name="T72" fmla="*/ 32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0" y="6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2088"/>
              <p:cNvSpPr>
                <a:spLocks noEditPoints="1"/>
              </p:cNvSpPr>
              <p:nvPr/>
            </p:nvSpPr>
            <p:spPr bwMode="auto">
              <a:xfrm>
                <a:off x="3036" y="2970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6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18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Rectangle 2089"/>
              <p:cNvSpPr>
                <a:spLocks noChangeArrowheads="1"/>
              </p:cNvSpPr>
              <p:nvPr/>
            </p:nvSpPr>
            <p:spPr bwMode="auto">
              <a:xfrm>
                <a:off x="3126" y="3430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2090"/>
              <p:cNvSpPr/>
              <p:nvPr/>
            </p:nvSpPr>
            <p:spPr bwMode="auto">
              <a:xfrm>
                <a:off x="3212" y="347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2091"/>
              <p:cNvSpPr/>
              <p:nvPr/>
            </p:nvSpPr>
            <p:spPr bwMode="auto">
              <a:xfrm>
                <a:off x="3164" y="347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2092"/>
              <p:cNvSpPr/>
              <p:nvPr/>
            </p:nvSpPr>
            <p:spPr bwMode="auto">
              <a:xfrm>
                <a:off x="3144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34 w 92"/>
                  <a:gd name="T5" fmla="*/ 0 h 38"/>
                  <a:gd name="T6" fmla="*/ 34 w 92"/>
                  <a:gd name="T7" fmla="*/ 0 h 38"/>
                  <a:gd name="T8" fmla="*/ 20 w 92"/>
                  <a:gd name="T9" fmla="*/ 4 h 38"/>
                  <a:gd name="T10" fmla="*/ 10 w 92"/>
                  <a:gd name="T11" fmla="*/ 8 h 38"/>
                  <a:gd name="T12" fmla="*/ 2 w 92"/>
                  <a:gd name="T13" fmla="*/ 10 h 38"/>
                  <a:gd name="T14" fmla="*/ 0 w 92"/>
                  <a:gd name="T15" fmla="*/ 12 h 38"/>
                  <a:gd name="T16" fmla="*/ 0 w 92"/>
                  <a:gd name="T17" fmla="*/ 16 h 38"/>
                  <a:gd name="T18" fmla="*/ 0 w 92"/>
                  <a:gd name="T19" fmla="*/ 16 h 38"/>
                  <a:gd name="T20" fmla="*/ 0 w 92"/>
                  <a:gd name="T21" fmla="*/ 38 h 38"/>
                  <a:gd name="T22" fmla="*/ 0 w 92"/>
                  <a:gd name="T23" fmla="*/ 38 h 38"/>
                  <a:gd name="T24" fmla="*/ 92 w 92"/>
                  <a:gd name="T25" fmla="*/ 38 h 38"/>
                  <a:gd name="T26" fmla="*/ 92 w 92"/>
                  <a:gd name="T27" fmla="*/ 38 h 38"/>
                  <a:gd name="T28" fmla="*/ 92 w 92"/>
                  <a:gd name="T29" fmla="*/ 16 h 38"/>
                  <a:gd name="T30" fmla="*/ 92 w 92"/>
                  <a:gd name="T31" fmla="*/ 16 h 38"/>
                  <a:gd name="T32" fmla="*/ 90 w 92"/>
                  <a:gd name="T33" fmla="*/ 12 h 38"/>
                  <a:gd name="T34" fmla="*/ 88 w 92"/>
                  <a:gd name="T35" fmla="*/ 10 h 38"/>
                  <a:gd name="T36" fmla="*/ 82 w 92"/>
                  <a:gd name="T37" fmla="*/ 8 h 38"/>
                  <a:gd name="T38" fmla="*/ 70 w 92"/>
                  <a:gd name="T39" fmla="*/ 4 h 38"/>
                  <a:gd name="T40" fmla="*/ 5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2093"/>
              <p:cNvSpPr/>
              <p:nvPr/>
            </p:nvSpPr>
            <p:spPr bwMode="auto">
              <a:xfrm>
                <a:off x="3144" y="3516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34 w 46"/>
                  <a:gd name="T3" fmla="*/ 0 h 38"/>
                  <a:gd name="T4" fmla="*/ 34 w 46"/>
                  <a:gd name="T5" fmla="*/ 0 h 38"/>
                  <a:gd name="T6" fmla="*/ 20 w 46"/>
                  <a:gd name="T7" fmla="*/ 4 h 38"/>
                  <a:gd name="T8" fmla="*/ 10 w 46"/>
                  <a:gd name="T9" fmla="*/ 8 h 38"/>
                  <a:gd name="T10" fmla="*/ 2 w 46"/>
                  <a:gd name="T11" fmla="*/ 10 h 38"/>
                  <a:gd name="T12" fmla="*/ 0 w 46"/>
                  <a:gd name="T13" fmla="*/ 12 h 38"/>
                  <a:gd name="T14" fmla="*/ 0 w 46"/>
                  <a:gd name="T15" fmla="*/ 16 h 38"/>
                  <a:gd name="T16" fmla="*/ 0 w 46"/>
                  <a:gd name="T17" fmla="*/ 16 h 38"/>
                  <a:gd name="T18" fmla="*/ 0 w 46"/>
                  <a:gd name="T19" fmla="*/ 38 h 38"/>
                  <a:gd name="T20" fmla="*/ 46 w 46"/>
                  <a:gd name="T21" fmla="*/ 38 h 38"/>
                  <a:gd name="T22" fmla="*/ 46 w 46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2094"/>
              <p:cNvSpPr/>
              <p:nvPr/>
            </p:nvSpPr>
            <p:spPr bwMode="auto">
              <a:xfrm>
                <a:off x="3172" y="3516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6 w 36"/>
                  <a:gd name="T5" fmla="*/ 0 h 18"/>
                  <a:gd name="T6" fmla="*/ 6 w 36"/>
                  <a:gd name="T7" fmla="*/ 0 h 18"/>
                  <a:gd name="T8" fmla="*/ 0 w 36"/>
                  <a:gd name="T9" fmla="*/ 2 h 18"/>
                  <a:gd name="T10" fmla="*/ 0 w 36"/>
                  <a:gd name="T11" fmla="*/ 2 h 18"/>
                  <a:gd name="T12" fmla="*/ 2 w 36"/>
                  <a:gd name="T13" fmla="*/ 8 h 18"/>
                  <a:gd name="T14" fmla="*/ 4 w 36"/>
                  <a:gd name="T15" fmla="*/ 14 h 18"/>
                  <a:gd name="T16" fmla="*/ 10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4 w 36"/>
                  <a:gd name="T23" fmla="*/ 18 h 18"/>
                  <a:gd name="T24" fmla="*/ 30 w 36"/>
                  <a:gd name="T25" fmla="*/ 14 h 18"/>
                  <a:gd name="T26" fmla="*/ 34 w 36"/>
                  <a:gd name="T27" fmla="*/ 8 h 18"/>
                  <a:gd name="T28" fmla="*/ 36 w 36"/>
                  <a:gd name="T29" fmla="*/ 2 h 18"/>
                  <a:gd name="T30" fmla="*/ 36 w 36"/>
                  <a:gd name="T31" fmla="*/ 2 h 18"/>
                  <a:gd name="T32" fmla="*/ 28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10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2095"/>
              <p:cNvSpPr/>
              <p:nvPr/>
            </p:nvSpPr>
            <p:spPr bwMode="auto">
              <a:xfrm>
                <a:off x="3172" y="3516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6 w 18"/>
                  <a:gd name="T3" fmla="*/ 0 h 18"/>
                  <a:gd name="T4" fmla="*/ 6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8 h 18"/>
                  <a:gd name="T12" fmla="*/ 4 w 18"/>
                  <a:gd name="T13" fmla="*/ 14 h 18"/>
                  <a:gd name="T14" fmla="*/ 10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10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2096"/>
              <p:cNvSpPr/>
              <p:nvPr/>
            </p:nvSpPr>
            <p:spPr bwMode="auto">
              <a:xfrm>
                <a:off x="3174" y="3516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6 h 16"/>
                  <a:gd name="T14" fmla="*/ 4 w 30"/>
                  <a:gd name="T15" fmla="*/ 12 h 16"/>
                  <a:gd name="T16" fmla="*/ 10 w 30"/>
                  <a:gd name="T17" fmla="*/ 14 h 16"/>
                  <a:gd name="T18" fmla="*/ 16 w 30"/>
                  <a:gd name="T19" fmla="*/ 16 h 16"/>
                  <a:gd name="T20" fmla="*/ 16 w 30"/>
                  <a:gd name="T21" fmla="*/ 16 h 16"/>
                  <a:gd name="T22" fmla="*/ 22 w 30"/>
                  <a:gd name="T23" fmla="*/ 14 h 16"/>
                  <a:gd name="T24" fmla="*/ 26 w 30"/>
                  <a:gd name="T25" fmla="*/ 12 h 16"/>
                  <a:gd name="T26" fmla="*/ 30 w 30"/>
                  <a:gd name="T27" fmla="*/ 6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6" y="12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2097"/>
              <p:cNvSpPr/>
              <p:nvPr/>
            </p:nvSpPr>
            <p:spPr bwMode="auto">
              <a:xfrm>
                <a:off x="3174" y="3516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4 w 16"/>
                  <a:gd name="T3" fmla="*/ 0 h 16"/>
                  <a:gd name="T4" fmla="*/ 4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6 h 16"/>
                  <a:gd name="T12" fmla="*/ 4 w 16"/>
                  <a:gd name="T13" fmla="*/ 12 h 16"/>
                  <a:gd name="T14" fmla="*/ 10 w 16"/>
                  <a:gd name="T15" fmla="*/ 14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2098"/>
              <p:cNvSpPr/>
              <p:nvPr/>
            </p:nvSpPr>
            <p:spPr bwMode="auto">
              <a:xfrm>
                <a:off x="3178" y="3502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4 h 18"/>
                  <a:gd name="T6" fmla="*/ 12 w 22"/>
                  <a:gd name="T7" fmla="*/ 18 h 18"/>
                  <a:gd name="T8" fmla="*/ 22 w 22"/>
                  <a:gd name="T9" fmla="*/ 14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2099"/>
              <p:cNvSpPr/>
              <p:nvPr/>
            </p:nvSpPr>
            <p:spPr bwMode="auto">
              <a:xfrm>
                <a:off x="3178" y="3502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0 w 12"/>
                  <a:gd name="T3" fmla="*/ 0 h 18"/>
                  <a:gd name="T4" fmla="*/ 0 w 12"/>
                  <a:gd name="T5" fmla="*/ 14 h 18"/>
                  <a:gd name="T6" fmla="*/ 12 w 12"/>
                  <a:gd name="T7" fmla="*/ 18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2100"/>
              <p:cNvSpPr/>
              <p:nvPr/>
            </p:nvSpPr>
            <p:spPr bwMode="auto">
              <a:xfrm>
                <a:off x="3166" y="344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2101"/>
              <p:cNvSpPr/>
              <p:nvPr/>
            </p:nvSpPr>
            <p:spPr bwMode="auto">
              <a:xfrm>
                <a:off x="3166" y="344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2102"/>
              <p:cNvSpPr/>
              <p:nvPr/>
            </p:nvSpPr>
            <p:spPr bwMode="auto">
              <a:xfrm>
                <a:off x="3182" y="3500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2 w 16"/>
                  <a:gd name="T13" fmla="*/ 0 h 6"/>
                  <a:gd name="T14" fmla="*/ 8 w 16"/>
                  <a:gd name="T15" fmla="*/ 0 h 6"/>
                  <a:gd name="T16" fmla="*/ 8 w 16"/>
                  <a:gd name="T17" fmla="*/ 0 h 6"/>
                  <a:gd name="T18" fmla="*/ 2 w 16"/>
                  <a:gd name="T19" fmla="*/ 0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2103"/>
              <p:cNvSpPr/>
              <p:nvPr/>
            </p:nvSpPr>
            <p:spPr bwMode="auto">
              <a:xfrm>
                <a:off x="3182" y="3500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2 w 8"/>
                  <a:gd name="T11" fmla="*/ 0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2104"/>
              <p:cNvSpPr/>
              <p:nvPr/>
            </p:nvSpPr>
            <p:spPr bwMode="auto">
              <a:xfrm>
                <a:off x="3190" y="351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2105"/>
              <p:cNvSpPr/>
              <p:nvPr/>
            </p:nvSpPr>
            <p:spPr bwMode="auto">
              <a:xfrm>
                <a:off x="3174" y="3516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4 h 16"/>
                  <a:gd name="T6" fmla="*/ 16 w 16"/>
                  <a:gd name="T7" fmla="*/ 4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2106"/>
              <p:cNvSpPr>
                <a:spLocks noEditPoints="1"/>
              </p:cNvSpPr>
              <p:nvPr/>
            </p:nvSpPr>
            <p:spPr bwMode="auto">
              <a:xfrm>
                <a:off x="3164" y="3466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4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38 w 52"/>
                  <a:gd name="T15" fmla="*/ 16 h 16"/>
                  <a:gd name="T16" fmla="*/ 34 w 52"/>
                  <a:gd name="T17" fmla="*/ 14 h 16"/>
                  <a:gd name="T18" fmla="*/ 26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0 w 52"/>
                  <a:gd name="T25" fmla="*/ 12 h 16"/>
                  <a:gd name="T26" fmla="*/ 12 w 52"/>
                  <a:gd name="T27" fmla="*/ 16 h 16"/>
                  <a:gd name="T28" fmla="*/ 8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6 w 52"/>
                  <a:gd name="T37" fmla="*/ 2 h 16"/>
                  <a:gd name="T38" fmla="*/ 14 w 52"/>
                  <a:gd name="T39" fmla="*/ 0 h 16"/>
                  <a:gd name="T40" fmla="*/ 20 w 52"/>
                  <a:gd name="T41" fmla="*/ 2 h 16"/>
                  <a:gd name="T42" fmla="*/ 26 w 52"/>
                  <a:gd name="T43" fmla="*/ 2 h 16"/>
                  <a:gd name="T44" fmla="*/ 8 w 52"/>
                  <a:gd name="T45" fmla="*/ 12 h 16"/>
                  <a:gd name="T46" fmla="*/ 6 w 52"/>
                  <a:gd name="T47" fmla="*/ 6 h 16"/>
                  <a:gd name="T48" fmla="*/ 6 w 52"/>
                  <a:gd name="T49" fmla="*/ 4 h 16"/>
                  <a:gd name="T50" fmla="*/ 14 w 52"/>
                  <a:gd name="T51" fmla="*/ 2 h 16"/>
                  <a:gd name="T52" fmla="*/ 22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8 w 52"/>
                  <a:gd name="T59" fmla="*/ 12 h 16"/>
                  <a:gd name="T60" fmla="*/ 42 w 52"/>
                  <a:gd name="T61" fmla="*/ 12 h 16"/>
                  <a:gd name="T62" fmla="*/ 46 w 52"/>
                  <a:gd name="T63" fmla="*/ 8 h 16"/>
                  <a:gd name="T64" fmla="*/ 44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28 w 52"/>
                  <a:gd name="T71" fmla="*/ 4 h 16"/>
                  <a:gd name="T72" fmla="*/ 32 w 52"/>
                  <a:gd name="T73" fmla="*/ 12 h 16"/>
                  <a:gd name="T74" fmla="*/ 38 w 52"/>
                  <a:gd name="T75" fmla="*/ 14 h 16"/>
                  <a:gd name="T76" fmla="*/ 42 w 52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2107"/>
              <p:cNvSpPr>
                <a:spLocks noEditPoints="1"/>
              </p:cNvSpPr>
              <p:nvPr/>
            </p:nvSpPr>
            <p:spPr bwMode="auto">
              <a:xfrm>
                <a:off x="3164" y="3466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6 w 26"/>
                  <a:gd name="T9" fmla="*/ 14 h 16"/>
                  <a:gd name="T10" fmla="*/ 12 w 26"/>
                  <a:gd name="T11" fmla="*/ 16 h 16"/>
                  <a:gd name="T12" fmla="*/ 12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6 w 26"/>
                  <a:gd name="T31" fmla="*/ 2 h 16"/>
                  <a:gd name="T32" fmla="*/ 6 w 26"/>
                  <a:gd name="T33" fmla="*/ 2 h 16"/>
                  <a:gd name="T34" fmla="*/ 14 w 26"/>
                  <a:gd name="T35" fmla="*/ 0 h 16"/>
                  <a:gd name="T36" fmla="*/ 20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8 w 26"/>
                  <a:gd name="T43" fmla="*/ 12 h 16"/>
                  <a:gd name="T44" fmla="*/ 8 w 26"/>
                  <a:gd name="T45" fmla="*/ 12 h 16"/>
                  <a:gd name="T46" fmla="*/ 6 w 26"/>
                  <a:gd name="T47" fmla="*/ 8 h 16"/>
                  <a:gd name="T48" fmla="*/ 6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18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2 w 26"/>
                  <a:gd name="T71" fmla="*/ 14 h 16"/>
                  <a:gd name="T72" fmla="*/ 8 w 26"/>
                  <a:gd name="T73" fmla="*/ 12 h 16"/>
                  <a:gd name="T74" fmla="*/ 8 w 26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Rectangle 2108"/>
              <p:cNvSpPr>
                <a:spLocks noChangeArrowheads="1"/>
              </p:cNvSpPr>
              <p:nvPr/>
            </p:nvSpPr>
            <p:spPr bwMode="auto">
              <a:xfrm>
                <a:off x="2870" y="3182"/>
                <a:ext cx="128" cy="124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2109"/>
              <p:cNvSpPr/>
              <p:nvPr/>
            </p:nvSpPr>
            <p:spPr bwMode="auto">
              <a:xfrm>
                <a:off x="2900" y="3188"/>
                <a:ext cx="68" cy="84"/>
              </a:xfrm>
              <a:custGeom>
                <a:avLst/>
                <a:gdLst>
                  <a:gd name="T0" fmla="*/ 34 w 68"/>
                  <a:gd name="T1" fmla="*/ 0 h 84"/>
                  <a:gd name="T2" fmla="*/ 34 w 68"/>
                  <a:gd name="T3" fmla="*/ 0 h 84"/>
                  <a:gd name="T4" fmla="*/ 24 w 68"/>
                  <a:gd name="T5" fmla="*/ 2 h 84"/>
                  <a:gd name="T6" fmla="*/ 14 w 68"/>
                  <a:gd name="T7" fmla="*/ 6 h 84"/>
                  <a:gd name="T8" fmla="*/ 8 w 68"/>
                  <a:gd name="T9" fmla="*/ 10 h 84"/>
                  <a:gd name="T10" fmla="*/ 4 w 68"/>
                  <a:gd name="T11" fmla="*/ 16 h 84"/>
                  <a:gd name="T12" fmla="*/ 2 w 68"/>
                  <a:gd name="T13" fmla="*/ 24 h 84"/>
                  <a:gd name="T14" fmla="*/ 0 w 68"/>
                  <a:gd name="T15" fmla="*/ 30 h 84"/>
                  <a:gd name="T16" fmla="*/ 0 w 68"/>
                  <a:gd name="T17" fmla="*/ 44 h 84"/>
                  <a:gd name="T18" fmla="*/ 0 w 68"/>
                  <a:gd name="T19" fmla="*/ 44 h 84"/>
                  <a:gd name="T20" fmla="*/ 2 w 68"/>
                  <a:gd name="T21" fmla="*/ 58 h 84"/>
                  <a:gd name="T22" fmla="*/ 8 w 68"/>
                  <a:gd name="T23" fmla="*/ 70 h 84"/>
                  <a:gd name="T24" fmla="*/ 12 w 68"/>
                  <a:gd name="T25" fmla="*/ 78 h 84"/>
                  <a:gd name="T26" fmla="*/ 18 w 68"/>
                  <a:gd name="T27" fmla="*/ 84 h 84"/>
                  <a:gd name="T28" fmla="*/ 18 w 68"/>
                  <a:gd name="T29" fmla="*/ 84 h 84"/>
                  <a:gd name="T30" fmla="*/ 34 w 68"/>
                  <a:gd name="T31" fmla="*/ 84 h 84"/>
                  <a:gd name="T32" fmla="*/ 34 w 68"/>
                  <a:gd name="T33" fmla="*/ 84 h 84"/>
                  <a:gd name="T34" fmla="*/ 50 w 68"/>
                  <a:gd name="T35" fmla="*/ 84 h 84"/>
                  <a:gd name="T36" fmla="*/ 50 w 68"/>
                  <a:gd name="T37" fmla="*/ 84 h 84"/>
                  <a:gd name="T38" fmla="*/ 54 w 68"/>
                  <a:gd name="T39" fmla="*/ 78 h 84"/>
                  <a:gd name="T40" fmla="*/ 60 w 68"/>
                  <a:gd name="T41" fmla="*/ 70 h 84"/>
                  <a:gd name="T42" fmla="*/ 64 w 68"/>
                  <a:gd name="T43" fmla="*/ 58 h 84"/>
                  <a:gd name="T44" fmla="*/ 68 w 68"/>
                  <a:gd name="T45" fmla="*/ 44 h 84"/>
                  <a:gd name="T46" fmla="*/ 68 w 68"/>
                  <a:gd name="T47" fmla="*/ 44 h 84"/>
                  <a:gd name="T48" fmla="*/ 68 w 68"/>
                  <a:gd name="T49" fmla="*/ 30 h 84"/>
                  <a:gd name="T50" fmla="*/ 66 w 68"/>
                  <a:gd name="T51" fmla="*/ 24 h 84"/>
                  <a:gd name="T52" fmla="*/ 62 w 68"/>
                  <a:gd name="T53" fmla="*/ 16 h 84"/>
                  <a:gd name="T54" fmla="*/ 58 w 68"/>
                  <a:gd name="T55" fmla="*/ 10 h 84"/>
                  <a:gd name="T56" fmla="*/ 52 w 68"/>
                  <a:gd name="T57" fmla="*/ 6 h 84"/>
                  <a:gd name="T58" fmla="*/ 44 w 68"/>
                  <a:gd name="T59" fmla="*/ 2 h 84"/>
                  <a:gd name="T60" fmla="*/ 34 w 68"/>
                  <a:gd name="T61" fmla="*/ 0 h 84"/>
                  <a:gd name="T62" fmla="*/ 34 w 68"/>
                  <a:gd name="T6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4" y="6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8"/>
                    </a:lnTo>
                    <a:lnTo>
                      <a:pt x="8" y="70"/>
                    </a:lnTo>
                    <a:lnTo>
                      <a:pt x="12" y="78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4" y="78"/>
                    </a:lnTo>
                    <a:lnTo>
                      <a:pt x="60" y="70"/>
                    </a:lnTo>
                    <a:lnTo>
                      <a:pt x="64" y="58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6" y="24"/>
                    </a:lnTo>
                    <a:lnTo>
                      <a:pt x="62" y="16"/>
                    </a:lnTo>
                    <a:lnTo>
                      <a:pt x="58" y="10"/>
                    </a:lnTo>
                    <a:lnTo>
                      <a:pt x="52" y="6"/>
                    </a:lnTo>
                    <a:lnTo>
                      <a:pt x="4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2110"/>
              <p:cNvSpPr/>
              <p:nvPr/>
            </p:nvSpPr>
            <p:spPr bwMode="auto">
              <a:xfrm>
                <a:off x="2900" y="3188"/>
                <a:ext cx="34" cy="84"/>
              </a:xfrm>
              <a:custGeom>
                <a:avLst/>
                <a:gdLst>
                  <a:gd name="T0" fmla="*/ 34 w 34"/>
                  <a:gd name="T1" fmla="*/ 0 h 84"/>
                  <a:gd name="T2" fmla="*/ 34 w 34"/>
                  <a:gd name="T3" fmla="*/ 0 h 84"/>
                  <a:gd name="T4" fmla="*/ 24 w 34"/>
                  <a:gd name="T5" fmla="*/ 2 h 84"/>
                  <a:gd name="T6" fmla="*/ 14 w 34"/>
                  <a:gd name="T7" fmla="*/ 6 h 84"/>
                  <a:gd name="T8" fmla="*/ 8 w 34"/>
                  <a:gd name="T9" fmla="*/ 10 h 84"/>
                  <a:gd name="T10" fmla="*/ 4 w 34"/>
                  <a:gd name="T11" fmla="*/ 16 h 84"/>
                  <a:gd name="T12" fmla="*/ 2 w 34"/>
                  <a:gd name="T13" fmla="*/ 24 h 84"/>
                  <a:gd name="T14" fmla="*/ 0 w 34"/>
                  <a:gd name="T15" fmla="*/ 30 h 84"/>
                  <a:gd name="T16" fmla="*/ 0 w 34"/>
                  <a:gd name="T17" fmla="*/ 44 h 84"/>
                  <a:gd name="T18" fmla="*/ 0 w 34"/>
                  <a:gd name="T19" fmla="*/ 44 h 84"/>
                  <a:gd name="T20" fmla="*/ 2 w 34"/>
                  <a:gd name="T21" fmla="*/ 58 h 84"/>
                  <a:gd name="T22" fmla="*/ 8 w 34"/>
                  <a:gd name="T23" fmla="*/ 70 h 84"/>
                  <a:gd name="T24" fmla="*/ 12 w 34"/>
                  <a:gd name="T25" fmla="*/ 78 h 84"/>
                  <a:gd name="T26" fmla="*/ 18 w 34"/>
                  <a:gd name="T27" fmla="*/ 84 h 84"/>
                  <a:gd name="T28" fmla="*/ 34 w 34"/>
                  <a:gd name="T29" fmla="*/ 84 h 84"/>
                  <a:gd name="T30" fmla="*/ 34 w 34"/>
                  <a:gd name="T3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4" y="6"/>
                    </a:lnTo>
                    <a:lnTo>
                      <a:pt x="8" y="10"/>
                    </a:lnTo>
                    <a:lnTo>
                      <a:pt x="4" y="16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58"/>
                    </a:lnTo>
                    <a:lnTo>
                      <a:pt x="8" y="70"/>
                    </a:lnTo>
                    <a:lnTo>
                      <a:pt x="12" y="78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2111"/>
              <p:cNvSpPr/>
              <p:nvPr/>
            </p:nvSpPr>
            <p:spPr bwMode="auto">
              <a:xfrm>
                <a:off x="2888" y="326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2112"/>
              <p:cNvSpPr/>
              <p:nvPr/>
            </p:nvSpPr>
            <p:spPr bwMode="auto">
              <a:xfrm>
                <a:off x="2888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2113"/>
              <p:cNvSpPr/>
              <p:nvPr/>
            </p:nvSpPr>
            <p:spPr bwMode="auto">
              <a:xfrm>
                <a:off x="2922" y="3254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2 h 18"/>
                  <a:gd name="T6" fmla="*/ 12 w 22"/>
                  <a:gd name="T7" fmla="*/ 18 h 18"/>
                  <a:gd name="T8" fmla="*/ 22 w 22"/>
                  <a:gd name="T9" fmla="*/ 12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22" y="1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2114"/>
              <p:cNvSpPr/>
              <p:nvPr/>
            </p:nvSpPr>
            <p:spPr bwMode="auto">
              <a:xfrm>
                <a:off x="2922" y="3254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0 w 12"/>
                  <a:gd name="T3" fmla="*/ 0 h 18"/>
                  <a:gd name="T4" fmla="*/ 0 w 12"/>
                  <a:gd name="T5" fmla="*/ 12 h 18"/>
                  <a:gd name="T6" fmla="*/ 12 w 12"/>
                  <a:gd name="T7" fmla="*/ 18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2115"/>
              <p:cNvSpPr/>
              <p:nvPr/>
            </p:nvSpPr>
            <p:spPr bwMode="auto">
              <a:xfrm>
                <a:off x="2910" y="319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0 h 62"/>
                  <a:gd name="T44" fmla="*/ 8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2116"/>
              <p:cNvSpPr/>
              <p:nvPr/>
            </p:nvSpPr>
            <p:spPr bwMode="auto">
              <a:xfrm>
                <a:off x="2910" y="3198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0 h 62"/>
                  <a:gd name="T24" fmla="*/ 8 w 24"/>
                  <a:gd name="T25" fmla="*/ 4 h 62"/>
                  <a:gd name="T26" fmla="*/ 2 w 24"/>
                  <a:gd name="T27" fmla="*/ 10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2117"/>
              <p:cNvSpPr/>
              <p:nvPr/>
            </p:nvSpPr>
            <p:spPr bwMode="auto">
              <a:xfrm>
                <a:off x="2928" y="324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2118"/>
              <p:cNvSpPr/>
              <p:nvPr/>
            </p:nvSpPr>
            <p:spPr bwMode="auto">
              <a:xfrm>
                <a:off x="2910" y="3196"/>
                <a:ext cx="46" cy="26"/>
              </a:xfrm>
              <a:custGeom>
                <a:avLst/>
                <a:gdLst>
                  <a:gd name="T0" fmla="*/ 24 w 46"/>
                  <a:gd name="T1" fmla="*/ 8 h 26"/>
                  <a:gd name="T2" fmla="*/ 24 w 46"/>
                  <a:gd name="T3" fmla="*/ 8 h 26"/>
                  <a:gd name="T4" fmla="*/ 18 w 46"/>
                  <a:gd name="T5" fmla="*/ 16 h 26"/>
                  <a:gd name="T6" fmla="*/ 12 w 46"/>
                  <a:gd name="T7" fmla="*/ 20 h 26"/>
                  <a:gd name="T8" fmla="*/ 6 w 46"/>
                  <a:gd name="T9" fmla="*/ 24 h 26"/>
                  <a:gd name="T10" fmla="*/ 0 w 46"/>
                  <a:gd name="T11" fmla="*/ 26 h 26"/>
                  <a:gd name="T12" fmla="*/ 0 w 46"/>
                  <a:gd name="T13" fmla="*/ 26 h 26"/>
                  <a:gd name="T14" fmla="*/ 0 w 46"/>
                  <a:gd name="T15" fmla="*/ 18 h 26"/>
                  <a:gd name="T16" fmla="*/ 2 w 46"/>
                  <a:gd name="T17" fmla="*/ 12 h 26"/>
                  <a:gd name="T18" fmla="*/ 4 w 46"/>
                  <a:gd name="T19" fmla="*/ 8 h 26"/>
                  <a:gd name="T20" fmla="*/ 6 w 46"/>
                  <a:gd name="T21" fmla="*/ 4 h 26"/>
                  <a:gd name="T22" fmla="*/ 14 w 46"/>
                  <a:gd name="T23" fmla="*/ 0 h 26"/>
                  <a:gd name="T24" fmla="*/ 24 w 46"/>
                  <a:gd name="T25" fmla="*/ 0 h 26"/>
                  <a:gd name="T26" fmla="*/ 24 w 46"/>
                  <a:gd name="T27" fmla="*/ 0 h 26"/>
                  <a:gd name="T28" fmla="*/ 32 w 46"/>
                  <a:gd name="T29" fmla="*/ 0 h 26"/>
                  <a:gd name="T30" fmla="*/ 40 w 46"/>
                  <a:gd name="T31" fmla="*/ 4 h 26"/>
                  <a:gd name="T32" fmla="*/ 44 w 46"/>
                  <a:gd name="T33" fmla="*/ 8 h 26"/>
                  <a:gd name="T34" fmla="*/ 46 w 46"/>
                  <a:gd name="T35" fmla="*/ 12 h 26"/>
                  <a:gd name="T36" fmla="*/ 46 w 46"/>
                  <a:gd name="T37" fmla="*/ 18 h 26"/>
                  <a:gd name="T38" fmla="*/ 46 w 46"/>
                  <a:gd name="T39" fmla="*/ 26 h 26"/>
                  <a:gd name="T40" fmla="*/ 46 w 46"/>
                  <a:gd name="T41" fmla="*/ 26 h 26"/>
                  <a:gd name="T42" fmla="*/ 40 w 46"/>
                  <a:gd name="T43" fmla="*/ 24 h 26"/>
                  <a:gd name="T44" fmla="*/ 34 w 46"/>
                  <a:gd name="T45" fmla="*/ 20 h 26"/>
                  <a:gd name="T46" fmla="*/ 28 w 46"/>
                  <a:gd name="T47" fmla="*/ 16 h 26"/>
                  <a:gd name="T48" fmla="*/ 24 w 46"/>
                  <a:gd name="T49" fmla="*/ 8 h 26"/>
                  <a:gd name="T50" fmla="*/ 24 w 46"/>
                  <a:gd name="T5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26">
                    <a:moveTo>
                      <a:pt x="24" y="8"/>
                    </a:moveTo>
                    <a:lnTo>
                      <a:pt x="24" y="8"/>
                    </a:lnTo>
                    <a:lnTo>
                      <a:pt x="18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44" y="8"/>
                    </a:lnTo>
                    <a:lnTo>
                      <a:pt x="46" y="12"/>
                    </a:lnTo>
                    <a:lnTo>
                      <a:pt x="46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0" y="24"/>
                    </a:lnTo>
                    <a:lnTo>
                      <a:pt x="34" y="20"/>
                    </a:lnTo>
                    <a:lnTo>
                      <a:pt x="28" y="16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2119"/>
              <p:cNvSpPr/>
              <p:nvPr/>
            </p:nvSpPr>
            <p:spPr bwMode="auto">
              <a:xfrm>
                <a:off x="2910" y="3196"/>
                <a:ext cx="24" cy="26"/>
              </a:xfrm>
              <a:custGeom>
                <a:avLst/>
                <a:gdLst>
                  <a:gd name="T0" fmla="*/ 24 w 24"/>
                  <a:gd name="T1" fmla="*/ 8 h 26"/>
                  <a:gd name="T2" fmla="*/ 24 w 24"/>
                  <a:gd name="T3" fmla="*/ 8 h 26"/>
                  <a:gd name="T4" fmla="*/ 18 w 24"/>
                  <a:gd name="T5" fmla="*/ 16 h 26"/>
                  <a:gd name="T6" fmla="*/ 12 w 24"/>
                  <a:gd name="T7" fmla="*/ 20 h 26"/>
                  <a:gd name="T8" fmla="*/ 6 w 24"/>
                  <a:gd name="T9" fmla="*/ 24 h 26"/>
                  <a:gd name="T10" fmla="*/ 0 w 24"/>
                  <a:gd name="T11" fmla="*/ 26 h 26"/>
                  <a:gd name="T12" fmla="*/ 0 w 24"/>
                  <a:gd name="T13" fmla="*/ 26 h 26"/>
                  <a:gd name="T14" fmla="*/ 0 w 24"/>
                  <a:gd name="T15" fmla="*/ 18 h 26"/>
                  <a:gd name="T16" fmla="*/ 2 w 24"/>
                  <a:gd name="T17" fmla="*/ 12 h 26"/>
                  <a:gd name="T18" fmla="*/ 4 w 24"/>
                  <a:gd name="T19" fmla="*/ 8 h 26"/>
                  <a:gd name="T20" fmla="*/ 6 w 24"/>
                  <a:gd name="T21" fmla="*/ 4 h 26"/>
                  <a:gd name="T22" fmla="*/ 14 w 24"/>
                  <a:gd name="T23" fmla="*/ 0 h 26"/>
                  <a:gd name="T24" fmla="*/ 24 w 24"/>
                  <a:gd name="T25" fmla="*/ 0 h 26"/>
                  <a:gd name="T26" fmla="*/ 24 w 24"/>
                  <a:gd name="T2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8"/>
                    </a:moveTo>
                    <a:lnTo>
                      <a:pt x="24" y="8"/>
                    </a:lnTo>
                    <a:lnTo>
                      <a:pt x="18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2120"/>
              <p:cNvSpPr>
                <a:spLocks noEditPoints="1"/>
              </p:cNvSpPr>
              <p:nvPr/>
            </p:nvSpPr>
            <p:spPr bwMode="auto">
              <a:xfrm>
                <a:off x="2908" y="3220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4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28 w 52"/>
                  <a:gd name="T71" fmla="*/ 2 h 14"/>
                  <a:gd name="T72" fmla="*/ 32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0" y="6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2121"/>
              <p:cNvSpPr>
                <a:spLocks noEditPoints="1"/>
              </p:cNvSpPr>
              <p:nvPr/>
            </p:nvSpPr>
            <p:spPr bwMode="auto">
              <a:xfrm>
                <a:off x="2908" y="3220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18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2122"/>
              <p:cNvSpPr/>
              <p:nvPr/>
            </p:nvSpPr>
            <p:spPr bwMode="auto">
              <a:xfrm>
                <a:off x="2934" y="3266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4 w 14"/>
                  <a:gd name="T9" fmla="*/ 14 h 18"/>
                  <a:gd name="T10" fmla="*/ 8 w 14"/>
                  <a:gd name="T11" fmla="*/ 18 h 18"/>
                  <a:gd name="T12" fmla="*/ 8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2123"/>
              <p:cNvSpPr/>
              <p:nvPr/>
            </p:nvSpPr>
            <p:spPr bwMode="auto">
              <a:xfrm>
                <a:off x="2918" y="3266"/>
                <a:ext cx="16" cy="18"/>
              </a:xfrm>
              <a:custGeom>
                <a:avLst/>
                <a:gdLst>
                  <a:gd name="T0" fmla="*/ 4 w 16"/>
                  <a:gd name="T1" fmla="*/ 0 h 18"/>
                  <a:gd name="T2" fmla="*/ 4 w 16"/>
                  <a:gd name="T3" fmla="*/ 0 h 18"/>
                  <a:gd name="T4" fmla="*/ 16 w 16"/>
                  <a:gd name="T5" fmla="*/ 6 h 18"/>
                  <a:gd name="T6" fmla="*/ 16 w 16"/>
                  <a:gd name="T7" fmla="*/ 6 h 18"/>
                  <a:gd name="T8" fmla="*/ 10 w 16"/>
                  <a:gd name="T9" fmla="*/ 14 h 18"/>
                  <a:gd name="T10" fmla="*/ 6 w 16"/>
                  <a:gd name="T11" fmla="*/ 18 h 18"/>
                  <a:gd name="T12" fmla="*/ 6 w 16"/>
                  <a:gd name="T13" fmla="*/ 18 h 18"/>
                  <a:gd name="T14" fmla="*/ 4 w 16"/>
                  <a:gd name="T15" fmla="*/ 12 h 18"/>
                  <a:gd name="T16" fmla="*/ 0 w 16"/>
                  <a:gd name="T17" fmla="*/ 2 h 18"/>
                  <a:gd name="T18" fmla="*/ 0 w 16"/>
                  <a:gd name="T19" fmla="*/ 2 h 18"/>
                  <a:gd name="T20" fmla="*/ 4 w 16"/>
                  <a:gd name="T21" fmla="*/ 0 h 18"/>
                  <a:gd name="T22" fmla="*/ 4 w 16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Rectangle 2124"/>
              <p:cNvSpPr>
                <a:spLocks noChangeArrowheads="1"/>
              </p:cNvSpPr>
              <p:nvPr/>
            </p:nvSpPr>
            <p:spPr bwMode="auto">
              <a:xfrm>
                <a:off x="2870" y="2934"/>
                <a:ext cx="128" cy="124"/>
              </a:xfrm>
              <a:prstGeom prst="rect">
                <a:avLst/>
              </a:prstGeom>
              <a:solidFill>
                <a:srgbClr val="FFC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2125"/>
              <p:cNvSpPr/>
              <p:nvPr/>
            </p:nvSpPr>
            <p:spPr bwMode="auto">
              <a:xfrm>
                <a:off x="2896" y="2936"/>
                <a:ext cx="38" cy="100"/>
              </a:xfrm>
              <a:custGeom>
                <a:avLst/>
                <a:gdLst>
                  <a:gd name="T0" fmla="*/ 32 w 38"/>
                  <a:gd name="T1" fmla="*/ 94 h 100"/>
                  <a:gd name="T2" fmla="*/ 32 w 38"/>
                  <a:gd name="T3" fmla="*/ 94 h 100"/>
                  <a:gd name="T4" fmla="*/ 34 w 38"/>
                  <a:gd name="T5" fmla="*/ 88 h 100"/>
                  <a:gd name="T6" fmla="*/ 34 w 38"/>
                  <a:gd name="T7" fmla="*/ 80 h 100"/>
                  <a:gd name="T8" fmla="*/ 30 w 38"/>
                  <a:gd name="T9" fmla="*/ 74 h 100"/>
                  <a:gd name="T10" fmla="*/ 26 w 38"/>
                  <a:gd name="T11" fmla="*/ 70 h 100"/>
                  <a:gd name="T12" fmla="*/ 26 w 38"/>
                  <a:gd name="T13" fmla="*/ 70 h 100"/>
                  <a:gd name="T14" fmla="*/ 22 w 38"/>
                  <a:gd name="T15" fmla="*/ 64 h 100"/>
                  <a:gd name="T16" fmla="*/ 18 w 38"/>
                  <a:gd name="T17" fmla="*/ 56 h 100"/>
                  <a:gd name="T18" fmla="*/ 16 w 38"/>
                  <a:gd name="T19" fmla="*/ 48 h 100"/>
                  <a:gd name="T20" fmla="*/ 14 w 38"/>
                  <a:gd name="T21" fmla="*/ 38 h 100"/>
                  <a:gd name="T22" fmla="*/ 14 w 38"/>
                  <a:gd name="T23" fmla="*/ 38 h 100"/>
                  <a:gd name="T24" fmla="*/ 18 w 38"/>
                  <a:gd name="T25" fmla="*/ 32 h 100"/>
                  <a:gd name="T26" fmla="*/ 24 w 38"/>
                  <a:gd name="T27" fmla="*/ 26 h 100"/>
                  <a:gd name="T28" fmla="*/ 32 w 38"/>
                  <a:gd name="T29" fmla="*/ 22 h 100"/>
                  <a:gd name="T30" fmla="*/ 38 w 38"/>
                  <a:gd name="T31" fmla="*/ 16 h 100"/>
                  <a:gd name="T32" fmla="*/ 38 w 38"/>
                  <a:gd name="T33" fmla="*/ 16 h 100"/>
                  <a:gd name="T34" fmla="*/ 38 w 38"/>
                  <a:gd name="T35" fmla="*/ 0 h 100"/>
                  <a:gd name="T36" fmla="*/ 38 w 38"/>
                  <a:gd name="T37" fmla="*/ 0 h 100"/>
                  <a:gd name="T38" fmla="*/ 24 w 38"/>
                  <a:gd name="T39" fmla="*/ 2 h 100"/>
                  <a:gd name="T40" fmla="*/ 18 w 38"/>
                  <a:gd name="T41" fmla="*/ 6 h 100"/>
                  <a:gd name="T42" fmla="*/ 12 w 38"/>
                  <a:gd name="T43" fmla="*/ 8 h 100"/>
                  <a:gd name="T44" fmla="*/ 8 w 38"/>
                  <a:gd name="T45" fmla="*/ 14 h 100"/>
                  <a:gd name="T46" fmla="*/ 4 w 38"/>
                  <a:gd name="T47" fmla="*/ 20 h 100"/>
                  <a:gd name="T48" fmla="*/ 0 w 38"/>
                  <a:gd name="T49" fmla="*/ 28 h 100"/>
                  <a:gd name="T50" fmla="*/ 0 w 38"/>
                  <a:gd name="T51" fmla="*/ 36 h 100"/>
                  <a:gd name="T52" fmla="*/ 0 w 38"/>
                  <a:gd name="T53" fmla="*/ 36 h 100"/>
                  <a:gd name="T54" fmla="*/ 0 w 38"/>
                  <a:gd name="T55" fmla="*/ 52 h 100"/>
                  <a:gd name="T56" fmla="*/ 4 w 38"/>
                  <a:gd name="T57" fmla="*/ 62 h 100"/>
                  <a:gd name="T58" fmla="*/ 10 w 38"/>
                  <a:gd name="T59" fmla="*/ 70 h 100"/>
                  <a:gd name="T60" fmla="*/ 16 w 38"/>
                  <a:gd name="T61" fmla="*/ 78 h 100"/>
                  <a:gd name="T62" fmla="*/ 16 w 38"/>
                  <a:gd name="T63" fmla="*/ 78 h 100"/>
                  <a:gd name="T64" fmla="*/ 18 w 38"/>
                  <a:gd name="T65" fmla="*/ 84 h 100"/>
                  <a:gd name="T66" fmla="*/ 18 w 38"/>
                  <a:gd name="T67" fmla="*/ 90 h 100"/>
                  <a:gd name="T68" fmla="*/ 14 w 38"/>
                  <a:gd name="T69" fmla="*/ 92 h 100"/>
                  <a:gd name="T70" fmla="*/ 6 w 38"/>
                  <a:gd name="T71" fmla="*/ 94 h 100"/>
                  <a:gd name="T72" fmla="*/ 6 w 38"/>
                  <a:gd name="T73" fmla="*/ 94 h 100"/>
                  <a:gd name="T74" fmla="*/ 10 w 38"/>
                  <a:gd name="T75" fmla="*/ 98 h 100"/>
                  <a:gd name="T76" fmla="*/ 14 w 38"/>
                  <a:gd name="T77" fmla="*/ 100 h 100"/>
                  <a:gd name="T78" fmla="*/ 22 w 38"/>
                  <a:gd name="T79" fmla="*/ 100 h 100"/>
                  <a:gd name="T80" fmla="*/ 28 w 38"/>
                  <a:gd name="T81" fmla="*/ 98 h 100"/>
                  <a:gd name="T82" fmla="*/ 32 w 38"/>
                  <a:gd name="T83" fmla="*/ 94 h 100"/>
                  <a:gd name="T84" fmla="*/ 32 w 38"/>
                  <a:gd name="T85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" h="100">
                    <a:moveTo>
                      <a:pt x="32" y="94"/>
                    </a:moveTo>
                    <a:lnTo>
                      <a:pt x="32" y="94"/>
                    </a:lnTo>
                    <a:lnTo>
                      <a:pt x="34" y="88"/>
                    </a:lnTo>
                    <a:lnTo>
                      <a:pt x="34" y="80"/>
                    </a:lnTo>
                    <a:lnTo>
                      <a:pt x="30" y="74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2" y="64"/>
                    </a:lnTo>
                    <a:lnTo>
                      <a:pt x="18" y="56"/>
                    </a:lnTo>
                    <a:lnTo>
                      <a:pt x="16" y="4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8" y="32"/>
                    </a:lnTo>
                    <a:lnTo>
                      <a:pt x="24" y="26"/>
                    </a:lnTo>
                    <a:lnTo>
                      <a:pt x="32" y="22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4" y="2"/>
                    </a:lnTo>
                    <a:lnTo>
                      <a:pt x="18" y="6"/>
                    </a:lnTo>
                    <a:lnTo>
                      <a:pt x="12" y="8"/>
                    </a:lnTo>
                    <a:lnTo>
                      <a:pt x="8" y="14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52"/>
                    </a:lnTo>
                    <a:lnTo>
                      <a:pt x="4" y="62"/>
                    </a:lnTo>
                    <a:lnTo>
                      <a:pt x="10" y="70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18" y="84"/>
                    </a:lnTo>
                    <a:lnTo>
                      <a:pt x="18" y="90"/>
                    </a:lnTo>
                    <a:lnTo>
                      <a:pt x="14" y="92"/>
                    </a:lnTo>
                    <a:lnTo>
                      <a:pt x="6" y="94"/>
                    </a:lnTo>
                    <a:lnTo>
                      <a:pt x="6" y="94"/>
                    </a:lnTo>
                    <a:lnTo>
                      <a:pt x="10" y="98"/>
                    </a:lnTo>
                    <a:lnTo>
                      <a:pt x="14" y="100"/>
                    </a:lnTo>
                    <a:lnTo>
                      <a:pt x="22" y="100"/>
                    </a:lnTo>
                    <a:lnTo>
                      <a:pt x="28" y="98"/>
                    </a:lnTo>
                    <a:lnTo>
                      <a:pt x="32" y="94"/>
                    </a:lnTo>
                    <a:lnTo>
                      <a:pt x="32" y="94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2126"/>
              <p:cNvSpPr/>
              <p:nvPr/>
            </p:nvSpPr>
            <p:spPr bwMode="auto">
              <a:xfrm>
                <a:off x="2888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4 w 92"/>
                  <a:gd name="T5" fmla="*/ 0 h 40"/>
                  <a:gd name="T6" fmla="*/ 34 w 92"/>
                  <a:gd name="T7" fmla="*/ 0 h 40"/>
                  <a:gd name="T8" fmla="*/ 20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0 w 92"/>
                  <a:gd name="T33" fmla="*/ 14 h 40"/>
                  <a:gd name="T34" fmla="*/ 88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8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2127"/>
              <p:cNvSpPr/>
              <p:nvPr/>
            </p:nvSpPr>
            <p:spPr bwMode="auto">
              <a:xfrm>
                <a:off x="2888" y="301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4 w 46"/>
                  <a:gd name="T3" fmla="*/ 0 h 40"/>
                  <a:gd name="T4" fmla="*/ 34 w 46"/>
                  <a:gd name="T5" fmla="*/ 0 h 40"/>
                  <a:gd name="T6" fmla="*/ 20 w 46"/>
                  <a:gd name="T7" fmla="*/ 6 h 40"/>
                  <a:gd name="T8" fmla="*/ 10 w 46"/>
                  <a:gd name="T9" fmla="*/ 10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2128"/>
              <p:cNvSpPr/>
              <p:nvPr/>
            </p:nvSpPr>
            <p:spPr bwMode="auto">
              <a:xfrm>
                <a:off x="2920" y="3018"/>
                <a:ext cx="26" cy="14"/>
              </a:xfrm>
              <a:custGeom>
                <a:avLst/>
                <a:gdLst>
                  <a:gd name="T0" fmla="*/ 14 w 26"/>
                  <a:gd name="T1" fmla="*/ 0 h 14"/>
                  <a:gd name="T2" fmla="*/ 14 w 26"/>
                  <a:gd name="T3" fmla="*/ 0 h 14"/>
                  <a:gd name="T4" fmla="*/ 24 w 26"/>
                  <a:gd name="T5" fmla="*/ 0 h 14"/>
                  <a:gd name="T6" fmla="*/ 24 w 26"/>
                  <a:gd name="T7" fmla="*/ 0 h 14"/>
                  <a:gd name="T8" fmla="*/ 26 w 26"/>
                  <a:gd name="T9" fmla="*/ 2 h 14"/>
                  <a:gd name="T10" fmla="*/ 26 w 26"/>
                  <a:gd name="T11" fmla="*/ 2 h 14"/>
                  <a:gd name="T12" fmla="*/ 26 w 26"/>
                  <a:gd name="T13" fmla="*/ 2 h 14"/>
                  <a:gd name="T14" fmla="*/ 26 w 26"/>
                  <a:gd name="T15" fmla="*/ 2 h 14"/>
                  <a:gd name="T16" fmla="*/ 26 w 26"/>
                  <a:gd name="T17" fmla="*/ 8 h 14"/>
                  <a:gd name="T18" fmla="*/ 22 w 26"/>
                  <a:gd name="T19" fmla="*/ 12 h 14"/>
                  <a:gd name="T20" fmla="*/ 18 w 26"/>
                  <a:gd name="T21" fmla="*/ 14 h 14"/>
                  <a:gd name="T22" fmla="*/ 14 w 26"/>
                  <a:gd name="T23" fmla="*/ 14 h 14"/>
                  <a:gd name="T24" fmla="*/ 14 w 26"/>
                  <a:gd name="T25" fmla="*/ 14 h 14"/>
                  <a:gd name="T26" fmla="*/ 14 w 26"/>
                  <a:gd name="T27" fmla="*/ 14 h 14"/>
                  <a:gd name="T28" fmla="*/ 8 w 26"/>
                  <a:gd name="T29" fmla="*/ 14 h 14"/>
                  <a:gd name="T30" fmla="*/ 4 w 26"/>
                  <a:gd name="T31" fmla="*/ 12 h 14"/>
                  <a:gd name="T32" fmla="*/ 2 w 26"/>
                  <a:gd name="T33" fmla="*/ 8 h 14"/>
                  <a:gd name="T34" fmla="*/ 0 w 26"/>
                  <a:gd name="T35" fmla="*/ 2 h 14"/>
                  <a:gd name="T36" fmla="*/ 0 w 26"/>
                  <a:gd name="T37" fmla="*/ 2 h 14"/>
                  <a:gd name="T38" fmla="*/ 0 w 26"/>
                  <a:gd name="T39" fmla="*/ 2 h 14"/>
                  <a:gd name="T40" fmla="*/ 0 w 26"/>
                  <a:gd name="T41" fmla="*/ 2 h 14"/>
                  <a:gd name="T42" fmla="*/ 2 w 26"/>
                  <a:gd name="T43" fmla="*/ 0 h 14"/>
                  <a:gd name="T44" fmla="*/ 14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4" y="0"/>
                    </a:move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8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2129"/>
              <p:cNvSpPr/>
              <p:nvPr/>
            </p:nvSpPr>
            <p:spPr bwMode="auto">
              <a:xfrm>
                <a:off x="2920" y="3018"/>
                <a:ext cx="14" cy="14"/>
              </a:xfrm>
              <a:custGeom>
                <a:avLst/>
                <a:gdLst>
                  <a:gd name="T0" fmla="*/ 14 w 14"/>
                  <a:gd name="T1" fmla="*/ 14 h 14"/>
                  <a:gd name="T2" fmla="*/ 14 w 14"/>
                  <a:gd name="T3" fmla="*/ 14 h 14"/>
                  <a:gd name="T4" fmla="*/ 8 w 14"/>
                  <a:gd name="T5" fmla="*/ 14 h 14"/>
                  <a:gd name="T6" fmla="*/ 4 w 14"/>
                  <a:gd name="T7" fmla="*/ 12 h 14"/>
                  <a:gd name="T8" fmla="*/ 2 w 14"/>
                  <a:gd name="T9" fmla="*/ 8 h 14"/>
                  <a:gd name="T10" fmla="*/ 0 w 14"/>
                  <a:gd name="T11" fmla="*/ 2 h 14"/>
                  <a:gd name="T12" fmla="*/ 0 w 14"/>
                  <a:gd name="T13" fmla="*/ 2 h 14"/>
                  <a:gd name="T14" fmla="*/ 0 w 14"/>
                  <a:gd name="T15" fmla="*/ 2 h 14"/>
                  <a:gd name="T16" fmla="*/ 0 w 14"/>
                  <a:gd name="T17" fmla="*/ 2 h 14"/>
                  <a:gd name="T18" fmla="*/ 2 w 14"/>
                  <a:gd name="T19" fmla="*/ 0 h 14"/>
                  <a:gd name="T20" fmla="*/ 14 w 14"/>
                  <a:gd name="T21" fmla="*/ 0 h 14"/>
                  <a:gd name="T22" fmla="*/ 14 w 14"/>
                  <a:gd name="T2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14" y="14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7A2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2130"/>
              <p:cNvSpPr/>
              <p:nvPr/>
            </p:nvSpPr>
            <p:spPr bwMode="auto">
              <a:xfrm>
                <a:off x="2922" y="3006"/>
                <a:ext cx="22" cy="24"/>
              </a:xfrm>
              <a:custGeom>
                <a:avLst/>
                <a:gdLst>
                  <a:gd name="T0" fmla="*/ 22 w 22"/>
                  <a:gd name="T1" fmla="*/ 0 h 24"/>
                  <a:gd name="T2" fmla="*/ 0 w 22"/>
                  <a:gd name="T3" fmla="*/ 0 h 24"/>
                  <a:gd name="T4" fmla="*/ 0 w 22"/>
                  <a:gd name="T5" fmla="*/ 14 h 24"/>
                  <a:gd name="T6" fmla="*/ 0 w 22"/>
                  <a:gd name="T7" fmla="*/ 14 h 24"/>
                  <a:gd name="T8" fmla="*/ 0 w 22"/>
                  <a:gd name="T9" fmla="*/ 14 h 24"/>
                  <a:gd name="T10" fmla="*/ 0 w 22"/>
                  <a:gd name="T11" fmla="*/ 14 h 24"/>
                  <a:gd name="T12" fmla="*/ 2 w 22"/>
                  <a:gd name="T13" fmla="*/ 18 h 24"/>
                  <a:gd name="T14" fmla="*/ 4 w 22"/>
                  <a:gd name="T15" fmla="*/ 22 h 24"/>
                  <a:gd name="T16" fmla="*/ 8 w 22"/>
                  <a:gd name="T17" fmla="*/ 24 h 24"/>
                  <a:gd name="T18" fmla="*/ 12 w 22"/>
                  <a:gd name="T19" fmla="*/ 24 h 24"/>
                  <a:gd name="T20" fmla="*/ 12 w 22"/>
                  <a:gd name="T21" fmla="*/ 24 h 24"/>
                  <a:gd name="T22" fmla="*/ 16 w 22"/>
                  <a:gd name="T23" fmla="*/ 24 h 24"/>
                  <a:gd name="T24" fmla="*/ 18 w 22"/>
                  <a:gd name="T25" fmla="*/ 22 h 24"/>
                  <a:gd name="T26" fmla="*/ 22 w 22"/>
                  <a:gd name="T27" fmla="*/ 18 h 24"/>
                  <a:gd name="T28" fmla="*/ 22 w 22"/>
                  <a:gd name="T29" fmla="*/ 14 h 24"/>
                  <a:gd name="T30" fmla="*/ 22 w 22"/>
                  <a:gd name="T31" fmla="*/ 14 h 24"/>
                  <a:gd name="T32" fmla="*/ 22 w 22"/>
                  <a:gd name="T3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4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22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2131"/>
              <p:cNvSpPr/>
              <p:nvPr/>
            </p:nvSpPr>
            <p:spPr bwMode="auto">
              <a:xfrm>
                <a:off x="2922" y="3006"/>
                <a:ext cx="12" cy="24"/>
              </a:xfrm>
              <a:custGeom>
                <a:avLst/>
                <a:gdLst>
                  <a:gd name="T0" fmla="*/ 12 w 12"/>
                  <a:gd name="T1" fmla="*/ 0 h 24"/>
                  <a:gd name="T2" fmla="*/ 0 w 12"/>
                  <a:gd name="T3" fmla="*/ 0 h 24"/>
                  <a:gd name="T4" fmla="*/ 0 w 12"/>
                  <a:gd name="T5" fmla="*/ 14 h 24"/>
                  <a:gd name="T6" fmla="*/ 0 w 12"/>
                  <a:gd name="T7" fmla="*/ 14 h 24"/>
                  <a:gd name="T8" fmla="*/ 0 w 12"/>
                  <a:gd name="T9" fmla="*/ 14 h 24"/>
                  <a:gd name="T10" fmla="*/ 0 w 12"/>
                  <a:gd name="T11" fmla="*/ 14 h 24"/>
                  <a:gd name="T12" fmla="*/ 2 w 12"/>
                  <a:gd name="T13" fmla="*/ 18 h 24"/>
                  <a:gd name="T14" fmla="*/ 4 w 12"/>
                  <a:gd name="T15" fmla="*/ 22 h 24"/>
                  <a:gd name="T16" fmla="*/ 8 w 12"/>
                  <a:gd name="T17" fmla="*/ 24 h 24"/>
                  <a:gd name="T18" fmla="*/ 12 w 12"/>
                  <a:gd name="T19" fmla="*/ 24 h 24"/>
                  <a:gd name="T20" fmla="*/ 12 w 12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4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2132"/>
              <p:cNvSpPr/>
              <p:nvPr/>
            </p:nvSpPr>
            <p:spPr bwMode="auto">
              <a:xfrm>
                <a:off x="2910" y="2948"/>
                <a:ext cx="46" cy="64"/>
              </a:xfrm>
              <a:custGeom>
                <a:avLst/>
                <a:gdLst>
                  <a:gd name="T0" fmla="*/ 0 w 46"/>
                  <a:gd name="T1" fmla="*/ 22 h 64"/>
                  <a:gd name="T2" fmla="*/ 0 w 46"/>
                  <a:gd name="T3" fmla="*/ 38 h 64"/>
                  <a:gd name="T4" fmla="*/ 0 w 46"/>
                  <a:gd name="T5" fmla="*/ 38 h 64"/>
                  <a:gd name="T6" fmla="*/ 2 w 46"/>
                  <a:gd name="T7" fmla="*/ 46 h 64"/>
                  <a:gd name="T8" fmla="*/ 8 w 46"/>
                  <a:gd name="T9" fmla="*/ 54 h 64"/>
                  <a:gd name="T10" fmla="*/ 16 w 46"/>
                  <a:gd name="T11" fmla="*/ 60 h 64"/>
                  <a:gd name="T12" fmla="*/ 20 w 46"/>
                  <a:gd name="T13" fmla="*/ 62 h 64"/>
                  <a:gd name="T14" fmla="*/ 24 w 46"/>
                  <a:gd name="T15" fmla="*/ 64 h 64"/>
                  <a:gd name="T16" fmla="*/ 24 w 46"/>
                  <a:gd name="T17" fmla="*/ 64 h 64"/>
                  <a:gd name="T18" fmla="*/ 28 w 46"/>
                  <a:gd name="T19" fmla="*/ 62 h 64"/>
                  <a:gd name="T20" fmla="*/ 30 w 46"/>
                  <a:gd name="T21" fmla="*/ 60 h 64"/>
                  <a:gd name="T22" fmla="*/ 38 w 46"/>
                  <a:gd name="T23" fmla="*/ 54 h 64"/>
                  <a:gd name="T24" fmla="*/ 44 w 46"/>
                  <a:gd name="T25" fmla="*/ 46 h 64"/>
                  <a:gd name="T26" fmla="*/ 46 w 46"/>
                  <a:gd name="T27" fmla="*/ 38 h 64"/>
                  <a:gd name="T28" fmla="*/ 46 w 46"/>
                  <a:gd name="T29" fmla="*/ 22 h 64"/>
                  <a:gd name="T30" fmla="*/ 46 w 46"/>
                  <a:gd name="T31" fmla="*/ 22 h 64"/>
                  <a:gd name="T32" fmla="*/ 44 w 46"/>
                  <a:gd name="T33" fmla="*/ 12 h 64"/>
                  <a:gd name="T34" fmla="*/ 40 w 46"/>
                  <a:gd name="T35" fmla="*/ 6 h 64"/>
                  <a:gd name="T36" fmla="*/ 32 w 46"/>
                  <a:gd name="T37" fmla="*/ 2 h 64"/>
                  <a:gd name="T38" fmla="*/ 24 w 46"/>
                  <a:gd name="T39" fmla="*/ 0 h 64"/>
                  <a:gd name="T40" fmla="*/ 24 w 46"/>
                  <a:gd name="T41" fmla="*/ 0 h 64"/>
                  <a:gd name="T42" fmla="*/ 16 w 46"/>
                  <a:gd name="T43" fmla="*/ 2 h 64"/>
                  <a:gd name="T44" fmla="*/ 8 w 46"/>
                  <a:gd name="T45" fmla="*/ 6 h 64"/>
                  <a:gd name="T46" fmla="*/ 2 w 46"/>
                  <a:gd name="T47" fmla="*/ 12 h 64"/>
                  <a:gd name="T48" fmla="*/ 0 w 46"/>
                  <a:gd name="T49" fmla="*/ 22 h 64"/>
                  <a:gd name="T50" fmla="*/ 0 w 46"/>
                  <a:gd name="T5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8" y="62"/>
                    </a:lnTo>
                    <a:lnTo>
                      <a:pt x="30" y="60"/>
                    </a:lnTo>
                    <a:lnTo>
                      <a:pt x="38" y="54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2133"/>
              <p:cNvSpPr/>
              <p:nvPr/>
            </p:nvSpPr>
            <p:spPr bwMode="auto">
              <a:xfrm>
                <a:off x="2910" y="2948"/>
                <a:ext cx="24" cy="64"/>
              </a:xfrm>
              <a:custGeom>
                <a:avLst/>
                <a:gdLst>
                  <a:gd name="T0" fmla="*/ 0 w 24"/>
                  <a:gd name="T1" fmla="*/ 22 h 64"/>
                  <a:gd name="T2" fmla="*/ 0 w 24"/>
                  <a:gd name="T3" fmla="*/ 38 h 64"/>
                  <a:gd name="T4" fmla="*/ 0 w 24"/>
                  <a:gd name="T5" fmla="*/ 38 h 64"/>
                  <a:gd name="T6" fmla="*/ 2 w 24"/>
                  <a:gd name="T7" fmla="*/ 46 h 64"/>
                  <a:gd name="T8" fmla="*/ 8 w 24"/>
                  <a:gd name="T9" fmla="*/ 54 h 64"/>
                  <a:gd name="T10" fmla="*/ 16 w 24"/>
                  <a:gd name="T11" fmla="*/ 60 h 64"/>
                  <a:gd name="T12" fmla="*/ 20 w 24"/>
                  <a:gd name="T13" fmla="*/ 62 h 64"/>
                  <a:gd name="T14" fmla="*/ 24 w 24"/>
                  <a:gd name="T15" fmla="*/ 64 h 64"/>
                  <a:gd name="T16" fmla="*/ 24 w 24"/>
                  <a:gd name="T17" fmla="*/ 0 h 64"/>
                  <a:gd name="T18" fmla="*/ 24 w 24"/>
                  <a:gd name="T19" fmla="*/ 0 h 64"/>
                  <a:gd name="T20" fmla="*/ 24 w 24"/>
                  <a:gd name="T21" fmla="*/ 0 h 64"/>
                  <a:gd name="T22" fmla="*/ 16 w 24"/>
                  <a:gd name="T23" fmla="*/ 2 h 64"/>
                  <a:gd name="T24" fmla="*/ 8 w 24"/>
                  <a:gd name="T25" fmla="*/ 6 h 64"/>
                  <a:gd name="T26" fmla="*/ 2 w 24"/>
                  <a:gd name="T27" fmla="*/ 12 h 64"/>
                  <a:gd name="T28" fmla="*/ 0 w 24"/>
                  <a:gd name="T29" fmla="*/ 22 h 64"/>
                  <a:gd name="T30" fmla="*/ 0 w 24"/>
                  <a:gd name="T3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4" y="6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2134"/>
              <p:cNvSpPr/>
              <p:nvPr/>
            </p:nvSpPr>
            <p:spPr bwMode="auto">
              <a:xfrm>
                <a:off x="2910" y="2948"/>
                <a:ext cx="24" cy="26"/>
              </a:xfrm>
              <a:custGeom>
                <a:avLst/>
                <a:gdLst>
                  <a:gd name="T0" fmla="*/ 24 w 24"/>
                  <a:gd name="T1" fmla="*/ 0 h 26"/>
                  <a:gd name="T2" fmla="*/ 24 w 24"/>
                  <a:gd name="T3" fmla="*/ 0 h 26"/>
                  <a:gd name="T4" fmla="*/ 24 w 24"/>
                  <a:gd name="T5" fmla="*/ 8 h 26"/>
                  <a:gd name="T6" fmla="*/ 24 w 24"/>
                  <a:gd name="T7" fmla="*/ 8 h 26"/>
                  <a:gd name="T8" fmla="*/ 18 w 24"/>
                  <a:gd name="T9" fmla="*/ 16 h 26"/>
                  <a:gd name="T10" fmla="*/ 12 w 24"/>
                  <a:gd name="T11" fmla="*/ 20 h 26"/>
                  <a:gd name="T12" fmla="*/ 6 w 24"/>
                  <a:gd name="T13" fmla="*/ 24 h 26"/>
                  <a:gd name="T14" fmla="*/ 0 w 24"/>
                  <a:gd name="T15" fmla="*/ 26 h 26"/>
                  <a:gd name="T16" fmla="*/ 0 w 24"/>
                  <a:gd name="T17" fmla="*/ 26 h 26"/>
                  <a:gd name="T18" fmla="*/ 0 w 24"/>
                  <a:gd name="T19" fmla="*/ 18 h 26"/>
                  <a:gd name="T20" fmla="*/ 2 w 24"/>
                  <a:gd name="T21" fmla="*/ 12 h 26"/>
                  <a:gd name="T22" fmla="*/ 4 w 24"/>
                  <a:gd name="T23" fmla="*/ 6 h 26"/>
                  <a:gd name="T24" fmla="*/ 6 w 24"/>
                  <a:gd name="T25" fmla="*/ 4 h 26"/>
                  <a:gd name="T26" fmla="*/ 14 w 24"/>
                  <a:gd name="T27" fmla="*/ 0 h 26"/>
                  <a:gd name="T28" fmla="*/ 24 w 24"/>
                  <a:gd name="T29" fmla="*/ 0 h 26"/>
                  <a:gd name="T30" fmla="*/ 24 w 24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6">
                    <a:moveTo>
                      <a:pt x="24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18" y="16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2135"/>
              <p:cNvSpPr/>
              <p:nvPr/>
            </p:nvSpPr>
            <p:spPr bwMode="auto">
              <a:xfrm>
                <a:off x="2934" y="2936"/>
                <a:ext cx="38" cy="100"/>
              </a:xfrm>
              <a:custGeom>
                <a:avLst/>
                <a:gdLst>
                  <a:gd name="T0" fmla="*/ 4 w 38"/>
                  <a:gd name="T1" fmla="*/ 94 h 100"/>
                  <a:gd name="T2" fmla="*/ 4 w 38"/>
                  <a:gd name="T3" fmla="*/ 94 h 100"/>
                  <a:gd name="T4" fmla="*/ 2 w 38"/>
                  <a:gd name="T5" fmla="*/ 88 h 100"/>
                  <a:gd name="T6" fmla="*/ 4 w 38"/>
                  <a:gd name="T7" fmla="*/ 80 h 100"/>
                  <a:gd name="T8" fmla="*/ 6 w 38"/>
                  <a:gd name="T9" fmla="*/ 74 h 100"/>
                  <a:gd name="T10" fmla="*/ 10 w 38"/>
                  <a:gd name="T11" fmla="*/ 70 h 100"/>
                  <a:gd name="T12" fmla="*/ 10 w 38"/>
                  <a:gd name="T13" fmla="*/ 70 h 100"/>
                  <a:gd name="T14" fmla="*/ 14 w 38"/>
                  <a:gd name="T15" fmla="*/ 64 h 100"/>
                  <a:gd name="T16" fmla="*/ 18 w 38"/>
                  <a:gd name="T17" fmla="*/ 56 h 100"/>
                  <a:gd name="T18" fmla="*/ 22 w 38"/>
                  <a:gd name="T19" fmla="*/ 48 h 100"/>
                  <a:gd name="T20" fmla="*/ 22 w 38"/>
                  <a:gd name="T21" fmla="*/ 38 h 100"/>
                  <a:gd name="T22" fmla="*/ 22 w 38"/>
                  <a:gd name="T23" fmla="*/ 38 h 100"/>
                  <a:gd name="T24" fmla="*/ 18 w 38"/>
                  <a:gd name="T25" fmla="*/ 32 h 100"/>
                  <a:gd name="T26" fmla="*/ 12 w 38"/>
                  <a:gd name="T27" fmla="*/ 26 h 100"/>
                  <a:gd name="T28" fmla="*/ 6 w 38"/>
                  <a:gd name="T29" fmla="*/ 22 h 100"/>
                  <a:gd name="T30" fmla="*/ 0 w 38"/>
                  <a:gd name="T31" fmla="*/ 16 h 100"/>
                  <a:gd name="T32" fmla="*/ 0 w 38"/>
                  <a:gd name="T33" fmla="*/ 16 h 100"/>
                  <a:gd name="T34" fmla="*/ 0 w 38"/>
                  <a:gd name="T35" fmla="*/ 0 h 100"/>
                  <a:gd name="T36" fmla="*/ 0 w 38"/>
                  <a:gd name="T37" fmla="*/ 0 h 100"/>
                  <a:gd name="T38" fmla="*/ 12 w 38"/>
                  <a:gd name="T39" fmla="*/ 2 h 100"/>
                  <a:gd name="T40" fmla="*/ 18 w 38"/>
                  <a:gd name="T41" fmla="*/ 6 h 100"/>
                  <a:gd name="T42" fmla="*/ 24 w 38"/>
                  <a:gd name="T43" fmla="*/ 8 h 100"/>
                  <a:gd name="T44" fmla="*/ 30 w 38"/>
                  <a:gd name="T45" fmla="*/ 14 h 100"/>
                  <a:gd name="T46" fmla="*/ 34 w 38"/>
                  <a:gd name="T47" fmla="*/ 20 h 100"/>
                  <a:gd name="T48" fmla="*/ 36 w 38"/>
                  <a:gd name="T49" fmla="*/ 28 h 100"/>
                  <a:gd name="T50" fmla="*/ 38 w 38"/>
                  <a:gd name="T51" fmla="*/ 36 h 100"/>
                  <a:gd name="T52" fmla="*/ 38 w 38"/>
                  <a:gd name="T53" fmla="*/ 36 h 100"/>
                  <a:gd name="T54" fmla="*/ 36 w 38"/>
                  <a:gd name="T55" fmla="*/ 52 h 100"/>
                  <a:gd name="T56" fmla="*/ 32 w 38"/>
                  <a:gd name="T57" fmla="*/ 62 h 100"/>
                  <a:gd name="T58" fmla="*/ 28 w 38"/>
                  <a:gd name="T59" fmla="*/ 70 h 100"/>
                  <a:gd name="T60" fmla="*/ 22 w 38"/>
                  <a:gd name="T61" fmla="*/ 78 h 100"/>
                  <a:gd name="T62" fmla="*/ 22 w 38"/>
                  <a:gd name="T63" fmla="*/ 78 h 100"/>
                  <a:gd name="T64" fmla="*/ 20 w 38"/>
                  <a:gd name="T65" fmla="*/ 84 h 100"/>
                  <a:gd name="T66" fmla="*/ 20 w 38"/>
                  <a:gd name="T67" fmla="*/ 90 h 100"/>
                  <a:gd name="T68" fmla="*/ 24 w 38"/>
                  <a:gd name="T69" fmla="*/ 92 h 100"/>
                  <a:gd name="T70" fmla="*/ 30 w 38"/>
                  <a:gd name="T71" fmla="*/ 94 h 100"/>
                  <a:gd name="T72" fmla="*/ 30 w 38"/>
                  <a:gd name="T73" fmla="*/ 94 h 100"/>
                  <a:gd name="T74" fmla="*/ 28 w 38"/>
                  <a:gd name="T75" fmla="*/ 98 h 100"/>
                  <a:gd name="T76" fmla="*/ 24 w 38"/>
                  <a:gd name="T77" fmla="*/ 100 h 100"/>
                  <a:gd name="T78" fmla="*/ 16 w 38"/>
                  <a:gd name="T79" fmla="*/ 100 h 100"/>
                  <a:gd name="T80" fmla="*/ 8 w 38"/>
                  <a:gd name="T81" fmla="*/ 98 h 100"/>
                  <a:gd name="T82" fmla="*/ 4 w 38"/>
                  <a:gd name="T83" fmla="*/ 94 h 100"/>
                  <a:gd name="T84" fmla="*/ 4 w 38"/>
                  <a:gd name="T85" fmla="*/ 9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" h="100">
                    <a:moveTo>
                      <a:pt x="4" y="94"/>
                    </a:moveTo>
                    <a:lnTo>
                      <a:pt x="4" y="94"/>
                    </a:lnTo>
                    <a:lnTo>
                      <a:pt x="2" y="88"/>
                    </a:lnTo>
                    <a:lnTo>
                      <a:pt x="4" y="80"/>
                    </a:lnTo>
                    <a:lnTo>
                      <a:pt x="6" y="74"/>
                    </a:lnTo>
                    <a:lnTo>
                      <a:pt x="10" y="70"/>
                    </a:lnTo>
                    <a:lnTo>
                      <a:pt x="10" y="70"/>
                    </a:lnTo>
                    <a:lnTo>
                      <a:pt x="14" y="64"/>
                    </a:lnTo>
                    <a:lnTo>
                      <a:pt x="18" y="56"/>
                    </a:lnTo>
                    <a:lnTo>
                      <a:pt x="22" y="48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18" y="32"/>
                    </a:lnTo>
                    <a:lnTo>
                      <a:pt x="12" y="26"/>
                    </a:lnTo>
                    <a:lnTo>
                      <a:pt x="6" y="2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" y="2"/>
                    </a:lnTo>
                    <a:lnTo>
                      <a:pt x="18" y="6"/>
                    </a:lnTo>
                    <a:lnTo>
                      <a:pt x="24" y="8"/>
                    </a:lnTo>
                    <a:lnTo>
                      <a:pt x="30" y="14"/>
                    </a:lnTo>
                    <a:lnTo>
                      <a:pt x="34" y="20"/>
                    </a:lnTo>
                    <a:lnTo>
                      <a:pt x="36" y="28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36" y="52"/>
                    </a:lnTo>
                    <a:lnTo>
                      <a:pt x="32" y="62"/>
                    </a:lnTo>
                    <a:lnTo>
                      <a:pt x="28" y="70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20" y="84"/>
                    </a:lnTo>
                    <a:lnTo>
                      <a:pt x="20" y="90"/>
                    </a:lnTo>
                    <a:lnTo>
                      <a:pt x="24" y="92"/>
                    </a:lnTo>
                    <a:lnTo>
                      <a:pt x="30" y="94"/>
                    </a:lnTo>
                    <a:lnTo>
                      <a:pt x="30" y="94"/>
                    </a:lnTo>
                    <a:lnTo>
                      <a:pt x="28" y="98"/>
                    </a:lnTo>
                    <a:lnTo>
                      <a:pt x="24" y="100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4" y="94"/>
                    </a:lnTo>
                    <a:lnTo>
                      <a:pt x="4" y="9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2136"/>
              <p:cNvSpPr/>
              <p:nvPr/>
            </p:nvSpPr>
            <p:spPr bwMode="auto">
              <a:xfrm>
                <a:off x="2934" y="2948"/>
                <a:ext cx="22" cy="26"/>
              </a:xfrm>
              <a:custGeom>
                <a:avLst/>
                <a:gdLst>
                  <a:gd name="T0" fmla="*/ 0 w 22"/>
                  <a:gd name="T1" fmla="*/ 0 h 26"/>
                  <a:gd name="T2" fmla="*/ 0 w 22"/>
                  <a:gd name="T3" fmla="*/ 0 h 26"/>
                  <a:gd name="T4" fmla="*/ 0 w 22"/>
                  <a:gd name="T5" fmla="*/ 8 h 26"/>
                  <a:gd name="T6" fmla="*/ 0 w 22"/>
                  <a:gd name="T7" fmla="*/ 8 h 26"/>
                  <a:gd name="T8" fmla="*/ 4 w 22"/>
                  <a:gd name="T9" fmla="*/ 16 h 26"/>
                  <a:gd name="T10" fmla="*/ 10 w 22"/>
                  <a:gd name="T11" fmla="*/ 20 h 26"/>
                  <a:gd name="T12" fmla="*/ 16 w 22"/>
                  <a:gd name="T13" fmla="*/ 24 h 26"/>
                  <a:gd name="T14" fmla="*/ 22 w 22"/>
                  <a:gd name="T15" fmla="*/ 26 h 26"/>
                  <a:gd name="T16" fmla="*/ 22 w 22"/>
                  <a:gd name="T17" fmla="*/ 26 h 26"/>
                  <a:gd name="T18" fmla="*/ 22 w 22"/>
                  <a:gd name="T19" fmla="*/ 18 h 26"/>
                  <a:gd name="T20" fmla="*/ 22 w 22"/>
                  <a:gd name="T21" fmla="*/ 12 h 26"/>
                  <a:gd name="T22" fmla="*/ 20 w 22"/>
                  <a:gd name="T23" fmla="*/ 6 h 26"/>
                  <a:gd name="T24" fmla="*/ 16 w 22"/>
                  <a:gd name="T25" fmla="*/ 4 h 26"/>
                  <a:gd name="T26" fmla="*/ 8 w 22"/>
                  <a:gd name="T27" fmla="*/ 0 h 26"/>
                  <a:gd name="T28" fmla="*/ 0 w 22"/>
                  <a:gd name="T29" fmla="*/ 0 h 26"/>
                  <a:gd name="T30" fmla="*/ 0 w 22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10" y="20"/>
                    </a:lnTo>
                    <a:lnTo>
                      <a:pt x="16" y="24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18"/>
                    </a:lnTo>
                    <a:lnTo>
                      <a:pt x="22" y="12"/>
                    </a:lnTo>
                    <a:lnTo>
                      <a:pt x="20" y="6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Rectangle 2137"/>
              <p:cNvSpPr>
                <a:spLocks noChangeArrowheads="1"/>
              </p:cNvSpPr>
              <p:nvPr/>
            </p:nvSpPr>
            <p:spPr bwMode="auto">
              <a:xfrm>
                <a:off x="2614" y="3182"/>
                <a:ext cx="128" cy="124"/>
              </a:xfrm>
              <a:prstGeom prst="rect">
                <a:avLst/>
              </a:prstGeom>
              <a:solidFill>
                <a:srgbClr val="8FA3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2138"/>
              <p:cNvSpPr/>
              <p:nvPr/>
            </p:nvSpPr>
            <p:spPr bwMode="auto">
              <a:xfrm>
                <a:off x="2700" y="322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2139"/>
              <p:cNvSpPr/>
              <p:nvPr/>
            </p:nvSpPr>
            <p:spPr bwMode="auto">
              <a:xfrm>
                <a:off x="2652" y="322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2140"/>
              <p:cNvSpPr/>
              <p:nvPr/>
            </p:nvSpPr>
            <p:spPr bwMode="auto">
              <a:xfrm>
                <a:off x="2632" y="3266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8 h 40"/>
                  <a:gd name="T18" fmla="*/ 92 w 92"/>
                  <a:gd name="T19" fmla="*/ 18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8 h 40"/>
                  <a:gd name="T30" fmla="*/ 0 w 92"/>
                  <a:gd name="T31" fmla="*/ 18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2141"/>
              <p:cNvSpPr/>
              <p:nvPr/>
            </p:nvSpPr>
            <p:spPr bwMode="auto">
              <a:xfrm>
                <a:off x="2632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2142"/>
              <p:cNvSpPr/>
              <p:nvPr/>
            </p:nvSpPr>
            <p:spPr bwMode="auto">
              <a:xfrm>
                <a:off x="2670" y="3272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4 w 16"/>
                  <a:gd name="T5" fmla="*/ 10 h 34"/>
                  <a:gd name="T6" fmla="*/ 4 w 16"/>
                  <a:gd name="T7" fmla="*/ 10 h 34"/>
                  <a:gd name="T8" fmla="*/ 4 w 16"/>
                  <a:gd name="T9" fmla="*/ 10 h 34"/>
                  <a:gd name="T10" fmla="*/ 2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2 w 16"/>
                  <a:gd name="T23" fmla="*/ 0 h 34"/>
                  <a:gd name="T24" fmla="*/ 12 w 16"/>
                  <a:gd name="T25" fmla="*/ 0 h 34"/>
                  <a:gd name="T26" fmla="*/ 12 w 16"/>
                  <a:gd name="T27" fmla="*/ 0 h 34"/>
                  <a:gd name="T28" fmla="*/ 14 w 16"/>
                  <a:gd name="T29" fmla="*/ 2 h 34"/>
                  <a:gd name="T30" fmla="*/ 14 w 16"/>
                  <a:gd name="T31" fmla="*/ 8 h 34"/>
                  <a:gd name="T32" fmla="*/ 14 w 16"/>
                  <a:gd name="T33" fmla="*/ 8 h 34"/>
                  <a:gd name="T34" fmla="*/ 12 w 16"/>
                  <a:gd name="T35" fmla="*/ 10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2143"/>
              <p:cNvSpPr/>
              <p:nvPr/>
            </p:nvSpPr>
            <p:spPr bwMode="auto">
              <a:xfrm>
                <a:off x="2670" y="3272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4 w 8"/>
                  <a:gd name="T5" fmla="*/ 10 h 34"/>
                  <a:gd name="T6" fmla="*/ 4 w 8"/>
                  <a:gd name="T7" fmla="*/ 10 h 34"/>
                  <a:gd name="T8" fmla="*/ 4 w 8"/>
                  <a:gd name="T9" fmla="*/ 10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2144"/>
              <p:cNvSpPr/>
              <p:nvPr/>
            </p:nvSpPr>
            <p:spPr bwMode="auto">
              <a:xfrm>
                <a:off x="2668" y="325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2145"/>
              <p:cNvSpPr/>
              <p:nvPr/>
            </p:nvSpPr>
            <p:spPr bwMode="auto">
              <a:xfrm>
                <a:off x="2668" y="3254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2146"/>
              <p:cNvSpPr/>
              <p:nvPr/>
            </p:nvSpPr>
            <p:spPr bwMode="auto">
              <a:xfrm>
                <a:off x="2654" y="3194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4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2147"/>
              <p:cNvSpPr/>
              <p:nvPr/>
            </p:nvSpPr>
            <p:spPr bwMode="auto">
              <a:xfrm>
                <a:off x="2654" y="3194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4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Freeform 2148"/>
              <p:cNvSpPr/>
              <p:nvPr/>
            </p:nvSpPr>
            <p:spPr bwMode="auto">
              <a:xfrm>
                <a:off x="2672" y="3246"/>
                <a:ext cx="10" cy="0"/>
              </a:xfrm>
              <a:custGeom>
                <a:avLst/>
                <a:gdLst>
                  <a:gd name="T0" fmla="*/ 10 w 10"/>
                  <a:gd name="T1" fmla="*/ 2 w 10"/>
                  <a:gd name="T2" fmla="*/ 2 w 10"/>
                  <a:gd name="T3" fmla="*/ 0 w 10"/>
                  <a:gd name="T4" fmla="*/ 0 w 10"/>
                  <a:gd name="T5" fmla="*/ 0 w 10"/>
                  <a:gd name="T6" fmla="*/ 2 w 10"/>
                  <a:gd name="T7" fmla="*/ 10 w 10"/>
                  <a:gd name="T8" fmla="*/ 10 w 10"/>
                  <a:gd name="T9" fmla="*/ 10 w 10"/>
                  <a:gd name="T10" fmla="*/ 10 w 10"/>
                  <a:gd name="T11" fmla="*/ 10 w 10"/>
                  <a:gd name="T12" fmla="*/ 10 w 10"/>
                  <a:gd name="T13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2149"/>
              <p:cNvSpPr/>
              <p:nvPr/>
            </p:nvSpPr>
            <p:spPr bwMode="auto">
              <a:xfrm>
                <a:off x="2678" y="3266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4 w 14"/>
                  <a:gd name="T9" fmla="*/ 14 h 18"/>
                  <a:gd name="T10" fmla="*/ 8 w 14"/>
                  <a:gd name="T11" fmla="*/ 18 h 18"/>
                  <a:gd name="T12" fmla="*/ 8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2150"/>
              <p:cNvSpPr/>
              <p:nvPr/>
            </p:nvSpPr>
            <p:spPr bwMode="auto">
              <a:xfrm>
                <a:off x="2664" y="3266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8 w 14"/>
                  <a:gd name="T9" fmla="*/ 14 h 18"/>
                  <a:gd name="T10" fmla="*/ 4 w 14"/>
                  <a:gd name="T11" fmla="*/ 18 h 18"/>
                  <a:gd name="T12" fmla="*/ 4 w 14"/>
                  <a:gd name="T13" fmla="*/ 18 h 18"/>
                  <a:gd name="T14" fmla="*/ 2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2151"/>
              <p:cNvSpPr/>
              <p:nvPr/>
            </p:nvSpPr>
            <p:spPr bwMode="auto">
              <a:xfrm>
                <a:off x="2654" y="3190"/>
                <a:ext cx="48" cy="30"/>
              </a:xfrm>
              <a:custGeom>
                <a:avLst/>
                <a:gdLst>
                  <a:gd name="T0" fmla="*/ 36 w 48"/>
                  <a:gd name="T1" fmla="*/ 16 h 30"/>
                  <a:gd name="T2" fmla="*/ 36 w 48"/>
                  <a:gd name="T3" fmla="*/ 16 h 30"/>
                  <a:gd name="T4" fmla="*/ 42 w 48"/>
                  <a:gd name="T5" fmla="*/ 20 h 30"/>
                  <a:gd name="T6" fmla="*/ 44 w 48"/>
                  <a:gd name="T7" fmla="*/ 22 h 30"/>
                  <a:gd name="T8" fmla="*/ 44 w 48"/>
                  <a:gd name="T9" fmla="*/ 26 h 30"/>
                  <a:gd name="T10" fmla="*/ 46 w 48"/>
                  <a:gd name="T11" fmla="*/ 30 h 30"/>
                  <a:gd name="T12" fmla="*/ 46 w 48"/>
                  <a:gd name="T13" fmla="*/ 30 h 30"/>
                  <a:gd name="T14" fmla="*/ 48 w 48"/>
                  <a:gd name="T15" fmla="*/ 18 h 30"/>
                  <a:gd name="T16" fmla="*/ 46 w 48"/>
                  <a:gd name="T17" fmla="*/ 12 h 30"/>
                  <a:gd name="T18" fmla="*/ 44 w 48"/>
                  <a:gd name="T19" fmla="*/ 8 h 30"/>
                  <a:gd name="T20" fmla="*/ 40 w 48"/>
                  <a:gd name="T21" fmla="*/ 4 h 30"/>
                  <a:gd name="T22" fmla="*/ 36 w 48"/>
                  <a:gd name="T23" fmla="*/ 2 h 30"/>
                  <a:gd name="T24" fmla="*/ 24 w 48"/>
                  <a:gd name="T25" fmla="*/ 0 h 30"/>
                  <a:gd name="T26" fmla="*/ 24 w 48"/>
                  <a:gd name="T27" fmla="*/ 0 h 30"/>
                  <a:gd name="T28" fmla="*/ 12 w 48"/>
                  <a:gd name="T29" fmla="*/ 2 h 30"/>
                  <a:gd name="T30" fmla="*/ 8 w 48"/>
                  <a:gd name="T31" fmla="*/ 4 h 30"/>
                  <a:gd name="T32" fmla="*/ 4 w 48"/>
                  <a:gd name="T33" fmla="*/ 8 h 30"/>
                  <a:gd name="T34" fmla="*/ 2 w 48"/>
                  <a:gd name="T35" fmla="*/ 12 h 30"/>
                  <a:gd name="T36" fmla="*/ 0 w 48"/>
                  <a:gd name="T37" fmla="*/ 18 h 30"/>
                  <a:gd name="T38" fmla="*/ 0 w 48"/>
                  <a:gd name="T39" fmla="*/ 30 h 30"/>
                  <a:gd name="T40" fmla="*/ 0 w 48"/>
                  <a:gd name="T41" fmla="*/ 30 h 30"/>
                  <a:gd name="T42" fmla="*/ 2 w 48"/>
                  <a:gd name="T43" fmla="*/ 26 h 30"/>
                  <a:gd name="T44" fmla="*/ 4 w 48"/>
                  <a:gd name="T45" fmla="*/ 22 h 30"/>
                  <a:gd name="T46" fmla="*/ 6 w 48"/>
                  <a:gd name="T47" fmla="*/ 20 h 30"/>
                  <a:gd name="T48" fmla="*/ 12 w 48"/>
                  <a:gd name="T49" fmla="*/ 16 h 30"/>
                  <a:gd name="T50" fmla="*/ 12 w 48"/>
                  <a:gd name="T51" fmla="*/ 16 h 30"/>
                  <a:gd name="T52" fmla="*/ 12 w 48"/>
                  <a:gd name="T53" fmla="*/ 20 h 30"/>
                  <a:gd name="T54" fmla="*/ 10 w 48"/>
                  <a:gd name="T55" fmla="*/ 22 h 30"/>
                  <a:gd name="T56" fmla="*/ 10 w 48"/>
                  <a:gd name="T57" fmla="*/ 22 h 30"/>
                  <a:gd name="T58" fmla="*/ 14 w 48"/>
                  <a:gd name="T59" fmla="*/ 22 h 30"/>
                  <a:gd name="T60" fmla="*/ 20 w 48"/>
                  <a:gd name="T61" fmla="*/ 20 h 30"/>
                  <a:gd name="T62" fmla="*/ 20 w 48"/>
                  <a:gd name="T63" fmla="*/ 20 h 30"/>
                  <a:gd name="T64" fmla="*/ 18 w 48"/>
                  <a:gd name="T65" fmla="*/ 24 h 30"/>
                  <a:gd name="T66" fmla="*/ 16 w 48"/>
                  <a:gd name="T67" fmla="*/ 26 h 30"/>
                  <a:gd name="T68" fmla="*/ 16 w 48"/>
                  <a:gd name="T69" fmla="*/ 26 h 30"/>
                  <a:gd name="T70" fmla="*/ 24 w 48"/>
                  <a:gd name="T71" fmla="*/ 24 h 30"/>
                  <a:gd name="T72" fmla="*/ 30 w 48"/>
                  <a:gd name="T73" fmla="*/ 22 h 30"/>
                  <a:gd name="T74" fmla="*/ 36 w 48"/>
                  <a:gd name="T75" fmla="*/ 16 h 30"/>
                  <a:gd name="T76" fmla="*/ 36 w 48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" h="30">
                    <a:moveTo>
                      <a:pt x="36" y="16"/>
                    </a:moveTo>
                    <a:lnTo>
                      <a:pt x="36" y="16"/>
                    </a:lnTo>
                    <a:lnTo>
                      <a:pt x="42" y="20"/>
                    </a:lnTo>
                    <a:lnTo>
                      <a:pt x="44" y="22"/>
                    </a:lnTo>
                    <a:lnTo>
                      <a:pt x="44" y="26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8" y="18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20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30" y="22"/>
                    </a:lnTo>
                    <a:lnTo>
                      <a:pt x="36" y="16"/>
                    </a:ln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2152"/>
              <p:cNvSpPr/>
              <p:nvPr/>
            </p:nvSpPr>
            <p:spPr bwMode="auto">
              <a:xfrm>
                <a:off x="2654" y="3190"/>
                <a:ext cx="24" cy="30"/>
              </a:xfrm>
              <a:custGeom>
                <a:avLst/>
                <a:gdLst>
                  <a:gd name="T0" fmla="*/ 24 w 24"/>
                  <a:gd name="T1" fmla="*/ 0 h 30"/>
                  <a:gd name="T2" fmla="*/ 24 w 24"/>
                  <a:gd name="T3" fmla="*/ 0 h 30"/>
                  <a:gd name="T4" fmla="*/ 12 w 24"/>
                  <a:gd name="T5" fmla="*/ 2 h 30"/>
                  <a:gd name="T6" fmla="*/ 8 w 24"/>
                  <a:gd name="T7" fmla="*/ 4 h 30"/>
                  <a:gd name="T8" fmla="*/ 4 w 24"/>
                  <a:gd name="T9" fmla="*/ 8 h 30"/>
                  <a:gd name="T10" fmla="*/ 2 w 24"/>
                  <a:gd name="T11" fmla="*/ 12 h 30"/>
                  <a:gd name="T12" fmla="*/ 0 w 24"/>
                  <a:gd name="T13" fmla="*/ 18 h 30"/>
                  <a:gd name="T14" fmla="*/ 0 w 24"/>
                  <a:gd name="T15" fmla="*/ 30 h 30"/>
                  <a:gd name="T16" fmla="*/ 0 w 24"/>
                  <a:gd name="T17" fmla="*/ 30 h 30"/>
                  <a:gd name="T18" fmla="*/ 2 w 24"/>
                  <a:gd name="T19" fmla="*/ 26 h 30"/>
                  <a:gd name="T20" fmla="*/ 4 w 24"/>
                  <a:gd name="T21" fmla="*/ 22 h 30"/>
                  <a:gd name="T22" fmla="*/ 6 w 24"/>
                  <a:gd name="T23" fmla="*/ 20 h 30"/>
                  <a:gd name="T24" fmla="*/ 12 w 24"/>
                  <a:gd name="T25" fmla="*/ 16 h 30"/>
                  <a:gd name="T26" fmla="*/ 12 w 24"/>
                  <a:gd name="T27" fmla="*/ 16 h 30"/>
                  <a:gd name="T28" fmla="*/ 12 w 24"/>
                  <a:gd name="T29" fmla="*/ 20 h 30"/>
                  <a:gd name="T30" fmla="*/ 10 w 24"/>
                  <a:gd name="T31" fmla="*/ 22 h 30"/>
                  <a:gd name="T32" fmla="*/ 10 w 24"/>
                  <a:gd name="T33" fmla="*/ 22 h 30"/>
                  <a:gd name="T34" fmla="*/ 14 w 24"/>
                  <a:gd name="T35" fmla="*/ 22 h 30"/>
                  <a:gd name="T36" fmla="*/ 20 w 24"/>
                  <a:gd name="T37" fmla="*/ 20 h 30"/>
                  <a:gd name="T38" fmla="*/ 20 w 24"/>
                  <a:gd name="T39" fmla="*/ 20 h 30"/>
                  <a:gd name="T40" fmla="*/ 18 w 24"/>
                  <a:gd name="T41" fmla="*/ 24 h 30"/>
                  <a:gd name="T42" fmla="*/ 16 w 24"/>
                  <a:gd name="T43" fmla="*/ 26 h 30"/>
                  <a:gd name="T44" fmla="*/ 16 w 24"/>
                  <a:gd name="T45" fmla="*/ 26 h 30"/>
                  <a:gd name="T46" fmla="*/ 24 w 24"/>
                  <a:gd name="T47" fmla="*/ 24 h 30"/>
                  <a:gd name="T48" fmla="*/ 24 w 24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30">
                    <a:moveTo>
                      <a:pt x="24" y="0"/>
                    </a:moveTo>
                    <a:lnTo>
                      <a:pt x="24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20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2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Freeform 2153"/>
              <p:cNvSpPr>
                <a:spLocks noEditPoints="1"/>
              </p:cNvSpPr>
              <p:nvPr/>
            </p:nvSpPr>
            <p:spPr bwMode="auto">
              <a:xfrm>
                <a:off x="2652" y="3218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4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2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6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6 h 14"/>
                  <a:gd name="T48" fmla="*/ 6 w 52"/>
                  <a:gd name="T49" fmla="*/ 2 h 14"/>
                  <a:gd name="T50" fmla="*/ 14 w 52"/>
                  <a:gd name="T51" fmla="*/ 2 h 14"/>
                  <a:gd name="T52" fmla="*/ 22 w 52"/>
                  <a:gd name="T53" fmla="*/ 4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4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28 w 52"/>
                  <a:gd name="T71" fmla="*/ 4 h 14"/>
                  <a:gd name="T72" fmla="*/ 34 w 52"/>
                  <a:gd name="T73" fmla="*/ 12 h 14"/>
                  <a:gd name="T74" fmla="*/ 38 w 52"/>
                  <a:gd name="T75" fmla="*/ 14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2154"/>
              <p:cNvSpPr>
                <a:spLocks noEditPoints="1"/>
              </p:cNvSpPr>
              <p:nvPr/>
            </p:nvSpPr>
            <p:spPr bwMode="auto">
              <a:xfrm>
                <a:off x="2652" y="3218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2 w 26"/>
                  <a:gd name="T11" fmla="*/ 14 h 14"/>
                  <a:gd name="T12" fmla="*/ 12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6 w 26"/>
                  <a:gd name="T31" fmla="*/ 0 h 14"/>
                  <a:gd name="T32" fmla="*/ 6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6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2 h 14"/>
                  <a:gd name="T58" fmla="*/ 20 w 26"/>
                  <a:gd name="T59" fmla="*/ 2 h 14"/>
                  <a:gd name="T60" fmla="*/ 22 w 26"/>
                  <a:gd name="T61" fmla="*/ 4 h 14"/>
                  <a:gd name="T62" fmla="*/ 22 w 26"/>
                  <a:gd name="T63" fmla="*/ 4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4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Rectangle 2155"/>
              <p:cNvSpPr>
                <a:spLocks noChangeArrowheads="1"/>
              </p:cNvSpPr>
              <p:nvPr/>
            </p:nvSpPr>
            <p:spPr bwMode="auto">
              <a:xfrm>
                <a:off x="2998" y="2438"/>
                <a:ext cx="128" cy="124"/>
              </a:xfrm>
              <a:prstGeom prst="rect">
                <a:avLst/>
              </a:prstGeom>
              <a:solidFill>
                <a:srgbClr val="8FA3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Freeform 2156"/>
              <p:cNvSpPr/>
              <p:nvPr/>
            </p:nvSpPr>
            <p:spPr bwMode="auto">
              <a:xfrm>
                <a:off x="3084" y="2476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Freeform 2157"/>
              <p:cNvSpPr/>
              <p:nvPr/>
            </p:nvSpPr>
            <p:spPr bwMode="auto">
              <a:xfrm>
                <a:off x="3036" y="2476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Freeform 2158"/>
              <p:cNvSpPr/>
              <p:nvPr/>
            </p:nvSpPr>
            <p:spPr bwMode="auto">
              <a:xfrm>
                <a:off x="3016" y="252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8 h 40"/>
                  <a:gd name="T12" fmla="*/ 88 w 92"/>
                  <a:gd name="T13" fmla="*/ 12 h 40"/>
                  <a:gd name="T14" fmla="*/ 90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8 h 40"/>
                  <a:gd name="T38" fmla="*/ 20 w 92"/>
                  <a:gd name="T39" fmla="*/ 6 h 40"/>
                  <a:gd name="T40" fmla="*/ 34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8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Freeform 2159"/>
              <p:cNvSpPr/>
              <p:nvPr/>
            </p:nvSpPr>
            <p:spPr bwMode="auto">
              <a:xfrm>
                <a:off x="3016" y="252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8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Freeform 2160"/>
              <p:cNvSpPr/>
              <p:nvPr/>
            </p:nvSpPr>
            <p:spPr bwMode="auto">
              <a:xfrm>
                <a:off x="3054" y="2528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4 w 16"/>
                  <a:gd name="T5" fmla="*/ 8 h 34"/>
                  <a:gd name="T6" fmla="*/ 4 w 16"/>
                  <a:gd name="T7" fmla="*/ 8 h 34"/>
                  <a:gd name="T8" fmla="*/ 2 w 16"/>
                  <a:gd name="T9" fmla="*/ 8 h 34"/>
                  <a:gd name="T10" fmla="*/ 2 w 16"/>
                  <a:gd name="T11" fmla="*/ 6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0 w 16"/>
                  <a:gd name="T23" fmla="*/ 0 h 34"/>
                  <a:gd name="T24" fmla="*/ 10 w 16"/>
                  <a:gd name="T25" fmla="*/ 0 h 34"/>
                  <a:gd name="T26" fmla="*/ 12 w 16"/>
                  <a:gd name="T27" fmla="*/ 0 h 34"/>
                  <a:gd name="T28" fmla="*/ 14 w 16"/>
                  <a:gd name="T29" fmla="*/ 2 h 34"/>
                  <a:gd name="T30" fmla="*/ 12 w 16"/>
                  <a:gd name="T31" fmla="*/ 6 h 34"/>
                  <a:gd name="T32" fmla="*/ 12 w 16"/>
                  <a:gd name="T33" fmla="*/ 6 h 34"/>
                  <a:gd name="T34" fmla="*/ 12 w 16"/>
                  <a:gd name="T35" fmla="*/ 8 h 34"/>
                  <a:gd name="T36" fmla="*/ 10 w 16"/>
                  <a:gd name="T37" fmla="*/ 8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Freeform 2161"/>
              <p:cNvSpPr/>
              <p:nvPr/>
            </p:nvSpPr>
            <p:spPr bwMode="auto">
              <a:xfrm>
                <a:off x="3054" y="2528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4 w 8"/>
                  <a:gd name="T5" fmla="*/ 8 h 34"/>
                  <a:gd name="T6" fmla="*/ 4 w 8"/>
                  <a:gd name="T7" fmla="*/ 8 h 34"/>
                  <a:gd name="T8" fmla="*/ 2 w 8"/>
                  <a:gd name="T9" fmla="*/ 8 h 34"/>
                  <a:gd name="T10" fmla="*/ 2 w 8"/>
                  <a:gd name="T11" fmla="*/ 6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Freeform 2162"/>
              <p:cNvSpPr/>
              <p:nvPr/>
            </p:nvSpPr>
            <p:spPr bwMode="auto">
              <a:xfrm>
                <a:off x="3050" y="2508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Freeform 2163"/>
              <p:cNvSpPr/>
              <p:nvPr/>
            </p:nvSpPr>
            <p:spPr bwMode="auto">
              <a:xfrm>
                <a:off x="3050" y="2508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Freeform 2164"/>
              <p:cNvSpPr/>
              <p:nvPr/>
            </p:nvSpPr>
            <p:spPr bwMode="auto">
              <a:xfrm>
                <a:off x="3038" y="2448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50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Freeform 2165"/>
              <p:cNvSpPr/>
              <p:nvPr/>
            </p:nvSpPr>
            <p:spPr bwMode="auto">
              <a:xfrm>
                <a:off x="3038" y="2448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50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Freeform 2166"/>
              <p:cNvSpPr/>
              <p:nvPr/>
            </p:nvSpPr>
            <p:spPr bwMode="auto">
              <a:xfrm>
                <a:off x="3056" y="250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Freeform 2167"/>
              <p:cNvSpPr/>
              <p:nvPr/>
            </p:nvSpPr>
            <p:spPr bwMode="auto">
              <a:xfrm>
                <a:off x="3062" y="2522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62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Freeform 2168"/>
              <p:cNvSpPr/>
              <p:nvPr/>
            </p:nvSpPr>
            <p:spPr bwMode="auto">
              <a:xfrm>
                <a:off x="3046" y="2522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Freeform 2169"/>
              <p:cNvSpPr/>
              <p:nvPr/>
            </p:nvSpPr>
            <p:spPr bwMode="auto">
              <a:xfrm>
                <a:off x="3038" y="2446"/>
                <a:ext cx="46" cy="30"/>
              </a:xfrm>
              <a:custGeom>
                <a:avLst/>
                <a:gdLst>
                  <a:gd name="T0" fmla="*/ 36 w 46"/>
                  <a:gd name="T1" fmla="*/ 16 h 30"/>
                  <a:gd name="T2" fmla="*/ 36 w 46"/>
                  <a:gd name="T3" fmla="*/ 16 h 30"/>
                  <a:gd name="T4" fmla="*/ 40 w 46"/>
                  <a:gd name="T5" fmla="*/ 18 h 30"/>
                  <a:gd name="T6" fmla="*/ 44 w 46"/>
                  <a:gd name="T7" fmla="*/ 22 h 30"/>
                  <a:gd name="T8" fmla="*/ 44 w 46"/>
                  <a:gd name="T9" fmla="*/ 26 h 30"/>
                  <a:gd name="T10" fmla="*/ 46 w 46"/>
                  <a:gd name="T11" fmla="*/ 30 h 30"/>
                  <a:gd name="T12" fmla="*/ 46 w 46"/>
                  <a:gd name="T13" fmla="*/ 30 h 30"/>
                  <a:gd name="T14" fmla="*/ 46 w 46"/>
                  <a:gd name="T15" fmla="*/ 16 h 30"/>
                  <a:gd name="T16" fmla="*/ 46 w 46"/>
                  <a:gd name="T17" fmla="*/ 12 h 30"/>
                  <a:gd name="T18" fmla="*/ 44 w 46"/>
                  <a:gd name="T19" fmla="*/ 6 h 30"/>
                  <a:gd name="T20" fmla="*/ 40 w 46"/>
                  <a:gd name="T21" fmla="*/ 4 h 30"/>
                  <a:gd name="T22" fmla="*/ 36 w 46"/>
                  <a:gd name="T23" fmla="*/ 0 h 30"/>
                  <a:gd name="T24" fmla="*/ 24 w 46"/>
                  <a:gd name="T25" fmla="*/ 0 h 30"/>
                  <a:gd name="T26" fmla="*/ 24 w 46"/>
                  <a:gd name="T27" fmla="*/ 0 h 30"/>
                  <a:gd name="T28" fmla="*/ 12 w 46"/>
                  <a:gd name="T29" fmla="*/ 0 h 30"/>
                  <a:gd name="T30" fmla="*/ 8 w 46"/>
                  <a:gd name="T31" fmla="*/ 4 h 30"/>
                  <a:gd name="T32" fmla="*/ 4 w 46"/>
                  <a:gd name="T33" fmla="*/ 6 h 30"/>
                  <a:gd name="T34" fmla="*/ 2 w 46"/>
                  <a:gd name="T35" fmla="*/ 12 h 30"/>
                  <a:gd name="T36" fmla="*/ 0 w 46"/>
                  <a:gd name="T37" fmla="*/ 16 h 30"/>
                  <a:gd name="T38" fmla="*/ 0 w 46"/>
                  <a:gd name="T39" fmla="*/ 30 h 30"/>
                  <a:gd name="T40" fmla="*/ 0 w 46"/>
                  <a:gd name="T41" fmla="*/ 30 h 30"/>
                  <a:gd name="T42" fmla="*/ 2 w 46"/>
                  <a:gd name="T43" fmla="*/ 26 h 30"/>
                  <a:gd name="T44" fmla="*/ 4 w 46"/>
                  <a:gd name="T45" fmla="*/ 22 h 30"/>
                  <a:gd name="T46" fmla="*/ 6 w 46"/>
                  <a:gd name="T47" fmla="*/ 18 h 30"/>
                  <a:gd name="T48" fmla="*/ 12 w 46"/>
                  <a:gd name="T49" fmla="*/ 16 h 30"/>
                  <a:gd name="T50" fmla="*/ 12 w 46"/>
                  <a:gd name="T51" fmla="*/ 16 h 30"/>
                  <a:gd name="T52" fmla="*/ 12 w 46"/>
                  <a:gd name="T53" fmla="*/ 18 h 30"/>
                  <a:gd name="T54" fmla="*/ 10 w 46"/>
                  <a:gd name="T55" fmla="*/ 20 h 30"/>
                  <a:gd name="T56" fmla="*/ 10 w 46"/>
                  <a:gd name="T57" fmla="*/ 20 h 30"/>
                  <a:gd name="T58" fmla="*/ 14 w 46"/>
                  <a:gd name="T59" fmla="*/ 20 h 30"/>
                  <a:gd name="T60" fmla="*/ 18 w 46"/>
                  <a:gd name="T61" fmla="*/ 18 h 30"/>
                  <a:gd name="T62" fmla="*/ 18 w 46"/>
                  <a:gd name="T63" fmla="*/ 18 h 30"/>
                  <a:gd name="T64" fmla="*/ 18 w 46"/>
                  <a:gd name="T65" fmla="*/ 22 h 30"/>
                  <a:gd name="T66" fmla="*/ 16 w 46"/>
                  <a:gd name="T67" fmla="*/ 26 h 30"/>
                  <a:gd name="T68" fmla="*/ 16 w 46"/>
                  <a:gd name="T69" fmla="*/ 26 h 30"/>
                  <a:gd name="T70" fmla="*/ 24 w 46"/>
                  <a:gd name="T71" fmla="*/ 24 h 30"/>
                  <a:gd name="T72" fmla="*/ 28 w 46"/>
                  <a:gd name="T73" fmla="*/ 22 h 30"/>
                  <a:gd name="T74" fmla="*/ 36 w 46"/>
                  <a:gd name="T75" fmla="*/ 16 h 30"/>
                  <a:gd name="T76" fmla="*/ 36 w 46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" h="30">
                    <a:moveTo>
                      <a:pt x="36" y="16"/>
                    </a:moveTo>
                    <a:lnTo>
                      <a:pt x="36" y="16"/>
                    </a:lnTo>
                    <a:lnTo>
                      <a:pt x="40" y="18"/>
                    </a:lnTo>
                    <a:lnTo>
                      <a:pt x="44" y="22"/>
                    </a:lnTo>
                    <a:lnTo>
                      <a:pt x="44" y="26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6" y="16"/>
                    </a:lnTo>
                    <a:lnTo>
                      <a:pt x="46" y="12"/>
                    </a:lnTo>
                    <a:lnTo>
                      <a:pt x="44" y="6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8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22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28" y="22"/>
                    </a:lnTo>
                    <a:lnTo>
                      <a:pt x="36" y="16"/>
                    </a:lnTo>
                    <a:lnTo>
                      <a:pt x="36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Freeform 2170"/>
              <p:cNvSpPr/>
              <p:nvPr/>
            </p:nvSpPr>
            <p:spPr bwMode="auto">
              <a:xfrm>
                <a:off x="3038" y="2446"/>
                <a:ext cx="24" cy="30"/>
              </a:xfrm>
              <a:custGeom>
                <a:avLst/>
                <a:gdLst>
                  <a:gd name="T0" fmla="*/ 24 w 24"/>
                  <a:gd name="T1" fmla="*/ 0 h 30"/>
                  <a:gd name="T2" fmla="*/ 24 w 24"/>
                  <a:gd name="T3" fmla="*/ 0 h 30"/>
                  <a:gd name="T4" fmla="*/ 12 w 24"/>
                  <a:gd name="T5" fmla="*/ 0 h 30"/>
                  <a:gd name="T6" fmla="*/ 8 w 24"/>
                  <a:gd name="T7" fmla="*/ 4 h 30"/>
                  <a:gd name="T8" fmla="*/ 4 w 24"/>
                  <a:gd name="T9" fmla="*/ 6 h 30"/>
                  <a:gd name="T10" fmla="*/ 2 w 24"/>
                  <a:gd name="T11" fmla="*/ 12 h 30"/>
                  <a:gd name="T12" fmla="*/ 0 w 24"/>
                  <a:gd name="T13" fmla="*/ 16 h 30"/>
                  <a:gd name="T14" fmla="*/ 0 w 24"/>
                  <a:gd name="T15" fmla="*/ 30 h 30"/>
                  <a:gd name="T16" fmla="*/ 0 w 24"/>
                  <a:gd name="T17" fmla="*/ 30 h 30"/>
                  <a:gd name="T18" fmla="*/ 2 w 24"/>
                  <a:gd name="T19" fmla="*/ 26 h 30"/>
                  <a:gd name="T20" fmla="*/ 4 w 24"/>
                  <a:gd name="T21" fmla="*/ 22 h 30"/>
                  <a:gd name="T22" fmla="*/ 6 w 24"/>
                  <a:gd name="T23" fmla="*/ 18 h 30"/>
                  <a:gd name="T24" fmla="*/ 12 w 24"/>
                  <a:gd name="T25" fmla="*/ 16 h 30"/>
                  <a:gd name="T26" fmla="*/ 12 w 24"/>
                  <a:gd name="T27" fmla="*/ 16 h 30"/>
                  <a:gd name="T28" fmla="*/ 12 w 24"/>
                  <a:gd name="T29" fmla="*/ 18 h 30"/>
                  <a:gd name="T30" fmla="*/ 10 w 24"/>
                  <a:gd name="T31" fmla="*/ 20 h 30"/>
                  <a:gd name="T32" fmla="*/ 10 w 24"/>
                  <a:gd name="T33" fmla="*/ 20 h 30"/>
                  <a:gd name="T34" fmla="*/ 14 w 24"/>
                  <a:gd name="T35" fmla="*/ 20 h 30"/>
                  <a:gd name="T36" fmla="*/ 18 w 24"/>
                  <a:gd name="T37" fmla="*/ 18 h 30"/>
                  <a:gd name="T38" fmla="*/ 18 w 24"/>
                  <a:gd name="T39" fmla="*/ 18 h 30"/>
                  <a:gd name="T40" fmla="*/ 18 w 24"/>
                  <a:gd name="T41" fmla="*/ 22 h 30"/>
                  <a:gd name="T42" fmla="*/ 16 w 24"/>
                  <a:gd name="T43" fmla="*/ 26 h 30"/>
                  <a:gd name="T44" fmla="*/ 16 w 24"/>
                  <a:gd name="T45" fmla="*/ 26 h 30"/>
                  <a:gd name="T46" fmla="*/ 24 w 24"/>
                  <a:gd name="T47" fmla="*/ 24 h 30"/>
                  <a:gd name="T48" fmla="*/ 24 w 24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30">
                    <a:moveTo>
                      <a:pt x="24" y="0"/>
                    </a:moveTo>
                    <a:lnTo>
                      <a:pt x="2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6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8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22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24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Freeform 2171"/>
              <p:cNvSpPr>
                <a:spLocks noEditPoints="1"/>
              </p:cNvSpPr>
              <p:nvPr/>
            </p:nvSpPr>
            <p:spPr bwMode="auto">
              <a:xfrm>
                <a:off x="3036" y="2472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4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38 w 52"/>
                  <a:gd name="T15" fmla="*/ 16 h 16"/>
                  <a:gd name="T16" fmla="*/ 34 w 52"/>
                  <a:gd name="T17" fmla="*/ 14 h 16"/>
                  <a:gd name="T18" fmla="*/ 26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0 w 52"/>
                  <a:gd name="T25" fmla="*/ 12 h 16"/>
                  <a:gd name="T26" fmla="*/ 12 w 52"/>
                  <a:gd name="T27" fmla="*/ 16 h 16"/>
                  <a:gd name="T28" fmla="*/ 8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6 w 52"/>
                  <a:gd name="T37" fmla="*/ 2 h 16"/>
                  <a:gd name="T38" fmla="*/ 14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4 h 16"/>
                  <a:gd name="T46" fmla="*/ 6 w 52"/>
                  <a:gd name="T47" fmla="*/ 6 h 16"/>
                  <a:gd name="T48" fmla="*/ 6 w 52"/>
                  <a:gd name="T49" fmla="*/ 4 h 16"/>
                  <a:gd name="T50" fmla="*/ 14 w 52"/>
                  <a:gd name="T51" fmla="*/ 2 h 16"/>
                  <a:gd name="T52" fmla="*/ 22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10 w 52"/>
                  <a:gd name="T59" fmla="*/ 14 h 16"/>
                  <a:gd name="T60" fmla="*/ 42 w 52"/>
                  <a:gd name="T61" fmla="*/ 14 h 16"/>
                  <a:gd name="T62" fmla="*/ 46 w 52"/>
                  <a:gd name="T63" fmla="*/ 8 h 16"/>
                  <a:gd name="T64" fmla="*/ 44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28 w 52"/>
                  <a:gd name="T71" fmla="*/ 4 h 16"/>
                  <a:gd name="T72" fmla="*/ 32 w 52"/>
                  <a:gd name="T73" fmla="*/ 12 h 16"/>
                  <a:gd name="T74" fmla="*/ 38 w 52"/>
                  <a:gd name="T75" fmla="*/ 14 h 16"/>
                  <a:gd name="T76" fmla="*/ 42 w 52"/>
                  <a:gd name="T7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  <a:moveTo>
                      <a:pt x="42" y="14"/>
                    </a:moveTo>
                    <a:lnTo>
                      <a:pt x="42" y="14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42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Freeform 2172"/>
              <p:cNvSpPr>
                <a:spLocks noEditPoints="1"/>
              </p:cNvSpPr>
              <p:nvPr/>
            </p:nvSpPr>
            <p:spPr bwMode="auto">
              <a:xfrm>
                <a:off x="3036" y="2472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6 w 26"/>
                  <a:gd name="T9" fmla="*/ 14 h 16"/>
                  <a:gd name="T10" fmla="*/ 12 w 26"/>
                  <a:gd name="T11" fmla="*/ 16 h 16"/>
                  <a:gd name="T12" fmla="*/ 12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6 w 26"/>
                  <a:gd name="T31" fmla="*/ 2 h 16"/>
                  <a:gd name="T32" fmla="*/ 6 w 26"/>
                  <a:gd name="T33" fmla="*/ 2 h 16"/>
                  <a:gd name="T34" fmla="*/ 14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4 h 16"/>
                  <a:gd name="T44" fmla="*/ 10 w 26"/>
                  <a:gd name="T45" fmla="*/ 14 h 16"/>
                  <a:gd name="T46" fmla="*/ 6 w 26"/>
                  <a:gd name="T47" fmla="*/ 8 h 16"/>
                  <a:gd name="T48" fmla="*/ 6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18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4 w 26"/>
                  <a:gd name="T71" fmla="*/ 14 h 16"/>
                  <a:gd name="T72" fmla="*/ 10 w 26"/>
                  <a:gd name="T73" fmla="*/ 14 h 16"/>
                  <a:gd name="T74" fmla="*/ 10 w 26"/>
                  <a:gd name="T7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Rectangle 2173"/>
              <p:cNvSpPr>
                <a:spLocks noChangeArrowheads="1"/>
              </p:cNvSpPr>
              <p:nvPr/>
            </p:nvSpPr>
            <p:spPr bwMode="auto">
              <a:xfrm>
                <a:off x="2870" y="3058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Freeform 2174"/>
              <p:cNvSpPr/>
              <p:nvPr/>
            </p:nvSpPr>
            <p:spPr bwMode="auto">
              <a:xfrm>
                <a:off x="2888" y="3142"/>
                <a:ext cx="92" cy="40"/>
              </a:xfrm>
              <a:custGeom>
                <a:avLst/>
                <a:gdLst>
                  <a:gd name="T0" fmla="*/ 56 w 92"/>
                  <a:gd name="T1" fmla="*/ 0 h 40"/>
                  <a:gd name="T2" fmla="*/ 56 w 92"/>
                  <a:gd name="T3" fmla="*/ 0 h 40"/>
                  <a:gd name="T4" fmla="*/ 70 w 92"/>
                  <a:gd name="T5" fmla="*/ 6 h 40"/>
                  <a:gd name="T6" fmla="*/ 82 w 92"/>
                  <a:gd name="T7" fmla="*/ 10 h 40"/>
                  <a:gd name="T8" fmla="*/ 88 w 92"/>
                  <a:gd name="T9" fmla="*/ 12 h 40"/>
                  <a:gd name="T10" fmla="*/ 90 w 92"/>
                  <a:gd name="T11" fmla="*/ 14 h 40"/>
                  <a:gd name="T12" fmla="*/ 92 w 92"/>
                  <a:gd name="T13" fmla="*/ 16 h 40"/>
                  <a:gd name="T14" fmla="*/ 92 w 92"/>
                  <a:gd name="T15" fmla="*/ 16 h 40"/>
                  <a:gd name="T16" fmla="*/ 92 w 92"/>
                  <a:gd name="T17" fmla="*/ 40 h 40"/>
                  <a:gd name="T18" fmla="*/ 92 w 92"/>
                  <a:gd name="T19" fmla="*/ 40 h 40"/>
                  <a:gd name="T20" fmla="*/ 0 w 92"/>
                  <a:gd name="T21" fmla="*/ 40 h 40"/>
                  <a:gd name="T22" fmla="*/ 0 w 92"/>
                  <a:gd name="T23" fmla="*/ 40 h 40"/>
                  <a:gd name="T24" fmla="*/ 0 w 92"/>
                  <a:gd name="T25" fmla="*/ 16 h 40"/>
                  <a:gd name="T26" fmla="*/ 0 w 92"/>
                  <a:gd name="T27" fmla="*/ 16 h 40"/>
                  <a:gd name="T28" fmla="*/ 0 w 92"/>
                  <a:gd name="T29" fmla="*/ 14 h 40"/>
                  <a:gd name="T30" fmla="*/ 2 w 92"/>
                  <a:gd name="T31" fmla="*/ 12 h 40"/>
                  <a:gd name="T32" fmla="*/ 10 w 92"/>
                  <a:gd name="T33" fmla="*/ 10 h 40"/>
                  <a:gd name="T34" fmla="*/ 20 w 92"/>
                  <a:gd name="T35" fmla="*/ 6 h 40"/>
                  <a:gd name="T36" fmla="*/ 34 w 92"/>
                  <a:gd name="T37" fmla="*/ 0 h 40"/>
                  <a:gd name="T38" fmla="*/ 34 w 92"/>
                  <a:gd name="T39" fmla="*/ 0 h 40"/>
                  <a:gd name="T40" fmla="*/ 46 w 92"/>
                  <a:gd name="T41" fmla="*/ 0 h 40"/>
                  <a:gd name="T42" fmla="*/ 46 w 92"/>
                  <a:gd name="T43" fmla="*/ 0 h 40"/>
                  <a:gd name="T44" fmla="*/ 56 w 92"/>
                  <a:gd name="T45" fmla="*/ 0 h 40"/>
                  <a:gd name="T46" fmla="*/ 56 w 92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0">
                    <a:moveTo>
                      <a:pt x="56" y="0"/>
                    </a:move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88" y="12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Freeform 2175"/>
              <p:cNvSpPr/>
              <p:nvPr/>
            </p:nvSpPr>
            <p:spPr bwMode="auto">
              <a:xfrm>
                <a:off x="2888" y="314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0 w 46"/>
                  <a:gd name="T17" fmla="*/ 6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0" y="6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Freeform 2176"/>
              <p:cNvSpPr/>
              <p:nvPr/>
            </p:nvSpPr>
            <p:spPr bwMode="auto">
              <a:xfrm>
                <a:off x="2926" y="3148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4 w 16"/>
                  <a:gd name="T5" fmla="*/ 10 h 34"/>
                  <a:gd name="T6" fmla="*/ 4 w 16"/>
                  <a:gd name="T7" fmla="*/ 10 h 34"/>
                  <a:gd name="T8" fmla="*/ 2 w 16"/>
                  <a:gd name="T9" fmla="*/ 8 h 34"/>
                  <a:gd name="T10" fmla="*/ 2 w 16"/>
                  <a:gd name="T11" fmla="*/ 8 h 34"/>
                  <a:gd name="T12" fmla="*/ 2 w 16"/>
                  <a:gd name="T13" fmla="*/ 2 h 34"/>
                  <a:gd name="T14" fmla="*/ 2 w 16"/>
                  <a:gd name="T15" fmla="*/ 2 h 34"/>
                  <a:gd name="T16" fmla="*/ 2 w 16"/>
                  <a:gd name="T17" fmla="*/ 0 h 34"/>
                  <a:gd name="T18" fmla="*/ 4 w 16"/>
                  <a:gd name="T19" fmla="*/ 0 h 34"/>
                  <a:gd name="T20" fmla="*/ 8 w 16"/>
                  <a:gd name="T21" fmla="*/ 0 h 34"/>
                  <a:gd name="T22" fmla="*/ 10 w 16"/>
                  <a:gd name="T23" fmla="*/ 0 h 34"/>
                  <a:gd name="T24" fmla="*/ 10 w 16"/>
                  <a:gd name="T25" fmla="*/ 0 h 34"/>
                  <a:gd name="T26" fmla="*/ 12 w 16"/>
                  <a:gd name="T27" fmla="*/ 0 h 34"/>
                  <a:gd name="T28" fmla="*/ 14 w 16"/>
                  <a:gd name="T29" fmla="*/ 2 h 34"/>
                  <a:gd name="T30" fmla="*/ 12 w 16"/>
                  <a:gd name="T31" fmla="*/ 8 h 34"/>
                  <a:gd name="T32" fmla="*/ 12 w 16"/>
                  <a:gd name="T33" fmla="*/ 8 h 34"/>
                  <a:gd name="T34" fmla="*/ 12 w 16"/>
                  <a:gd name="T35" fmla="*/ 8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Freeform 2177"/>
              <p:cNvSpPr/>
              <p:nvPr/>
            </p:nvSpPr>
            <p:spPr bwMode="auto">
              <a:xfrm>
                <a:off x="2926" y="3148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4 w 8"/>
                  <a:gd name="T5" fmla="*/ 10 h 34"/>
                  <a:gd name="T6" fmla="*/ 4 w 8"/>
                  <a:gd name="T7" fmla="*/ 10 h 34"/>
                  <a:gd name="T8" fmla="*/ 2 w 8"/>
                  <a:gd name="T9" fmla="*/ 8 h 34"/>
                  <a:gd name="T10" fmla="*/ 2 w 8"/>
                  <a:gd name="T11" fmla="*/ 8 h 34"/>
                  <a:gd name="T12" fmla="*/ 2 w 8"/>
                  <a:gd name="T13" fmla="*/ 2 h 34"/>
                  <a:gd name="T14" fmla="*/ 2 w 8"/>
                  <a:gd name="T15" fmla="*/ 2 h 34"/>
                  <a:gd name="T16" fmla="*/ 2 w 8"/>
                  <a:gd name="T17" fmla="*/ 0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Freeform 2178"/>
              <p:cNvSpPr/>
              <p:nvPr/>
            </p:nvSpPr>
            <p:spPr bwMode="auto">
              <a:xfrm>
                <a:off x="2930" y="3144"/>
                <a:ext cx="38" cy="38"/>
              </a:xfrm>
              <a:custGeom>
                <a:avLst/>
                <a:gdLst>
                  <a:gd name="T0" fmla="*/ 18 w 38"/>
                  <a:gd name="T1" fmla="*/ 0 h 38"/>
                  <a:gd name="T2" fmla="*/ 18 w 38"/>
                  <a:gd name="T3" fmla="*/ 0 h 38"/>
                  <a:gd name="T4" fmla="*/ 28 w 38"/>
                  <a:gd name="T5" fmla="*/ 4 h 38"/>
                  <a:gd name="T6" fmla="*/ 38 w 38"/>
                  <a:gd name="T7" fmla="*/ 6 h 38"/>
                  <a:gd name="T8" fmla="*/ 30 w 38"/>
                  <a:gd name="T9" fmla="*/ 38 h 38"/>
                  <a:gd name="T10" fmla="*/ 0 w 38"/>
                  <a:gd name="T11" fmla="*/ 38 h 38"/>
                  <a:gd name="T12" fmla="*/ 18 w 38"/>
                  <a:gd name="T13" fmla="*/ 0 h 38"/>
                  <a:gd name="T14" fmla="*/ 18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8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Freeform 2179"/>
              <p:cNvSpPr/>
              <p:nvPr/>
            </p:nvSpPr>
            <p:spPr bwMode="auto">
              <a:xfrm>
                <a:off x="2900" y="3144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Freeform 2180"/>
              <p:cNvSpPr/>
              <p:nvPr/>
            </p:nvSpPr>
            <p:spPr bwMode="auto">
              <a:xfrm>
                <a:off x="2934" y="3142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4 w 14"/>
                  <a:gd name="T9" fmla="*/ 12 h 18"/>
                  <a:gd name="T10" fmla="*/ 8 w 14"/>
                  <a:gd name="T11" fmla="*/ 18 h 18"/>
                  <a:gd name="T12" fmla="*/ 8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Freeform 2181"/>
              <p:cNvSpPr/>
              <p:nvPr/>
            </p:nvSpPr>
            <p:spPr bwMode="auto">
              <a:xfrm>
                <a:off x="2918" y="3142"/>
                <a:ext cx="16" cy="18"/>
              </a:xfrm>
              <a:custGeom>
                <a:avLst/>
                <a:gdLst>
                  <a:gd name="T0" fmla="*/ 4 w 16"/>
                  <a:gd name="T1" fmla="*/ 0 h 18"/>
                  <a:gd name="T2" fmla="*/ 4 w 16"/>
                  <a:gd name="T3" fmla="*/ 0 h 18"/>
                  <a:gd name="T4" fmla="*/ 16 w 16"/>
                  <a:gd name="T5" fmla="*/ 6 h 18"/>
                  <a:gd name="T6" fmla="*/ 16 w 16"/>
                  <a:gd name="T7" fmla="*/ 6 h 18"/>
                  <a:gd name="T8" fmla="*/ 10 w 16"/>
                  <a:gd name="T9" fmla="*/ 12 h 18"/>
                  <a:gd name="T10" fmla="*/ 6 w 16"/>
                  <a:gd name="T11" fmla="*/ 18 h 18"/>
                  <a:gd name="T12" fmla="*/ 6 w 16"/>
                  <a:gd name="T13" fmla="*/ 18 h 18"/>
                  <a:gd name="T14" fmla="*/ 4 w 16"/>
                  <a:gd name="T15" fmla="*/ 12 h 18"/>
                  <a:gd name="T16" fmla="*/ 0 w 16"/>
                  <a:gd name="T17" fmla="*/ 2 h 18"/>
                  <a:gd name="T18" fmla="*/ 0 w 16"/>
                  <a:gd name="T19" fmla="*/ 2 h 18"/>
                  <a:gd name="T20" fmla="*/ 4 w 16"/>
                  <a:gd name="T21" fmla="*/ 0 h 18"/>
                  <a:gd name="T22" fmla="*/ 4 w 16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Freeform 2182"/>
              <p:cNvSpPr/>
              <p:nvPr/>
            </p:nvSpPr>
            <p:spPr bwMode="auto">
              <a:xfrm>
                <a:off x="2956" y="3094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Freeform 2183"/>
              <p:cNvSpPr/>
              <p:nvPr/>
            </p:nvSpPr>
            <p:spPr bwMode="auto">
              <a:xfrm>
                <a:off x="2908" y="309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Freeform 2184"/>
              <p:cNvSpPr/>
              <p:nvPr/>
            </p:nvSpPr>
            <p:spPr bwMode="auto">
              <a:xfrm>
                <a:off x="2922" y="3128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Freeform 2185"/>
              <p:cNvSpPr/>
              <p:nvPr/>
            </p:nvSpPr>
            <p:spPr bwMode="auto">
              <a:xfrm>
                <a:off x="2922" y="3128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Freeform 2186"/>
              <p:cNvSpPr/>
              <p:nvPr/>
            </p:nvSpPr>
            <p:spPr bwMode="auto">
              <a:xfrm>
                <a:off x="2910" y="3068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Freeform 2187"/>
              <p:cNvSpPr/>
              <p:nvPr/>
            </p:nvSpPr>
            <p:spPr bwMode="auto">
              <a:xfrm>
                <a:off x="2910" y="3068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Freeform 2188"/>
              <p:cNvSpPr/>
              <p:nvPr/>
            </p:nvSpPr>
            <p:spPr bwMode="auto">
              <a:xfrm>
                <a:off x="2928" y="3120"/>
                <a:ext cx="10" cy="0"/>
              </a:xfrm>
              <a:custGeom>
                <a:avLst/>
                <a:gdLst>
                  <a:gd name="T0" fmla="*/ 10 w 10"/>
                  <a:gd name="T1" fmla="*/ 2 w 10"/>
                  <a:gd name="T2" fmla="*/ 2 w 10"/>
                  <a:gd name="T3" fmla="*/ 0 w 10"/>
                  <a:gd name="T4" fmla="*/ 0 w 10"/>
                  <a:gd name="T5" fmla="*/ 0 w 10"/>
                  <a:gd name="T6" fmla="*/ 2 w 10"/>
                  <a:gd name="T7" fmla="*/ 10 w 10"/>
                  <a:gd name="T8" fmla="*/ 10 w 10"/>
                  <a:gd name="T9" fmla="*/ 10 w 10"/>
                  <a:gd name="T10" fmla="*/ 10 w 10"/>
                  <a:gd name="T11" fmla="*/ 10 w 10"/>
                  <a:gd name="T12" fmla="*/ 10 w 10"/>
                  <a:gd name="T13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Freeform 2189"/>
              <p:cNvSpPr/>
              <p:nvPr/>
            </p:nvSpPr>
            <p:spPr bwMode="auto">
              <a:xfrm>
                <a:off x="2910" y="3066"/>
                <a:ext cx="46" cy="28"/>
              </a:xfrm>
              <a:custGeom>
                <a:avLst/>
                <a:gdLst>
                  <a:gd name="T0" fmla="*/ 16 w 46"/>
                  <a:gd name="T1" fmla="*/ 12 h 28"/>
                  <a:gd name="T2" fmla="*/ 16 w 46"/>
                  <a:gd name="T3" fmla="*/ 12 h 28"/>
                  <a:gd name="T4" fmla="*/ 22 w 46"/>
                  <a:gd name="T5" fmla="*/ 18 h 28"/>
                  <a:gd name="T6" fmla="*/ 28 w 46"/>
                  <a:gd name="T7" fmla="*/ 24 h 28"/>
                  <a:gd name="T8" fmla="*/ 38 w 46"/>
                  <a:gd name="T9" fmla="*/ 26 h 28"/>
                  <a:gd name="T10" fmla="*/ 46 w 46"/>
                  <a:gd name="T11" fmla="*/ 28 h 28"/>
                  <a:gd name="T12" fmla="*/ 46 w 46"/>
                  <a:gd name="T13" fmla="*/ 28 h 28"/>
                  <a:gd name="T14" fmla="*/ 46 w 46"/>
                  <a:gd name="T15" fmla="*/ 22 h 28"/>
                  <a:gd name="T16" fmla="*/ 46 w 46"/>
                  <a:gd name="T17" fmla="*/ 14 h 28"/>
                  <a:gd name="T18" fmla="*/ 44 w 46"/>
                  <a:gd name="T19" fmla="*/ 10 h 28"/>
                  <a:gd name="T20" fmla="*/ 40 w 46"/>
                  <a:gd name="T21" fmla="*/ 6 h 28"/>
                  <a:gd name="T22" fmla="*/ 34 w 46"/>
                  <a:gd name="T23" fmla="*/ 2 h 28"/>
                  <a:gd name="T24" fmla="*/ 28 w 46"/>
                  <a:gd name="T25" fmla="*/ 0 h 28"/>
                  <a:gd name="T26" fmla="*/ 22 w 46"/>
                  <a:gd name="T27" fmla="*/ 0 h 28"/>
                  <a:gd name="T28" fmla="*/ 16 w 46"/>
                  <a:gd name="T29" fmla="*/ 2 h 28"/>
                  <a:gd name="T30" fmla="*/ 16 w 46"/>
                  <a:gd name="T31" fmla="*/ 2 h 28"/>
                  <a:gd name="T32" fmla="*/ 8 w 46"/>
                  <a:gd name="T33" fmla="*/ 4 h 28"/>
                  <a:gd name="T34" fmla="*/ 2 w 46"/>
                  <a:gd name="T35" fmla="*/ 8 h 28"/>
                  <a:gd name="T36" fmla="*/ 0 w 46"/>
                  <a:gd name="T37" fmla="*/ 18 h 28"/>
                  <a:gd name="T38" fmla="*/ 0 w 46"/>
                  <a:gd name="T39" fmla="*/ 28 h 28"/>
                  <a:gd name="T40" fmla="*/ 0 w 46"/>
                  <a:gd name="T41" fmla="*/ 28 h 28"/>
                  <a:gd name="T42" fmla="*/ 10 w 46"/>
                  <a:gd name="T43" fmla="*/ 22 h 28"/>
                  <a:gd name="T44" fmla="*/ 16 w 46"/>
                  <a:gd name="T45" fmla="*/ 12 h 28"/>
                  <a:gd name="T46" fmla="*/ 16 w 46"/>
                  <a:gd name="T47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2" y="18"/>
                    </a:lnTo>
                    <a:lnTo>
                      <a:pt x="28" y="24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2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Freeform 2190"/>
              <p:cNvSpPr/>
              <p:nvPr/>
            </p:nvSpPr>
            <p:spPr bwMode="auto">
              <a:xfrm>
                <a:off x="2910" y="3066"/>
                <a:ext cx="24" cy="28"/>
              </a:xfrm>
              <a:custGeom>
                <a:avLst/>
                <a:gdLst>
                  <a:gd name="T0" fmla="*/ 16 w 24"/>
                  <a:gd name="T1" fmla="*/ 12 h 28"/>
                  <a:gd name="T2" fmla="*/ 16 w 24"/>
                  <a:gd name="T3" fmla="*/ 12 h 28"/>
                  <a:gd name="T4" fmla="*/ 24 w 24"/>
                  <a:gd name="T5" fmla="*/ 20 h 28"/>
                  <a:gd name="T6" fmla="*/ 24 w 24"/>
                  <a:gd name="T7" fmla="*/ 0 h 28"/>
                  <a:gd name="T8" fmla="*/ 24 w 24"/>
                  <a:gd name="T9" fmla="*/ 0 h 28"/>
                  <a:gd name="T10" fmla="*/ 16 w 24"/>
                  <a:gd name="T11" fmla="*/ 2 h 28"/>
                  <a:gd name="T12" fmla="*/ 16 w 24"/>
                  <a:gd name="T13" fmla="*/ 2 h 28"/>
                  <a:gd name="T14" fmla="*/ 8 w 24"/>
                  <a:gd name="T15" fmla="*/ 4 h 28"/>
                  <a:gd name="T16" fmla="*/ 2 w 24"/>
                  <a:gd name="T17" fmla="*/ 8 h 28"/>
                  <a:gd name="T18" fmla="*/ 0 w 24"/>
                  <a:gd name="T19" fmla="*/ 18 h 28"/>
                  <a:gd name="T20" fmla="*/ 0 w 24"/>
                  <a:gd name="T21" fmla="*/ 28 h 28"/>
                  <a:gd name="T22" fmla="*/ 0 w 24"/>
                  <a:gd name="T23" fmla="*/ 28 h 28"/>
                  <a:gd name="T24" fmla="*/ 10 w 24"/>
                  <a:gd name="T25" fmla="*/ 22 h 28"/>
                  <a:gd name="T26" fmla="*/ 16 w 24"/>
                  <a:gd name="T27" fmla="*/ 12 h 28"/>
                  <a:gd name="T28" fmla="*/ 16 w 24"/>
                  <a:gd name="T2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8">
                    <a:moveTo>
                      <a:pt x="16" y="12"/>
                    </a:moveTo>
                    <a:lnTo>
                      <a:pt x="16" y="12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Freeform 2191"/>
              <p:cNvSpPr/>
              <p:nvPr/>
            </p:nvSpPr>
            <p:spPr bwMode="auto">
              <a:xfrm>
                <a:off x="2938" y="3096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0 h 2"/>
                  <a:gd name="T6" fmla="*/ 12 w 14"/>
                  <a:gd name="T7" fmla="*/ 0 h 2"/>
                  <a:gd name="T8" fmla="*/ 14 w 14"/>
                  <a:gd name="T9" fmla="*/ 0 h 2"/>
                  <a:gd name="T10" fmla="*/ 12 w 14"/>
                  <a:gd name="T11" fmla="*/ 0 h 2"/>
                  <a:gd name="T12" fmla="*/ 10 w 14"/>
                  <a:gd name="T13" fmla="*/ 0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0 h 2"/>
                  <a:gd name="T20" fmla="*/ 0 w 14"/>
                  <a:gd name="T21" fmla="*/ 0 h 2"/>
                  <a:gd name="T22" fmla="*/ 0 w 14"/>
                  <a:gd name="T23" fmla="*/ 0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Freeform 2192"/>
              <p:cNvSpPr/>
              <p:nvPr/>
            </p:nvSpPr>
            <p:spPr bwMode="auto">
              <a:xfrm>
                <a:off x="2916" y="3096"/>
                <a:ext cx="12" cy="2"/>
              </a:xfrm>
              <a:custGeom>
                <a:avLst/>
                <a:gdLst>
                  <a:gd name="T0" fmla="*/ 2 w 12"/>
                  <a:gd name="T1" fmla="*/ 0 h 2"/>
                  <a:gd name="T2" fmla="*/ 2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4 w 12"/>
                  <a:gd name="T13" fmla="*/ 0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2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Freeform 2193"/>
              <p:cNvSpPr/>
              <p:nvPr/>
            </p:nvSpPr>
            <p:spPr bwMode="auto">
              <a:xfrm>
                <a:off x="2950" y="3166"/>
                <a:ext cx="10" cy="12"/>
              </a:xfrm>
              <a:custGeom>
                <a:avLst/>
                <a:gdLst>
                  <a:gd name="T0" fmla="*/ 10 w 10"/>
                  <a:gd name="T1" fmla="*/ 6 h 12"/>
                  <a:gd name="T2" fmla="*/ 6 w 10"/>
                  <a:gd name="T3" fmla="*/ 0 h 12"/>
                  <a:gd name="T4" fmla="*/ 0 w 10"/>
                  <a:gd name="T5" fmla="*/ 6 h 12"/>
                  <a:gd name="T6" fmla="*/ 6 w 10"/>
                  <a:gd name="T7" fmla="*/ 12 h 12"/>
                  <a:gd name="T8" fmla="*/ 1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Freeform 2194"/>
              <p:cNvSpPr/>
              <p:nvPr/>
            </p:nvSpPr>
            <p:spPr bwMode="auto">
              <a:xfrm>
                <a:off x="2940" y="3166"/>
                <a:ext cx="8" cy="12"/>
              </a:xfrm>
              <a:custGeom>
                <a:avLst/>
                <a:gdLst>
                  <a:gd name="T0" fmla="*/ 8 w 8"/>
                  <a:gd name="T1" fmla="*/ 6 h 12"/>
                  <a:gd name="T2" fmla="*/ 4 w 8"/>
                  <a:gd name="T3" fmla="*/ 0 h 12"/>
                  <a:gd name="T4" fmla="*/ 0 w 8"/>
                  <a:gd name="T5" fmla="*/ 6 h 12"/>
                  <a:gd name="T6" fmla="*/ 4 w 8"/>
                  <a:gd name="T7" fmla="*/ 12 h 12"/>
                  <a:gd name="T8" fmla="*/ 8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Freeform 2195"/>
              <p:cNvSpPr/>
              <p:nvPr/>
            </p:nvSpPr>
            <p:spPr bwMode="auto">
              <a:xfrm>
                <a:off x="2950" y="3150"/>
                <a:ext cx="10" cy="14"/>
              </a:xfrm>
              <a:custGeom>
                <a:avLst/>
                <a:gdLst>
                  <a:gd name="T0" fmla="*/ 10 w 10"/>
                  <a:gd name="T1" fmla="*/ 6 h 14"/>
                  <a:gd name="T2" fmla="*/ 6 w 10"/>
                  <a:gd name="T3" fmla="*/ 0 h 14"/>
                  <a:gd name="T4" fmla="*/ 0 w 10"/>
                  <a:gd name="T5" fmla="*/ 6 h 14"/>
                  <a:gd name="T6" fmla="*/ 6 w 10"/>
                  <a:gd name="T7" fmla="*/ 14 h 14"/>
                  <a:gd name="T8" fmla="*/ 1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Freeform 2196"/>
              <p:cNvSpPr/>
              <p:nvPr/>
            </p:nvSpPr>
            <p:spPr bwMode="auto">
              <a:xfrm>
                <a:off x="2908" y="3166"/>
                <a:ext cx="8" cy="12"/>
              </a:xfrm>
              <a:custGeom>
                <a:avLst/>
                <a:gdLst>
                  <a:gd name="T0" fmla="*/ 0 w 8"/>
                  <a:gd name="T1" fmla="*/ 6 h 12"/>
                  <a:gd name="T2" fmla="*/ 4 w 8"/>
                  <a:gd name="T3" fmla="*/ 0 h 12"/>
                  <a:gd name="T4" fmla="*/ 8 w 8"/>
                  <a:gd name="T5" fmla="*/ 6 h 12"/>
                  <a:gd name="T6" fmla="*/ 4 w 8"/>
                  <a:gd name="T7" fmla="*/ 12 h 12"/>
                  <a:gd name="T8" fmla="*/ 0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Freeform 2197"/>
              <p:cNvSpPr/>
              <p:nvPr/>
            </p:nvSpPr>
            <p:spPr bwMode="auto">
              <a:xfrm>
                <a:off x="2918" y="3166"/>
                <a:ext cx="10" cy="12"/>
              </a:xfrm>
              <a:custGeom>
                <a:avLst/>
                <a:gdLst>
                  <a:gd name="T0" fmla="*/ 0 w 10"/>
                  <a:gd name="T1" fmla="*/ 6 h 12"/>
                  <a:gd name="T2" fmla="*/ 4 w 10"/>
                  <a:gd name="T3" fmla="*/ 0 h 12"/>
                  <a:gd name="T4" fmla="*/ 10 w 10"/>
                  <a:gd name="T5" fmla="*/ 6 h 12"/>
                  <a:gd name="T6" fmla="*/ 4 w 10"/>
                  <a:gd name="T7" fmla="*/ 12 h 12"/>
                  <a:gd name="T8" fmla="*/ 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lnTo>
                      <a:pt x="4" y="0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Freeform 2198"/>
              <p:cNvSpPr/>
              <p:nvPr/>
            </p:nvSpPr>
            <p:spPr bwMode="auto">
              <a:xfrm>
                <a:off x="2908" y="3150"/>
                <a:ext cx="8" cy="14"/>
              </a:xfrm>
              <a:custGeom>
                <a:avLst/>
                <a:gdLst>
                  <a:gd name="T0" fmla="*/ 0 w 8"/>
                  <a:gd name="T1" fmla="*/ 6 h 14"/>
                  <a:gd name="T2" fmla="*/ 4 w 8"/>
                  <a:gd name="T3" fmla="*/ 0 h 14"/>
                  <a:gd name="T4" fmla="*/ 8 w 8"/>
                  <a:gd name="T5" fmla="*/ 6 h 14"/>
                  <a:gd name="T6" fmla="*/ 4 w 8"/>
                  <a:gd name="T7" fmla="*/ 14 h 14"/>
                  <a:gd name="T8" fmla="*/ 0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Rectangle 2199"/>
              <p:cNvSpPr>
                <a:spLocks noChangeArrowheads="1"/>
              </p:cNvSpPr>
              <p:nvPr/>
            </p:nvSpPr>
            <p:spPr bwMode="auto">
              <a:xfrm>
                <a:off x="2998" y="3306"/>
                <a:ext cx="128" cy="124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Freeform 2200"/>
              <p:cNvSpPr/>
              <p:nvPr/>
            </p:nvSpPr>
            <p:spPr bwMode="auto">
              <a:xfrm>
                <a:off x="3084" y="3346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Freeform 2201"/>
              <p:cNvSpPr/>
              <p:nvPr/>
            </p:nvSpPr>
            <p:spPr bwMode="auto">
              <a:xfrm>
                <a:off x="3036" y="3346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Freeform 2202"/>
              <p:cNvSpPr/>
              <p:nvPr/>
            </p:nvSpPr>
            <p:spPr bwMode="auto">
              <a:xfrm>
                <a:off x="3016" y="3392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34 w 92"/>
                  <a:gd name="T5" fmla="*/ 0 h 38"/>
                  <a:gd name="T6" fmla="*/ 34 w 92"/>
                  <a:gd name="T7" fmla="*/ 0 h 38"/>
                  <a:gd name="T8" fmla="*/ 20 w 92"/>
                  <a:gd name="T9" fmla="*/ 4 h 38"/>
                  <a:gd name="T10" fmla="*/ 10 w 92"/>
                  <a:gd name="T11" fmla="*/ 8 h 38"/>
                  <a:gd name="T12" fmla="*/ 2 w 92"/>
                  <a:gd name="T13" fmla="*/ 10 h 38"/>
                  <a:gd name="T14" fmla="*/ 0 w 92"/>
                  <a:gd name="T15" fmla="*/ 12 h 38"/>
                  <a:gd name="T16" fmla="*/ 0 w 92"/>
                  <a:gd name="T17" fmla="*/ 16 h 38"/>
                  <a:gd name="T18" fmla="*/ 0 w 92"/>
                  <a:gd name="T19" fmla="*/ 16 h 38"/>
                  <a:gd name="T20" fmla="*/ 0 w 92"/>
                  <a:gd name="T21" fmla="*/ 38 h 38"/>
                  <a:gd name="T22" fmla="*/ 0 w 92"/>
                  <a:gd name="T23" fmla="*/ 38 h 38"/>
                  <a:gd name="T24" fmla="*/ 92 w 92"/>
                  <a:gd name="T25" fmla="*/ 38 h 38"/>
                  <a:gd name="T26" fmla="*/ 92 w 92"/>
                  <a:gd name="T27" fmla="*/ 38 h 38"/>
                  <a:gd name="T28" fmla="*/ 92 w 92"/>
                  <a:gd name="T29" fmla="*/ 16 h 38"/>
                  <a:gd name="T30" fmla="*/ 92 w 92"/>
                  <a:gd name="T31" fmla="*/ 16 h 38"/>
                  <a:gd name="T32" fmla="*/ 90 w 92"/>
                  <a:gd name="T33" fmla="*/ 12 h 38"/>
                  <a:gd name="T34" fmla="*/ 88 w 92"/>
                  <a:gd name="T35" fmla="*/ 10 h 38"/>
                  <a:gd name="T36" fmla="*/ 82 w 92"/>
                  <a:gd name="T37" fmla="*/ 8 h 38"/>
                  <a:gd name="T38" fmla="*/ 70 w 92"/>
                  <a:gd name="T39" fmla="*/ 4 h 38"/>
                  <a:gd name="T40" fmla="*/ 5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Freeform 2203"/>
              <p:cNvSpPr/>
              <p:nvPr/>
            </p:nvSpPr>
            <p:spPr bwMode="auto">
              <a:xfrm>
                <a:off x="3016" y="3392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46 w 46"/>
                  <a:gd name="T3" fmla="*/ 0 h 38"/>
                  <a:gd name="T4" fmla="*/ 34 w 46"/>
                  <a:gd name="T5" fmla="*/ 0 h 38"/>
                  <a:gd name="T6" fmla="*/ 34 w 46"/>
                  <a:gd name="T7" fmla="*/ 0 h 38"/>
                  <a:gd name="T8" fmla="*/ 20 w 46"/>
                  <a:gd name="T9" fmla="*/ 4 h 38"/>
                  <a:gd name="T10" fmla="*/ 10 w 46"/>
                  <a:gd name="T11" fmla="*/ 8 h 38"/>
                  <a:gd name="T12" fmla="*/ 2 w 46"/>
                  <a:gd name="T13" fmla="*/ 10 h 38"/>
                  <a:gd name="T14" fmla="*/ 0 w 46"/>
                  <a:gd name="T15" fmla="*/ 12 h 38"/>
                  <a:gd name="T16" fmla="*/ 0 w 46"/>
                  <a:gd name="T17" fmla="*/ 16 h 38"/>
                  <a:gd name="T18" fmla="*/ 0 w 46"/>
                  <a:gd name="T19" fmla="*/ 16 h 38"/>
                  <a:gd name="T20" fmla="*/ 0 w 46"/>
                  <a:gd name="T21" fmla="*/ 38 h 38"/>
                  <a:gd name="T22" fmla="*/ 0 w 46"/>
                  <a:gd name="T23" fmla="*/ 38 h 38"/>
                  <a:gd name="T24" fmla="*/ 46 w 46"/>
                  <a:gd name="T25" fmla="*/ 38 h 38"/>
                  <a:gd name="T26" fmla="*/ 46 w 46"/>
                  <a:gd name="T27" fmla="*/ 0 h 38"/>
                  <a:gd name="T28" fmla="*/ 46 w 46"/>
                  <a:gd name="T2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Freeform 2204"/>
              <p:cNvSpPr/>
              <p:nvPr/>
            </p:nvSpPr>
            <p:spPr bwMode="auto">
              <a:xfrm>
                <a:off x="3048" y="3392"/>
                <a:ext cx="26" cy="14"/>
              </a:xfrm>
              <a:custGeom>
                <a:avLst/>
                <a:gdLst>
                  <a:gd name="T0" fmla="*/ 14 w 26"/>
                  <a:gd name="T1" fmla="*/ 0 h 14"/>
                  <a:gd name="T2" fmla="*/ 14 w 26"/>
                  <a:gd name="T3" fmla="*/ 0 h 14"/>
                  <a:gd name="T4" fmla="*/ 2 w 26"/>
                  <a:gd name="T5" fmla="*/ 0 h 14"/>
                  <a:gd name="T6" fmla="*/ 2 w 26"/>
                  <a:gd name="T7" fmla="*/ 0 h 14"/>
                  <a:gd name="T8" fmla="*/ 0 w 26"/>
                  <a:gd name="T9" fmla="*/ 0 h 14"/>
                  <a:gd name="T10" fmla="*/ 0 w 26"/>
                  <a:gd name="T11" fmla="*/ 0 h 14"/>
                  <a:gd name="T12" fmla="*/ 0 w 26"/>
                  <a:gd name="T13" fmla="*/ 0 h 14"/>
                  <a:gd name="T14" fmla="*/ 0 w 26"/>
                  <a:gd name="T15" fmla="*/ 0 h 14"/>
                  <a:gd name="T16" fmla="*/ 2 w 26"/>
                  <a:gd name="T17" fmla="*/ 6 h 14"/>
                  <a:gd name="T18" fmla="*/ 4 w 26"/>
                  <a:gd name="T19" fmla="*/ 10 h 14"/>
                  <a:gd name="T20" fmla="*/ 8 w 26"/>
                  <a:gd name="T21" fmla="*/ 12 h 14"/>
                  <a:gd name="T22" fmla="*/ 14 w 26"/>
                  <a:gd name="T23" fmla="*/ 14 h 14"/>
                  <a:gd name="T24" fmla="*/ 14 w 26"/>
                  <a:gd name="T25" fmla="*/ 14 h 14"/>
                  <a:gd name="T26" fmla="*/ 14 w 26"/>
                  <a:gd name="T27" fmla="*/ 14 h 14"/>
                  <a:gd name="T28" fmla="*/ 18 w 26"/>
                  <a:gd name="T29" fmla="*/ 12 h 14"/>
                  <a:gd name="T30" fmla="*/ 22 w 26"/>
                  <a:gd name="T31" fmla="*/ 10 h 14"/>
                  <a:gd name="T32" fmla="*/ 26 w 26"/>
                  <a:gd name="T33" fmla="*/ 6 h 14"/>
                  <a:gd name="T34" fmla="*/ 26 w 26"/>
                  <a:gd name="T35" fmla="*/ 0 h 14"/>
                  <a:gd name="T36" fmla="*/ 26 w 26"/>
                  <a:gd name="T37" fmla="*/ 0 h 14"/>
                  <a:gd name="T38" fmla="*/ 26 w 26"/>
                  <a:gd name="T39" fmla="*/ 0 h 14"/>
                  <a:gd name="T40" fmla="*/ 26 w 26"/>
                  <a:gd name="T41" fmla="*/ 0 h 14"/>
                  <a:gd name="T42" fmla="*/ 24 w 26"/>
                  <a:gd name="T43" fmla="*/ 0 h 14"/>
                  <a:gd name="T44" fmla="*/ 14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4" y="0"/>
                    </a:moveTo>
                    <a:lnTo>
                      <a:pt x="1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Freeform 2205"/>
              <p:cNvSpPr/>
              <p:nvPr/>
            </p:nvSpPr>
            <p:spPr bwMode="auto">
              <a:xfrm>
                <a:off x="3048" y="3392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2 w 14"/>
                  <a:gd name="T5" fmla="*/ 0 h 14"/>
                  <a:gd name="T6" fmla="*/ 2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0 w 14"/>
                  <a:gd name="T13" fmla="*/ 0 h 14"/>
                  <a:gd name="T14" fmla="*/ 0 w 14"/>
                  <a:gd name="T15" fmla="*/ 0 h 14"/>
                  <a:gd name="T16" fmla="*/ 2 w 14"/>
                  <a:gd name="T17" fmla="*/ 6 h 14"/>
                  <a:gd name="T18" fmla="*/ 4 w 14"/>
                  <a:gd name="T19" fmla="*/ 10 h 14"/>
                  <a:gd name="T20" fmla="*/ 8 w 14"/>
                  <a:gd name="T21" fmla="*/ 12 h 14"/>
                  <a:gd name="T22" fmla="*/ 14 w 14"/>
                  <a:gd name="T23" fmla="*/ 14 h 14"/>
                  <a:gd name="T24" fmla="*/ 14 w 14"/>
                  <a:gd name="T25" fmla="*/ 14 h 14"/>
                  <a:gd name="T26" fmla="*/ 14 w 14"/>
                  <a:gd name="T27" fmla="*/ 14 h 14"/>
                  <a:gd name="T28" fmla="*/ 14 w 14"/>
                  <a:gd name="T29" fmla="*/ 0 h 14"/>
                  <a:gd name="T30" fmla="*/ 14 w 14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Freeform 2206"/>
              <p:cNvSpPr/>
              <p:nvPr/>
            </p:nvSpPr>
            <p:spPr bwMode="auto">
              <a:xfrm>
                <a:off x="3050" y="3378"/>
                <a:ext cx="22" cy="26"/>
              </a:xfrm>
              <a:custGeom>
                <a:avLst/>
                <a:gdLst>
                  <a:gd name="T0" fmla="*/ 12 w 22"/>
                  <a:gd name="T1" fmla="*/ 26 h 26"/>
                  <a:gd name="T2" fmla="*/ 12 w 22"/>
                  <a:gd name="T3" fmla="*/ 26 h 26"/>
                  <a:gd name="T4" fmla="*/ 8 w 22"/>
                  <a:gd name="T5" fmla="*/ 24 h 26"/>
                  <a:gd name="T6" fmla="*/ 4 w 22"/>
                  <a:gd name="T7" fmla="*/ 22 h 26"/>
                  <a:gd name="T8" fmla="*/ 2 w 22"/>
                  <a:gd name="T9" fmla="*/ 18 h 26"/>
                  <a:gd name="T10" fmla="*/ 0 w 22"/>
                  <a:gd name="T11" fmla="*/ 14 h 26"/>
                  <a:gd name="T12" fmla="*/ 0 w 22"/>
                  <a:gd name="T13" fmla="*/ 14 h 26"/>
                  <a:gd name="T14" fmla="*/ 0 w 22"/>
                  <a:gd name="T15" fmla="*/ 14 h 26"/>
                  <a:gd name="T16" fmla="*/ 0 w 22"/>
                  <a:gd name="T17" fmla="*/ 0 h 26"/>
                  <a:gd name="T18" fmla="*/ 22 w 22"/>
                  <a:gd name="T19" fmla="*/ 0 h 26"/>
                  <a:gd name="T20" fmla="*/ 22 w 22"/>
                  <a:gd name="T21" fmla="*/ 14 h 26"/>
                  <a:gd name="T22" fmla="*/ 22 w 22"/>
                  <a:gd name="T23" fmla="*/ 14 h 26"/>
                  <a:gd name="T24" fmla="*/ 22 w 22"/>
                  <a:gd name="T25" fmla="*/ 14 h 26"/>
                  <a:gd name="T26" fmla="*/ 20 w 22"/>
                  <a:gd name="T27" fmla="*/ 18 h 26"/>
                  <a:gd name="T28" fmla="*/ 18 w 22"/>
                  <a:gd name="T29" fmla="*/ 22 h 26"/>
                  <a:gd name="T30" fmla="*/ 16 w 22"/>
                  <a:gd name="T31" fmla="*/ 24 h 26"/>
                  <a:gd name="T32" fmla="*/ 12 w 22"/>
                  <a:gd name="T33" fmla="*/ 26 h 26"/>
                  <a:gd name="T34" fmla="*/ 12 w 22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0" y="18"/>
                    </a:lnTo>
                    <a:lnTo>
                      <a:pt x="18" y="22"/>
                    </a:lnTo>
                    <a:lnTo>
                      <a:pt x="16" y="24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Freeform 2207"/>
              <p:cNvSpPr/>
              <p:nvPr/>
            </p:nvSpPr>
            <p:spPr bwMode="auto">
              <a:xfrm>
                <a:off x="3050" y="3378"/>
                <a:ext cx="12" cy="26"/>
              </a:xfrm>
              <a:custGeom>
                <a:avLst/>
                <a:gdLst>
                  <a:gd name="T0" fmla="*/ 12 w 12"/>
                  <a:gd name="T1" fmla="*/ 26 h 26"/>
                  <a:gd name="T2" fmla="*/ 12 w 12"/>
                  <a:gd name="T3" fmla="*/ 26 h 26"/>
                  <a:gd name="T4" fmla="*/ 8 w 12"/>
                  <a:gd name="T5" fmla="*/ 24 h 26"/>
                  <a:gd name="T6" fmla="*/ 4 w 12"/>
                  <a:gd name="T7" fmla="*/ 22 h 26"/>
                  <a:gd name="T8" fmla="*/ 2 w 12"/>
                  <a:gd name="T9" fmla="*/ 18 h 26"/>
                  <a:gd name="T10" fmla="*/ 0 w 12"/>
                  <a:gd name="T11" fmla="*/ 14 h 26"/>
                  <a:gd name="T12" fmla="*/ 0 w 12"/>
                  <a:gd name="T13" fmla="*/ 14 h 26"/>
                  <a:gd name="T14" fmla="*/ 0 w 12"/>
                  <a:gd name="T15" fmla="*/ 14 h 26"/>
                  <a:gd name="T16" fmla="*/ 0 w 12"/>
                  <a:gd name="T17" fmla="*/ 0 h 26"/>
                  <a:gd name="T18" fmla="*/ 12 w 12"/>
                  <a:gd name="T19" fmla="*/ 0 h 26"/>
                  <a:gd name="T20" fmla="*/ 12 w 12"/>
                  <a:gd name="T21" fmla="*/ 26 h 26"/>
                  <a:gd name="T22" fmla="*/ 12 w 12"/>
                  <a:gd name="T2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Freeform 2208"/>
              <p:cNvSpPr/>
              <p:nvPr/>
            </p:nvSpPr>
            <p:spPr bwMode="auto">
              <a:xfrm>
                <a:off x="3038" y="3318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Freeform 2209"/>
              <p:cNvSpPr/>
              <p:nvPr/>
            </p:nvSpPr>
            <p:spPr bwMode="auto">
              <a:xfrm>
                <a:off x="3038" y="3318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4 h 64"/>
                  <a:gd name="T12" fmla="*/ 0 w 24"/>
                  <a:gd name="T13" fmla="*/ 22 h 64"/>
                  <a:gd name="T14" fmla="*/ 0 w 24"/>
                  <a:gd name="T15" fmla="*/ 42 h 64"/>
                  <a:gd name="T16" fmla="*/ 0 w 24"/>
                  <a:gd name="T17" fmla="*/ 42 h 64"/>
                  <a:gd name="T18" fmla="*/ 2 w 24"/>
                  <a:gd name="T19" fmla="*/ 50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Freeform 2210"/>
              <p:cNvSpPr/>
              <p:nvPr/>
            </p:nvSpPr>
            <p:spPr bwMode="auto">
              <a:xfrm>
                <a:off x="3056" y="337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6" name="Freeform 2211"/>
              <p:cNvSpPr/>
              <p:nvPr/>
            </p:nvSpPr>
            <p:spPr bwMode="auto">
              <a:xfrm>
                <a:off x="3066" y="3346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2 h 2"/>
                  <a:gd name="T6" fmla="*/ 12 w 14"/>
                  <a:gd name="T7" fmla="*/ 2 h 2"/>
                  <a:gd name="T8" fmla="*/ 14 w 14"/>
                  <a:gd name="T9" fmla="*/ 2 h 2"/>
                  <a:gd name="T10" fmla="*/ 12 w 14"/>
                  <a:gd name="T11" fmla="*/ 2 h 2"/>
                  <a:gd name="T12" fmla="*/ 10 w 14"/>
                  <a:gd name="T13" fmla="*/ 2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2 h 2"/>
                  <a:gd name="T20" fmla="*/ 0 w 14"/>
                  <a:gd name="T21" fmla="*/ 2 h 2"/>
                  <a:gd name="T22" fmla="*/ 0 w 14"/>
                  <a:gd name="T23" fmla="*/ 2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2212"/>
              <p:cNvSpPr/>
              <p:nvPr/>
            </p:nvSpPr>
            <p:spPr bwMode="auto">
              <a:xfrm>
                <a:off x="3044" y="3346"/>
                <a:ext cx="12" cy="2"/>
              </a:xfrm>
              <a:custGeom>
                <a:avLst/>
                <a:gdLst>
                  <a:gd name="T0" fmla="*/ 2 w 12"/>
                  <a:gd name="T1" fmla="*/ 0 h 2"/>
                  <a:gd name="T2" fmla="*/ 2 w 12"/>
                  <a:gd name="T3" fmla="*/ 0 h 2"/>
                  <a:gd name="T4" fmla="*/ 0 w 12"/>
                  <a:gd name="T5" fmla="*/ 2 h 2"/>
                  <a:gd name="T6" fmla="*/ 0 w 12"/>
                  <a:gd name="T7" fmla="*/ 2 h 2"/>
                  <a:gd name="T8" fmla="*/ 0 w 12"/>
                  <a:gd name="T9" fmla="*/ 2 h 2"/>
                  <a:gd name="T10" fmla="*/ 0 w 12"/>
                  <a:gd name="T11" fmla="*/ 2 h 2"/>
                  <a:gd name="T12" fmla="*/ 4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0 w 12"/>
                  <a:gd name="T25" fmla="*/ 0 h 2"/>
                  <a:gd name="T26" fmla="*/ 2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2213"/>
              <p:cNvSpPr/>
              <p:nvPr/>
            </p:nvSpPr>
            <p:spPr bwMode="auto">
              <a:xfrm>
                <a:off x="3038" y="3306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24 w 48"/>
                  <a:gd name="T3" fmla="*/ 8 h 40"/>
                  <a:gd name="T4" fmla="*/ 36 w 48"/>
                  <a:gd name="T5" fmla="*/ 6 h 40"/>
                  <a:gd name="T6" fmla="*/ 44 w 48"/>
                  <a:gd name="T7" fmla="*/ 0 h 40"/>
                  <a:gd name="T8" fmla="*/ 44 w 48"/>
                  <a:gd name="T9" fmla="*/ 0 h 40"/>
                  <a:gd name="T10" fmla="*/ 44 w 48"/>
                  <a:gd name="T11" fmla="*/ 8 h 40"/>
                  <a:gd name="T12" fmla="*/ 42 w 48"/>
                  <a:gd name="T13" fmla="*/ 10 h 40"/>
                  <a:gd name="T14" fmla="*/ 40 w 48"/>
                  <a:gd name="T15" fmla="*/ 14 h 40"/>
                  <a:gd name="T16" fmla="*/ 40 w 48"/>
                  <a:gd name="T17" fmla="*/ 14 h 40"/>
                  <a:gd name="T18" fmla="*/ 44 w 48"/>
                  <a:gd name="T19" fmla="*/ 16 h 40"/>
                  <a:gd name="T20" fmla="*/ 48 w 48"/>
                  <a:gd name="T21" fmla="*/ 14 h 40"/>
                  <a:gd name="T22" fmla="*/ 48 w 48"/>
                  <a:gd name="T23" fmla="*/ 14 h 40"/>
                  <a:gd name="T24" fmla="*/ 48 w 48"/>
                  <a:gd name="T25" fmla="*/ 18 h 40"/>
                  <a:gd name="T26" fmla="*/ 44 w 48"/>
                  <a:gd name="T27" fmla="*/ 20 h 40"/>
                  <a:gd name="T28" fmla="*/ 44 w 48"/>
                  <a:gd name="T29" fmla="*/ 20 h 40"/>
                  <a:gd name="T30" fmla="*/ 48 w 48"/>
                  <a:gd name="T31" fmla="*/ 28 h 40"/>
                  <a:gd name="T32" fmla="*/ 46 w 48"/>
                  <a:gd name="T33" fmla="*/ 40 h 40"/>
                  <a:gd name="T34" fmla="*/ 46 w 48"/>
                  <a:gd name="T35" fmla="*/ 40 h 40"/>
                  <a:gd name="T36" fmla="*/ 44 w 48"/>
                  <a:gd name="T37" fmla="*/ 38 h 40"/>
                  <a:gd name="T38" fmla="*/ 40 w 48"/>
                  <a:gd name="T39" fmla="*/ 30 h 40"/>
                  <a:gd name="T40" fmla="*/ 34 w 48"/>
                  <a:gd name="T41" fmla="*/ 24 h 40"/>
                  <a:gd name="T42" fmla="*/ 30 w 48"/>
                  <a:gd name="T43" fmla="*/ 22 h 40"/>
                  <a:gd name="T44" fmla="*/ 24 w 48"/>
                  <a:gd name="T45" fmla="*/ 22 h 40"/>
                  <a:gd name="T46" fmla="*/ 24 w 48"/>
                  <a:gd name="T47" fmla="*/ 22 h 40"/>
                  <a:gd name="T48" fmla="*/ 18 w 48"/>
                  <a:gd name="T49" fmla="*/ 22 h 40"/>
                  <a:gd name="T50" fmla="*/ 12 w 48"/>
                  <a:gd name="T51" fmla="*/ 24 h 40"/>
                  <a:gd name="T52" fmla="*/ 6 w 48"/>
                  <a:gd name="T53" fmla="*/ 30 h 40"/>
                  <a:gd name="T54" fmla="*/ 2 w 48"/>
                  <a:gd name="T55" fmla="*/ 38 h 40"/>
                  <a:gd name="T56" fmla="*/ 0 w 48"/>
                  <a:gd name="T57" fmla="*/ 40 h 40"/>
                  <a:gd name="T58" fmla="*/ 0 w 48"/>
                  <a:gd name="T59" fmla="*/ 40 h 40"/>
                  <a:gd name="T60" fmla="*/ 0 w 48"/>
                  <a:gd name="T61" fmla="*/ 32 h 40"/>
                  <a:gd name="T62" fmla="*/ 0 w 48"/>
                  <a:gd name="T63" fmla="*/ 26 h 40"/>
                  <a:gd name="T64" fmla="*/ 2 w 48"/>
                  <a:gd name="T65" fmla="*/ 20 h 40"/>
                  <a:gd name="T66" fmla="*/ 4 w 48"/>
                  <a:gd name="T67" fmla="*/ 16 h 40"/>
                  <a:gd name="T68" fmla="*/ 8 w 48"/>
                  <a:gd name="T69" fmla="*/ 12 h 40"/>
                  <a:gd name="T70" fmla="*/ 12 w 48"/>
                  <a:gd name="T71" fmla="*/ 10 h 40"/>
                  <a:gd name="T72" fmla="*/ 24 w 48"/>
                  <a:gd name="T73" fmla="*/ 8 h 40"/>
                  <a:gd name="T74" fmla="*/ 24 w 48"/>
                  <a:gd name="T75" fmla="*/ 8 h 40"/>
                  <a:gd name="T76" fmla="*/ 24 w 48"/>
                  <a:gd name="T77" fmla="*/ 8 h 40"/>
                  <a:gd name="T78" fmla="*/ 24 w 48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6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8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2" y="24"/>
                    </a:lnTo>
                    <a:lnTo>
                      <a:pt x="6" y="30"/>
                    </a:lnTo>
                    <a:lnTo>
                      <a:pt x="2" y="3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2214"/>
              <p:cNvSpPr/>
              <p:nvPr/>
            </p:nvSpPr>
            <p:spPr bwMode="auto">
              <a:xfrm>
                <a:off x="3038" y="3314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4 h 32"/>
                  <a:gd name="T8" fmla="*/ 12 w 24"/>
                  <a:gd name="T9" fmla="*/ 16 h 32"/>
                  <a:gd name="T10" fmla="*/ 6 w 24"/>
                  <a:gd name="T11" fmla="*/ 22 h 32"/>
                  <a:gd name="T12" fmla="*/ 2 w 24"/>
                  <a:gd name="T13" fmla="*/ 30 h 32"/>
                  <a:gd name="T14" fmla="*/ 0 w 24"/>
                  <a:gd name="T15" fmla="*/ 32 h 32"/>
                  <a:gd name="T16" fmla="*/ 0 w 24"/>
                  <a:gd name="T17" fmla="*/ 32 h 32"/>
                  <a:gd name="T18" fmla="*/ 0 w 24"/>
                  <a:gd name="T19" fmla="*/ 24 h 32"/>
                  <a:gd name="T20" fmla="*/ 0 w 24"/>
                  <a:gd name="T21" fmla="*/ 18 h 32"/>
                  <a:gd name="T22" fmla="*/ 2 w 24"/>
                  <a:gd name="T23" fmla="*/ 12 h 32"/>
                  <a:gd name="T24" fmla="*/ 4 w 24"/>
                  <a:gd name="T25" fmla="*/ 8 h 32"/>
                  <a:gd name="T26" fmla="*/ 8 w 24"/>
                  <a:gd name="T27" fmla="*/ 4 h 32"/>
                  <a:gd name="T28" fmla="*/ 12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6" y="22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Rectangle 2215"/>
              <p:cNvSpPr>
                <a:spLocks noChangeArrowheads="1"/>
              </p:cNvSpPr>
              <p:nvPr/>
            </p:nvSpPr>
            <p:spPr bwMode="auto">
              <a:xfrm>
                <a:off x="3058" y="3406"/>
                <a:ext cx="6" cy="24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Rectangle 2216"/>
              <p:cNvSpPr>
                <a:spLocks noChangeArrowheads="1"/>
              </p:cNvSpPr>
              <p:nvPr/>
            </p:nvSpPr>
            <p:spPr bwMode="auto">
              <a:xfrm>
                <a:off x="3058" y="3406"/>
                <a:ext cx="4" cy="24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2217"/>
              <p:cNvSpPr>
                <a:spLocks noEditPoints="1"/>
              </p:cNvSpPr>
              <p:nvPr/>
            </p:nvSpPr>
            <p:spPr bwMode="auto">
              <a:xfrm>
                <a:off x="3060" y="3408"/>
                <a:ext cx="2" cy="20"/>
              </a:xfrm>
              <a:custGeom>
                <a:avLst/>
                <a:gdLst>
                  <a:gd name="T0" fmla="*/ 2 w 2"/>
                  <a:gd name="T1" fmla="*/ 18 h 20"/>
                  <a:gd name="T2" fmla="*/ 2 w 2"/>
                  <a:gd name="T3" fmla="*/ 18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8 h 20"/>
                  <a:gd name="T14" fmla="*/ 2 w 2"/>
                  <a:gd name="T15" fmla="*/ 18 h 20"/>
                  <a:gd name="T16" fmla="*/ 2 w 2"/>
                  <a:gd name="T17" fmla="*/ 18 h 20"/>
                  <a:gd name="T18" fmla="*/ 2 w 2"/>
                  <a:gd name="T19" fmla="*/ 18 h 20"/>
                  <a:gd name="T20" fmla="*/ 2 w 2"/>
                  <a:gd name="T21" fmla="*/ 0 h 20"/>
                  <a:gd name="T22" fmla="*/ 2 w 2"/>
                  <a:gd name="T23" fmla="*/ 0 h 20"/>
                  <a:gd name="T24" fmla="*/ 0 w 2"/>
                  <a:gd name="T25" fmla="*/ 2 h 20"/>
                  <a:gd name="T26" fmla="*/ 0 w 2"/>
                  <a:gd name="T27" fmla="*/ 2 h 20"/>
                  <a:gd name="T28" fmla="*/ 2 w 2"/>
                  <a:gd name="T29" fmla="*/ 4 h 20"/>
                  <a:gd name="T30" fmla="*/ 2 w 2"/>
                  <a:gd name="T31" fmla="*/ 4 h 20"/>
                  <a:gd name="T32" fmla="*/ 2 w 2"/>
                  <a:gd name="T33" fmla="*/ 2 h 20"/>
                  <a:gd name="T34" fmla="*/ 2 w 2"/>
                  <a:gd name="T35" fmla="*/ 2 h 20"/>
                  <a:gd name="T36" fmla="*/ 2 w 2"/>
                  <a:gd name="T37" fmla="*/ 0 h 20"/>
                  <a:gd name="T38" fmla="*/ 2 w 2"/>
                  <a:gd name="T39" fmla="*/ 0 h 20"/>
                  <a:gd name="T40" fmla="*/ 2 w 2"/>
                  <a:gd name="T41" fmla="*/ 8 h 20"/>
                  <a:gd name="T42" fmla="*/ 2 w 2"/>
                  <a:gd name="T43" fmla="*/ 8 h 20"/>
                  <a:gd name="T44" fmla="*/ 0 w 2"/>
                  <a:gd name="T45" fmla="*/ 10 h 20"/>
                  <a:gd name="T46" fmla="*/ 0 w 2"/>
                  <a:gd name="T47" fmla="*/ 10 h 20"/>
                  <a:gd name="T48" fmla="*/ 2 w 2"/>
                  <a:gd name="T49" fmla="*/ 12 h 20"/>
                  <a:gd name="T50" fmla="*/ 2 w 2"/>
                  <a:gd name="T51" fmla="*/ 12 h 20"/>
                  <a:gd name="T52" fmla="*/ 2 w 2"/>
                  <a:gd name="T53" fmla="*/ 10 h 20"/>
                  <a:gd name="T54" fmla="*/ 2 w 2"/>
                  <a:gd name="T55" fmla="*/ 10 h 20"/>
                  <a:gd name="T56" fmla="*/ 2 w 2"/>
                  <a:gd name="T57" fmla="*/ 8 h 20"/>
                  <a:gd name="T58" fmla="*/ 2 w 2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" h="20">
                    <a:moveTo>
                      <a:pt x="2" y="18"/>
                    </a:move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6" name="Group 2419"/>
            <p:cNvGrpSpPr/>
            <p:nvPr/>
          </p:nvGrpSpPr>
          <p:grpSpPr bwMode="auto">
            <a:xfrm>
              <a:off x="1334" y="2188"/>
              <a:ext cx="2302" cy="1374"/>
              <a:chOff x="1334" y="2188"/>
              <a:chExt cx="2302" cy="1374"/>
            </a:xfrm>
          </p:grpSpPr>
          <p:sp>
            <p:nvSpPr>
              <p:cNvPr id="773" name="Freeform 2219"/>
              <p:cNvSpPr>
                <a:spLocks noEditPoints="1"/>
              </p:cNvSpPr>
              <p:nvPr/>
            </p:nvSpPr>
            <p:spPr bwMode="auto">
              <a:xfrm>
                <a:off x="3060" y="3408"/>
                <a:ext cx="2" cy="20"/>
              </a:xfrm>
              <a:custGeom>
                <a:avLst/>
                <a:gdLst>
                  <a:gd name="T0" fmla="*/ 2 w 2"/>
                  <a:gd name="T1" fmla="*/ 18 h 20"/>
                  <a:gd name="T2" fmla="*/ 2 w 2"/>
                  <a:gd name="T3" fmla="*/ 18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8 h 20"/>
                  <a:gd name="T14" fmla="*/ 2 w 2"/>
                  <a:gd name="T15" fmla="*/ 18 h 20"/>
                  <a:gd name="T16" fmla="*/ 2 w 2"/>
                  <a:gd name="T17" fmla="*/ 12 h 20"/>
                  <a:gd name="T18" fmla="*/ 2 w 2"/>
                  <a:gd name="T19" fmla="*/ 8 h 20"/>
                  <a:gd name="T20" fmla="*/ 2 w 2"/>
                  <a:gd name="T21" fmla="*/ 8 h 20"/>
                  <a:gd name="T22" fmla="*/ 2 w 2"/>
                  <a:gd name="T23" fmla="*/ 8 h 20"/>
                  <a:gd name="T24" fmla="*/ 0 w 2"/>
                  <a:gd name="T25" fmla="*/ 10 h 20"/>
                  <a:gd name="T26" fmla="*/ 0 w 2"/>
                  <a:gd name="T27" fmla="*/ 10 h 20"/>
                  <a:gd name="T28" fmla="*/ 2 w 2"/>
                  <a:gd name="T29" fmla="*/ 12 h 20"/>
                  <a:gd name="T30" fmla="*/ 2 w 2"/>
                  <a:gd name="T31" fmla="*/ 12 h 20"/>
                  <a:gd name="T32" fmla="*/ 2 w 2"/>
                  <a:gd name="T33" fmla="*/ 4 h 20"/>
                  <a:gd name="T34" fmla="*/ 2 w 2"/>
                  <a:gd name="T35" fmla="*/ 0 h 20"/>
                  <a:gd name="T36" fmla="*/ 2 w 2"/>
                  <a:gd name="T37" fmla="*/ 0 h 20"/>
                  <a:gd name="T38" fmla="*/ 2 w 2"/>
                  <a:gd name="T39" fmla="*/ 0 h 20"/>
                  <a:gd name="T40" fmla="*/ 0 w 2"/>
                  <a:gd name="T41" fmla="*/ 2 h 20"/>
                  <a:gd name="T42" fmla="*/ 0 w 2"/>
                  <a:gd name="T43" fmla="*/ 2 h 20"/>
                  <a:gd name="T44" fmla="*/ 2 w 2"/>
                  <a:gd name="T45" fmla="*/ 4 h 20"/>
                  <a:gd name="T46" fmla="*/ 2 w 2"/>
                  <a:gd name="T4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20">
                    <a:moveTo>
                      <a:pt x="2" y="18"/>
                    </a:move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  <a:moveTo>
                      <a:pt x="2" y="12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  <a:moveTo>
                      <a:pt x="2" y="4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774" name="Picture 2220"/>
              <p:cNvPicPr>
                <a:picLocks noChangeAspect="1"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6" y="3052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5" name="Rectangle 2221"/>
              <p:cNvSpPr>
                <a:spLocks noChangeArrowheads="1"/>
              </p:cNvSpPr>
              <p:nvPr/>
            </p:nvSpPr>
            <p:spPr bwMode="auto">
              <a:xfrm>
                <a:off x="2614" y="3430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2222"/>
              <p:cNvSpPr/>
              <p:nvPr/>
            </p:nvSpPr>
            <p:spPr bwMode="auto">
              <a:xfrm>
                <a:off x="2642" y="3440"/>
                <a:ext cx="72" cy="90"/>
              </a:xfrm>
              <a:custGeom>
                <a:avLst/>
                <a:gdLst>
                  <a:gd name="T0" fmla="*/ 36 w 72"/>
                  <a:gd name="T1" fmla="*/ 0 h 90"/>
                  <a:gd name="T2" fmla="*/ 36 w 72"/>
                  <a:gd name="T3" fmla="*/ 0 h 90"/>
                  <a:gd name="T4" fmla="*/ 44 w 72"/>
                  <a:gd name="T5" fmla="*/ 0 h 90"/>
                  <a:gd name="T6" fmla="*/ 52 w 72"/>
                  <a:gd name="T7" fmla="*/ 4 h 90"/>
                  <a:gd name="T8" fmla="*/ 60 w 72"/>
                  <a:gd name="T9" fmla="*/ 10 h 90"/>
                  <a:gd name="T10" fmla="*/ 64 w 72"/>
                  <a:gd name="T11" fmla="*/ 18 h 90"/>
                  <a:gd name="T12" fmla="*/ 68 w 72"/>
                  <a:gd name="T13" fmla="*/ 28 h 90"/>
                  <a:gd name="T14" fmla="*/ 70 w 72"/>
                  <a:gd name="T15" fmla="*/ 40 h 90"/>
                  <a:gd name="T16" fmla="*/ 72 w 72"/>
                  <a:gd name="T17" fmla="*/ 62 h 90"/>
                  <a:gd name="T18" fmla="*/ 72 w 72"/>
                  <a:gd name="T19" fmla="*/ 62 h 90"/>
                  <a:gd name="T20" fmla="*/ 72 w 72"/>
                  <a:gd name="T21" fmla="*/ 68 h 90"/>
                  <a:gd name="T22" fmla="*/ 68 w 72"/>
                  <a:gd name="T23" fmla="*/ 74 h 90"/>
                  <a:gd name="T24" fmla="*/ 66 w 72"/>
                  <a:gd name="T25" fmla="*/ 80 h 90"/>
                  <a:gd name="T26" fmla="*/ 60 w 72"/>
                  <a:gd name="T27" fmla="*/ 84 h 90"/>
                  <a:gd name="T28" fmla="*/ 48 w 72"/>
                  <a:gd name="T29" fmla="*/ 88 h 90"/>
                  <a:gd name="T30" fmla="*/ 36 w 72"/>
                  <a:gd name="T31" fmla="*/ 90 h 90"/>
                  <a:gd name="T32" fmla="*/ 22 w 72"/>
                  <a:gd name="T33" fmla="*/ 88 h 90"/>
                  <a:gd name="T34" fmla="*/ 10 w 72"/>
                  <a:gd name="T35" fmla="*/ 84 h 90"/>
                  <a:gd name="T36" fmla="*/ 6 w 72"/>
                  <a:gd name="T37" fmla="*/ 80 h 90"/>
                  <a:gd name="T38" fmla="*/ 2 w 72"/>
                  <a:gd name="T39" fmla="*/ 74 h 90"/>
                  <a:gd name="T40" fmla="*/ 0 w 72"/>
                  <a:gd name="T41" fmla="*/ 68 h 90"/>
                  <a:gd name="T42" fmla="*/ 0 w 72"/>
                  <a:gd name="T43" fmla="*/ 62 h 90"/>
                  <a:gd name="T44" fmla="*/ 0 w 72"/>
                  <a:gd name="T45" fmla="*/ 62 h 90"/>
                  <a:gd name="T46" fmla="*/ 2 w 72"/>
                  <a:gd name="T47" fmla="*/ 40 h 90"/>
                  <a:gd name="T48" fmla="*/ 4 w 72"/>
                  <a:gd name="T49" fmla="*/ 28 h 90"/>
                  <a:gd name="T50" fmla="*/ 8 w 72"/>
                  <a:gd name="T51" fmla="*/ 18 h 90"/>
                  <a:gd name="T52" fmla="*/ 12 w 72"/>
                  <a:gd name="T53" fmla="*/ 10 h 90"/>
                  <a:gd name="T54" fmla="*/ 18 w 72"/>
                  <a:gd name="T55" fmla="*/ 4 h 90"/>
                  <a:gd name="T56" fmla="*/ 26 w 72"/>
                  <a:gd name="T57" fmla="*/ 0 h 90"/>
                  <a:gd name="T58" fmla="*/ 36 w 72"/>
                  <a:gd name="T59" fmla="*/ 0 h 90"/>
                  <a:gd name="T60" fmla="*/ 36 w 72"/>
                  <a:gd name="T6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90">
                    <a:moveTo>
                      <a:pt x="36" y="0"/>
                    </a:moveTo>
                    <a:lnTo>
                      <a:pt x="36" y="0"/>
                    </a:lnTo>
                    <a:lnTo>
                      <a:pt x="44" y="0"/>
                    </a:lnTo>
                    <a:lnTo>
                      <a:pt x="52" y="4"/>
                    </a:lnTo>
                    <a:lnTo>
                      <a:pt x="60" y="10"/>
                    </a:lnTo>
                    <a:lnTo>
                      <a:pt x="64" y="18"/>
                    </a:lnTo>
                    <a:lnTo>
                      <a:pt x="68" y="28"/>
                    </a:lnTo>
                    <a:lnTo>
                      <a:pt x="70" y="40"/>
                    </a:lnTo>
                    <a:lnTo>
                      <a:pt x="72" y="62"/>
                    </a:lnTo>
                    <a:lnTo>
                      <a:pt x="72" y="62"/>
                    </a:lnTo>
                    <a:lnTo>
                      <a:pt x="72" y="68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60" y="84"/>
                    </a:lnTo>
                    <a:lnTo>
                      <a:pt x="48" y="88"/>
                    </a:lnTo>
                    <a:lnTo>
                      <a:pt x="36" y="90"/>
                    </a:lnTo>
                    <a:lnTo>
                      <a:pt x="22" y="88"/>
                    </a:lnTo>
                    <a:lnTo>
                      <a:pt x="10" y="84"/>
                    </a:lnTo>
                    <a:lnTo>
                      <a:pt x="6" y="80"/>
                    </a:lnTo>
                    <a:lnTo>
                      <a:pt x="2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2223"/>
              <p:cNvSpPr/>
              <p:nvPr/>
            </p:nvSpPr>
            <p:spPr bwMode="auto">
              <a:xfrm>
                <a:off x="2642" y="3440"/>
                <a:ext cx="36" cy="90"/>
              </a:xfrm>
              <a:custGeom>
                <a:avLst/>
                <a:gdLst>
                  <a:gd name="T0" fmla="*/ 36 w 36"/>
                  <a:gd name="T1" fmla="*/ 90 h 90"/>
                  <a:gd name="T2" fmla="*/ 36 w 36"/>
                  <a:gd name="T3" fmla="*/ 90 h 90"/>
                  <a:gd name="T4" fmla="*/ 22 w 36"/>
                  <a:gd name="T5" fmla="*/ 88 h 90"/>
                  <a:gd name="T6" fmla="*/ 10 w 36"/>
                  <a:gd name="T7" fmla="*/ 84 h 90"/>
                  <a:gd name="T8" fmla="*/ 6 w 36"/>
                  <a:gd name="T9" fmla="*/ 80 h 90"/>
                  <a:gd name="T10" fmla="*/ 2 w 36"/>
                  <a:gd name="T11" fmla="*/ 74 h 90"/>
                  <a:gd name="T12" fmla="*/ 0 w 36"/>
                  <a:gd name="T13" fmla="*/ 68 h 90"/>
                  <a:gd name="T14" fmla="*/ 0 w 36"/>
                  <a:gd name="T15" fmla="*/ 62 h 90"/>
                  <a:gd name="T16" fmla="*/ 0 w 36"/>
                  <a:gd name="T17" fmla="*/ 62 h 90"/>
                  <a:gd name="T18" fmla="*/ 2 w 36"/>
                  <a:gd name="T19" fmla="*/ 40 h 90"/>
                  <a:gd name="T20" fmla="*/ 4 w 36"/>
                  <a:gd name="T21" fmla="*/ 28 h 90"/>
                  <a:gd name="T22" fmla="*/ 8 w 36"/>
                  <a:gd name="T23" fmla="*/ 18 h 90"/>
                  <a:gd name="T24" fmla="*/ 12 w 36"/>
                  <a:gd name="T25" fmla="*/ 10 h 90"/>
                  <a:gd name="T26" fmla="*/ 18 w 36"/>
                  <a:gd name="T27" fmla="*/ 4 h 90"/>
                  <a:gd name="T28" fmla="*/ 26 w 36"/>
                  <a:gd name="T29" fmla="*/ 0 h 90"/>
                  <a:gd name="T30" fmla="*/ 36 w 36"/>
                  <a:gd name="T31" fmla="*/ 0 h 90"/>
                  <a:gd name="T32" fmla="*/ 36 w 36"/>
                  <a:gd name="T3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90">
                    <a:moveTo>
                      <a:pt x="36" y="90"/>
                    </a:moveTo>
                    <a:lnTo>
                      <a:pt x="36" y="90"/>
                    </a:lnTo>
                    <a:lnTo>
                      <a:pt x="22" y="88"/>
                    </a:lnTo>
                    <a:lnTo>
                      <a:pt x="10" y="84"/>
                    </a:lnTo>
                    <a:lnTo>
                      <a:pt x="6" y="80"/>
                    </a:lnTo>
                    <a:lnTo>
                      <a:pt x="2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36" y="9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2224"/>
              <p:cNvSpPr/>
              <p:nvPr/>
            </p:nvSpPr>
            <p:spPr bwMode="auto">
              <a:xfrm>
                <a:off x="2632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36 w 92"/>
                  <a:gd name="T5" fmla="*/ 0 h 38"/>
                  <a:gd name="T6" fmla="*/ 36 w 92"/>
                  <a:gd name="T7" fmla="*/ 0 h 38"/>
                  <a:gd name="T8" fmla="*/ 22 w 92"/>
                  <a:gd name="T9" fmla="*/ 4 h 38"/>
                  <a:gd name="T10" fmla="*/ 10 w 92"/>
                  <a:gd name="T11" fmla="*/ 8 h 38"/>
                  <a:gd name="T12" fmla="*/ 2 w 92"/>
                  <a:gd name="T13" fmla="*/ 10 h 38"/>
                  <a:gd name="T14" fmla="*/ 0 w 92"/>
                  <a:gd name="T15" fmla="*/ 12 h 38"/>
                  <a:gd name="T16" fmla="*/ 0 w 92"/>
                  <a:gd name="T17" fmla="*/ 16 h 38"/>
                  <a:gd name="T18" fmla="*/ 0 w 92"/>
                  <a:gd name="T19" fmla="*/ 16 h 38"/>
                  <a:gd name="T20" fmla="*/ 0 w 92"/>
                  <a:gd name="T21" fmla="*/ 38 h 38"/>
                  <a:gd name="T22" fmla="*/ 0 w 92"/>
                  <a:gd name="T23" fmla="*/ 38 h 38"/>
                  <a:gd name="T24" fmla="*/ 92 w 92"/>
                  <a:gd name="T25" fmla="*/ 38 h 38"/>
                  <a:gd name="T26" fmla="*/ 92 w 92"/>
                  <a:gd name="T27" fmla="*/ 38 h 38"/>
                  <a:gd name="T28" fmla="*/ 92 w 92"/>
                  <a:gd name="T29" fmla="*/ 16 h 38"/>
                  <a:gd name="T30" fmla="*/ 92 w 92"/>
                  <a:gd name="T31" fmla="*/ 16 h 38"/>
                  <a:gd name="T32" fmla="*/ 92 w 92"/>
                  <a:gd name="T33" fmla="*/ 12 h 38"/>
                  <a:gd name="T34" fmla="*/ 90 w 92"/>
                  <a:gd name="T35" fmla="*/ 10 h 38"/>
                  <a:gd name="T36" fmla="*/ 82 w 92"/>
                  <a:gd name="T37" fmla="*/ 8 h 38"/>
                  <a:gd name="T38" fmla="*/ 70 w 92"/>
                  <a:gd name="T39" fmla="*/ 4 h 38"/>
                  <a:gd name="T40" fmla="*/ 56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2225"/>
              <p:cNvSpPr/>
              <p:nvPr/>
            </p:nvSpPr>
            <p:spPr bwMode="auto">
              <a:xfrm>
                <a:off x="2632" y="3516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36 w 46"/>
                  <a:gd name="T3" fmla="*/ 0 h 38"/>
                  <a:gd name="T4" fmla="*/ 36 w 46"/>
                  <a:gd name="T5" fmla="*/ 0 h 38"/>
                  <a:gd name="T6" fmla="*/ 22 w 46"/>
                  <a:gd name="T7" fmla="*/ 4 h 38"/>
                  <a:gd name="T8" fmla="*/ 10 w 46"/>
                  <a:gd name="T9" fmla="*/ 8 h 38"/>
                  <a:gd name="T10" fmla="*/ 2 w 46"/>
                  <a:gd name="T11" fmla="*/ 10 h 38"/>
                  <a:gd name="T12" fmla="*/ 0 w 46"/>
                  <a:gd name="T13" fmla="*/ 12 h 38"/>
                  <a:gd name="T14" fmla="*/ 0 w 46"/>
                  <a:gd name="T15" fmla="*/ 16 h 38"/>
                  <a:gd name="T16" fmla="*/ 0 w 46"/>
                  <a:gd name="T17" fmla="*/ 16 h 38"/>
                  <a:gd name="T18" fmla="*/ 0 w 46"/>
                  <a:gd name="T19" fmla="*/ 38 h 38"/>
                  <a:gd name="T20" fmla="*/ 46 w 46"/>
                  <a:gd name="T21" fmla="*/ 38 h 38"/>
                  <a:gd name="T22" fmla="*/ 46 w 46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2226"/>
              <p:cNvSpPr/>
              <p:nvPr/>
            </p:nvSpPr>
            <p:spPr bwMode="auto">
              <a:xfrm>
                <a:off x="2664" y="3516"/>
                <a:ext cx="26" cy="14"/>
              </a:xfrm>
              <a:custGeom>
                <a:avLst/>
                <a:gdLst>
                  <a:gd name="T0" fmla="*/ 14 w 26"/>
                  <a:gd name="T1" fmla="*/ 0 h 14"/>
                  <a:gd name="T2" fmla="*/ 14 w 26"/>
                  <a:gd name="T3" fmla="*/ 0 h 14"/>
                  <a:gd name="T4" fmla="*/ 4 w 26"/>
                  <a:gd name="T5" fmla="*/ 0 h 14"/>
                  <a:gd name="T6" fmla="*/ 4 w 26"/>
                  <a:gd name="T7" fmla="*/ 0 h 14"/>
                  <a:gd name="T8" fmla="*/ 0 w 26"/>
                  <a:gd name="T9" fmla="*/ 0 h 14"/>
                  <a:gd name="T10" fmla="*/ 0 w 26"/>
                  <a:gd name="T11" fmla="*/ 0 h 14"/>
                  <a:gd name="T12" fmla="*/ 0 w 26"/>
                  <a:gd name="T13" fmla="*/ 0 h 14"/>
                  <a:gd name="T14" fmla="*/ 0 w 26"/>
                  <a:gd name="T15" fmla="*/ 0 h 14"/>
                  <a:gd name="T16" fmla="*/ 2 w 26"/>
                  <a:gd name="T17" fmla="*/ 6 h 14"/>
                  <a:gd name="T18" fmla="*/ 4 w 26"/>
                  <a:gd name="T19" fmla="*/ 10 h 14"/>
                  <a:gd name="T20" fmla="*/ 8 w 26"/>
                  <a:gd name="T21" fmla="*/ 12 h 14"/>
                  <a:gd name="T22" fmla="*/ 14 w 26"/>
                  <a:gd name="T23" fmla="*/ 14 h 14"/>
                  <a:gd name="T24" fmla="*/ 14 w 26"/>
                  <a:gd name="T25" fmla="*/ 14 h 14"/>
                  <a:gd name="T26" fmla="*/ 14 w 26"/>
                  <a:gd name="T27" fmla="*/ 14 h 14"/>
                  <a:gd name="T28" fmla="*/ 18 w 26"/>
                  <a:gd name="T29" fmla="*/ 12 h 14"/>
                  <a:gd name="T30" fmla="*/ 24 w 26"/>
                  <a:gd name="T31" fmla="*/ 10 h 14"/>
                  <a:gd name="T32" fmla="*/ 26 w 26"/>
                  <a:gd name="T33" fmla="*/ 6 h 14"/>
                  <a:gd name="T34" fmla="*/ 26 w 26"/>
                  <a:gd name="T35" fmla="*/ 0 h 14"/>
                  <a:gd name="T36" fmla="*/ 26 w 26"/>
                  <a:gd name="T37" fmla="*/ 0 h 14"/>
                  <a:gd name="T38" fmla="*/ 26 w 26"/>
                  <a:gd name="T39" fmla="*/ 0 h 14"/>
                  <a:gd name="T40" fmla="*/ 26 w 26"/>
                  <a:gd name="T41" fmla="*/ 0 h 14"/>
                  <a:gd name="T42" fmla="*/ 24 w 26"/>
                  <a:gd name="T43" fmla="*/ 0 h 14"/>
                  <a:gd name="T44" fmla="*/ 14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8" y="12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2227"/>
              <p:cNvSpPr/>
              <p:nvPr/>
            </p:nvSpPr>
            <p:spPr bwMode="auto">
              <a:xfrm>
                <a:off x="2664" y="3516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4 w 14"/>
                  <a:gd name="T3" fmla="*/ 0 h 14"/>
                  <a:gd name="T4" fmla="*/ 4 w 14"/>
                  <a:gd name="T5" fmla="*/ 0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0 w 14"/>
                  <a:gd name="T13" fmla="*/ 0 h 14"/>
                  <a:gd name="T14" fmla="*/ 2 w 14"/>
                  <a:gd name="T15" fmla="*/ 6 h 14"/>
                  <a:gd name="T16" fmla="*/ 4 w 14"/>
                  <a:gd name="T17" fmla="*/ 10 h 14"/>
                  <a:gd name="T18" fmla="*/ 8 w 14"/>
                  <a:gd name="T19" fmla="*/ 12 h 14"/>
                  <a:gd name="T20" fmla="*/ 14 w 14"/>
                  <a:gd name="T21" fmla="*/ 14 h 14"/>
                  <a:gd name="T22" fmla="*/ 14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2228"/>
              <p:cNvSpPr/>
              <p:nvPr/>
            </p:nvSpPr>
            <p:spPr bwMode="auto">
              <a:xfrm>
                <a:off x="2668" y="3502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4 h 24"/>
                  <a:gd name="T12" fmla="*/ 0 w 20"/>
                  <a:gd name="T13" fmla="*/ 18 h 24"/>
                  <a:gd name="T14" fmla="*/ 2 w 20"/>
                  <a:gd name="T15" fmla="*/ 22 h 24"/>
                  <a:gd name="T16" fmla="*/ 6 w 20"/>
                  <a:gd name="T17" fmla="*/ 24 h 24"/>
                  <a:gd name="T18" fmla="*/ 10 w 20"/>
                  <a:gd name="T19" fmla="*/ 24 h 24"/>
                  <a:gd name="T20" fmla="*/ 10 w 20"/>
                  <a:gd name="T21" fmla="*/ 24 h 24"/>
                  <a:gd name="T22" fmla="*/ 14 w 20"/>
                  <a:gd name="T23" fmla="*/ 24 h 24"/>
                  <a:gd name="T24" fmla="*/ 18 w 20"/>
                  <a:gd name="T25" fmla="*/ 22 h 24"/>
                  <a:gd name="T26" fmla="*/ 20 w 20"/>
                  <a:gd name="T27" fmla="*/ 18 h 24"/>
                  <a:gd name="T28" fmla="*/ 20 w 20"/>
                  <a:gd name="T29" fmla="*/ 14 h 24"/>
                  <a:gd name="T30" fmla="*/ 20 w 20"/>
                  <a:gd name="T31" fmla="*/ 14 h 24"/>
                  <a:gd name="T32" fmla="*/ 20 w 20"/>
                  <a:gd name="T3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2229"/>
              <p:cNvSpPr/>
              <p:nvPr/>
            </p:nvSpPr>
            <p:spPr bwMode="auto">
              <a:xfrm>
                <a:off x="2668" y="3502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4 h 24"/>
                  <a:gd name="T12" fmla="*/ 0 w 10"/>
                  <a:gd name="T13" fmla="*/ 18 h 24"/>
                  <a:gd name="T14" fmla="*/ 2 w 10"/>
                  <a:gd name="T15" fmla="*/ 22 h 24"/>
                  <a:gd name="T16" fmla="*/ 6 w 10"/>
                  <a:gd name="T17" fmla="*/ 24 h 24"/>
                  <a:gd name="T18" fmla="*/ 10 w 10"/>
                  <a:gd name="T19" fmla="*/ 24 h 24"/>
                  <a:gd name="T20" fmla="*/ 10 w 10"/>
                  <a:gd name="T21" fmla="*/ 14 h 24"/>
                  <a:gd name="T22" fmla="*/ 10 w 10"/>
                  <a:gd name="T23" fmla="*/ 4 h 24"/>
                  <a:gd name="T24" fmla="*/ 10 w 10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14"/>
                    </a:lnTo>
                    <a:lnTo>
                      <a:pt x="1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2230"/>
              <p:cNvSpPr/>
              <p:nvPr/>
            </p:nvSpPr>
            <p:spPr bwMode="auto">
              <a:xfrm>
                <a:off x="2654" y="3446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0 h 62"/>
                  <a:gd name="T20" fmla="*/ 32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0 h 62"/>
                  <a:gd name="T44" fmla="*/ 8 w 46"/>
                  <a:gd name="T45" fmla="*/ 4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2231"/>
              <p:cNvSpPr/>
              <p:nvPr/>
            </p:nvSpPr>
            <p:spPr bwMode="auto">
              <a:xfrm>
                <a:off x="2654" y="3446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0 h 62"/>
                  <a:gd name="T24" fmla="*/ 8 w 24"/>
                  <a:gd name="T25" fmla="*/ 4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2232"/>
              <p:cNvSpPr/>
              <p:nvPr/>
            </p:nvSpPr>
            <p:spPr bwMode="auto">
              <a:xfrm>
                <a:off x="2654" y="3444"/>
                <a:ext cx="46" cy="26"/>
              </a:xfrm>
              <a:custGeom>
                <a:avLst/>
                <a:gdLst>
                  <a:gd name="T0" fmla="*/ 24 w 46"/>
                  <a:gd name="T1" fmla="*/ 26 h 26"/>
                  <a:gd name="T2" fmla="*/ 24 w 46"/>
                  <a:gd name="T3" fmla="*/ 14 h 26"/>
                  <a:gd name="T4" fmla="*/ 24 w 46"/>
                  <a:gd name="T5" fmla="*/ 26 h 26"/>
                  <a:gd name="T6" fmla="*/ 24 w 46"/>
                  <a:gd name="T7" fmla="*/ 26 h 26"/>
                  <a:gd name="T8" fmla="*/ 30 w 46"/>
                  <a:gd name="T9" fmla="*/ 26 h 26"/>
                  <a:gd name="T10" fmla="*/ 30 w 46"/>
                  <a:gd name="T11" fmla="*/ 26 h 26"/>
                  <a:gd name="T12" fmla="*/ 30 w 46"/>
                  <a:gd name="T13" fmla="*/ 20 h 26"/>
                  <a:gd name="T14" fmla="*/ 30 w 46"/>
                  <a:gd name="T15" fmla="*/ 20 h 26"/>
                  <a:gd name="T16" fmla="*/ 32 w 46"/>
                  <a:gd name="T17" fmla="*/ 26 h 26"/>
                  <a:gd name="T18" fmla="*/ 32 w 46"/>
                  <a:gd name="T19" fmla="*/ 26 h 26"/>
                  <a:gd name="T20" fmla="*/ 34 w 46"/>
                  <a:gd name="T21" fmla="*/ 26 h 26"/>
                  <a:gd name="T22" fmla="*/ 34 w 46"/>
                  <a:gd name="T23" fmla="*/ 26 h 26"/>
                  <a:gd name="T24" fmla="*/ 36 w 46"/>
                  <a:gd name="T25" fmla="*/ 24 h 26"/>
                  <a:gd name="T26" fmla="*/ 36 w 46"/>
                  <a:gd name="T27" fmla="*/ 24 h 26"/>
                  <a:gd name="T28" fmla="*/ 38 w 46"/>
                  <a:gd name="T29" fmla="*/ 26 h 26"/>
                  <a:gd name="T30" fmla="*/ 38 w 46"/>
                  <a:gd name="T31" fmla="*/ 26 h 26"/>
                  <a:gd name="T32" fmla="*/ 46 w 46"/>
                  <a:gd name="T33" fmla="*/ 26 h 26"/>
                  <a:gd name="T34" fmla="*/ 46 w 46"/>
                  <a:gd name="T35" fmla="*/ 26 h 26"/>
                  <a:gd name="T36" fmla="*/ 46 w 46"/>
                  <a:gd name="T37" fmla="*/ 20 h 26"/>
                  <a:gd name="T38" fmla="*/ 46 w 46"/>
                  <a:gd name="T39" fmla="*/ 14 h 26"/>
                  <a:gd name="T40" fmla="*/ 44 w 46"/>
                  <a:gd name="T41" fmla="*/ 10 h 26"/>
                  <a:gd name="T42" fmla="*/ 40 w 46"/>
                  <a:gd name="T43" fmla="*/ 6 h 26"/>
                  <a:gd name="T44" fmla="*/ 32 w 46"/>
                  <a:gd name="T45" fmla="*/ 2 h 26"/>
                  <a:gd name="T46" fmla="*/ 24 w 46"/>
                  <a:gd name="T47" fmla="*/ 0 h 26"/>
                  <a:gd name="T48" fmla="*/ 24 w 46"/>
                  <a:gd name="T49" fmla="*/ 0 h 26"/>
                  <a:gd name="T50" fmla="*/ 24 w 46"/>
                  <a:gd name="T51" fmla="*/ 0 h 26"/>
                  <a:gd name="T52" fmla="*/ 14 w 46"/>
                  <a:gd name="T53" fmla="*/ 2 h 26"/>
                  <a:gd name="T54" fmla="*/ 6 w 46"/>
                  <a:gd name="T55" fmla="*/ 6 h 26"/>
                  <a:gd name="T56" fmla="*/ 4 w 46"/>
                  <a:gd name="T57" fmla="*/ 10 h 26"/>
                  <a:gd name="T58" fmla="*/ 2 w 46"/>
                  <a:gd name="T59" fmla="*/ 14 h 26"/>
                  <a:gd name="T60" fmla="*/ 0 w 46"/>
                  <a:gd name="T61" fmla="*/ 20 h 26"/>
                  <a:gd name="T62" fmla="*/ 0 w 46"/>
                  <a:gd name="T63" fmla="*/ 26 h 26"/>
                  <a:gd name="T64" fmla="*/ 0 w 46"/>
                  <a:gd name="T65" fmla="*/ 26 h 26"/>
                  <a:gd name="T66" fmla="*/ 24 w 46"/>
                  <a:gd name="T67" fmla="*/ 26 h 26"/>
                  <a:gd name="T68" fmla="*/ 24 w 46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6" y="20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2233"/>
              <p:cNvSpPr/>
              <p:nvPr/>
            </p:nvSpPr>
            <p:spPr bwMode="auto">
              <a:xfrm>
                <a:off x="2654" y="3444"/>
                <a:ext cx="24" cy="26"/>
              </a:xfrm>
              <a:custGeom>
                <a:avLst/>
                <a:gdLst>
                  <a:gd name="T0" fmla="*/ 24 w 24"/>
                  <a:gd name="T1" fmla="*/ 26 h 26"/>
                  <a:gd name="T2" fmla="*/ 24 w 24"/>
                  <a:gd name="T3" fmla="*/ 14 h 26"/>
                  <a:gd name="T4" fmla="*/ 24 w 24"/>
                  <a:gd name="T5" fmla="*/ 26 h 26"/>
                  <a:gd name="T6" fmla="*/ 24 w 24"/>
                  <a:gd name="T7" fmla="*/ 26 h 26"/>
                  <a:gd name="T8" fmla="*/ 24 w 24"/>
                  <a:gd name="T9" fmla="*/ 0 h 26"/>
                  <a:gd name="T10" fmla="*/ 24 w 24"/>
                  <a:gd name="T11" fmla="*/ 0 h 26"/>
                  <a:gd name="T12" fmla="*/ 24 w 24"/>
                  <a:gd name="T13" fmla="*/ 0 h 26"/>
                  <a:gd name="T14" fmla="*/ 24 w 24"/>
                  <a:gd name="T15" fmla="*/ 0 h 26"/>
                  <a:gd name="T16" fmla="*/ 14 w 24"/>
                  <a:gd name="T17" fmla="*/ 2 h 26"/>
                  <a:gd name="T18" fmla="*/ 6 w 24"/>
                  <a:gd name="T19" fmla="*/ 6 h 26"/>
                  <a:gd name="T20" fmla="*/ 4 w 24"/>
                  <a:gd name="T21" fmla="*/ 10 h 26"/>
                  <a:gd name="T22" fmla="*/ 2 w 24"/>
                  <a:gd name="T23" fmla="*/ 14 h 26"/>
                  <a:gd name="T24" fmla="*/ 0 w 24"/>
                  <a:gd name="T25" fmla="*/ 20 h 26"/>
                  <a:gd name="T26" fmla="*/ 0 w 24"/>
                  <a:gd name="T27" fmla="*/ 26 h 26"/>
                  <a:gd name="T28" fmla="*/ 0 w 24"/>
                  <a:gd name="T29" fmla="*/ 26 h 26"/>
                  <a:gd name="T30" fmla="*/ 24 w 24"/>
                  <a:gd name="T31" fmla="*/ 26 h 26"/>
                  <a:gd name="T32" fmla="*/ 24 w 24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2234"/>
              <p:cNvSpPr/>
              <p:nvPr/>
            </p:nvSpPr>
            <p:spPr bwMode="auto">
              <a:xfrm>
                <a:off x="2648" y="3440"/>
                <a:ext cx="58" cy="62"/>
              </a:xfrm>
              <a:custGeom>
                <a:avLst/>
                <a:gdLst>
                  <a:gd name="T0" fmla="*/ 24 w 58"/>
                  <a:gd name="T1" fmla="*/ 56 h 62"/>
                  <a:gd name="T2" fmla="*/ 20 w 58"/>
                  <a:gd name="T3" fmla="*/ 58 h 62"/>
                  <a:gd name="T4" fmla="*/ 16 w 58"/>
                  <a:gd name="T5" fmla="*/ 56 h 62"/>
                  <a:gd name="T6" fmla="*/ 12 w 58"/>
                  <a:gd name="T7" fmla="*/ 54 h 62"/>
                  <a:gd name="T8" fmla="*/ 6 w 58"/>
                  <a:gd name="T9" fmla="*/ 44 h 62"/>
                  <a:gd name="T10" fmla="*/ 6 w 58"/>
                  <a:gd name="T11" fmla="*/ 30 h 62"/>
                  <a:gd name="T12" fmla="*/ 6 w 58"/>
                  <a:gd name="T13" fmla="*/ 24 h 62"/>
                  <a:gd name="T14" fmla="*/ 14 w 58"/>
                  <a:gd name="T15" fmla="*/ 10 h 62"/>
                  <a:gd name="T16" fmla="*/ 20 w 58"/>
                  <a:gd name="T17" fmla="*/ 6 h 62"/>
                  <a:gd name="T18" fmla="*/ 30 w 58"/>
                  <a:gd name="T19" fmla="*/ 4 h 62"/>
                  <a:gd name="T20" fmla="*/ 46 w 58"/>
                  <a:gd name="T21" fmla="*/ 10 h 62"/>
                  <a:gd name="T22" fmla="*/ 50 w 58"/>
                  <a:gd name="T23" fmla="*/ 16 h 62"/>
                  <a:gd name="T24" fmla="*/ 52 w 58"/>
                  <a:gd name="T25" fmla="*/ 34 h 62"/>
                  <a:gd name="T26" fmla="*/ 52 w 58"/>
                  <a:gd name="T27" fmla="*/ 44 h 62"/>
                  <a:gd name="T28" fmla="*/ 54 w 58"/>
                  <a:gd name="T29" fmla="*/ 44 h 62"/>
                  <a:gd name="T30" fmla="*/ 58 w 58"/>
                  <a:gd name="T31" fmla="*/ 40 h 62"/>
                  <a:gd name="T32" fmla="*/ 58 w 58"/>
                  <a:gd name="T33" fmla="*/ 36 h 62"/>
                  <a:gd name="T34" fmla="*/ 56 w 58"/>
                  <a:gd name="T35" fmla="*/ 30 h 62"/>
                  <a:gd name="T36" fmla="*/ 56 w 58"/>
                  <a:gd name="T37" fmla="*/ 24 h 62"/>
                  <a:gd name="T38" fmla="*/ 48 w 58"/>
                  <a:gd name="T39" fmla="*/ 8 h 62"/>
                  <a:gd name="T40" fmla="*/ 40 w 58"/>
                  <a:gd name="T41" fmla="*/ 2 h 62"/>
                  <a:gd name="T42" fmla="*/ 30 w 58"/>
                  <a:gd name="T43" fmla="*/ 0 h 62"/>
                  <a:gd name="T44" fmla="*/ 10 w 58"/>
                  <a:gd name="T45" fmla="*/ 8 h 62"/>
                  <a:gd name="T46" fmla="*/ 6 w 58"/>
                  <a:gd name="T47" fmla="*/ 16 h 62"/>
                  <a:gd name="T48" fmla="*/ 4 w 58"/>
                  <a:gd name="T49" fmla="*/ 30 h 62"/>
                  <a:gd name="T50" fmla="*/ 2 w 58"/>
                  <a:gd name="T51" fmla="*/ 32 h 62"/>
                  <a:gd name="T52" fmla="*/ 0 w 58"/>
                  <a:gd name="T53" fmla="*/ 40 h 62"/>
                  <a:gd name="T54" fmla="*/ 2 w 58"/>
                  <a:gd name="T55" fmla="*/ 42 h 62"/>
                  <a:gd name="T56" fmla="*/ 6 w 58"/>
                  <a:gd name="T57" fmla="*/ 44 h 62"/>
                  <a:gd name="T58" fmla="*/ 10 w 58"/>
                  <a:gd name="T59" fmla="*/ 54 h 62"/>
                  <a:gd name="T60" fmla="*/ 14 w 58"/>
                  <a:gd name="T61" fmla="*/ 58 h 62"/>
                  <a:gd name="T62" fmla="*/ 20 w 58"/>
                  <a:gd name="T63" fmla="*/ 60 h 62"/>
                  <a:gd name="T64" fmla="*/ 28 w 58"/>
                  <a:gd name="T65" fmla="*/ 62 h 62"/>
                  <a:gd name="T66" fmla="*/ 28 w 58"/>
                  <a:gd name="T67" fmla="*/ 60 h 62"/>
                  <a:gd name="T68" fmla="*/ 30 w 58"/>
                  <a:gd name="T69" fmla="*/ 58 h 62"/>
                  <a:gd name="T70" fmla="*/ 28 w 58"/>
                  <a:gd name="T71" fmla="*/ 58 h 62"/>
                  <a:gd name="T72" fmla="*/ 28 w 58"/>
                  <a:gd name="T73" fmla="*/ 5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" h="62">
                    <a:moveTo>
                      <a:pt x="28" y="56"/>
                    </a:moveTo>
                    <a:lnTo>
                      <a:pt x="24" y="56"/>
                    </a:lnTo>
                    <a:lnTo>
                      <a:pt x="24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16" y="56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8" y="50"/>
                    </a:lnTo>
                    <a:lnTo>
                      <a:pt x="6" y="44"/>
                    </a:lnTo>
                    <a:lnTo>
                      <a:pt x="6" y="34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8" y="6"/>
                    </a:lnTo>
                    <a:lnTo>
                      <a:pt x="46" y="10"/>
                    </a:lnTo>
                    <a:lnTo>
                      <a:pt x="46" y="10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2" y="34"/>
                    </a:lnTo>
                    <a:lnTo>
                      <a:pt x="52" y="34"/>
                    </a:lnTo>
                    <a:lnTo>
                      <a:pt x="52" y="44"/>
                    </a:lnTo>
                    <a:lnTo>
                      <a:pt x="54" y="44"/>
                    </a:lnTo>
                    <a:lnTo>
                      <a:pt x="54" y="44"/>
                    </a:lnTo>
                    <a:lnTo>
                      <a:pt x="58" y="44"/>
                    </a:lnTo>
                    <a:lnTo>
                      <a:pt x="58" y="40"/>
                    </a:lnTo>
                    <a:lnTo>
                      <a:pt x="58" y="36"/>
                    </a:lnTo>
                    <a:lnTo>
                      <a:pt x="58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4" y="16"/>
                    </a:lnTo>
                    <a:lnTo>
                      <a:pt x="48" y="8"/>
                    </a:lnTo>
                    <a:lnTo>
                      <a:pt x="48" y="8"/>
                    </a:lnTo>
                    <a:lnTo>
                      <a:pt x="40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6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2" y="32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2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6" y="50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4" y="58"/>
                    </a:lnTo>
                    <a:lnTo>
                      <a:pt x="20" y="60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28" y="56"/>
                    </a:lnTo>
                    <a:lnTo>
                      <a:pt x="28" y="56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2235"/>
              <p:cNvSpPr/>
              <p:nvPr/>
            </p:nvSpPr>
            <p:spPr bwMode="auto">
              <a:xfrm>
                <a:off x="2648" y="3440"/>
                <a:ext cx="30" cy="62"/>
              </a:xfrm>
              <a:custGeom>
                <a:avLst/>
                <a:gdLst>
                  <a:gd name="T0" fmla="*/ 28 w 30"/>
                  <a:gd name="T1" fmla="*/ 56 h 62"/>
                  <a:gd name="T2" fmla="*/ 24 w 30"/>
                  <a:gd name="T3" fmla="*/ 56 h 62"/>
                  <a:gd name="T4" fmla="*/ 24 w 30"/>
                  <a:gd name="T5" fmla="*/ 56 h 62"/>
                  <a:gd name="T6" fmla="*/ 20 w 30"/>
                  <a:gd name="T7" fmla="*/ 58 h 62"/>
                  <a:gd name="T8" fmla="*/ 20 w 30"/>
                  <a:gd name="T9" fmla="*/ 58 h 62"/>
                  <a:gd name="T10" fmla="*/ 16 w 30"/>
                  <a:gd name="T11" fmla="*/ 56 h 62"/>
                  <a:gd name="T12" fmla="*/ 12 w 30"/>
                  <a:gd name="T13" fmla="*/ 54 h 62"/>
                  <a:gd name="T14" fmla="*/ 12 w 30"/>
                  <a:gd name="T15" fmla="*/ 54 h 62"/>
                  <a:gd name="T16" fmla="*/ 8 w 30"/>
                  <a:gd name="T17" fmla="*/ 50 h 62"/>
                  <a:gd name="T18" fmla="*/ 6 w 30"/>
                  <a:gd name="T19" fmla="*/ 44 h 62"/>
                  <a:gd name="T20" fmla="*/ 6 w 30"/>
                  <a:gd name="T21" fmla="*/ 34 h 62"/>
                  <a:gd name="T22" fmla="*/ 6 w 30"/>
                  <a:gd name="T23" fmla="*/ 30 h 62"/>
                  <a:gd name="T24" fmla="*/ 6 w 30"/>
                  <a:gd name="T25" fmla="*/ 24 h 62"/>
                  <a:gd name="T26" fmla="*/ 6 w 30"/>
                  <a:gd name="T27" fmla="*/ 24 h 62"/>
                  <a:gd name="T28" fmla="*/ 8 w 30"/>
                  <a:gd name="T29" fmla="*/ 16 h 62"/>
                  <a:gd name="T30" fmla="*/ 14 w 30"/>
                  <a:gd name="T31" fmla="*/ 10 h 62"/>
                  <a:gd name="T32" fmla="*/ 14 w 30"/>
                  <a:gd name="T33" fmla="*/ 10 h 62"/>
                  <a:gd name="T34" fmla="*/ 20 w 30"/>
                  <a:gd name="T35" fmla="*/ 6 h 62"/>
                  <a:gd name="T36" fmla="*/ 30 w 30"/>
                  <a:gd name="T37" fmla="*/ 4 h 62"/>
                  <a:gd name="T38" fmla="*/ 30 w 30"/>
                  <a:gd name="T39" fmla="*/ 0 h 62"/>
                  <a:gd name="T40" fmla="*/ 30 w 30"/>
                  <a:gd name="T41" fmla="*/ 0 h 62"/>
                  <a:gd name="T42" fmla="*/ 20 w 30"/>
                  <a:gd name="T43" fmla="*/ 2 h 62"/>
                  <a:gd name="T44" fmla="*/ 10 w 30"/>
                  <a:gd name="T45" fmla="*/ 8 h 62"/>
                  <a:gd name="T46" fmla="*/ 10 w 30"/>
                  <a:gd name="T47" fmla="*/ 8 h 62"/>
                  <a:gd name="T48" fmla="*/ 6 w 30"/>
                  <a:gd name="T49" fmla="*/ 16 h 62"/>
                  <a:gd name="T50" fmla="*/ 4 w 30"/>
                  <a:gd name="T51" fmla="*/ 24 h 62"/>
                  <a:gd name="T52" fmla="*/ 4 w 30"/>
                  <a:gd name="T53" fmla="*/ 30 h 62"/>
                  <a:gd name="T54" fmla="*/ 4 w 30"/>
                  <a:gd name="T55" fmla="*/ 30 h 62"/>
                  <a:gd name="T56" fmla="*/ 2 w 30"/>
                  <a:gd name="T57" fmla="*/ 32 h 62"/>
                  <a:gd name="T58" fmla="*/ 0 w 30"/>
                  <a:gd name="T59" fmla="*/ 36 h 62"/>
                  <a:gd name="T60" fmla="*/ 0 w 30"/>
                  <a:gd name="T61" fmla="*/ 40 h 62"/>
                  <a:gd name="T62" fmla="*/ 0 w 30"/>
                  <a:gd name="T63" fmla="*/ 40 h 62"/>
                  <a:gd name="T64" fmla="*/ 2 w 30"/>
                  <a:gd name="T65" fmla="*/ 42 h 62"/>
                  <a:gd name="T66" fmla="*/ 6 w 30"/>
                  <a:gd name="T67" fmla="*/ 44 h 62"/>
                  <a:gd name="T68" fmla="*/ 6 w 30"/>
                  <a:gd name="T69" fmla="*/ 44 h 62"/>
                  <a:gd name="T70" fmla="*/ 6 w 30"/>
                  <a:gd name="T71" fmla="*/ 50 h 62"/>
                  <a:gd name="T72" fmla="*/ 10 w 30"/>
                  <a:gd name="T73" fmla="*/ 54 h 62"/>
                  <a:gd name="T74" fmla="*/ 10 w 30"/>
                  <a:gd name="T75" fmla="*/ 54 h 62"/>
                  <a:gd name="T76" fmla="*/ 14 w 30"/>
                  <a:gd name="T77" fmla="*/ 58 h 62"/>
                  <a:gd name="T78" fmla="*/ 20 w 30"/>
                  <a:gd name="T79" fmla="*/ 60 h 62"/>
                  <a:gd name="T80" fmla="*/ 20 w 30"/>
                  <a:gd name="T81" fmla="*/ 60 h 62"/>
                  <a:gd name="T82" fmla="*/ 24 w 30"/>
                  <a:gd name="T83" fmla="*/ 62 h 62"/>
                  <a:gd name="T84" fmla="*/ 28 w 30"/>
                  <a:gd name="T85" fmla="*/ 62 h 62"/>
                  <a:gd name="T86" fmla="*/ 28 w 30"/>
                  <a:gd name="T87" fmla="*/ 62 h 62"/>
                  <a:gd name="T88" fmla="*/ 30 w 30"/>
                  <a:gd name="T89" fmla="*/ 60 h 62"/>
                  <a:gd name="T90" fmla="*/ 30 w 30"/>
                  <a:gd name="T91" fmla="*/ 58 h 62"/>
                  <a:gd name="T92" fmla="*/ 30 w 30"/>
                  <a:gd name="T93" fmla="*/ 58 h 62"/>
                  <a:gd name="T94" fmla="*/ 28 w 30"/>
                  <a:gd name="T95" fmla="*/ 56 h 62"/>
                  <a:gd name="T96" fmla="*/ 28 w 30"/>
                  <a:gd name="T97" fmla="*/ 5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62">
                    <a:moveTo>
                      <a:pt x="28" y="56"/>
                    </a:moveTo>
                    <a:lnTo>
                      <a:pt x="24" y="56"/>
                    </a:lnTo>
                    <a:lnTo>
                      <a:pt x="24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16" y="56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8" y="50"/>
                    </a:lnTo>
                    <a:lnTo>
                      <a:pt x="6" y="44"/>
                    </a:lnTo>
                    <a:lnTo>
                      <a:pt x="6" y="34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6"/>
                    </a:lnTo>
                    <a:lnTo>
                      <a:pt x="30" y="4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6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2" y="32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2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6" y="50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4" y="58"/>
                    </a:lnTo>
                    <a:lnTo>
                      <a:pt x="20" y="60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28" y="62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8" y="56"/>
                    </a:lnTo>
                    <a:lnTo>
                      <a:pt x="28" y="56"/>
                    </a:lnTo>
                    <a:close/>
                  </a:path>
                </a:pathLst>
              </a:custGeom>
              <a:solidFill>
                <a:srgbClr val="D62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Rectangle 2236"/>
              <p:cNvSpPr>
                <a:spLocks noChangeArrowheads="1"/>
              </p:cNvSpPr>
              <p:nvPr/>
            </p:nvSpPr>
            <p:spPr bwMode="auto">
              <a:xfrm>
                <a:off x="2614" y="3058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2237"/>
              <p:cNvSpPr/>
              <p:nvPr/>
            </p:nvSpPr>
            <p:spPr bwMode="auto">
              <a:xfrm>
                <a:off x="2646" y="3080"/>
                <a:ext cx="64" cy="72"/>
              </a:xfrm>
              <a:custGeom>
                <a:avLst/>
                <a:gdLst>
                  <a:gd name="T0" fmla="*/ 32 w 64"/>
                  <a:gd name="T1" fmla="*/ 0 h 72"/>
                  <a:gd name="T2" fmla="*/ 32 w 64"/>
                  <a:gd name="T3" fmla="*/ 0 h 72"/>
                  <a:gd name="T4" fmla="*/ 40 w 64"/>
                  <a:gd name="T5" fmla="*/ 0 h 72"/>
                  <a:gd name="T6" fmla="*/ 46 w 64"/>
                  <a:gd name="T7" fmla="*/ 4 h 72"/>
                  <a:gd name="T8" fmla="*/ 52 w 64"/>
                  <a:gd name="T9" fmla="*/ 8 h 72"/>
                  <a:gd name="T10" fmla="*/ 56 w 64"/>
                  <a:gd name="T11" fmla="*/ 16 h 72"/>
                  <a:gd name="T12" fmla="*/ 60 w 64"/>
                  <a:gd name="T13" fmla="*/ 22 h 72"/>
                  <a:gd name="T14" fmla="*/ 62 w 64"/>
                  <a:gd name="T15" fmla="*/ 32 h 72"/>
                  <a:gd name="T16" fmla="*/ 64 w 64"/>
                  <a:gd name="T17" fmla="*/ 50 h 72"/>
                  <a:gd name="T18" fmla="*/ 64 w 64"/>
                  <a:gd name="T19" fmla="*/ 50 h 72"/>
                  <a:gd name="T20" fmla="*/ 64 w 64"/>
                  <a:gd name="T21" fmla="*/ 54 h 72"/>
                  <a:gd name="T22" fmla="*/ 62 w 64"/>
                  <a:gd name="T23" fmla="*/ 58 h 72"/>
                  <a:gd name="T24" fmla="*/ 56 w 64"/>
                  <a:gd name="T25" fmla="*/ 66 h 72"/>
                  <a:gd name="T26" fmla="*/ 48 w 64"/>
                  <a:gd name="T27" fmla="*/ 70 h 72"/>
                  <a:gd name="T28" fmla="*/ 40 w 64"/>
                  <a:gd name="T29" fmla="*/ 72 h 72"/>
                  <a:gd name="T30" fmla="*/ 22 w 64"/>
                  <a:gd name="T31" fmla="*/ 72 h 72"/>
                  <a:gd name="T32" fmla="*/ 22 w 64"/>
                  <a:gd name="T33" fmla="*/ 72 h 72"/>
                  <a:gd name="T34" fmla="*/ 16 w 64"/>
                  <a:gd name="T35" fmla="*/ 70 h 72"/>
                  <a:gd name="T36" fmla="*/ 8 w 64"/>
                  <a:gd name="T37" fmla="*/ 66 h 72"/>
                  <a:gd name="T38" fmla="*/ 2 w 64"/>
                  <a:gd name="T39" fmla="*/ 58 h 72"/>
                  <a:gd name="T40" fmla="*/ 0 w 64"/>
                  <a:gd name="T41" fmla="*/ 54 h 72"/>
                  <a:gd name="T42" fmla="*/ 0 w 64"/>
                  <a:gd name="T43" fmla="*/ 50 h 72"/>
                  <a:gd name="T44" fmla="*/ 0 w 64"/>
                  <a:gd name="T45" fmla="*/ 50 h 72"/>
                  <a:gd name="T46" fmla="*/ 2 w 64"/>
                  <a:gd name="T47" fmla="*/ 32 h 72"/>
                  <a:gd name="T48" fmla="*/ 4 w 64"/>
                  <a:gd name="T49" fmla="*/ 22 h 72"/>
                  <a:gd name="T50" fmla="*/ 6 w 64"/>
                  <a:gd name="T51" fmla="*/ 16 h 72"/>
                  <a:gd name="T52" fmla="*/ 10 w 64"/>
                  <a:gd name="T53" fmla="*/ 8 h 72"/>
                  <a:gd name="T54" fmla="*/ 16 w 64"/>
                  <a:gd name="T55" fmla="*/ 4 h 72"/>
                  <a:gd name="T56" fmla="*/ 24 w 64"/>
                  <a:gd name="T57" fmla="*/ 0 h 72"/>
                  <a:gd name="T58" fmla="*/ 32 w 64"/>
                  <a:gd name="T59" fmla="*/ 0 h 72"/>
                  <a:gd name="T60" fmla="*/ 32 w 64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2">
                    <a:moveTo>
                      <a:pt x="32" y="0"/>
                    </a:moveTo>
                    <a:lnTo>
                      <a:pt x="32" y="0"/>
                    </a:lnTo>
                    <a:lnTo>
                      <a:pt x="40" y="0"/>
                    </a:lnTo>
                    <a:lnTo>
                      <a:pt x="46" y="4"/>
                    </a:lnTo>
                    <a:lnTo>
                      <a:pt x="52" y="8"/>
                    </a:lnTo>
                    <a:lnTo>
                      <a:pt x="56" y="16"/>
                    </a:lnTo>
                    <a:lnTo>
                      <a:pt x="60" y="22"/>
                    </a:lnTo>
                    <a:lnTo>
                      <a:pt x="62" y="32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4"/>
                    </a:lnTo>
                    <a:lnTo>
                      <a:pt x="62" y="58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0" y="72"/>
                    </a:lnTo>
                    <a:lnTo>
                      <a:pt x="22" y="72"/>
                    </a:lnTo>
                    <a:lnTo>
                      <a:pt x="22" y="72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2238"/>
              <p:cNvSpPr/>
              <p:nvPr/>
            </p:nvSpPr>
            <p:spPr bwMode="auto">
              <a:xfrm>
                <a:off x="2646" y="3080"/>
                <a:ext cx="32" cy="72"/>
              </a:xfrm>
              <a:custGeom>
                <a:avLst/>
                <a:gdLst>
                  <a:gd name="T0" fmla="*/ 32 w 32"/>
                  <a:gd name="T1" fmla="*/ 72 h 72"/>
                  <a:gd name="T2" fmla="*/ 22 w 32"/>
                  <a:gd name="T3" fmla="*/ 72 h 72"/>
                  <a:gd name="T4" fmla="*/ 22 w 32"/>
                  <a:gd name="T5" fmla="*/ 72 h 72"/>
                  <a:gd name="T6" fmla="*/ 16 w 32"/>
                  <a:gd name="T7" fmla="*/ 70 h 72"/>
                  <a:gd name="T8" fmla="*/ 8 w 32"/>
                  <a:gd name="T9" fmla="*/ 66 h 72"/>
                  <a:gd name="T10" fmla="*/ 2 w 32"/>
                  <a:gd name="T11" fmla="*/ 58 h 72"/>
                  <a:gd name="T12" fmla="*/ 0 w 32"/>
                  <a:gd name="T13" fmla="*/ 54 h 72"/>
                  <a:gd name="T14" fmla="*/ 0 w 32"/>
                  <a:gd name="T15" fmla="*/ 50 h 72"/>
                  <a:gd name="T16" fmla="*/ 0 w 32"/>
                  <a:gd name="T17" fmla="*/ 50 h 72"/>
                  <a:gd name="T18" fmla="*/ 2 w 32"/>
                  <a:gd name="T19" fmla="*/ 32 h 72"/>
                  <a:gd name="T20" fmla="*/ 4 w 32"/>
                  <a:gd name="T21" fmla="*/ 22 h 72"/>
                  <a:gd name="T22" fmla="*/ 6 w 32"/>
                  <a:gd name="T23" fmla="*/ 16 h 72"/>
                  <a:gd name="T24" fmla="*/ 10 w 32"/>
                  <a:gd name="T25" fmla="*/ 8 h 72"/>
                  <a:gd name="T26" fmla="*/ 16 w 32"/>
                  <a:gd name="T27" fmla="*/ 4 h 72"/>
                  <a:gd name="T28" fmla="*/ 24 w 32"/>
                  <a:gd name="T29" fmla="*/ 0 h 72"/>
                  <a:gd name="T30" fmla="*/ 32 w 32"/>
                  <a:gd name="T31" fmla="*/ 0 h 72"/>
                  <a:gd name="T32" fmla="*/ 32 w 32"/>
                  <a:gd name="T3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2">
                    <a:moveTo>
                      <a:pt x="32" y="72"/>
                    </a:moveTo>
                    <a:lnTo>
                      <a:pt x="22" y="72"/>
                    </a:lnTo>
                    <a:lnTo>
                      <a:pt x="22" y="72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7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2239"/>
              <p:cNvSpPr/>
              <p:nvPr/>
            </p:nvSpPr>
            <p:spPr bwMode="auto">
              <a:xfrm>
                <a:off x="2632" y="314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4 h 40"/>
                  <a:gd name="T34" fmla="*/ 2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2240"/>
              <p:cNvSpPr/>
              <p:nvPr/>
            </p:nvSpPr>
            <p:spPr bwMode="auto">
              <a:xfrm>
                <a:off x="2632" y="314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4 h 40"/>
                  <a:gd name="T12" fmla="*/ 2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Rectangle 2241"/>
              <p:cNvSpPr>
                <a:spLocks noChangeArrowheads="1"/>
              </p:cNvSpPr>
              <p:nvPr/>
            </p:nvSpPr>
            <p:spPr bwMode="auto">
              <a:xfrm>
                <a:off x="2668" y="3130"/>
                <a:ext cx="20" cy="12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Rectangle 2242"/>
              <p:cNvSpPr>
                <a:spLocks noChangeArrowheads="1"/>
              </p:cNvSpPr>
              <p:nvPr/>
            </p:nvSpPr>
            <p:spPr bwMode="auto">
              <a:xfrm>
                <a:off x="2668" y="3130"/>
                <a:ext cx="10" cy="12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2243"/>
              <p:cNvSpPr/>
              <p:nvPr/>
            </p:nvSpPr>
            <p:spPr bwMode="auto">
              <a:xfrm>
                <a:off x="2700" y="3098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2244"/>
              <p:cNvSpPr/>
              <p:nvPr/>
            </p:nvSpPr>
            <p:spPr bwMode="auto">
              <a:xfrm>
                <a:off x="2652" y="309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2245"/>
              <p:cNvSpPr/>
              <p:nvPr/>
            </p:nvSpPr>
            <p:spPr bwMode="auto">
              <a:xfrm>
                <a:off x="2654" y="307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0 h 62"/>
                  <a:gd name="T20" fmla="*/ 32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40 w 46"/>
                  <a:gd name="T35" fmla="*/ 4 h 62"/>
                  <a:gd name="T36" fmla="*/ 32 w 46"/>
                  <a:gd name="T37" fmla="*/ 0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0 h 62"/>
                  <a:gd name="T44" fmla="*/ 8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Freeform 2246"/>
              <p:cNvSpPr/>
              <p:nvPr/>
            </p:nvSpPr>
            <p:spPr bwMode="auto">
              <a:xfrm>
                <a:off x="2654" y="3074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0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0 h 62"/>
                  <a:gd name="T24" fmla="*/ 8 w 24"/>
                  <a:gd name="T25" fmla="*/ 4 h 62"/>
                  <a:gd name="T26" fmla="*/ 2 w 24"/>
                  <a:gd name="T27" fmla="*/ 10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Freeform 2247"/>
              <p:cNvSpPr/>
              <p:nvPr/>
            </p:nvSpPr>
            <p:spPr bwMode="auto">
              <a:xfrm>
                <a:off x="2672" y="312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Freeform 2248"/>
              <p:cNvSpPr/>
              <p:nvPr/>
            </p:nvSpPr>
            <p:spPr bwMode="auto">
              <a:xfrm>
                <a:off x="2654" y="3070"/>
                <a:ext cx="48" cy="28"/>
              </a:xfrm>
              <a:custGeom>
                <a:avLst/>
                <a:gdLst>
                  <a:gd name="T0" fmla="*/ 14 w 48"/>
                  <a:gd name="T1" fmla="*/ 0 h 28"/>
                  <a:gd name="T2" fmla="*/ 14 w 48"/>
                  <a:gd name="T3" fmla="*/ 0 h 28"/>
                  <a:gd name="T4" fmla="*/ 6 w 48"/>
                  <a:gd name="T5" fmla="*/ 4 h 28"/>
                  <a:gd name="T6" fmla="*/ 2 w 48"/>
                  <a:gd name="T7" fmla="*/ 8 h 28"/>
                  <a:gd name="T8" fmla="*/ 0 w 48"/>
                  <a:gd name="T9" fmla="*/ 16 h 28"/>
                  <a:gd name="T10" fmla="*/ 0 w 48"/>
                  <a:gd name="T11" fmla="*/ 28 h 28"/>
                  <a:gd name="T12" fmla="*/ 0 w 48"/>
                  <a:gd name="T13" fmla="*/ 28 h 28"/>
                  <a:gd name="T14" fmla="*/ 8 w 48"/>
                  <a:gd name="T15" fmla="*/ 20 h 28"/>
                  <a:gd name="T16" fmla="*/ 14 w 48"/>
                  <a:gd name="T17" fmla="*/ 10 h 28"/>
                  <a:gd name="T18" fmla="*/ 14 w 48"/>
                  <a:gd name="T19" fmla="*/ 10 h 28"/>
                  <a:gd name="T20" fmla="*/ 20 w 48"/>
                  <a:gd name="T21" fmla="*/ 18 h 28"/>
                  <a:gd name="T22" fmla="*/ 30 w 48"/>
                  <a:gd name="T23" fmla="*/ 22 h 28"/>
                  <a:gd name="T24" fmla="*/ 40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6 w 48"/>
                  <a:gd name="T33" fmla="*/ 12 h 28"/>
                  <a:gd name="T34" fmla="*/ 42 w 48"/>
                  <a:gd name="T35" fmla="*/ 8 h 28"/>
                  <a:gd name="T36" fmla="*/ 38 w 48"/>
                  <a:gd name="T37" fmla="*/ 4 h 28"/>
                  <a:gd name="T38" fmla="*/ 34 w 48"/>
                  <a:gd name="T39" fmla="*/ 0 h 28"/>
                  <a:gd name="T40" fmla="*/ 28 w 48"/>
                  <a:gd name="T41" fmla="*/ 0 h 28"/>
                  <a:gd name="T42" fmla="*/ 20 w 48"/>
                  <a:gd name="T43" fmla="*/ 0 h 28"/>
                  <a:gd name="T44" fmla="*/ 14 w 48"/>
                  <a:gd name="T45" fmla="*/ 0 h 28"/>
                  <a:gd name="T46" fmla="*/ 14 w 48"/>
                  <a:gd name="T4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4" y="0"/>
                    </a:moveTo>
                    <a:lnTo>
                      <a:pt x="14" y="0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18"/>
                    </a:lnTo>
                    <a:lnTo>
                      <a:pt x="30" y="22"/>
                    </a:lnTo>
                    <a:lnTo>
                      <a:pt x="40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2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Freeform 2249"/>
              <p:cNvSpPr/>
              <p:nvPr/>
            </p:nvSpPr>
            <p:spPr bwMode="auto">
              <a:xfrm>
                <a:off x="2654" y="3070"/>
                <a:ext cx="24" cy="28"/>
              </a:xfrm>
              <a:custGeom>
                <a:avLst/>
                <a:gdLst>
                  <a:gd name="T0" fmla="*/ 14 w 24"/>
                  <a:gd name="T1" fmla="*/ 0 h 28"/>
                  <a:gd name="T2" fmla="*/ 14 w 24"/>
                  <a:gd name="T3" fmla="*/ 0 h 28"/>
                  <a:gd name="T4" fmla="*/ 6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0 w 24"/>
                  <a:gd name="T11" fmla="*/ 28 h 28"/>
                  <a:gd name="T12" fmla="*/ 0 w 24"/>
                  <a:gd name="T13" fmla="*/ 28 h 28"/>
                  <a:gd name="T14" fmla="*/ 8 w 24"/>
                  <a:gd name="T15" fmla="*/ 20 h 28"/>
                  <a:gd name="T16" fmla="*/ 14 w 24"/>
                  <a:gd name="T17" fmla="*/ 10 h 28"/>
                  <a:gd name="T18" fmla="*/ 14 w 24"/>
                  <a:gd name="T19" fmla="*/ 10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4 w 24"/>
                  <a:gd name="T29" fmla="*/ 0 h 28"/>
                  <a:gd name="T30" fmla="*/ 14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4" y="0"/>
                    </a:moveTo>
                    <a:lnTo>
                      <a:pt x="14" y="0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Rectangle 2250"/>
              <p:cNvSpPr>
                <a:spLocks noChangeArrowheads="1"/>
              </p:cNvSpPr>
              <p:nvPr/>
            </p:nvSpPr>
            <p:spPr bwMode="auto">
              <a:xfrm>
                <a:off x="2668" y="3138"/>
                <a:ext cx="20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Rectangle 2251"/>
              <p:cNvSpPr>
                <a:spLocks noChangeArrowheads="1"/>
              </p:cNvSpPr>
              <p:nvPr/>
            </p:nvSpPr>
            <p:spPr bwMode="auto">
              <a:xfrm>
                <a:off x="2668" y="3138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Rectangle 2252"/>
              <p:cNvSpPr>
                <a:spLocks noChangeArrowheads="1"/>
              </p:cNvSpPr>
              <p:nvPr/>
            </p:nvSpPr>
            <p:spPr bwMode="auto">
              <a:xfrm>
                <a:off x="2742" y="3058"/>
                <a:ext cx="128" cy="124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Freeform 2253"/>
              <p:cNvSpPr/>
              <p:nvPr/>
            </p:nvSpPr>
            <p:spPr bwMode="auto">
              <a:xfrm>
                <a:off x="2828" y="309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Freeform 2254"/>
              <p:cNvSpPr/>
              <p:nvPr/>
            </p:nvSpPr>
            <p:spPr bwMode="auto">
              <a:xfrm>
                <a:off x="2780" y="309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Freeform 2255"/>
              <p:cNvSpPr/>
              <p:nvPr/>
            </p:nvSpPr>
            <p:spPr bwMode="auto">
              <a:xfrm>
                <a:off x="2760" y="3144"/>
                <a:ext cx="90" cy="38"/>
              </a:xfrm>
              <a:custGeom>
                <a:avLst/>
                <a:gdLst>
                  <a:gd name="T0" fmla="*/ 46 w 90"/>
                  <a:gd name="T1" fmla="*/ 0 h 38"/>
                  <a:gd name="T2" fmla="*/ 46 w 90"/>
                  <a:gd name="T3" fmla="*/ 0 h 38"/>
                  <a:gd name="T4" fmla="*/ 36 w 90"/>
                  <a:gd name="T5" fmla="*/ 0 h 38"/>
                  <a:gd name="T6" fmla="*/ 36 w 90"/>
                  <a:gd name="T7" fmla="*/ 0 h 38"/>
                  <a:gd name="T8" fmla="*/ 22 w 90"/>
                  <a:gd name="T9" fmla="*/ 6 h 38"/>
                  <a:gd name="T10" fmla="*/ 10 w 90"/>
                  <a:gd name="T11" fmla="*/ 8 h 38"/>
                  <a:gd name="T12" fmla="*/ 4 w 90"/>
                  <a:gd name="T13" fmla="*/ 10 h 38"/>
                  <a:gd name="T14" fmla="*/ 2 w 90"/>
                  <a:gd name="T15" fmla="*/ 12 h 38"/>
                  <a:gd name="T16" fmla="*/ 0 w 90"/>
                  <a:gd name="T17" fmla="*/ 16 h 38"/>
                  <a:gd name="T18" fmla="*/ 0 w 90"/>
                  <a:gd name="T19" fmla="*/ 16 h 38"/>
                  <a:gd name="T20" fmla="*/ 0 w 90"/>
                  <a:gd name="T21" fmla="*/ 38 h 38"/>
                  <a:gd name="T22" fmla="*/ 0 w 90"/>
                  <a:gd name="T23" fmla="*/ 38 h 38"/>
                  <a:gd name="T24" fmla="*/ 90 w 90"/>
                  <a:gd name="T25" fmla="*/ 38 h 38"/>
                  <a:gd name="T26" fmla="*/ 90 w 90"/>
                  <a:gd name="T27" fmla="*/ 38 h 38"/>
                  <a:gd name="T28" fmla="*/ 90 w 90"/>
                  <a:gd name="T29" fmla="*/ 16 h 38"/>
                  <a:gd name="T30" fmla="*/ 90 w 90"/>
                  <a:gd name="T31" fmla="*/ 16 h 38"/>
                  <a:gd name="T32" fmla="*/ 90 w 90"/>
                  <a:gd name="T33" fmla="*/ 12 h 38"/>
                  <a:gd name="T34" fmla="*/ 88 w 90"/>
                  <a:gd name="T35" fmla="*/ 10 h 38"/>
                  <a:gd name="T36" fmla="*/ 80 w 90"/>
                  <a:gd name="T37" fmla="*/ 8 h 38"/>
                  <a:gd name="T38" fmla="*/ 70 w 90"/>
                  <a:gd name="T39" fmla="*/ 6 h 38"/>
                  <a:gd name="T40" fmla="*/ 56 w 90"/>
                  <a:gd name="T41" fmla="*/ 0 h 38"/>
                  <a:gd name="T42" fmla="*/ 46 w 90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38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0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Freeform 2256"/>
              <p:cNvSpPr/>
              <p:nvPr/>
            </p:nvSpPr>
            <p:spPr bwMode="auto">
              <a:xfrm>
                <a:off x="2760" y="3144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36 w 46"/>
                  <a:gd name="T3" fmla="*/ 0 h 38"/>
                  <a:gd name="T4" fmla="*/ 36 w 46"/>
                  <a:gd name="T5" fmla="*/ 0 h 38"/>
                  <a:gd name="T6" fmla="*/ 22 w 46"/>
                  <a:gd name="T7" fmla="*/ 6 h 38"/>
                  <a:gd name="T8" fmla="*/ 10 w 46"/>
                  <a:gd name="T9" fmla="*/ 8 h 38"/>
                  <a:gd name="T10" fmla="*/ 4 w 46"/>
                  <a:gd name="T11" fmla="*/ 10 h 38"/>
                  <a:gd name="T12" fmla="*/ 2 w 46"/>
                  <a:gd name="T13" fmla="*/ 12 h 38"/>
                  <a:gd name="T14" fmla="*/ 0 w 46"/>
                  <a:gd name="T15" fmla="*/ 16 h 38"/>
                  <a:gd name="T16" fmla="*/ 0 w 46"/>
                  <a:gd name="T17" fmla="*/ 16 h 38"/>
                  <a:gd name="T18" fmla="*/ 0 w 46"/>
                  <a:gd name="T19" fmla="*/ 38 h 38"/>
                  <a:gd name="T20" fmla="*/ 46 w 46"/>
                  <a:gd name="T21" fmla="*/ 38 h 38"/>
                  <a:gd name="T22" fmla="*/ 46 w 46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Freeform 2257"/>
              <p:cNvSpPr/>
              <p:nvPr/>
            </p:nvSpPr>
            <p:spPr bwMode="auto">
              <a:xfrm>
                <a:off x="2788" y="3144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8 w 36"/>
                  <a:gd name="T5" fmla="*/ 0 h 18"/>
                  <a:gd name="T6" fmla="*/ 8 w 36"/>
                  <a:gd name="T7" fmla="*/ 0 h 18"/>
                  <a:gd name="T8" fmla="*/ 0 w 36"/>
                  <a:gd name="T9" fmla="*/ 2 h 18"/>
                  <a:gd name="T10" fmla="*/ 0 w 36"/>
                  <a:gd name="T11" fmla="*/ 2 h 18"/>
                  <a:gd name="T12" fmla="*/ 2 w 36"/>
                  <a:gd name="T13" fmla="*/ 8 h 18"/>
                  <a:gd name="T14" fmla="*/ 6 w 36"/>
                  <a:gd name="T15" fmla="*/ 14 h 18"/>
                  <a:gd name="T16" fmla="*/ 12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4 w 36"/>
                  <a:gd name="T23" fmla="*/ 18 h 18"/>
                  <a:gd name="T24" fmla="*/ 30 w 36"/>
                  <a:gd name="T25" fmla="*/ 14 h 18"/>
                  <a:gd name="T26" fmla="*/ 34 w 36"/>
                  <a:gd name="T27" fmla="*/ 8 h 18"/>
                  <a:gd name="T28" fmla="*/ 36 w 36"/>
                  <a:gd name="T29" fmla="*/ 2 h 18"/>
                  <a:gd name="T30" fmla="*/ 36 w 36"/>
                  <a:gd name="T31" fmla="*/ 2 h 18"/>
                  <a:gd name="T32" fmla="*/ 28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Freeform 2258"/>
              <p:cNvSpPr/>
              <p:nvPr/>
            </p:nvSpPr>
            <p:spPr bwMode="auto">
              <a:xfrm>
                <a:off x="2788" y="3144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8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Freeform 2259"/>
              <p:cNvSpPr/>
              <p:nvPr/>
            </p:nvSpPr>
            <p:spPr bwMode="auto">
              <a:xfrm>
                <a:off x="2790" y="3144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6 w 30"/>
                  <a:gd name="T5" fmla="*/ 0 h 16"/>
                  <a:gd name="T6" fmla="*/ 6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6 w 30"/>
                  <a:gd name="T15" fmla="*/ 12 h 16"/>
                  <a:gd name="T16" fmla="*/ 10 w 30"/>
                  <a:gd name="T17" fmla="*/ 14 h 16"/>
                  <a:gd name="T18" fmla="*/ 16 w 30"/>
                  <a:gd name="T19" fmla="*/ 16 h 16"/>
                  <a:gd name="T20" fmla="*/ 16 w 30"/>
                  <a:gd name="T21" fmla="*/ 16 h 16"/>
                  <a:gd name="T22" fmla="*/ 22 w 30"/>
                  <a:gd name="T23" fmla="*/ 14 h 16"/>
                  <a:gd name="T24" fmla="*/ 26 w 30"/>
                  <a:gd name="T25" fmla="*/ 12 h 16"/>
                  <a:gd name="T26" fmla="*/ 30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Freeform 2260"/>
              <p:cNvSpPr/>
              <p:nvPr/>
            </p:nvSpPr>
            <p:spPr bwMode="auto">
              <a:xfrm>
                <a:off x="2790" y="3144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6 w 16"/>
                  <a:gd name="T3" fmla="*/ 0 h 16"/>
                  <a:gd name="T4" fmla="*/ 6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6 w 16"/>
                  <a:gd name="T13" fmla="*/ 12 h 16"/>
                  <a:gd name="T14" fmla="*/ 10 w 16"/>
                  <a:gd name="T15" fmla="*/ 14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Freeform 2261"/>
              <p:cNvSpPr/>
              <p:nvPr/>
            </p:nvSpPr>
            <p:spPr bwMode="auto">
              <a:xfrm>
                <a:off x="2796" y="3130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Freeform 2262"/>
              <p:cNvSpPr/>
              <p:nvPr/>
            </p:nvSpPr>
            <p:spPr bwMode="auto">
              <a:xfrm>
                <a:off x="2796" y="3130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Freeform 2263"/>
              <p:cNvSpPr/>
              <p:nvPr/>
            </p:nvSpPr>
            <p:spPr bwMode="auto">
              <a:xfrm>
                <a:off x="2784" y="3072"/>
                <a:ext cx="44" cy="62"/>
              </a:xfrm>
              <a:custGeom>
                <a:avLst/>
                <a:gdLst>
                  <a:gd name="T0" fmla="*/ 24 w 44"/>
                  <a:gd name="T1" fmla="*/ 0 h 62"/>
                  <a:gd name="T2" fmla="*/ 20 w 44"/>
                  <a:gd name="T3" fmla="*/ 0 h 62"/>
                  <a:gd name="T4" fmla="*/ 20 w 44"/>
                  <a:gd name="T5" fmla="*/ 0 h 62"/>
                  <a:gd name="T6" fmla="*/ 12 w 44"/>
                  <a:gd name="T7" fmla="*/ 2 h 62"/>
                  <a:gd name="T8" fmla="*/ 6 w 44"/>
                  <a:gd name="T9" fmla="*/ 6 h 62"/>
                  <a:gd name="T10" fmla="*/ 0 w 44"/>
                  <a:gd name="T11" fmla="*/ 12 h 62"/>
                  <a:gd name="T12" fmla="*/ 0 w 44"/>
                  <a:gd name="T13" fmla="*/ 20 h 62"/>
                  <a:gd name="T14" fmla="*/ 0 w 44"/>
                  <a:gd name="T15" fmla="*/ 40 h 62"/>
                  <a:gd name="T16" fmla="*/ 0 w 44"/>
                  <a:gd name="T17" fmla="*/ 40 h 62"/>
                  <a:gd name="T18" fmla="*/ 2 w 44"/>
                  <a:gd name="T19" fmla="*/ 48 h 62"/>
                  <a:gd name="T20" fmla="*/ 8 w 44"/>
                  <a:gd name="T21" fmla="*/ 56 h 62"/>
                  <a:gd name="T22" fmla="*/ 14 w 44"/>
                  <a:gd name="T23" fmla="*/ 60 h 62"/>
                  <a:gd name="T24" fmla="*/ 22 w 44"/>
                  <a:gd name="T25" fmla="*/ 62 h 62"/>
                  <a:gd name="T26" fmla="*/ 22 w 44"/>
                  <a:gd name="T27" fmla="*/ 62 h 62"/>
                  <a:gd name="T28" fmla="*/ 28 w 44"/>
                  <a:gd name="T29" fmla="*/ 60 h 62"/>
                  <a:gd name="T30" fmla="*/ 36 w 44"/>
                  <a:gd name="T31" fmla="*/ 56 h 62"/>
                  <a:gd name="T32" fmla="*/ 42 w 44"/>
                  <a:gd name="T33" fmla="*/ 48 h 62"/>
                  <a:gd name="T34" fmla="*/ 44 w 44"/>
                  <a:gd name="T35" fmla="*/ 40 h 62"/>
                  <a:gd name="T36" fmla="*/ 44 w 44"/>
                  <a:gd name="T37" fmla="*/ 20 h 62"/>
                  <a:gd name="T38" fmla="*/ 44 w 44"/>
                  <a:gd name="T39" fmla="*/ 20 h 62"/>
                  <a:gd name="T40" fmla="*/ 42 w 44"/>
                  <a:gd name="T41" fmla="*/ 12 h 62"/>
                  <a:gd name="T42" fmla="*/ 38 w 44"/>
                  <a:gd name="T43" fmla="*/ 6 h 62"/>
                  <a:gd name="T44" fmla="*/ 32 w 44"/>
                  <a:gd name="T45" fmla="*/ 2 h 62"/>
                  <a:gd name="T46" fmla="*/ 24 w 44"/>
                  <a:gd name="T47" fmla="*/ 0 h 62"/>
                  <a:gd name="T48" fmla="*/ 24 w 44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2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8" y="60"/>
                    </a:lnTo>
                    <a:lnTo>
                      <a:pt x="36" y="56"/>
                    </a:lnTo>
                    <a:lnTo>
                      <a:pt x="42" y="48"/>
                    </a:lnTo>
                    <a:lnTo>
                      <a:pt x="44" y="4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2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Freeform 2264"/>
              <p:cNvSpPr/>
              <p:nvPr/>
            </p:nvSpPr>
            <p:spPr bwMode="auto">
              <a:xfrm>
                <a:off x="2784" y="3072"/>
                <a:ext cx="22" cy="62"/>
              </a:xfrm>
              <a:custGeom>
                <a:avLst/>
                <a:gdLst>
                  <a:gd name="T0" fmla="*/ 22 w 22"/>
                  <a:gd name="T1" fmla="*/ 0 h 62"/>
                  <a:gd name="T2" fmla="*/ 20 w 22"/>
                  <a:gd name="T3" fmla="*/ 0 h 62"/>
                  <a:gd name="T4" fmla="*/ 20 w 22"/>
                  <a:gd name="T5" fmla="*/ 0 h 62"/>
                  <a:gd name="T6" fmla="*/ 12 w 22"/>
                  <a:gd name="T7" fmla="*/ 2 h 62"/>
                  <a:gd name="T8" fmla="*/ 6 w 22"/>
                  <a:gd name="T9" fmla="*/ 6 h 62"/>
                  <a:gd name="T10" fmla="*/ 0 w 22"/>
                  <a:gd name="T11" fmla="*/ 12 h 62"/>
                  <a:gd name="T12" fmla="*/ 0 w 22"/>
                  <a:gd name="T13" fmla="*/ 20 h 62"/>
                  <a:gd name="T14" fmla="*/ 0 w 22"/>
                  <a:gd name="T15" fmla="*/ 40 h 62"/>
                  <a:gd name="T16" fmla="*/ 0 w 22"/>
                  <a:gd name="T17" fmla="*/ 40 h 62"/>
                  <a:gd name="T18" fmla="*/ 2 w 22"/>
                  <a:gd name="T19" fmla="*/ 48 h 62"/>
                  <a:gd name="T20" fmla="*/ 8 w 22"/>
                  <a:gd name="T21" fmla="*/ 56 h 62"/>
                  <a:gd name="T22" fmla="*/ 14 w 22"/>
                  <a:gd name="T23" fmla="*/ 60 h 62"/>
                  <a:gd name="T24" fmla="*/ 22 w 22"/>
                  <a:gd name="T25" fmla="*/ 62 h 62"/>
                  <a:gd name="T26" fmla="*/ 22 w 22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0"/>
                    </a:lnTo>
                    <a:lnTo>
                      <a:pt x="22" y="6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Freeform 2265"/>
              <p:cNvSpPr/>
              <p:nvPr/>
            </p:nvSpPr>
            <p:spPr bwMode="auto">
              <a:xfrm>
                <a:off x="2806" y="314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Freeform 2266"/>
              <p:cNvSpPr/>
              <p:nvPr/>
            </p:nvSpPr>
            <p:spPr bwMode="auto">
              <a:xfrm>
                <a:off x="2792" y="3144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Freeform 2267"/>
              <p:cNvSpPr/>
              <p:nvPr/>
            </p:nvSpPr>
            <p:spPr bwMode="auto">
              <a:xfrm>
                <a:off x="2782" y="3060"/>
                <a:ext cx="48" cy="38"/>
              </a:xfrm>
              <a:custGeom>
                <a:avLst/>
                <a:gdLst>
                  <a:gd name="T0" fmla="*/ 24 w 48"/>
                  <a:gd name="T1" fmla="*/ 8 h 38"/>
                  <a:gd name="T2" fmla="*/ 24 w 48"/>
                  <a:gd name="T3" fmla="*/ 8 h 38"/>
                  <a:gd name="T4" fmla="*/ 36 w 48"/>
                  <a:gd name="T5" fmla="*/ 6 h 38"/>
                  <a:gd name="T6" fmla="*/ 42 w 48"/>
                  <a:gd name="T7" fmla="*/ 0 h 38"/>
                  <a:gd name="T8" fmla="*/ 42 w 48"/>
                  <a:gd name="T9" fmla="*/ 0 h 38"/>
                  <a:gd name="T10" fmla="*/ 44 w 48"/>
                  <a:gd name="T11" fmla="*/ 6 h 38"/>
                  <a:gd name="T12" fmla="*/ 42 w 48"/>
                  <a:gd name="T13" fmla="*/ 10 h 38"/>
                  <a:gd name="T14" fmla="*/ 40 w 48"/>
                  <a:gd name="T15" fmla="*/ 12 h 38"/>
                  <a:gd name="T16" fmla="*/ 40 w 48"/>
                  <a:gd name="T17" fmla="*/ 12 h 38"/>
                  <a:gd name="T18" fmla="*/ 44 w 48"/>
                  <a:gd name="T19" fmla="*/ 14 h 38"/>
                  <a:gd name="T20" fmla="*/ 48 w 48"/>
                  <a:gd name="T21" fmla="*/ 14 h 38"/>
                  <a:gd name="T22" fmla="*/ 48 w 48"/>
                  <a:gd name="T23" fmla="*/ 14 h 38"/>
                  <a:gd name="T24" fmla="*/ 48 w 48"/>
                  <a:gd name="T25" fmla="*/ 16 h 38"/>
                  <a:gd name="T26" fmla="*/ 44 w 48"/>
                  <a:gd name="T27" fmla="*/ 18 h 38"/>
                  <a:gd name="T28" fmla="*/ 44 w 48"/>
                  <a:gd name="T29" fmla="*/ 18 h 38"/>
                  <a:gd name="T30" fmla="*/ 46 w 48"/>
                  <a:gd name="T31" fmla="*/ 28 h 38"/>
                  <a:gd name="T32" fmla="*/ 46 w 48"/>
                  <a:gd name="T33" fmla="*/ 38 h 38"/>
                  <a:gd name="T34" fmla="*/ 46 w 48"/>
                  <a:gd name="T35" fmla="*/ 38 h 38"/>
                  <a:gd name="T36" fmla="*/ 44 w 48"/>
                  <a:gd name="T37" fmla="*/ 36 h 38"/>
                  <a:gd name="T38" fmla="*/ 40 w 48"/>
                  <a:gd name="T39" fmla="*/ 30 h 38"/>
                  <a:gd name="T40" fmla="*/ 34 w 48"/>
                  <a:gd name="T41" fmla="*/ 24 h 38"/>
                  <a:gd name="T42" fmla="*/ 30 w 48"/>
                  <a:gd name="T43" fmla="*/ 22 h 38"/>
                  <a:gd name="T44" fmla="*/ 24 w 48"/>
                  <a:gd name="T45" fmla="*/ 22 h 38"/>
                  <a:gd name="T46" fmla="*/ 24 w 48"/>
                  <a:gd name="T47" fmla="*/ 22 h 38"/>
                  <a:gd name="T48" fmla="*/ 18 w 48"/>
                  <a:gd name="T49" fmla="*/ 22 h 38"/>
                  <a:gd name="T50" fmla="*/ 14 w 48"/>
                  <a:gd name="T51" fmla="*/ 24 h 38"/>
                  <a:gd name="T52" fmla="*/ 8 w 48"/>
                  <a:gd name="T53" fmla="*/ 30 h 38"/>
                  <a:gd name="T54" fmla="*/ 4 w 48"/>
                  <a:gd name="T55" fmla="*/ 36 h 38"/>
                  <a:gd name="T56" fmla="*/ 2 w 48"/>
                  <a:gd name="T57" fmla="*/ 38 h 38"/>
                  <a:gd name="T58" fmla="*/ 2 w 48"/>
                  <a:gd name="T59" fmla="*/ 38 h 38"/>
                  <a:gd name="T60" fmla="*/ 0 w 48"/>
                  <a:gd name="T61" fmla="*/ 30 h 38"/>
                  <a:gd name="T62" fmla="*/ 0 w 48"/>
                  <a:gd name="T63" fmla="*/ 24 h 38"/>
                  <a:gd name="T64" fmla="*/ 2 w 48"/>
                  <a:gd name="T65" fmla="*/ 20 h 38"/>
                  <a:gd name="T66" fmla="*/ 6 w 48"/>
                  <a:gd name="T67" fmla="*/ 14 h 38"/>
                  <a:gd name="T68" fmla="*/ 8 w 48"/>
                  <a:gd name="T69" fmla="*/ 12 h 38"/>
                  <a:gd name="T70" fmla="*/ 14 w 48"/>
                  <a:gd name="T71" fmla="*/ 10 h 38"/>
                  <a:gd name="T72" fmla="*/ 24 w 48"/>
                  <a:gd name="T73" fmla="*/ 8 h 38"/>
                  <a:gd name="T74" fmla="*/ 24 w 48"/>
                  <a:gd name="T75" fmla="*/ 8 h 38"/>
                  <a:gd name="T76" fmla="*/ 24 w 48"/>
                  <a:gd name="T77" fmla="*/ 8 h 38"/>
                  <a:gd name="T78" fmla="*/ 24 w 48"/>
                  <a:gd name="T7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38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4" y="6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6" y="28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8" y="30"/>
                    </a:lnTo>
                    <a:lnTo>
                      <a:pt x="4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8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Freeform 2268"/>
              <p:cNvSpPr/>
              <p:nvPr/>
            </p:nvSpPr>
            <p:spPr bwMode="auto">
              <a:xfrm>
                <a:off x="2782" y="3068"/>
                <a:ext cx="24" cy="30"/>
              </a:xfrm>
              <a:custGeom>
                <a:avLst/>
                <a:gdLst>
                  <a:gd name="T0" fmla="*/ 24 w 24"/>
                  <a:gd name="T1" fmla="*/ 14 h 30"/>
                  <a:gd name="T2" fmla="*/ 24 w 24"/>
                  <a:gd name="T3" fmla="*/ 14 h 30"/>
                  <a:gd name="T4" fmla="*/ 18 w 24"/>
                  <a:gd name="T5" fmla="*/ 14 h 30"/>
                  <a:gd name="T6" fmla="*/ 14 w 24"/>
                  <a:gd name="T7" fmla="*/ 16 h 30"/>
                  <a:gd name="T8" fmla="*/ 8 w 24"/>
                  <a:gd name="T9" fmla="*/ 22 h 30"/>
                  <a:gd name="T10" fmla="*/ 4 w 24"/>
                  <a:gd name="T11" fmla="*/ 28 h 30"/>
                  <a:gd name="T12" fmla="*/ 2 w 24"/>
                  <a:gd name="T13" fmla="*/ 30 h 30"/>
                  <a:gd name="T14" fmla="*/ 2 w 24"/>
                  <a:gd name="T15" fmla="*/ 30 h 30"/>
                  <a:gd name="T16" fmla="*/ 0 w 24"/>
                  <a:gd name="T17" fmla="*/ 22 h 30"/>
                  <a:gd name="T18" fmla="*/ 0 w 24"/>
                  <a:gd name="T19" fmla="*/ 16 h 30"/>
                  <a:gd name="T20" fmla="*/ 2 w 24"/>
                  <a:gd name="T21" fmla="*/ 12 h 30"/>
                  <a:gd name="T22" fmla="*/ 6 w 24"/>
                  <a:gd name="T23" fmla="*/ 6 h 30"/>
                  <a:gd name="T24" fmla="*/ 8 w 24"/>
                  <a:gd name="T25" fmla="*/ 4 h 30"/>
                  <a:gd name="T26" fmla="*/ 14 w 24"/>
                  <a:gd name="T27" fmla="*/ 2 h 30"/>
                  <a:gd name="T28" fmla="*/ 24 w 24"/>
                  <a:gd name="T29" fmla="*/ 0 h 30"/>
                  <a:gd name="T30" fmla="*/ 24 w 24"/>
                  <a:gd name="T31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24" y="14"/>
                    </a:move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823" name="Picture 2269"/>
              <p:cNvPicPr>
                <a:picLocks noChangeAspect="1"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2" y="267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4" name="Picture 2270"/>
              <p:cNvPicPr>
                <a:picLocks noChangeAspect="1" noChangeArrowheads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8" y="3424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5" name="Picture 2271"/>
              <p:cNvPicPr>
                <a:picLocks noChangeAspect="1" noChangeArrowheads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2" y="292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6" name="Rectangle 2272"/>
              <p:cNvSpPr>
                <a:spLocks noChangeArrowheads="1"/>
              </p:cNvSpPr>
              <p:nvPr/>
            </p:nvSpPr>
            <p:spPr bwMode="auto">
              <a:xfrm>
                <a:off x="2742" y="3306"/>
                <a:ext cx="128" cy="124"/>
              </a:xfrm>
              <a:prstGeom prst="rect">
                <a:avLst/>
              </a:prstGeom>
              <a:solidFill>
                <a:srgbClr val="007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Freeform 2273"/>
              <p:cNvSpPr/>
              <p:nvPr/>
            </p:nvSpPr>
            <p:spPr bwMode="auto">
              <a:xfrm>
                <a:off x="2828" y="3346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0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Freeform 2274"/>
              <p:cNvSpPr/>
              <p:nvPr/>
            </p:nvSpPr>
            <p:spPr bwMode="auto">
              <a:xfrm>
                <a:off x="2780" y="3346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0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Freeform 2275"/>
              <p:cNvSpPr/>
              <p:nvPr/>
            </p:nvSpPr>
            <p:spPr bwMode="auto">
              <a:xfrm>
                <a:off x="2760" y="339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8 h 40"/>
                  <a:gd name="T18" fmla="*/ 0 w 92"/>
                  <a:gd name="T19" fmla="*/ 18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8 h 40"/>
                  <a:gd name="T30" fmla="*/ 92 w 92"/>
                  <a:gd name="T31" fmla="*/ 18 h 40"/>
                  <a:gd name="T32" fmla="*/ 90 w 92"/>
                  <a:gd name="T33" fmla="*/ 14 h 40"/>
                  <a:gd name="T34" fmla="*/ 88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Freeform 2276"/>
              <p:cNvSpPr/>
              <p:nvPr/>
            </p:nvSpPr>
            <p:spPr bwMode="auto">
              <a:xfrm>
                <a:off x="2760" y="339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10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8 h 40"/>
                  <a:gd name="T16" fmla="*/ 0 w 46"/>
                  <a:gd name="T17" fmla="*/ 18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Freeform 2277"/>
              <p:cNvSpPr/>
              <p:nvPr/>
            </p:nvSpPr>
            <p:spPr bwMode="auto">
              <a:xfrm>
                <a:off x="2790" y="3390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16 w 30"/>
                  <a:gd name="T7" fmla="*/ 6 h 40"/>
                  <a:gd name="T8" fmla="*/ 6 w 30"/>
                  <a:gd name="T9" fmla="*/ 0 h 40"/>
                  <a:gd name="T10" fmla="*/ 0 w 30"/>
                  <a:gd name="T11" fmla="*/ 2 h 40"/>
                  <a:gd name="T12" fmla="*/ 8 w 30"/>
                  <a:gd name="T13" fmla="*/ 40 h 40"/>
                  <a:gd name="T14" fmla="*/ 22 w 30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16" y="6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Freeform 2278"/>
              <p:cNvSpPr/>
              <p:nvPr/>
            </p:nvSpPr>
            <p:spPr bwMode="auto">
              <a:xfrm>
                <a:off x="2790" y="3390"/>
                <a:ext cx="16" cy="40"/>
              </a:xfrm>
              <a:custGeom>
                <a:avLst/>
                <a:gdLst>
                  <a:gd name="T0" fmla="*/ 16 w 16"/>
                  <a:gd name="T1" fmla="*/ 6 h 40"/>
                  <a:gd name="T2" fmla="*/ 6 w 16"/>
                  <a:gd name="T3" fmla="*/ 0 h 40"/>
                  <a:gd name="T4" fmla="*/ 0 w 16"/>
                  <a:gd name="T5" fmla="*/ 2 h 40"/>
                  <a:gd name="T6" fmla="*/ 8 w 16"/>
                  <a:gd name="T7" fmla="*/ 40 h 40"/>
                  <a:gd name="T8" fmla="*/ 16 w 16"/>
                  <a:gd name="T9" fmla="*/ 40 h 40"/>
                  <a:gd name="T10" fmla="*/ 16 w 16"/>
                  <a:gd name="T11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0">
                    <a:moveTo>
                      <a:pt x="16" y="6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Freeform 2279"/>
              <p:cNvSpPr/>
              <p:nvPr/>
            </p:nvSpPr>
            <p:spPr bwMode="auto">
              <a:xfrm>
                <a:off x="2812" y="3392"/>
                <a:ext cx="18" cy="38"/>
              </a:xfrm>
              <a:custGeom>
                <a:avLst/>
                <a:gdLst>
                  <a:gd name="T0" fmla="*/ 0 w 18"/>
                  <a:gd name="T1" fmla="*/ 38 h 38"/>
                  <a:gd name="T2" fmla="*/ 0 w 18"/>
                  <a:gd name="T3" fmla="*/ 38 h 38"/>
                  <a:gd name="T4" fmla="*/ 12 w 18"/>
                  <a:gd name="T5" fmla="*/ 38 h 38"/>
                  <a:gd name="T6" fmla="*/ 12 w 18"/>
                  <a:gd name="T7" fmla="*/ 38 h 38"/>
                  <a:gd name="T8" fmla="*/ 12 w 18"/>
                  <a:gd name="T9" fmla="*/ 38 h 38"/>
                  <a:gd name="T10" fmla="*/ 12 w 18"/>
                  <a:gd name="T11" fmla="*/ 38 h 38"/>
                  <a:gd name="T12" fmla="*/ 14 w 18"/>
                  <a:gd name="T13" fmla="*/ 26 h 38"/>
                  <a:gd name="T14" fmla="*/ 14 w 18"/>
                  <a:gd name="T15" fmla="*/ 26 h 38"/>
                  <a:gd name="T16" fmla="*/ 12 w 18"/>
                  <a:gd name="T17" fmla="*/ 22 h 38"/>
                  <a:gd name="T18" fmla="*/ 12 w 18"/>
                  <a:gd name="T19" fmla="*/ 22 h 38"/>
                  <a:gd name="T20" fmla="*/ 16 w 18"/>
                  <a:gd name="T21" fmla="*/ 20 h 38"/>
                  <a:gd name="T22" fmla="*/ 16 w 18"/>
                  <a:gd name="T23" fmla="*/ 20 h 38"/>
                  <a:gd name="T24" fmla="*/ 18 w 18"/>
                  <a:gd name="T25" fmla="*/ 4 h 38"/>
                  <a:gd name="T26" fmla="*/ 18 w 18"/>
                  <a:gd name="T27" fmla="*/ 4 h 38"/>
                  <a:gd name="T28" fmla="*/ 18 w 18"/>
                  <a:gd name="T29" fmla="*/ 4 h 38"/>
                  <a:gd name="T30" fmla="*/ 8 w 18"/>
                  <a:gd name="T31" fmla="*/ 0 h 38"/>
                  <a:gd name="T32" fmla="*/ 8 w 18"/>
                  <a:gd name="T33" fmla="*/ 0 h 38"/>
                  <a:gd name="T34" fmla="*/ 8 w 18"/>
                  <a:gd name="T35" fmla="*/ 0 h 38"/>
                  <a:gd name="T36" fmla="*/ 0 w 18"/>
                  <a:gd name="T37" fmla="*/ 38 h 38"/>
                  <a:gd name="T38" fmla="*/ 0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0" y="38"/>
                    </a:moveTo>
                    <a:lnTo>
                      <a:pt x="0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Freeform 2280"/>
              <p:cNvSpPr/>
              <p:nvPr/>
            </p:nvSpPr>
            <p:spPr bwMode="auto">
              <a:xfrm>
                <a:off x="2796" y="3378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2 h 18"/>
                  <a:gd name="T6" fmla="*/ 10 w 20"/>
                  <a:gd name="T7" fmla="*/ 18 h 18"/>
                  <a:gd name="T8" fmla="*/ 20 w 20"/>
                  <a:gd name="T9" fmla="*/ 12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20" y="1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Freeform 2281"/>
              <p:cNvSpPr/>
              <p:nvPr/>
            </p:nvSpPr>
            <p:spPr bwMode="auto">
              <a:xfrm>
                <a:off x="2796" y="3378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2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Freeform 2282"/>
              <p:cNvSpPr/>
              <p:nvPr/>
            </p:nvSpPr>
            <p:spPr bwMode="auto">
              <a:xfrm>
                <a:off x="2782" y="3318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Freeform 2283"/>
              <p:cNvSpPr/>
              <p:nvPr/>
            </p:nvSpPr>
            <p:spPr bwMode="auto">
              <a:xfrm>
                <a:off x="2782" y="3318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Freeform 2284"/>
              <p:cNvSpPr/>
              <p:nvPr/>
            </p:nvSpPr>
            <p:spPr bwMode="auto">
              <a:xfrm>
                <a:off x="2800" y="337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Freeform 2285"/>
              <p:cNvSpPr/>
              <p:nvPr/>
            </p:nvSpPr>
            <p:spPr bwMode="auto">
              <a:xfrm>
                <a:off x="2806" y="3390"/>
                <a:ext cx="14" cy="18"/>
              </a:xfrm>
              <a:custGeom>
                <a:avLst/>
                <a:gdLst>
                  <a:gd name="T0" fmla="*/ 10 w 14"/>
                  <a:gd name="T1" fmla="*/ 0 h 18"/>
                  <a:gd name="T2" fmla="*/ 10 w 14"/>
                  <a:gd name="T3" fmla="*/ 0 h 18"/>
                  <a:gd name="T4" fmla="*/ 0 w 14"/>
                  <a:gd name="T5" fmla="*/ 6 h 18"/>
                  <a:gd name="T6" fmla="*/ 0 w 14"/>
                  <a:gd name="T7" fmla="*/ 6 h 18"/>
                  <a:gd name="T8" fmla="*/ 4 w 14"/>
                  <a:gd name="T9" fmla="*/ 14 h 18"/>
                  <a:gd name="T10" fmla="*/ 8 w 14"/>
                  <a:gd name="T11" fmla="*/ 18 h 18"/>
                  <a:gd name="T12" fmla="*/ 8 w 14"/>
                  <a:gd name="T13" fmla="*/ 18 h 18"/>
                  <a:gd name="T14" fmla="*/ 12 w 14"/>
                  <a:gd name="T15" fmla="*/ 12 h 18"/>
                  <a:gd name="T16" fmla="*/ 14 w 14"/>
                  <a:gd name="T17" fmla="*/ 2 h 18"/>
                  <a:gd name="T18" fmla="*/ 14 w 14"/>
                  <a:gd name="T19" fmla="*/ 2 h 18"/>
                  <a:gd name="T20" fmla="*/ 10 w 14"/>
                  <a:gd name="T21" fmla="*/ 0 h 18"/>
                  <a:gd name="T22" fmla="*/ 10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Freeform 2286"/>
              <p:cNvSpPr/>
              <p:nvPr/>
            </p:nvSpPr>
            <p:spPr bwMode="auto">
              <a:xfrm>
                <a:off x="2790" y="3390"/>
                <a:ext cx="16" cy="18"/>
              </a:xfrm>
              <a:custGeom>
                <a:avLst/>
                <a:gdLst>
                  <a:gd name="T0" fmla="*/ 6 w 16"/>
                  <a:gd name="T1" fmla="*/ 0 h 18"/>
                  <a:gd name="T2" fmla="*/ 6 w 16"/>
                  <a:gd name="T3" fmla="*/ 0 h 18"/>
                  <a:gd name="T4" fmla="*/ 16 w 16"/>
                  <a:gd name="T5" fmla="*/ 6 h 18"/>
                  <a:gd name="T6" fmla="*/ 16 w 16"/>
                  <a:gd name="T7" fmla="*/ 6 h 18"/>
                  <a:gd name="T8" fmla="*/ 10 w 16"/>
                  <a:gd name="T9" fmla="*/ 14 h 18"/>
                  <a:gd name="T10" fmla="*/ 6 w 16"/>
                  <a:gd name="T11" fmla="*/ 18 h 18"/>
                  <a:gd name="T12" fmla="*/ 6 w 16"/>
                  <a:gd name="T13" fmla="*/ 18 h 18"/>
                  <a:gd name="T14" fmla="*/ 4 w 16"/>
                  <a:gd name="T15" fmla="*/ 12 h 18"/>
                  <a:gd name="T16" fmla="*/ 0 w 16"/>
                  <a:gd name="T17" fmla="*/ 2 h 18"/>
                  <a:gd name="T18" fmla="*/ 0 w 16"/>
                  <a:gd name="T19" fmla="*/ 2 h 18"/>
                  <a:gd name="T20" fmla="*/ 6 w 16"/>
                  <a:gd name="T21" fmla="*/ 0 h 18"/>
                  <a:gd name="T22" fmla="*/ 6 w 16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6" y="0"/>
                    </a:moveTo>
                    <a:lnTo>
                      <a:pt x="6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Freeform 2287"/>
              <p:cNvSpPr/>
              <p:nvPr/>
            </p:nvSpPr>
            <p:spPr bwMode="auto">
              <a:xfrm>
                <a:off x="2780" y="3392"/>
                <a:ext cx="18" cy="38"/>
              </a:xfrm>
              <a:custGeom>
                <a:avLst/>
                <a:gdLst>
                  <a:gd name="T0" fmla="*/ 18 w 18"/>
                  <a:gd name="T1" fmla="*/ 38 h 38"/>
                  <a:gd name="T2" fmla="*/ 18 w 18"/>
                  <a:gd name="T3" fmla="*/ 38 h 38"/>
                  <a:gd name="T4" fmla="*/ 8 w 18"/>
                  <a:gd name="T5" fmla="*/ 38 h 38"/>
                  <a:gd name="T6" fmla="*/ 8 w 18"/>
                  <a:gd name="T7" fmla="*/ 38 h 38"/>
                  <a:gd name="T8" fmla="*/ 8 w 18"/>
                  <a:gd name="T9" fmla="*/ 38 h 38"/>
                  <a:gd name="T10" fmla="*/ 8 w 18"/>
                  <a:gd name="T11" fmla="*/ 38 h 38"/>
                  <a:gd name="T12" fmla="*/ 6 w 18"/>
                  <a:gd name="T13" fmla="*/ 26 h 38"/>
                  <a:gd name="T14" fmla="*/ 6 w 18"/>
                  <a:gd name="T15" fmla="*/ 26 h 38"/>
                  <a:gd name="T16" fmla="*/ 8 w 18"/>
                  <a:gd name="T17" fmla="*/ 22 h 38"/>
                  <a:gd name="T18" fmla="*/ 8 w 18"/>
                  <a:gd name="T19" fmla="*/ 22 h 38"/>
                  <a:gd name="T20" fmla="*/ 4 w 18"/>
                  <a:gd name="T21" fmla="*/ 20 h 38"/>
                  <a:gd name="T22" fmla="*/ 4 w 18"/>
                  <a:gd name="T23" fmla="*/ 20 h 38"/>
                  <a:gd name="T24" fmla="*/ 0 w 18"/>
                  <a:gd name="T25" fmla="*/ 4 h 38"/>
                  <a:gd name="T26" fmla="*/ 0 w 18"/>
                  <a:gd name="T27" fmla="*/ 4 h 38"/>
                  <a:gd name="T28" fmla="*/ 0 w 18"/>
                  <a:gd name="T29" fmla="*/ 4 h 38"/>
                  <a:gd name="T30" fmla="*/ 10 w 18"/>
                  <a:gd name="T31" fmla="*/ 0 h 38"/>
                  <a:gd name="T32" fmla="*/ 10 w 18"/>
                  <a:gd name="T33" fmla="*/ 0 h 38"/>
                  <a:gd name="T34" fmla="*/ 10 w 18"/>
                  <a:gd name="T35" fmla="*/ 0 h 38"/>
                  <a:gd name="T36" fmla="*/ 18 w 18"/>
                  <a:gd name="T37" fmla="*/ 38 h 38"/>
                  <a:gd name="T38" fmla="*/ 18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18" y="38"/>
                    </a:moveTo>
                    <a:lnTo>
                      <a:pt x="1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Freeform 2288"/>
              <p:cNvSpPr/>
              <p:nvPr/>
            </p:nvSpPr>
            <p:spPr bwMode="auto">
              <a:xfrm>
                <a:off x="2780" y="3312"/>
                <a:ext cx="50" cy="34"/>
              </a:xfrm>
              <a:custGeom>
                <a:avLst/>
                <a:gdLst>
                  <a:gd name="T0" fmla="*/ 26 w 50"/>
                  <a:gd name="T1" fmla="*/ 0 h 34"/>
                  <a:gd name="T2" fmla="*/ 26 w 50"/>
                  <a:gd name="T3" fmla="*/ 0 h 34"/>
                  <a:gd name="T4" fmla="*/ 38 w 50"/>
                  <a:gd name="T5" fmla="*/ 2 h 34"/>
                  <a:gd name="T6" fmla="*/ 42 w 50"/>
                  <a:gd name="T7" fmla="*/ 2 h 34"/>
                  <a:gd name="T8" fmla="*/ 46 w 50"/>
                  <a:gd name="T9" fmla="*/ 6 h 34"/>
                  <a:gd name="T10" fmla="*/ 50 w 50"/>
                  <a:gd name="T11" fmla="*/ 10 h 34"/>
                  <a:gd name="T12" fmla="*/ 50 w 50"/>
                  <a:gd name="T13" fmla="*/ 16 h 34"/>
                  <a:gd name="T14" fmla="*/ 50 w 50"/>
                  <a:gd name="T15" fmla="*/ 24 h 34"/>
                  <a:gd name="T16" fmla="*/ 48 w 50"/>
                  <a:gd name="T17" fmla="*/ 34 h 34"/>
                  <a:gd name="T18" fmla="*/ 48 w 50"/>
                  <a:gd name="T19" fmla="*/ 34 h 34"/>
                  <a:gd name="T20" fmla="*/ 44 w 50"/>
                  <a:gd name="T21" fmla="*/ 26 h 34"/>
                  <a:gd name="T22" fmla="*/ 42 w 50"/>
                  <a:gd name="T23" fmla="*/ 16 h 34"/>
                  <a:gd name="T24" fmla="*/ 42 w 50"/>
                  <a:gd name="T25" fmla="*/ 16 h 34"/>
                  <a:gd name="T26" fmla="*/ 26 w 50"/>
                  <a:gd name="T27" fmla="*/ 18 h 34"/>
                  <a:gd name="T28" fmla="*/ 26 w 50"/>
                  <a:gd name="T29" fmla="*/ 18 h 34"/>
                  <a:gd name="T30" fmla="*/ 10 w 50"/>
                  <a:gd name="T31" fmla="*/ 16 h 34"/>
                  <a:gd name="T32" fmla="*/ 10 w 50"/>
                  <a:gd name="T33" fmla="*/ 16 h 34"/>
                  <a:gd name="T34" fmla="*/ 6 w 50"/>
                  <a:gd name="T35" fmla="*/ 26 h 34"/>
                  <a:gd name="T36" fmla="*/ 2 w 50"/>
                  <a:gd name="T37" fmla="*/ 34 h 34"/>
                  <a:gd name="T38" fmla="*/ 2 w 50"/>
                  <a:gd name="T39" fmla="*/ 34 h 34"/>
                  <a:gd name="T40" fmla="*/ 0 w 50"/>
                  <a:gd name="T41" fmla="*/ 24 h 34"/>
                  <a:gd name="T42" fmla="*/ 0 w 50"/>
                  <a:gd name="T43" fmla="*/ 16 h 34"/>
                  <a:gd name="T44" fmla="*/ 2 w 50"/>
                  <a:gd name="T45" fmla="*/ 10 h 34"/>
                  <a:gd name="T46" fmla="*/ 4 w 50"/>
                  <a:gd name="T47" fmla="*/ 6 h 34"/>
                  <a:gd name="T48" fmla="*/ 8 w 50"/>
                  <a:gd name="T49" fmla="*/ 2 h 34"/>
                  <a:gd name="T50" fmla="*/ 14 w 50"/>
                  <a:gd name="T51" fmla="*/ 2 h 34"/>
                  <a:gd name="T52" fmla="*/ 26 w 50"/>
                  <a:gd name="T53" fmla="*/ 0 h 34"/>
                  <a:gd name="T54" fmla="*/ 26 w 50"/>
                  <a:gd name="T5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" h="34">
                    <a:moveTo>
                      <a:pt x="26" y="0"/>
                    </a:moveTo>
                    <a:lnTo>
                      <a:pt x="26" y="0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0" y="16"/>
                    </a:lnTo>
                    <a:lnTo>
                      <a:pt x="50" y="24"/>
                    </a:lnTo>
                    <a:lnTo>
                      <a:pt x="48" y="34"/>
                    </a:lnTo>
                    <a:lnTo>
                      <a:pt x="48" y="34"/>
                    </a:lnTo>
                    <a:lnTo>
                      <a:pt x="44" y="26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2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Freeform 2289"/>
              <p:cNvSpPr/>
              <p:nvPr/>
            </p:nvSpPr>
            <p:spPr bwMode="auto">
              <a:xfrm>
                <a:off x="2780" y="3312"/>
                <a:ext cx="26" cy="34"/>
              </a:xfrm>
              <a:custGeom>
                <a:avLst/>
                <a:gdLst>
                  <a:gd name="T0" fmla="*/ 26 w 26"/>
                  <a:gd name="T1" fmla="*/ 18 h 34"/>
                  <a:gd name="T2" fmla="*/ 26 w 26"/>
                  <a:gd name="T3" fmla="*/ 18 h 34"/>
                  <a:gd name="T4" fmla="*/ 10 w 26"/>
                  <a:gd name="T5" fmla="*/ 16 h 34"/>
                  <a:gd name="T6" fmla="*/ 10 w 26"/>
                  <a:gd name="T7" fmla="*/ 16 h 34"/>
                  <a:gd name="T8" fmla="*/ 6 w 26"/>
                  <a:gd name="T9" fmla="*/ 26 h 34"/>
                  <a:gd name="T10" fmla="*/ 2 w 26"/>
                  <a:gd name="T11" fmla="*/ 34 h 34"/>
                  <a:gd name="T12" fmla="*/ 2 w 26"/>
                  <a:gd name="T13" fmla="*/ 34 h 34"/>
                  <a:gd name="T14" fmla="*/ 0 w 26"/>
                  <a:gd name="T15" fmla="*/ 24 h 34"/>
                  <a:gd name="T16" fmla="*/ 0 w 26"/>
                  <a:gd name="T17" fmla="*/ 16 h 34"/>
                  <a:gd name="T18" fmla="*/ 2 w 26"/>
                  <a:gd name="T19" fmla="*/ 10 h 34"/>
                  <a:gd name="T20" fmla="*/ 4 w 26"/>
                  <a:gd name="T21" fmla="*/ 6 h 34"/>
                  <a:gd name="T22" fmla="*/ 8 w 26"/>
                  <a:gd name="T23" fmla="*/ 2 h 34"/>
                  <a:gd name="T24" fmla="*/ 14 w 26"/>
                  <a:gd name="T25" fmla="*/ 2 h 34"/>
                  <a:gd name="T26" fmla="*/ 26 w 26"/>
                  <a:gd name="T27" fmla="*/ 0 h 34"/>
                  <a:gd name="T28" fmla="*/ 26 w 26"/>
                  <a:gd name="T29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4">
                    <a:moveTo>
                      <a:pt x="26" y="18"/>
                    </a:move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2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Freeform 2290"/>
              <p:cNvSpPr/>
              <p:nvPr/>
            </p:nvSpPr>
            <p:spPr bwMode="auto">
              <a:xfrm>
                <a:off x="2812" y="3340"/>
                <a:ext cx="12" cy="4"/>
              </a:xfrm>
              <a:custGeom>
                <a:avLst/>
                <a:gdLst>
                  <a:gd name="T0" fmla="*/ 8 w 12"/>
                  <a:gd name="T1" fmla="*/ 0 h 4"/>
                  <a:gd name="T2" fmla="*/ 8 w 12"/>
                  <a:gd name="T3" fmla="*/ 0 h 4"/>
                  <a:gd name="T4" fmla="*/ 10 w 12"/>
                  <a:gd name="T5" fmla="*/ 2 h 4"/>
                  <a:gd name="T6" fmla="*/ 10 w 12"/>
                  <a:gd name="T7" fmla="*/ 2 h 4"/>
                  <a:gd name="T8" fmla="*/ 12 w 12"/>
                  <a:gd name="T9" fmla="*/ 2 h 4"/>
                  <a:gd name="T10" fmla="*/ 10 w 12"/>
                  <a:gd name="T11" fmla="*/ 2 h 4"/>
                  <a:gd name="T12" fmla="*/ 8 w 12"/>
                  <a:gd name="T13" fmla="*/ 2 h 4"/>
                  <a:gd name="T14" fmla="*/ 0 w 12"/>
                  <a:gd name="T15" fmla="*/ 4 h 4"/>
                  <a:gd name="T16" fmla="*/ 0 w 12"/>
                  <a:gd name="T17" fmla="*/ 4 h 4"/>
                  <a:gd name="T18" fmla="*/ 0 w 12"/>
                  <a:gd name="T19" fmla="*/ 2 h 4"/>
                  <a:gd name="T20" fmla="*/ 0 w 12"/>
                  <a:gd name="T21" fmla="*/ 2 h 4"/>
                  <a:gd name="T22" fmla="*/ 0 w 12"/>
                  <a:gd name="T23" fmla="*/ 2 h 4"/>
                  <a:gd name="T24" fmla="*/ 0 w 12"/>
                  <a:gd name="T25" fmla="*/ 0 h 4"/>
                  <a:gd name="T26" fmla="*/ 8 w 12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4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Freeform 2291"/>
              <p:cNvSpPr/>
              <p:nvPr/>
            </p:nvSpPr>
            <p:spPr bwMode="auto">
              <a:xfrm>
                <a:off x="2788" y="3340"/>
                <a:ext cx="12" cy="4"/>
              </a:xfrm>
              <a:custGeom>
                <a:avLst/>
                <a:gdLst>
                  <a:gd name="T0" fmla="*/ 4 w 12"/>
                  <a:gd name="T1" fmla="*/ 0 h 4"/>
                  <a:gd name="T2" fmla="*/ 4 w 12"/>
                  <a:gd name="T3" fmla="*/ 0 h 4"/>
                  <a:gd name="T4" fmla="*/ 0 w 12"/>
                  <a:gd name="T5" fmla="*/ 2 h 4"/>
                  <a:gd name="T6" fmla="*/ 0 w 12"/>
                  <a:gd name="T7" fmla="*/ 2 h 4"/>
                  <a:gd name="T8" fmla="*/ 0 w 12"/>
                  <a:gd name="T9" fmla="*/ 2 h 4"/>
                  <a:gd name="T10" fmla="*/ 0 w 12"/>
                  <a:gd name="T11" fmla="*/ 2 h 4"/>
                  <a:gd name="T12" fmla="*/ 4 w 12"/>
                  <a:gd name="T13" fmla="*/ 2 h 4"/>
                  <a:gd name="T14" fmla="*/ 10 w 12"/>
                  <a:gd name="T15" fmla="*/ 4 h 4"/>
                  <a:gd name="T16" fmla="*/ 10 w 12"/>
                  <a:gd name="T17" fmla="*/ 4 h 4"/>
                  <a:gd name="T18" fmla="*/ 12 w 12"/>
                  <a:gd name="T19" fmla="*/ 2 h 4"/>
                  <a:gd name="T20" fmla="*/ 12 w 12"/>
                  <a:gd name="T21" fmla="*/ 2 h 4"/>
                  <a:gd name="T22" fmla="*/ 12 w 12"/>
                  <a:gd name="T23" fmla="*/ 2 h 4"/>
                  <a:gd name="T24" fmla="*/ 10 w 12"/>
                  <a:gd name="T25" fmla="*/ 0 h 4"/>
                  <a:gd name="T26" fmla="*/ 4 w 12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4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Freeform 2292"/>
              <p:cNvSpPr/>
              <p:nvPr/>
            </p:nvSpPr>
            <p:spPr bwMode="auto">
              <a:xfrm>
                <a:off x="2796" y="3366"/>
                <a:ext cx="18" cy="4"/>
              </a:xfrm>
              <a:custGeom>
                <a:avLst/>
                <a:gdLst>
                  <a:gd name="T0" fmla="*/ 10 w 18"/>
                  <a:gd name="T1" fmla="*/ 0 h 4"/>
                  <a:gd name="T2" fmla="*/ 16 w 18"/>
                  <a:gd name="T3" fmla="*/ 0 h 4"/>
                  <a:gd name="T4" fmla="*/ 16 w 18"/>
                  <a:gd name="T5" fmla="*/ 0 h 4"/>
                  <a:gd name="T6" fmla="*/ 18 w 18"/>
                  <a:gd name="T7" fmla="*/ 0 h 4"/>
                  <a:gd name="T8" fmla="*/ 18 w 18"/>
                  <a:gd name="T9" fmla="*/ 2 h 4"/>
                  <a:gd name="T10" fmla="*/ 18 w 18"/>
                  <a:gd name="T11" fmla="*/ 4 h 4"/>
                  <a:gd name="T12" fmla="*/ 10 w 18"/>
                  <a:gd name="T13" fmla="*/ 4 h 4"/>
                  <a:gd name="T14" fmla="*/ 0 w 18"/>
                  <a:gd name="T15" fmla="*/ 4 h 4"/>
                  <a:gd name="T16" fmla="*/ 0 w 18"/>
                  <a:gd name="T17" fmla="*/ 2 h 4"/>
                  <a:gd name="T18" fmla="*/ 0 w 18"/>
                  <a:gd name="T19" fmla="*/ 2 h 4"/>
                  <a:gd name="T20" fmla="*/ 2 w 18"/>
                  <a:gd name="T21" fmla="*/ 0 h 4"/>
                  <a:gd name="T22" fmla="*/ 4 w 18"/>
                  <a:gd name="T23" fmla="*/ 0 h 4"/>
                  <a:gd name="T24" fmla="*/ 10 w 18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4">
                    <a:moveTo>
                      <a:pt x="1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Freeform 2293"/>
              <p:cNvSpPr/>
              <p:nvPr/>
            </p:nvSpPr>
            <p:spPr bwMode="auto">
              <a:xfrm>
                <a:off x="2796" y="3366"/>
                <a:ext cx="10" cy="4"/>
              </a:xfrm>
              <a:custGeom>
                <a:avLst/>
                <a:gdLst>
                  <a:gd name="T0" fmla="*/ 10 w 10"/>
                  <a:gd name="T1" fmla="*/ 4 h 4"/>
                  <a:gd name="T2" fmla="*/ 0 w 10"/>
                  <a:gd name="T3" fmla="*/ 4 h 4"/>
                  <a:gd name="T4" fmla="*/ 0 w 10"/>
                  <a:gd name="T5" fmla="*/ 2 h 4"/>
                  <a:gd name="T6" fmla="*/ 0 w 10"/>
                  <a:gd name="T7" fmla="*/ 2 h 4"/>
                  <a:gd name="T8" fmla="*/ 2 w 10"/>
                  <a:gd name="T9" fmla="*/ 0 h 4"/>
                  <a:gd name="T10" fmla="*/ 4 w 10"/>
                  <a:gd name="T11" fmla="*/ 0 h 4"/>
                  <a:gd name="T12" fmla="*/ 10 w 10"/>
                  <a:gd name="T13" fmla="*/ 0 h 4"/>
                  <a:gd name="T14" fmla="*/ 10 w 10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4">
                    <a:moveTo>
                      <a:pt x="10" y="4"/>
                    </a:move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Freeform 2294"/>
              <p:cNvSpPr/>
              <p:nvPr/>
            </p:nvSpPr>
            <p:spPr bwMode="auto">
              <a:xfrm>
                <a:off x="2796" y="3394"/>
                <a:ext cx="18" cy="10"/>
              </a:xfrm>
              <a:custGeom>
                <a:avLst/>
                <a:gdLst>
                  <a:gd name="T0" fmla="*/ 10 w 18"/>
                  <a:gd name="T1" fmla="*/ 4 h 10"/>
                  <a:gd name="T2" fmla="*/ 10 w 18"/>
                  <a:gd name="T3" fmla="*/ 4 h 10"/>
                  <a:gd name="T4" fmla="*/ 18 w 18"/>
                  <a:gd name="T5" fmla="*/ 0 h 10"/>
                  <a:gd name="T6" fmla="*/ 18 w 18"/>
                  <a:gd name="T7" fmla="*/ 0 h 10"/>
                  <a:gd name="T8" fmla="*/ 18 w 18"/>
                  <a:gd name="T9" fmla="*/ 4 h 10"/>
                  <a:gd name="T10" fmla="*/ 18 w 18"/>
                  <a:gd name="T11" fmla="*/ 10 h 10"/>
                  <a:gd name="T12" fmla="*/ 18 w 18"/>
                  <a:gd name="T13" fmla="*/ 10 h 10"/>
                  <a:gd name="T14" fmla="*/ 10 w 18"/>
                  <a:gd name="T15" fmla="*/ 4 h 10"/>
                  <a:gd name="T16" fmla="*/ 10 w 18"/>
                  <a:gd name="T17" fmla="*/ 4 h 10"/>
                  <a:gd name="T18" fmla="*/ 2 w 18"/>
                  <a:gd name="T19" fmla="*/ 0 h 10"/>
                  <a:gd name="T20" fmla="*/ 2 w 18"/>
                  <a:gd name="T21" fmla="*/ 0 h 10"/>
                  <a:gd name="T22" fmla="*/ 0 w 18"/>
                  <a:gd name="T23" fmla="*/ 4 h 10"/>
                  <a:gd name="T24" fmla="*/ 2 w 18"/>
                  <a:gd name="T25" fmla="*/ 10 h 10"/>
                  <a:gd name="T26" fmla="*/ 2 w 18"/>
                  <a:gd name="T27" fmla="*/ 10 h 10"/>
                  <a:gd name="T28" fmla="*/ 10 w 18"/>
                  <a:gd name="T29" fmla="*/ 4 h 10"/>
                  <a:gd name="T30" fmla="*/ 10 w 18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0">
                    <a:moveTo>
                      <a:pt x="10" y="4"/>
                    </a:moveTo>
                    <a:lnTo>
                      <a:pt x="10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Freeform 2295"/>
              <p:cNvSpPr/>
              <p:nvPr/>
            </p:nvSpPr>
            <p:spPr bwMode="auto">
              <a:xfrm>
                <a:off x="2796" y="3394"/>
                <a:ext cx="10" cy="10"/>
              </a:xfrm>
              <a:custGeom>
                <a:avLst/>
                <a:gdLst>
                  <a:gd name="T0" fmla="*/ 10 w 10"/>
                  <a:gd name="T1" fmla="*/ 4 h 10"/>
                  <a:gd name="T2" fmla="*/ 10 w 10"/>
                  <a:gd name="T3" fmla="*/ 4 h 10"/>
                  <a:gd name="T4" fmla="*/ 2 w 10"/>
                  <a:gd name="T5" fmla="*/ 0 h 10"/>
                  <a:gd name="T6" fmla="*/ 2 w 10"/>
                  <a:gd name="T7" fmla="*/ 0 h 10"/>
                  <a:gd name="T8" fmla="*/ 0 w 10"/>
                  <a:gd name="T9" fmla="*/ 4 h 10"/>
                  <a:gd name="T10" fmla="*/ 2 w 10"/>
                  <a:gd name="T11" fmla="*/ 10 h 10"/>
                  <a:gd name="T12" fmla="*/ 2 w 10"/>
                  <a:gd name="T13" fmla="*/ 10 h 10"/>
                  <a:gd name="T14" fmla="*/ 10 w 10"/>
                  <a:gd name="T15" fmla="*/ 4 h 10"/>
                  <a:gd name="T16" fmla="*/ 10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10" y="4"/>
                    </a:moveTo>
                    <a:lnTo>
                      <a:pt x="1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Freeform 2296"/>
              <p:cNvSpPr/>
              <p:nvPr/>
            </p:nvSpPr>
            <p:spPr bwMode="auto">
              <a:xfrm>
                <a:off x="2802" y="3396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2 w 6"/>
                  <a:gd name="T3" fmla="*/ 0 h 4"/>
                  <a:gd name="T4" fmla="*/ 2 w 6"/>
                  <a:gd name="T5" fmla="*/ 0 h 4"/>
                  <a:gd name="T6" fmla="*/ 0 w 6"/>
                  <a:gd name="T7" fmla="*/ 2 h 4"/>
                  <a:gd name="T8" fmla="*/ 0 w 6"/>
                  <a:gd name="T9" fmla="*/ 4 h 4"/>
                  <a:gd name="T10" fmla="*/ 0 w 6"/>
                  <a:gd name="T11" fmla="*/ 4 h 4"/>
                  <a:gd name="T12" fmla="*/ 2 w 6"/>
                  <a:gd name="T13" fmla="*/ 4 h 4"/>
                  <a:gd name="T14" fmla="*/ 6 w 6"/>
                  <a:gd name="T15" fmla="*/ 4 h 4"/>
                  <a:gd name="T16" fmla="*/ 6 w 6"/>
                  <a:gd name="T17" fmla="*/ 4 h 4"/>
                  <a:gd name="T18" fmla="*/ 6 w 6"/>
                  <a:gd name="T19" fmla="*/ 4 h 4"/>
                  <a:gd name="T20" fmla="*/ 6 w 6"/>
                  <a:gd name="T21" fmla="*/ 2 h 4"/>
                  <a:gd name="T22" fmla="*/ 6 w 6"/>
                  <a:gd name="T23" fmla="*/ 2 h 4"/>
                  <a:gd name="T24" fmla="*/ 6 w 6"/>
                  <a:gd name="T25" fmla="*/ 0 h 4"/>
                  <a:gd name="T26" fmla="*/ 6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Freeform 2297"/>
              <p:cNvSpPr/>
              <p:nvPr/>
            </p:nvSpPr>
            <p:spPr bwMode="auto">
              <a:xfrm>
                <a:off x="2802" y="3396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2 w 4"/>
                  <a:gd name="T5" fmla="*/ 0 h 4"/>
                  <a:gd name="T6" fmla="*/ 0 w 4"/>
                  <a:gd name="T7" fmla="*/ 2 h 4"/>
                  <a:gd name="T8" fmla="*/ 0 w 4"/>
                  <a:gd name="T9" fmla="*/ 4 h 4"/>
                  <a:gd name="T10" fmla="*/ 0 w 4"/>
                  <a:gd name="T11" fmla="*/ 4 h 4"/>
                  <a:gd name="T12" fmla="*/ 2 w 4"/>
                  <a:gd name="T13" fmla="*/ 4 h 4"/>
                  <a:gd name="T14" fmla="*/ 4 w 4"/>
                  <a:gd name="T15" fmla="*/ 4 h 4"/>
                  <a:gd name="T16" fmla="*/ 4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Rectangle 2298"/>
              <p:cNvSpPr>
                <a:spLocks noChangeArrowheads="1"/>
              </p:cNvSpPr>
              <p:nvPr/>
            </p:nvSpPr>
            <p:spPr bwMode="auto">
              <a:xfrm>
                <a:off x="2870" y="2810"/>
                <a:ext cx="128" cy="124"/>
              </a:xfrm>
              <a:prstGeom prst="rect">
                <a:avLst/>
              </a:prstGeom>
              <a:solidFill>
                <a:srgbClr val="007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Freeform 2299"/>
              <p:cNvSpPr/>
              <p:nvPr/>
            </p:nvSpPr>
            <p:spPr bwMode="auto">
              <a:xfrm>
                <a:off x="2956" y="2848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Freeform 2300"/>
              <p:cNvSpPr/>
              <p:nvPr/>
            </p:nvSpPr>
            <p:spPr bwMode="auto">
              <a:xfrm>
                <a:off x="2908" y="284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Freeform 2301"/>
              <p:cNvSpPr/>
              <p:nvPr/>
            </p:nvSpPr>
            <p:spPr bwMode="auto">
              <a:xfrm>
                <a:off x="2888" y="289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4 w 92"/>
                  <a:gd name="T5" fmla="*/ 0 h 40"/>
                  <a:gd name="T6" fmla="*/ 34 w 92"/>
                  <a:gd name="T7" fmla="*/ 0 h 40"/>
                  <a:gd name="T8" fmla="*/ 20 w 92"/>
                  <a:gd name="T9" fmla="*/ 6 h 40"/>
                  <a:gd name="T10" fmla="*/ 10 w 92"/>
                  <a:gd name="T11" fmla="*/ 8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0 w 92"/>
                  <a:gd name="T33" fmla="*/ 14 h 40"/>
                  <a:gd name="T34" fmla="*/ 88 w 92"/>
                  <a:gd name="T35" fmla="*/ 12 h 40"/>
                  <a:gd name="T36" fmla="*/ 82 w 92"/>
                  <a:gd name="T37" fmla="*/ 8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Freeform 2302"/>
              <p:cNvSpPr/>
              <p:nvPr/>
            </p:nvSpPr>
            <p:spPr bwMode="auto">
              <a:xfrm>
                <a:off x="2888" y="2894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4 w 46"/>
                  <a:gd name="T3" fmla="*/ 0 h 40"/>
                  <a:gd name="T4" fmla="*/ 34 w 46"/>
                  <a:gd name="T5" fmla="*/ 0 h 40"/>
                  <a:gd name="T6" fmla="*/ 20 w 46"/>
                  <a:gd name="T7" fmla="*/ 6 h 40"/>
                  <a:gd name="T8" fmla="*/ 10 w 46"/>
                  <a:gd name="T9" fmla="*/ 8 h 40"/>
                  <a:gd name="T10" fmla="*/ 2 w 46"/>
                  <a:gd name="T11" fmla="*/ 12 h 40"/>
                  <a:gd name="T12" fmla="*/ 0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Freeform 2303"/>
              <p:cNvSpPr/>
              <p:nvPr/>
            </p:nvSpPr>
            <p:spPr bwMode="auto">
              <a:xfrm>
                <a:off x="2918" y="2894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16 w 30"/>
                  <a:gd name="T7" fmla="*/ 6 h 40"/>
                  <a:gd name="T8" fmla="*/ 4 w 30"/>
                  <a:gd name="T9" fmla="*/ 0 h 40"/>
                  <a:gd name="T10" fmla="*/ 0 w 30"/>
                  <a:gd name="T11" fmla="*/ 2 h 40"/>
                  <a:gd name="T12" fmla="*/ 8 w 30"/>
                  <a:gd name="T13" fmla="*/ 40 h 40"/>
                  <a:gd name="T14" fmla="*/ 22 w 30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16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Freeform 2304"/>
              <p:cNvSpPr/>
              <p:nvPr/>
            </p:nvSpPr>
            <p:spPr bwMode="auto">
              <a:xfrm>
                <a:off x="2918" y="2894"/>
                <a:ext cx="16" cy="40"/>
              </a:xfrm>
              <a:custGeom>
                <a:avLst/>
                <a:gdLst>
                  <a:gd name="T0" fmla="*/ 16 w 16"/>
                  <a:gd name="T1" fmla="*/ 6 h 40"/>
                  <a:gd name="T2" fmla="*/ 4 w 16"/>
                  <a:gd name="T3" fmla="*/ 0 h 40"/>
                  <a:gd name="T4" fmla="*/ 0 w 16"/>
                  <a:gd name="T5" fmla="*/ 2 h 40"/>
                  <a:gd name="T6" fmla="*/ 8 w 16"/>
                  <a:gd name="T7" fmla="*/ 40 h 40"/>
                  <a:gd name="T8" fmla="*/ 16 w 16"/>
                  <a:gd name="T9" fmla="*/ 40 h 40"/>
                  <a:gd name="T10" fmla="*/ 16 w 16"/>
                  <a:gd name="T11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0">
                    <a:moveTo>
                      <a:pt x="16" y="6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6" y="40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Freeform 2305"/>
              <p:cNvSpPr/>
              <p:nvPr/>
            </p:nvSpPr>
            <p:spPr bwMode="auto">
              <a:xfrm>
                <a:off x="2940" y="2896"/>
                <a:ext cx="18" cy="38"/>
              </a:xfrm>
              <a:custGeom>
                <a:avLst/>
                <a:gdLst>
                  <a:gd name="T0" fmla="*/ 0 w 18"/>
                  <a:gd name="T1" fmla="*/ 38 h 38"/>
                  <a:gd name="T2" fmla="*/ 0 w 18"/>
                  <a:gd name="T3" fmla="*/ 38 h 38"/>
                  <a:gd name="T4" fmla="*/ 12 w 18"/>
                  <a:gd name="T5" fmla="*/ 38 h 38"/>
                  <a:gd name="T6" fmla="*/ 12 w 18"/>
                  <a:gd name="T7" fmla="*/ 38 h 38"/>
                  <a:gd name="T8" fmla="*/ 12 w 18"/>
                  <a:gd name="T9" fmla="*/ 38 h 38"/>
                  <a:gd name="T10" fmla="*/ 12 w 18"/>
                  <a:gd name="T11" fmla="*/ 38 h 38"/>
                  <a:gd name="T12" fmla="*/ 14 w 18"/>
                  <a:gd name="T13" fmla="*/ 26 h 38"/>
                  <a:gd name="T14" fmla="*/ 14 w 18"/>
                  <a:gd name="T15" fmla="*/ 26 h 38"/>
                  <a:gd name="T16" fmla="*/ 12 w 18"/>
                  <a:gd name="T17" fmla="*/ 20 h 38"/>
                  <a:gd name="T18" fmla="*/ 12 w 18"/>
                  <a:gd name="T19" fmla="*/ 20 h 38"/>
                  <a:gd name="T20" fmla="*/ 16 w 18"/>
                  <a:gd name="T21" fmla="*/ 20 h 38"/>
                  <a:gd name="T22" fmla="*/ 16 w 18"/>
                  <a:gd name="T23" fmla="*/ 20 h 38"/>
                  <a:gd name="T24" fmla="*/ 18 w 18"/>
                  <a:gd name="T25" fmla="*/ 4 h 38"/>
                  <a:gd name="T26" fmla="*/ 18 w 18"/>
                  <a:gd name="T27" fmla="*/ 4 h 38"/>
                  <a:gd name="T28" fmla="*/ 18 w 18"/>
                  <a:gd name="T29" fmla="*/ 4 h 38"/>
                  <a:gd name="T30" fmla="*/ 8 w 18"/>
                  <a:gd name="T31" fmla="*/ 0 h 38"/>
                  <a:gd name="T32" fmla="*/ 8 w 18"/>
                  <a:gd name="T33" fmla="*/ 0 h 38"/>
                  <a:gd name="T34" fmla="*/ 8 w 18"/>
                  <a:gd name="T35" fmla="*/ 0 h 38"/>
                  <a:gd name="T36" fmla="*/ 0 w 18"/>
                  <a:gd name="T37" fmla="*/ 38 h 38"/>
                  <a:gd name="T38" fmla="*/ 0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0" y="38"/>
                    </a:moveTo>
                    <a:lnTo>
                      <a:pt x="0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2" y="38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Freeform 2306"/>
              <p:cNvSpPr/>
              <p:nvPr/>
            </p:nvSpPr>
            <p:spPr bwMode="auto">
              <a:xfrm>
                <a:off x="2922" y="2880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2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Freeform 2307"/>
              <p:cNvSpPr/>
              <p:nvPr/>
            </p:nvSpPr>
            <p:spPr bwMode="auto">
              <a:xfrm>
                <a:off x="2922" y="2880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4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Freeform 2308"/>
              <p:cNvSpPr/>
              <p:nvPr/>
            </p:nvSpPr>
            <p:spPr bwMode="auto">
              <a:xfrm>
                <a:off x="2910" y="2822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0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0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0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0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Freeform 2309"/>
              <p:cNvSpPr/>
              <p:nvPr/>
            </p:nvSpPr>
            <p:spPr bwMode="auto">
              <a:xfrm>
                <a:off x="2910" y="282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0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0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Freeform 2310"/>
              <p:cNvSpPr/>
              <p:nvPr/>
            </p:nvSpPr>
            <p:spPr bwMode="auto">
              <a:xfrm>
                <a:off x="2928" y="2872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Freeform 2311"/>
              <p:cNvSpPr/>
              <p:nvPr/>
            </p:nvSpPr>
            <p:spPr bwMode="auto">
              <a:xfrm>
                <a:off x="2934" y="289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Freeform 2312"/>
              <p:cNvSpPr/>
              <p:nvPr/>
            </p:nvSpPr>
            <p:spPr bwMode="auto">
              <a:xfrm>
                <a:off x="2918" y="2894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6 h 16"/>
                  <a:gd name="T6" fmla="*/ 16 w 16"/>
                  <a:gd name="T7" fmla="*/ 6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2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Freeform 2313"/>
              <p:cNvSpPr/>
              <p:nvPr/>
            </p:nvSpPr>
            <p:spPr bwMode="auto">
              <a:xfrm>
                <a:off x="2908" y="2896"/>
                <a:ext cx="18" cy="38"/>
              </a:xfrm>
              <a:custGeom>
                <a:avLst/>
                <a:gdLst>
                  <a:gd name="T0" fmla="*/ 18 w 18"/>
                  <a:gd name="T1" fmla="*/ 38 h 38"/>
                  <a:gd name="T2" fmla="*/ 18 w 18"/>
                  <a:gd name="T3" fmla="*/ 38 h 38"/>
                  <a:gd name="T4" fmla="*/ 8 w 18"/>
                  <a:gd name="T5" fmla="*/ 38 h 38"/>
                  <a:gd name="T6" fmla="*/ 8 w 18"/>
                  <a:gd name="T7" fmla="*/ 38 h 38"/>
                  <a:gd name="T8" fmla="*/ 8 w 18"/>
                  <a:gd name="T9" fmla="*/ 38 h 38"/>
                  <a:gd name="T10" fmla="*/ 8 w 18"/>
                  <a:gd name="T11" fmla="*/ 38 h 38"/>
                  <a:gd name="T12" fmla="*/ 4 w 18"/>
                  <a:gd name="T13" fmla="*/ 26 h 38"/>
                  <a:gd name="T14" fmla="*/ 4 w 18"/>
                  <a:gd name="T15" fmla="*/ 26 h 38"/>
                  <a:gd name="T16" fmla="*/ 8 w 18"/>
                  <a:gd name="T17" fmla="*/ 20 h 38"/>
                  <a:gd name="T18" fmla="*/ 8 w 18"/>
                  <a:gd name="T19" fmla="*/ 20 h 38"/>
                  <a:gd name="T20" fmla="*/ 4 w 18"/>
                  <a:gd name="T21" fmla="*/ 20 h 38"/>
                  <a:gd name="T22" fmla="*/ 4 w 18"/>
                  <a:gd name="T23" fmla="*/ 20 h 38"/>
                  <a:gd name="T24" fmla="*/ 0 w 18"/>
                  <a:gd name="T25" fmla="*/ 4 h 38"/>
                  <a:gd name="T26" fmla="*/ 0 w 18"/>
                  <a:gd name="T27" fmla="*/ 4 h 38"/>
                  <a:gd name="T28" fmla="*/ 0 w 18"/>
                  <a:gd name="T29" fmla="*/ 4 h 38"/>
                  <a:gd name="T30" fmla="*/ 10 w 18"/>
                  <a:gd name="T31" fmla="*/ 0 h 38"/>
                  <a:gd name="T32" fmla="*/ 10 w 18"/>
                  <a:gd name="T33" fmla="*/ 0 h 38"/>
                  <a:gd name="T34" fmla="*/ 10 w 18"/>
                  <a:gd name="T35" fmla="*/ 0 h 38"/>
                  <a:gd name="T36" fmla="*/ 18 w 18"/>
                  <a:gd name="T37" fmla="*/ 38 h 38"/>
                  <a:gd name="T38" fmla="*/ 18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18" y="38"/>
                    </a:moveTo>
                    <a:lnTo>
                      <a:pt x="1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Freeform 2314"/>
              <p:cNvSpPr/>
              <p:nvPr/>
            </p:nvSpPr>
            <p:spPr bwMode="auto">
              <a:xfrm>
                <a:off x="2908" y="2816"/>
                <a:ext cx="50" cy="32"/>
              </a:xfrm>
              <a:custGeom>
                <a:avLst/>
                <a:gdLst>
                  <a:gd name="T0" fmla="*/ 26 w 50"/>
                  <a:gd name="T1" fmla="*/ 0 h 32"/>
                  <a:gd name="T2" fmla="*/ 26 w 50"/>
                  <a:gd name="T3" fmla="*/ 0 h 32"/>
                  <a:gd name="T4" fmla="*/ 38 w 50"/>
                  <a:gd name="T5" fmla="*/ 0 h 32"/>
                  <a:gd name="T6" fmla="*/ 42 w 50"/>
                  <a:gd name="T7" fmla="*/ 2 h 32"/>
                  <a:gd name="T8" fmla="*/ 46 w 50"/>
                  <a:gd name="T9" fmla="*/ 6 h 32"/>
                  <a:gd name="T10" fmla="*/ 50 w 50"/>
                  <a:gd name="T11" fmla="*/ 10 h 32"/>
                  <a:gd name="T12" fmla="*/ 50 w 50"/>
                  <a:gd name="T13" fmla="*/ 16 h 32"/>
                  <a:gd name="T14" fmla="*/ 50 w 50"/>
                  <a:gd name="T15" fmla="*/ 22 h 32"/>
                  <a:gd name="T16" fmla="*/ 48 w 50"/>
                  <a:gd name="T17" fmla="*/ 32 h 32"/>
                  <a:gd name="T18" fmla="*/ 48 w 50"/>
                  <a:gd name="T19" fmla="*/ 32 h 32"/>
                  <a:gd name="T20" fmla="*/ 44 w 50"/>
                  <a:gd name="T21" fmla="*/ 24 h 32"/>
                  <a:gd name="T22" fmla="*/ 42 w 50"/>
                  <a:gd name="T23" fmla="*/ 16 h 32"/>
                  <a:gd name="T24" fmla="*/ 42 w 50"/>
                  <a:gd name="T25" fmla="*/ 16 h 32"/>
                  <a:gd name="T26" fmla="*/ 26 w 50"/>
                  <a:gd name="T27" fmla="*/ 18 h 32"/>
                  <a:gd name="T28" fmla="*/ 26 w 50"/>
                  <a:gd name="T29" fmla="*/ 18 h 32"/>
                  <a:gd name="T30" fmla="*/ 10 w 50"/>
                  <a:gd name="T31" fmla="*/ 16 h 32"/>
                  <a:gd name="T32" fmla="*/ 10 w 50"/>
                  <a:gd name="T33" fmla="*/ 16 h 32"/>
                  <a:gd name="T34" fmla="*/ 6 w 50"/>
                  <a:gd name="T35" fmla="*/ 24 h 32"/>
                  <a:gd name="T36" fmla="*/ 2 w 50"/>
                  <a:gd name="T37" fmla="*/ 32 h 32"/>
                  <a:gd name="T38" fmla="*/ 2 w 50"/>
                  <a:gd name="T39" fmla="*/ 32 h 32"/>
                  <a:gd name="T40" fmla="*/ 0 w 50"/>
                  <a:gd name="T41" fmla="*/ 22 h 32"/>
                  <a:gd name="T42" fmla="*/ 0 w 50"/>
                  <a:gd name="T43" fmla="*/ 16 h 32"/>
                  <a:gd name="T44" fmla="*/ 2 w 50"/>
                  <a:gd name="T45" fmla="*/ 10 h 32"/>
                  <a:gd name="T46" fmla="*/ 4 w 50"/>
                  <a:gd name="T47" fmla="*/ 6 h 32"/>
                  <a:gd name="T48" fmla="*/ 8 w 50"/>
                  <a:gd name="T49" fmla="*/ 2 h 32"/>
                  <a:gd name="T50" fmla="*/ 14 w 50"/>
                  <a:gd name="T51" fmla="*/ 0 h 32"/>
                  <a:gd name="T52" fmla="*/ 26 w 50"/>
                  <a:gd name="T53" fmla="*/ 0 h 32"/>
                  <a:gd name="T54" fmla="*/ 26 w 50"/>
                  <a:gd name="T5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" h="32">
                    <a:moveTo>
                      <a:pt x="26" y="0"/>
                    </a:moveTo>
                    <a:lnTo>
                      <a:pt x="26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0" y="16"/>
                    </a:lnTo>
                    <a:lnTo>
                      <a:pt x="50" y="22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4" y="24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26" y="18"/>
                    </a:ln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Freeform 2315"/>
              <p:cNvSpPr/>
              <p:nvPr/>
            </p:nvSpPr>
            <p:spPr bwMode="auto">
              <a:xfrm>
                <a:off x="2908" y="2816"/>
                <a:ext cx="26" cy="32"/>
              </a:xfrm>
              <a:custGeom>
                <a:avLst/>
                <a:gdLst>
                  <a:gd name="T0" fmla="*/ 26 w 26"/>
                  <a:gd name="T1" fmla="*/ 18 h 32"/>
                  <a:gd name="T2" fmla="*/ 26 w 26"/>
                  <a:gd name="T3" fmla="*/ 18 h 32"/>
                  <a:gd name="T4" fmla="*/ 10 w 26"/>
                  <a:gd name="T5" fmla="*/ 16 h 32"/>
                  <a:gd name="T6" fmla="*/ 10 w 26"/>
                  <a:gd name="T7" fmla="*/ 16 h 32"/>
                  <a:gd name="T8" fmla="*/ 6 w 26"/>
                  <a:gd name="T9" fmla="*/ 24 h 32"/>
                  <a:gd name="T10" fmla="*/ 2 w 26"/>
                  <a:gd name="T11" fmla="*/ 32 h 32"/>
                  <a:gd name="T12" fmla="*/ 2 w 26"/>
                  <a:gd name="T13" fmla="*/ 32 h 32"/>
                  <a:gd name="T14" fmla="*/ 0 w 26"/>
                  <a:gd name="T15" fmla="*/ 22 h 32"/>
                  <a:gd name="T16" fmla="*/ 0 w 26"/>
                  <a:gd name="T17" fmla="*/ 16 h 32"/>
                  <a:gd name="T18" fmla="*/ 2 w 26"/>
                  <a:gd name="T19" fmla="*/ 10 h 32"/>
                  <a:gd name="T20" fmla="*/ 4 w 26"/>
                  <a:gd name="T21" fmla="*/ 6 h 32"/>
                  <a:gd name="T22" fmla="*/ 8 w 26"/>
                  <a:gd name="T23" fmla="*/ 2 h 32"/>
                  <a:gd name="T24" fmla="*/ 14 w 26"/>
                  <a:gd name="T25" fmla="*/ 0 h 32"/>
                  <a:gd name="T26" fmla="*/ 26 w 26"/>
                  <a:gd name="T27" fmla="*/ 0 h 32"/>
                  <a:gd name="T28" fmla="*/ 26 w 26"/>
                  <a:gd name="T29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2">
                    <a:moveTo>
                      <a:pt x="26" y="18"/>
                    </a:moveTo>
                    <a:lnTo>
                      <a:pt x="26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6" y="24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Freeform 2316"/>
              <p:cNvSpPr/>
              <p:nvPr/>
            </p:nvSpPr>
            <p:spPr bwMode="auto">
              <a:xfrm>
                <a:off x="2938" y="2844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  <a:gd name="T10" fmla="*/ 12 w 14"/>
                  <a:gd name="T11" fmla="*/ 2 h 2"/>
                  <a:gd name="T12" fmla="*/ 10 w 14"/>
                  <a:gd name="T13" fmla="*/ 2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2 h 2"/>
                  <a:gd name="T20" fmla="*/ 0 w 14"/>
                  <a:gd name="T21" fmla="*/ 2 h 2"/>
                  <a:gd name="T22" fmla="*/ 0 w 14"/>
                  <a:gd name="T23" fmla="*/ 2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Freeform 2317"/>
              <p:cNvSpPr/>
              <p:nvPr/>
            </p:nvSpPr>
            <p:spPr bwMode="auto">
              <a:xfrm>
                <a:off x="2916" y="2844"/>
                <a:ext cx="12" cy="2"/>
              </a:xfrm>
              <a:custGeom>
                <a:avLst/>
                <a:gdLst>
                  <a:gd name="T0" fmla="*/ 2 w 12"/>
                  <a:gd name="T1" fmla="*/ 0 h 2"/>
                  <a:gd name="T2" fmla="*/ 2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2 h 2"/>
                  <a:gd name="T10" fmla="*/ 0 w 12"/>
                  <a:gd name="T11" fmla="*/ 2 h 2"/>
                  <a:gd name="T12" fmla="*/ 4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0 w 12"/>
                  <a:gd name="T25" fmla="*/ 0 h 2"/>
                  <a:gd name="T26" fmla="*/ 2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Freeform 2318"/>
              <p:cNvSpPr/>
              <p:nvPr/>
            </p:nvSpPr>
            <p:spPr bwMode="auto">
              <a:xfrm>
                <a:off x="2924" y="2870"/>
                <a:ext cx="18" cy="2"/>
              </a:xfrm>
              <a:custGeom>
                <a:avLst/>
                <a:gdLst>
                  <a:gd name="T0" fmla="*/ 10 w 18"/>
                  <a:gd name="T1" fmla="*/ 0 h 2"/>
                  <a:gd name="T2" fmla="*/ 16 w 18"/>
                  <a:gd name="T3" fmla="*/ 0 h 2"/>
                  <a:gd name="T4" fmla="*/ 16 w 18"/>
                  <a:gd name="T5" fmla="*/ 0 h 2"/>
                  <a:gd name="T6" fmla="*/ 18 w 18"/>
                  <a:gd name="T7" fmla="*/ 0 h 2"/>
                  <a:gd name="T8" fmla="*/ 18 w 18"/>
                  <a:gd name="T9" fmla="*/ 2 h 2"/>
                  <a:gd name="T10" fmla="*/ 18 w 18"/>
                  <a:gd name="T11" fmla="*/ 2 h 2"/>
                  <a:gd name="T12" fmla="*/ 10 w 18"/>
                  <a:gd name="T13" fmla="*/ 2 h 2"/>
                  <a:gd name="T14" fmla="*/ 0 w 18"/>
                  <a:gd name="T15" fmla="*/ 2 h 2"/>
                  <a:gd name="T16" fmla="*/ 0 w 18"/>
                  <a:gd name="T17" fmla="*/ 2 h 2"/>
                  <a:gd name="T18" fmla="*/ 0 w 18"/>
                  <a:gd name="T19" fmla="*/ 2 h 2"/>
                  <a:gd name="T20" fmla="*/ 2 w 18"/>
                  <a:gd name="T21" fmla="*/ 0 h 2"/>
                  <a:gd name="T22" fmla="*/ 4 w 18"/>
                  <a:gd name="T23" fmla="*/ 0 h 2"/>
                  <a:gd name="T24" fmla="*/ 10 w 18"/>
                  <a:gd name="T2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">
                    <a:moveTo>
                      <a:pt x="10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Freeform 2319"/>
              <p:cNvSpPr/>
              <p:nvPr/>
            </p:nvSpPr>
            <p:spPr bwMode="auto">
              <a:xfrm>
                <a:off x="2924" y="2870"/>
                <a:ext cx="10" cy="2"/>
              </a:xfrm>
              <a:custGeom>
                <a:avLst/>
                <a:gdLst>
                  <a:gd name="T0" fmla="*/ 10 w 10"/>
                  <a:gd name="T1" fmla="*/ 2 h 2"/>
                  <a:gd name="T2" fmla="*/ 0 w 10"/>
                  <a:gd name="T3" fmla="*/ 2 h 2"/>
                  <a:gd name="T4" fmla="*/ 0 w 10"/>
                  <a:gd name="T5" fmla="*/ 2 h 2"/>
                  <a:gd name="T6" fmla="*/ 0 w 10"/>
                  <a:gd name="T7" fmla="*/ 2 h 2"/>
                  <a:gd name="T8" fmla="*/ 2 w 10"/>
                  <a:gd name="T9" fmla="*/ 0 h 2"/>
                  <a:gd name="T10" fmla="*/ 4 w 10"/>
                  <a:gd name="T11" fmla="*/ 0 h 2"/>
                  <a:gd name="T12" fmla="*/ 10 w 10"/>
                  <a:gd name="T13" fmla="*/ 0 h 2"/>
                  <a:gd name="T14" fmla="*/ 10 w 10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Freeform 2320"/>
              <p:cNvSpPr/>
              <p:nvPr/>
            </p:nvSpPr>
            <p:spPr bwMode="auto">
              <a:xfrm>
                <a:off x="2924" y="2896"/>
                <a:ext cx="18" cy="10"/>
              </a:xfrm>
              <a:custGeom>
                <a:avLst/>
                <a:gdLst>
                  <a:gd name="T0" fmla="*/ 10 w 18"/>
                  <a:gd name="T1" fmla="*/ 6 h 10"/>
                  <a:gd name="T2" fmla="*/ 10 w 18"/>
                  <a:gd name="T3" fmla="*/ 6 h 10"/>
                  <a:gd name="T4" fmla="*/ 16 w 18"/>
                  <a:gd name="T5" fmla="*/ 0 h 10"/>
                  <a:gd name="T6" fmla="*/ 16 w 18"/>
                  <a:gd name="T7" fmla="*/ 0 h 10"/>
                  <a:gd name="T8" fmla="*/ 18 w 18"/>
                  <a:gd name="T9" fmla="*/ 6 h 10"/>
                  <a:gd name="T10" fmla="*/ 16 w 18"/>
                  <a:gd name="T11" fmla="*/ 10 h 10"/>
                  <a:gd name="T12" fmla="*/ 16 w 18"/>
                  <a:gd name="T13" fmla="*/ 10 h 10"/>
                  <a:gd name="T14" fmla="*/ 10 w 18"/>
                  <a:gd name="T15" fmla="*/ 6 h 10"/>
                  <a:gd name="T16" fmla="*/ 10 w 18"/>
                  <a:gd name="T17" fmla="*/ 6 h 10"/>
                  <a:gd name="T18" fmla="*/ 2 w 18"/>
                  <a:gd name="T19" fmla="*/ 0 h 10"/>
                  <a:gd name="T20" fmla="*/ 2 w 18"/>
                  <a:gd name="T21" fmla="*/ 0 h 10"/>
                  <a:gd name="T22" fmla="*/ 0 w 18"/>
                  <a:gd name="T23" fmla="*/ 6 h 10"/>
                  <a:gd name="T24" fmla="*/ 2 w 18"/>
                  <a:gd name="T25" fmla="*/ 10 h 10"/>
                  <a:gd name="T26" fmla="*/ 2 w 18"/>
                  <a:gd name="T27" fmla="*/ 10 h 10"/>
                  <a:gd name="T28" fmla="*/ 10 w 18"/>
                  <a:gd name="T29" fmla="*/ 6 h 10"/>
                  <a:gd name="T30" fmla="*/ 10 w 18"/>
                  <a:gd name="T3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0">
                    <a:moveTo>
                      <a:pt x="10" y="6"/>
                    </a:moveTo>
                    <a:lnTo>
                      <a:pt x="10" y="6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6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Freeform 2321"/>
              <p:cNvSpPr/>
              <p:nvPr/>
            </p:nvSpPr>
            <p:spPr bwMode="auto">
              <a:xfrm>
                <a:off x="2924" y="2896"/>
                <a:ext cx="10" cy="10"/>
              </a:xfrm>
              <a:custGeom>
                <a:avLst/>
                <a:gdLst>
                  <a:gd name="T0" fmla="*/ 10 w 10"/>
                  <a:gd name="T1" fmla="*/ 6 h 10"/>
                  <a:gd name="T2" fmla="*/ 10 w 10"/>
                  <a:gd name="T3" fmla="*/ 6 h 10"/>
                  <a:gd name="T4" fmla="*/ 2 w 10"/>
                  <a:gd name="T5" fmla="*/ 0 h 10"/>
                  <a:gd name="T6" fmla="*/ 2 w 10"/>
                  <a:gd name="T7" fmla="*/ 0 h 10"/>
                  <a:gd name="T8" fmla="*/ 0 w 10"/>
                  <a:gd name="T9" fmla="*/ 6 h 10"/>
                  <a:gd name="T10" fmla="*/ 2 w 10"/>
                  <a:gd name="T11" fmla="*/ 10 h 10"/>
                  <a:gd name="T12" fmla="*/ 2 w 10"/>
                  <a:gd name="T13" fmla="*/ 10 h 10"/>
                  <a:gd name="T14" fmla="*/ 10 w 10"/>
                  <a:gd name="T15" fmla="*/ 6 h 10"/>
                  <a:gd name="T16" fmla="*/ 10 w 10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10" y="6"/>
                    </a:moveTo>
                    <a:lnTo>
                      <a:pt x="1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Freeform 2322"/>
              <p:cNvSpPr/>
              <p:nvPr/>
            </p:nvSpPr>
            <p:spPr bwMode="auto">
              <a:xfrm>
                <a:off x="2930" y="290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2 w 6"/>
                  <a:gd name="T3" fmla="*/ 0 h 4"/>
                  <a:gd name="T4" fmla="*/ 2 w 6"/>
                  <a:gd name="T5" fmla="*/ 0 h 4"/>
                  <a:gd name="T6" fmla="*/ 0 w 6"/>
                  <a:gd name="T7" fmla="*/ 0 h 4"/>
                  <a:gd name="T8" fmla="*/ 0 w 6"/>
                  <a:gd name="T9" fmla="*/ 2 h 4"/>
                  <a:gd name="T10" fmla="*/ 0 w 6"/>
                  <a:gd name="T11" fmla="*/ 2 h 4"/>
                  <a:gd name="T12" fmla="*/ 2 w 6"/>
                  <a:gd name="T13" fmla="*/ 4 h 4"/>
                  <a:gd name="T14" fmla="*/ 6 w 6"/>
                  <a:gd name="T15" fmla="*/ 4 h 4"/>
                  <a:gd name="T16" fmla="*/ 6 w 6"/>
                  <a:gd name="T17" fmla="*/ 4 h 4"/>
                  <a:gd name="T18" fmla="*/ 6 w 6"/>
                  <a:gd name="T19" fmla="*/ 2 h 4"/>
                  <a:gd name="T20" fmla="*/ 6 w 6"/>
                  <a:gd name="T21" fmla="*/ 0 h 4"/>
                  <a:gd name="T22" fmla="*/ 6 w 6"/>
                  <a:gd name="T23" fmla="*/ 0 h 4"/>
                  <a:gd name="T24" fmla="*/ 6 w 6"/>
                  <a:gd name="T25" fmla="*/ 0 h 4"/>
                  <a:gd name="T26" fmla="*/ 6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Freeform 2323"/>
              <p:cNvSpPr/>
              <p:nvPr/>
            </p:nvSpPr>
            <p:spPr bwMode="auto">
              <a:xfrm>
                <a:off x="2930" y="2900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0 h 4"/>
                  <a:gd name="T4" fmla="*/ 2 w 4"/>
                  <a:gd name="T5" fmla="*/ 0 h 4"/>
                  <a:gd name="T6" fmla="*/ 0 w 4"/>
                  <a:gd name="T7" fmla="*/ 0 h 4"/>
                  <a:gd name="T8" fmla="*/ 0 w 4"/>
                  <a:gd name="T9" fmla="*/ 2 h 4"/>
                  <a:gd name="T10" fmla="*/ 0 w 4"/>
                  <a:gd name="T11" fmla="*/ 2 h 4"/>
                  <a:gd name="T12" fmla="*/ 2 w 4"/>
                  <a:gd name="T13" fmla="*/ 4 h 4"/>
                  <a:gd name="T14" fmla="*/ 4 w 4"/>
                  <a:gd name="T15" fmla="*/ 4 h 4"/>
                  <a:gd name="T16" fmla="*/ 4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Rectangle 2324"/>
              <p:cNvSpPr>
                <a:spLocks noChangeArrowheads="1"/>
              </p:cNvSpPr>
              <p:nvPr/>
            </p:nvSpPr>
            <p:spPr bwMode="auto">
              <a:xfrm>
                <a:off x="2614" y="2934"/>
                <a:ext cx="128" cy="124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Freeform 2325"/>
              <p:cNvSpPr/>
              <p:nvPr/>
            </p:nvSpPr>
            <p:spPr bwMode="auto">
              <a:xfrm>
                <a:off x="2700" y="2974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Freeform 2326"/>
              <p:cNvSpPr/>
              <p:nvPr/>
            </p:nvSpPr>
            <p:spPr bwMode="auto">
              <a:xfrm>
                <a:off x="2652" y="297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Freeform 2327"/>
              <p:cNvSpPr/>
              <p:nvPr/>
            </p:nvSpPr>
            <p:spPr bwMode="auto">
              <a:xfrm>
                <a:off x="2632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10 h 40"/>
                  <a:gd name="T12" fmla="*/ 2 w 92"/>
                  <a:gd name="T13" fmla="*/ 12 h 40"/>
                  <a:gd name="T14" fmla="*/ 0 w 92"/>
                  <a:gd name="T15" fmla="*/ 14 h 40"/>
                  <a:gd name="T16" fmla="*/ 0 w 92"/>
                  <a:gd name="T17" fmla="*/ 18 h 40"/>
                  <a:gd name="T18" fmla="*/ 0 w 92"/>
                  <a:gd name="T19" fmla="*/ 18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8 h 40"/>
                  <a:gd name="T30" fmla="*/ 92 w 92"/>
                  <a:gd name="T31" fmla="*/ 18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10 h 40"/>
                  <a:gd name="T38" fmla="*/ 70 w 92"/>
                  <a:gd name="T39" fmla="*/ 6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Freeform 2328"/>
              <p:cNvSpPr/>
              <p:nvPr/>
            </p:nvSpPr>
            <p:spPr bwMode="auto">
              <a:xfrm>
                <a:off x="2632" y="3018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46 w 46"/>
                  <a:gd name="T3" fmla="*/ 0 h 40"/>
                  <a:gd name="T4" fmla="*/ 36 w 46"/>
                  <a:gd name="T5" fmla="*/ 0 h 40"/>
                  <a:gd name="T6" fmla="*/ 36 w 46"/>
                  <a:gd name="T7" fmla="*/ 0 h 40"/>
                  <a:gd name="T8" fmla="*/ 22 w 46"/>
                  <a:gd name="T9" fmla="*/ 6 h 40"/>
                  <a:gd name="T10" fmla="*/ 10 w 46"/>
                  <a:gd name="T11" fmla="*/ 10 h 40"/>
                  <a:gd name="T12" fmla="*/ 2 w 46"/>
                  <a:gd name="T13" fmla="*/ 12 h 40"/>
                  <a:gd name="T14" fmla="*/ 0 w 46"/>
                  <a:gd name="T15" fmla="*/ 14 h 40"/>
                  <a:gd name="T16" fmla="*/ 0 w 46"/>
                  <a:gd name="T17" fmla="*/ 18 h 40"/>
                  <a:gd name="T18" fmla="*/ 0 w 46"/>
                  <a:gd name="T19" fmla="*/ 18 h 40"/>
                  <a:gd name="T20" fmla="*/ 0 w 46"/>
                  <a:gd name="T21" fmla="*/ 40 h 40"/>
                  <a:gd name="T22" fmla="*/ 0 w 46"/>
                  <a:gd name="T23" fmla="*/ 40 h 40"/>
                  <a:gd name="T24" fmla="*/ 46 w 46"/>
                  <a:gd name="T25" fmla="*/ 40 h 40"/>
                  <a:gd name="T26" fmla="*/ 46 w 46"/>
                  <a:gd name="T27" fmla="*/ 0 h 40"/>
                  <a:gd name="T28" fmla="*/ 46 w 46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10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Freeform 2329"/>
              <p:cNvSpPr/>
              <p:nvPr/>
            </p:nvSpPr>
            <p:spPr bwMode="auto">
              <a:xfrm>
                <a:off x="2664" y="3018"/>
                <a:ext cx="26" cy="16"/>
              </a:xfrm>
              <a:custGeom>
                <a:avLst/>
                <a:gdLst>
                  <a:gd name="T0" fmla="*/ 14 w 26"/>
                  <a:gd name="T1" fmla="*/ 0 h 16"/>
                  <a:gd name="T2" fmla="*/ 14 w 26"/>
                  <a:gd name="T3" fmla="*/ 0 h 16"/>
                  <a:gd name="T4" fmla="*/ 4 w 26"/>
                  <a:gd name="T5" fmla="*/ 0 h 16"/>
                  <a:gd name="T6" fmla="*/ 4 w 26"/>
                  <a:gd name="T7" fmla="*/ 0 h 16"/>
                  <a:gd name="T8" fmla="*/ 0 w 26"/>
                  <a:gd name="T9" fmla="*/ 2 h 16"/>
                  <a:gd name="T10" fmla="*/ 0 w 26"/>
                  <a:gd name="T11" fmla="*/ 2 h 16"/>
                  <a:gd name="T12" fmla="*/ 0 w 26"/>
                  <a:gd name="T13" fmla="*/ 2 h 16"/>
                  <a:gd name="T14" fmla="*/ 0 w 26"/>
                  <a:gd name="T15" fmla="*/ 2 h 16"/>
                  <a:gd name="T16" fmla="*/ 2 w 26"/>
                  <a:gd name="T17" fmla="*/ 8 h 16"/>
                  <a:gd name="T18" fmla="*/ 4 w 26"/>
                  <a:gd name="T19" fmla="*/ 12 h 16"/>
                  <a:gd name="T20" fmla="*/ 8 w 26"/>
                  <a:gd name="T21" fmla="*/ 14 h 16"/>
                  <a:gd name="T22" fmla="*/ 14 w 26"/>
                  <a:gd name="T23" fmla="*/ 16 h 16"/>
                  <a:gd name="T24" fmla="*/ 14 w 26"/>
                  <a:gd name="T25" fmla="*/ 16 h 16"/>
                  <a:gd name="T26" fmla="*/ 14 w 26"/>
                  <a:gd name="T27" fmla="*/ 16 h 16"/>
                  <a:gd name="T28" fmla="*/ 18 w 26"/>
                  <a:gd name="T29" fmla="*/ 14 h 16"/>
                  <a:gd name="T30" fmla="*/ 24 w 26"/>
                  <a:gd name="T31" fmla="*/ 12 h 16"/>
                  <a:gd name="T32" fmla="*/ 26 w 26"/>
                  <a:gd name="T33" fmla="*/ 8 h 16"/>
                  <a:gd name="T34" fmla="*/ 26 w 26"/>
                  <a:gd name="T35" fmla="*/ 2 h 16"/>
                  <a:gd name="T36" fmla="*/ 26 w 26"/>
                  <a:gd name="T37" fmla="*/ 2 h 16"/>
                  <a:gd name="T38" fmla="*/ 26 w 26"/>
                  <a:gd name="T39" fmla="*/ 2 h 16"/>
                  <a:gd name="T40" fmla="*/ 26 w 26"/>
                  <a:gd name="T41" fmla="*/ 2 h 16"/>
                  <a:gd name="T42" fmla="*/ 24 w 26"/>
                  <a:gd name="T43" fmla="*/ 0 h 16"/>
                  <a:gd name="T44" fmla="*/ 14 w 26"/>
                  <a:gd name="T4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8" y="14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Freeform 2330"/>
              <p:cNvSpPr/>
              <p:nvPr/>
            </p:nvSpPr>
            <p:spPr bwMode="auto">
              <a:xfrm>
                <a:off x="2664" y="3018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14 w 14"/>
                  <a:gd name="T3" fmla="*/ 0 h 16"/>
                  <a:gd name="T4" fmla="*/ 4 w 14"/>
                  <a:gd name="T5" fmla="*/ 0 h 16"/>
                  <a:gd name="T6" fmla="*/ 4 w 14"/>
                  <a:gd name="T7" fmla="*/ 0 h 16"/>
                  <a:gd name="T8" fmla="*/ 0 w 14"/>
                  <a:gd name="T9" fmla="*/ 2 h 16"/>
                  <a:gd name="T10" fmla="*/ 0 w 14"/>
                  <a:gd name="T11" fmla="*/ 2 h 16"/>
                  <a:gd name="T12" fmla="*/ 0 w 14"/>
                  <a:gd name="T13" fmla="*/ 2 h 16"/>
                  <a:gd name="T14" fmla="*/ 0 w 14"/>
                  <a:gd name="T15" fmla="*/ 2 h 16"/>
                  <a:gd name="T16" fmla="*/ 2 w 14"/>
                  <a:gd name="T17" fmla="*/ 8 h 16"/>
                  <a:gd name="T18" fmla="*/ 4 w 14"/>
                  <a:gd name="T19" fmla="*/ 12 h 16"/>
                  <a:gd name="T20" fmla="*/ 8 w 14"/>
                  <a:gd name="T21" fmla="*/ 14 h 16"/>
                  <a:gd name="T22" fmla="*/ 14 w 14"/>
                  <a:gd name="T23" fmla="*/ 16 h 16"/>
                  <a:gd name="T24" fmla="*/ 14 w 14"/>
                  <a:gd name="T25" fmla="*/ 16 h 16"/>
                  <a:gd name="T26" fmla="*/ 14 w 14"/>
                  <a:gd name="T27" fmla="*/ 16 h 16"/>
                  <a:gd name="T28" fmla="*/ 14 w 14"/>
                  <a:gd name="T29" fmla="*/ 0 h 16"/>
                  <a:gd name="T30" fmla="*/ 14 w 14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Freeform 2331"/>
              <p:cNvSpPr/>
              <p:nvPr/>
            </p:nvSpPr>
            <p:spPr bwMode="auto">
              <a:xfrm>
                <a:off x="2668" y="3006"/>
                <a:ext cx="20" cy="24"/>
              </a:xfrm>
              <a:custGeom>
                <a:avLst/>
                <a:gdLst>
                  <a:gd name="T0" fmla="*/ 10 w 20"/>
                  <a:gd name="T1" fmla="*/ 24 h 24"/>
                  <a:gd name="T2" fmla="*/ 10 w 20"/>
                  <a:gd name="T3" fmla="*/ 24 h 24"/>
                  <a:gd name="T4" fmla="*/ 6 w 20"/>
                  <a:gd name="T5" fmla="*/ 24 h 24"/>
                  <a:gd name="T6" fmla="*/ 2 w 20"/>
                  <a:gd name="T7" fmla="*/ 22 h 24"/>
                  <a:gd name="T8" fmla="*/ 0 w 20"/>
                  <a:gd name="T9" fmla="*/ 18 h 24"/>
                  <a:gd name="T10" fmla="*/ 0 w 20"/>
                  <a:gd name="T11" fmla="*/ 14 h 24"/>
                  <a:gd name="T12" fmla="*/ 0 w 20"/>
                  <a:gd name="T13" fmla="*/ 14 h 24"/>
                  <a:gd name="T14" fmla="*/ 0 w 20"/>
                  <a:gd name="T15" fmla="*/ 14 h 24"/>
                  <a:gd name="T16" fmla="*/ 0 w 20"/>
                  <a:gd name="T17" fmla="*/ 0 h 24"/>
                  <a:gd name="T18" fmla="*/ 20 w 20"/>
                  <a:gd name="T19" fmla="*/ 0 h 24"/>
                  <a:gd name="T20" fmla="*/ 20 w 20"/>
                  <a:gd name="T21" fmla="*/ 14 h 24"/>
                  <a:gd name="T22" fmla="*/ 20 w 20"/>
                  <a:gd name="T23" fmla="*/ 14 h 24"/>
                  <a:gd name="T24" fmla="*/ 20 w 20"/>
                  <a:gd name="T25" fmla="*/ 14 h 24"/>
                  <a:gd name="T26" fmla="*/ 20 w 20"/>
                  <a:gd name="T27" fmla="*/ 18 h 24"/>
                  <a:gd name="T28" fmla="*/ 18 w 20"/>
                  <a:gd name="T29" fmla="*/ 22 h 24"/>
                  <a:gd name="T30" fmla="*/ 14 w 20"/>
                  <a:gd name="T31" fmla="*/ 24 h 24"/>
                  <a:gd name="T32" fmla="*/ 10 w 20"/>
                  <a:gd name="T33" fmla="*/ 24 h 24"/>
                  <a:gd name="T34" fmla="*/ 10 w 20"/>
                  <a:gd name="T3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8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Freeform 2332"/>
              <p:cNvSpPr/>
              <p:nvPr/>
            </p:nvSpPr>
            <p:spPr bwMode="auto">
              <a:xfrm>
                <a:off x="2668" y="3006"/>
                <a:ext cx="10" cy="24"/>
              </a:xfrm>
              <a:custGeom>
                <a:avLst/>
                <a:gdLst>
                  <a:gd name="T0" fmla="*/ 10 w 10"/>
                  <a:gd name="T1" fmla="*/ 24 h 24"/>
                  <a:gd name="T2" fmla="*/ 10 w 10"/>
                  <a:gd name="T3" fmla="*/ 24 h 24"/>
                  <a:gd name="T4" fmla="*/ 6 w 10"/>
                  <a:gd name="T5" fmla="*/ 24 h 24"/>
                  <a:gd name="T6" fmla="*/ 2 w 10"/>
                  <a:gd name="T7" fmla="*/ 22 h 24"/>
                  <a:gd name="T8" fmla="*/ 0 w 10"/>
                  <a:gd name="T9" fmla="*/ 18 h 24"/>
                  <a:gd name="T10" fmla="*/ 0 w 10"/>
                  <a:gd name="T11" fmla="*/ 14 h 24"/>
                  <a:gd name="T12" fmla="*/ 0 w 10"/>
                  <a:gd name="T13" fmla="*/ 14 h 24"/>
                  <a:gd name="T14" fmla="*/ 0 w 10"/>
                  <a:gd name="T15" fmla="*/ 14 h 24"/>
                  <a:gd name="T16" fmla="*/ 0 w 10"/>
                  <a:gd name="T17" fmla="*/ 0 h 24"/>
                  <a:gd name="T18" fmla="*/ 10 w 10"/>
                  <a:gd name="T19" fmla="*/ 0 h 24"/>
                  <a:gd name="T20" fmla="*/ 10 w 10"/>
                  <a:gd name="T21" fmla="*/ 24 h 24"/>
                  <a:gd name="T22" fmla="*/ 10 w 10"/>
                  <a:gd name="T2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Freeform 2333"/>
              <p:cNvSpPr/>
              <p:nvPr/>
            </p:nvSpPr>
            <p:spPr bwMode="auto">
              <a:xfrm>
                <a:off x="2654" y="2946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8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4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2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2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Freeform 2334"/>
              <p:cNvSpPr/>
              <p:nvPr/>
            </p:nvSpPr>
            <p:spPr bwMode="auto">
              <a:xfrm>
                <a:off x="2654" y="2946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8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4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Freeform 2335"/>
              <p:cNvSpPr/>
              <p:nvPr/>
            </p:nvSpPr>
            <p:spPr bwMode="auto">
              <a:xfrm>
                <a:off x="2672" y="299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Freeform 2336"/>
              <p:cNvSpPr/>
              <p:nvPr/>
            </p:nvSpPr>
            <p:spPr bwMode="auto">
              <a:xfrm>
                <a:off x="2684" y="2974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0 w 12"/>
                  <a:gd name="T5" fmla="*/ 0 h 2"/>
                  <a:gd name="T6" fmla="*/ 10 w 12"/>
                  <a:gd name="T7" fmla="*/ 0 h 2"/>
                  <a:gd name="T8" fmla="*/ 12 w 12"/>
                  <a:gd name="T9" fmla="*/ 2 h 2"/>
                  <a:gd name="T10" fmla="*/ 10 w 12"/>
                  <a:gd name="T11" fmla="*/ 2 h 2"/>
                  <a:gd name="T12" fmla="*/ 8 w 12"/>
                  <a:gd name="T13" fmla="*/ 2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Freeform 2337"/>
              <p:cNvSpPr/>
              <p:nvPr/>
            </p:nvSpPr>
            <p:spPr bwMode="auto">
              <a:xfrm>
                <a:off x="2660" y="2974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2 h 2"/>
                  <a:gd name="T10" fmla="*/ 0 w 12"/>
                  <a:gd name="T11" fmla="*/ 2 h 2"/>
                  <a:gd name="T12" fmla="*/ 4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Freeform 2338"/>
              <p:cNvSpPr/>
              <p:nvPr/>
            </p:nvSpPr>
            <p:spPr bwMode="auto">
              <a:xfrm>
                <a:off x="2654" y="2934"/>
                <a:ext cx="50" cy="40"/>
              </a:xfrm>
              <a:custGeom>
                <a:avLst/>
                <a:gdLst>
                  <a:gd name="T0" fmla="*/ 24 w 50"/>
                  <a:gd name="T1" fmla="*/ 8 h 40"/>
                  <a:gd name="T2" fmla="*/ 24 w 50"/>
                  <a:gd name="T3" fmla="*/ 8 h 40"/>
                  <a:gd name="T4" fmla="*/ 36 w 50"/>
                  <a:gd name="T5" fmla="*/ 6 h 40"/>
                  <a:gd name="T6" fmla="*/ 44 w 50"/>
                  <a:gd name="T7" fmla="*/ 0 h 40"/>
                  <a:gd name="T8" fmla="*/ 44 w 50"/>
                  <a:gd name="T9" fmla="*/ 0 h 40"/>
                  <a:gd name="T10" fmla="*/ 44 w 50"/>
                  <a:gd name="T11" fmla="*/ 6 h 40"/>
                  <a:gd name="T12" fmla="*/ 44 w 50"/>
                  <a:gd name="T13" fmla="*/ 10 h 40"/>
                  <a:gd name="T14" fmla="*/ 40 w 50"/>
                  <a:gd name="T15" fmla="*/ 14 h 40"/>
                  <a:gd name="T16" fmla="*/ 40 w 50"/>
                  <a:gd name="T17" fmla="*/ 14 h 40"/>
                  <a:gd name="T18" fmla="*/ 44 w 50"/>
                  <a:gd name="T19" fmla="*/ 14 h 40"/>
                  <a:gd name="T20" fmla="*/ 50 w 50"/>
                  <a:gd name="T21" fmla="*/ 14 h 40"/>
                  <a:gd name="T22" fmla="*/ 50 w 50"/>
                  <a:gd name="T23" fmla="*/ 14 h 40"/>
                  <a:gd name="T24" fmla="*/ 48 w 50"/>
                  <a:gd name="T25" fmla="*/ 18 h 40"/>
                  <a:gd name="T26" fmla="*/ 46 w 50"/>
                  <a:gd name="T27" fmla="*/ 20 h 40"/>
                  <a:gd name="T28" fmla="*/ 46 w 50"/>
                  <a:gd name="T29" fmla="*/ 20 h 40"/>
                  <a:gd name="T30" fmla="*/ 48 w 50"/>
                  <a:gd name="T31" fmla="*/ 28 h 40"/>
                  <a:gd name="T32" fmla="*/ 46 w 50"/>
                  <a:gd name="T33" fmla="*/ 40 h 40"/>
                  <a:gd name="T34" fmla="*/ 46 w 50"/>
                  <a:gd name="T35" fmla="*/ 40 h 40"/>
                  <a:gd name="T36" fmla="*/ 44 w 50"/>
                  <a:gd name="T37" fmla="*/ 36 h 40"/>
                  <a:gd name="T38" fmla="*/ 40 w 50"/>
                  <a:gd name="T39" fmla="*/ 30 h 40"/>
                  <a:gd name="T40" fmla="*/ 34 w 50"/>
                  <a:gd name="T41" fmla="*/ 24 h 40"/>
                  <a:gd name="T42" fmla="*/ 30 w 50"/>
                  <a:gd name="T43" fmla="*/ 22 h 40"/>
                  <a:gd name="T44" fmla="*/ 24 w 50"/>
                  <a:gd name="T45" fmla="*/ 22 h 40"/>
                  <a:gd name="T46" fmla="*/ 24 w 50"/>
                  <a:gd name="T47" fmla="*/ 22 h 40"/>
                  <a:gd name="T48" fmla="*/ 18 w 50"/>
                  <a:gd name="T49" fmla="*/ 22 h 40"/>
                  <a:gd name="T50" fmla="*/ 14 w 50"/>
                  <a:gd name="T51" fmla="*/ 24 h 40"/>
                  <a:gd name="T52" fmla="*/ 6 w 50"/>
                  <a:gd name="T53" fmla="*/ 30 h 40"/>
                  <a:gd name="T54" fmla="*/ 4 w 50"/>
                  <a:gd name="T55" fmla="*/ 36 h 40"/>
                  <a:gd name="T56" fmla="*/ 0 w 50"/>
                  <a:gd name="T57" fmla="*/ 40 h 40"/>
                  <a:gd name="T58" fmla="*/ 0 w 50"/>
                  <a:gd name="T59" fmla="*/ 40 h 40"/>
                  <a:gd name="T60" fmla="*/ 0 w 50"/>
                  <a:gd name="T61" fmla="*/ 32 h 40"/>
                  <a:gd name="T62" fmla="*/ 0 w 50"/>
                  <a:gd name="T63" fmla="*/ 24 h 40"/>
                  <a:gd name="T64" fmla="*/ 2 w 50"/>
                  <a:gd name="T65" fmla="*/ 20 h 40"/>
                  <a:gd name="T66" fmla="*/ 4 w 50"/>
                  <a:gd name="T67" fmla="*/ 16 h 40"/>
                  <a:gd name="T68" fmla="*/ 8 w 50"/>
                  <a:gd name="T69" fmla="*/ 12 h 40"/>
                  <a:gd name="T70" fmla="*/ 14 w 50"/>
                  <a:gd name="T71" fmla="*/ 10 h 40"/>
                  <a:gd name="T72" fmla="*/ 24 w 50"/>
                  <a:gd name="T73" fmla="*/ 8 h 40"/>
                  <a:gd name="T74" fmla="*/ 24 w 50"/>
                  <a:gd name="T75" fmla="*/ 8 h 40"/>
                  <a:gd name="T76" fmla="*/ 24 w 50"/>
                  <a:gd name="T77" fmla="*/ 8 h 40"/>
                  <a:gd name="T78" fmla="*/ 24 w 50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6" y="30"/>
                    </a:lnTo>
                    <a:lnTo>
                      <a:pt x="4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8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Freeform 2339"/>
              <p:cNvSpPr/>
              <p:nvPr/>
            </p:nvSpPr>
            <p:spPr bwMode="auto">
              <a:xfrm>
                <a:off x="2654" y="2942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4 h 32"/>
                  <a:gd name="T8" fmla="*/ 14 w 24"/>
                  <a:gd name="T9" fmla="*/ 16 h 32"/>
                  <a:gd name="T10" fmla="*/ 6 w 24"/>
                  <a:gd name="T11" fmla="*/ 22 h 32"/>
                  <a:gd name="T12" fmla="*/ 4 w 24"/>
                  <a:gd name="T13" fmla="*/ 28 h 32"/>
                  <a:gd name="T14" fmla="*/ 0 w 24"/>
                  <a:gd name="T15" fmla="*/ 32 h 32"/>
                  <a:gd name="T16" fmla="*/ 0 w 24"/>
                  <a:gd name="T17" fmla="*/ 32 h 32"/>
                  <a:gd name="T18" fmla="*/ 0 w 24"/>
                  <a:gd name="T19" fmla="*/ 24 h 32"/>
                  <a:gd name="T20" fmla="*/ 0 w 24"/>
                  <a:gd name="T21" fmla="*/ 16 h 32"/>
                  <a:gd name="T22" fmla="*/ 2 w 24"/>
                  <a:gd name="T23" fmla="*/ 12 h 32"/>
                  <a:gd name="T24" fmla="*/ 4 w 24"/>
                  <a:gd name="T25" fmla="*/ 8 h 32"/>
                  <a:gd name="T26" fmla="*/ 8 w 24"/>
                  <a:gd name="T27" fmla="*/ 4 h 32"/>
                  <a:gd name="T28" fmla="*/ 14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6" y="22"/>
                    </a:lnTo>
                    <a:lnTo>
                      <a:pt x="4" y="2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Rectangle 2340"/>
              <p:cNvSpPr>
                <a:spLocks noChangeArrowheads="1"/>
              </p:cNvSpPr>
              <p:nvPr/>
            </p:nvSpPr>
            <p:spPr bwMode="auto">
              <a:xfrm>
                <a:off x="2674" y="3032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Rectangle 2341"/>
              <p:cNvSpPr>
                <a:spLocks noChangeArrowheads="1"/>
              </p:cNvSpPr>
              <p:nvPr/>
            </p:nvSpPr>
            <p:spPr bwMode="auto">
              <a:xfrm>
                <a:off x="2674" y="3032"/>
                <a:ext cx="4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Freeform 2342"/>
              <p:cNvSpPr>
                <a:spLocks noEditPoints="1"/>
              </p:cNvSpPr>
              <p:nvPr/>
            </p:nvSpPr>
            <p:spPr bwMode="auto">
              <a:xfrm>
                <a:off x="2676" y="3036"/>
                <a:ext cx="4" cy="20"/>
              </a:xfrm>
              <a:custGeom>
                <a:avLst/>
                <a:gdLst>
                  <a:gd name="T0" fmla="*/ 2 w 4"/>
                  <a:gd name="T1" fmla="*/ 16 h 20"/>
                  <a:gd name="T2" fmla="*/ 2 w 4"/>
                  <a:gd name="T3" fmla="*/ 16 h 20"/>
                  <a:gd name="T4" fmla="*/ 0 w 4"/>
                  <a:gd name="T5" fmla="*/ 18 h 20"/>
                  <a:gd name="T6" fmla="*/ 0 w 4"/>
                  <a:gd name="T7" fmla="*/ 18 h 20"/>
                  <a:gd name="T8" fmla="*/ 2 w 4"/>
                  <a:gd name="T9" fmla="*/ 20 h 20"/>
                  <a:gd name="T10" fmla="*/ 2 w 4"/>
                  <a:gd name="T11" fmla="*/ 20 h 20"/>
                  <a:gd name="T12" fmla="*/ 4 w 4"/>
                  <a:gd name="T13" fmla="*/ 18 h 20"/>
                  <a:gd name="T14" fmla="*/ 4 w 4"/>
                  <a:gd name="T15" fmla="*/ 18 h 20"/>
                  <a:gd name="T16" fmla="*/ 2 w 4"/>
                  <a:gd name="T17" fmla="*/ 16 h 20"/>
                  <a:gd name="T18" fmla="*/ 2 w 4"/>
                  <a:gd name="T19" fmla="*/ 16 h 20"/>
                  <a:gd name="T20" fmla="*/ 2 w 4"/>
                  <a:gd name="T21" fmla="*/ 0 h 20"/>
                  <a:gd name="T22" fmla="*/ 2 w 4"/>
                  <a:gd name="T23" fmla="*/ 0 h 20"/>
                  <a:gd name="T24" fmla="*/ 0 w 4"/>
                  <a:gd name="T25" fmla="*/ 0 h 20"/>
                  <a:gd name="T26" fmla="*/ 0 w 4"/>
                  <a:gd name="T27" fmla="*/ 0 h 20"/>
                  <a:gd name="T28" fmla="*/ 2 w 4"/>
                  <a:gd name="T29" fmla="*/ 2 h 20"/>
                  <a:gd name="T30" fmla="*/ 2 w 4"/>
                  <a:gd name="T31" fmla="*/ 2 h 20"/>
                  <a:gd name="T32" fmla="*/ 4 w 4"/>
                  <a:gd name="T33" fmla="*/ 0 h 20"/>
                  <a:gd name="T34" fmla="*/ 4 w 4"/>
                  <a:gd name="T35" fmla="*/ 0 h 20"/>
                  <a:gd name="T36" fmla="*/ 2 w 4"/>
                  <a:gd name="T37" fmla="*/ 0 h 20"/>
                  <a:gd name="T38" fmla="*/ 2 w 4"/>
                  <a:gd name="T39" fmla="*/ 0 h 20"/>
                  <a:gd name="T40" fmla="*/ 2 w 4"/>
                  <a:gd name="T41" fmla="*/ 8 h 20"/>
                  <a:gd name="T42" fmla="*/ 2 w 4"/>
                  <a:gd name="T43" fmla="*/ 8 h 20"/>
                  <a:gd name="T44" fmla="*/ 0 w 4"/>
                  <a:gd name="T45" fmla="*/ 10 h 20"/>
                  <a:gd name="T46" fmla="*/ 0 w 4"/>
                  <a:gd name="T47" fmla="*/ 10 h 20"/>
                  <a:gd name="T48" fmla="*/ 2 w 4"/>
                  <a:gd name="T49" fmla="*/ 12 h 20"/>
                  <a:gd name="T50" fmla="*/ 2 w 4"/>
                  <a:gd name="T51" fmla="*/ 12 h 20"/>
                  <a:gd name="T52" fmla="*/ 4 w 4"/>
                  <a:gd name="T53" fmla="*/ 10 h 20"/>
                  <a:gd name="T54" fmla="*/ 4 w 4"/>
                  <a:gd name="T55" fmla="*/ 10 h 20"/>
                  <a:gd name="T56" fmla="*/ 2 w 4"/>
                  <a:gd name="T57" fmla="*/ 8 h 20"/>
                  <a:gd name="T58" fmla="*/ 2 w 4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2" y="8"/>
                    </a:move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Freeform 2343"/>
              <p:cNvSpPr>
                <a:spLocks noEditPoints="1"/>
              </p:cNvSpPr>
              <p:nvPr/>
            </p:nvSpPr>
            <p:spPr bwMode="auto">
              <a:xfrm>
                <a:off x="2676" y="3036"/>
                <a:ext cx="2" cy="20"/>
              </a:xfrm>
              <a:custGeom>
                <a:avLst/>
                <a:gdLst>
                  <a:gd name="T0" fmla="*/ 2 w 2"/>
                  <a:gd name="T1" fmla="*/ 16 h 20"/>
                  <a:gd name="T2" fmla="*/ 2 w 2"/>
                  <a:gd name="T3" fmla="*/ 16 h 20"/>
                  <a:gd name="T4" fmla="*/ 0 w 2"/>
                  <a:gd name="T5" fmla="*/ 18 h 20"/>
                  <a:gd name="T6" fmla="*/ 0 w 2"/>
                  <a:gd name="T7" fmla="*/ 18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6 h 20"/>
                  <a:gd name="T14" fmla="*/ 2 w 2"/>
                  <a:gd name="T15" fmla="*/ 16 h 20"/>
                  <a:gd name="T16" fmla="*/ 2 w 2"/>
                  <a:gd name="T17" fmla="*/ 12 h 20"/>
                  <a:gd name="T18" fmla="*/ 2 w 2"/>
                  <a:gd name="T19" fmla="*/ 8 h 20"/>
                  <a:gd name="T20" fmla="*/ 2 w 2"/>
                  <a:gd name="T21" fmla="*/ 8 h 20"/>
                  <a:gd name="T22" fmla="*/ 2 w 2"/>
                  <a:gd name="T23" fmla="*/ 8 h 20"/>
                  <a:gd name="T24" fmla="*/ 0 w 2"/>
                  <a:gd name="T25" fmla="*/ 10 h 20"/>
                  <a:gd name="T26" fmla="*/ 0 w 2"/>
                  <a:gd name="T27" fmla="*/ 10 h 20"/>
                  <a:gd name="T28" fmla="*/ 2 w 2"/>
                  <a:gd name="T29" fmla="*/ 12 h 20"/>
                  <a:gd name="T30" fmla="*/ 2 w 2"/>
                  <a:gd name="T31" fmla="*/ 12 h 20"/>
                  <a:gd name="T32" fmla="*/ 2 w 2"/>
                  <a:gd name="T33" fmla="*/ 2 h 20"/>
                  <a:gd name="T34" fmla="*/ 2 w 2"/>
                  <a:gd name="T35" fmla="*/ 0 h 20"/>
                  <a:gd name="T36" fmla="*/ 2 w 2"/>
                  <a:gd name="T37" fmla="*/ 0 h 20"/>
                  <a:gd name="T38" fmla="*/ 2 w 2"/>
                  <a:gd name="T39" fmla="*/ 0 h 20"/>
                  <a:gd name="T40" fmla="*/ 0 w 2"/>
                  <a:gd name="T41" fmla="*/ 0 h 20"/>
                  <a:gd name="T42" fmla="*/ 0 w 2"/>
                  <a:gd name="T43" fmla="*/ 0 h 20"/>
                  <a:gd name="T44" fmla="*/ 2 w 2"/>
                  <a:gd name="T45" fmla="*/ 2 h 20"/>
                  <a:gd name="T46" fmla="*/ 2 w 2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20">
                    <a:moveTo>
                      <a:pt x="2" y="16"/>
                    </a:move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  <a:moveTo>
                      <a:pt x="2" y="12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  <a:moveTo>
                      <a:pt x="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Rectangle 2344"/>
              <p:cNvSpPr>
                <a:spLocks noChangeArrowheads="1"/>
              </p:cNvSpPr>
              <p:nvPr/>
            </p:nvSpPr>
            <p:spPr bwMode="auto">
              <a:xfrm>
                <a:off x="2870" y="3430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Freeform 2345"/>
              <p:cNvSpPr/>
              <p:nvPr/>
            </p:nvSpPr>
            <p:spPr bwMode="auto">
              <a:xfrm>
                <a:off x="2956" y="3470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Freeform 2346"/>
              <p:cNvSpPr/>
              <p:nvPr/>
            </p:nvSpPr>
            <p:spPr bwMode="auto">
              <a:xfrm>
                <a:off x="2908" y="347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Freeform 2347"/>
              <p:cNvSpPr/>
              <p:nvPr/>
            </p:nvSpPr>
            <p:spPr bwMode="auto">
              <a:xfrm>
                <a:off x="2888" y="3516"/>
                <a:ext cx="92" cy="38"/>
              </a:xfrm>
              <a:custGeom>
                <a:avLst/>
                <a:gdLst>
                  <a:gd name="T0" fmla="*/ 46 w 92"/>
                  <a:gd name="T1" fmla="*/ 0 h 38"/>
                  <a:gd name="T2" fmla="*/ 46 w 92"/>
                  <a:gd name="T3" fmla="*/ 0 h 38"/>
                  <a:gd name="T4" fmla="*/ 56 w 92"/>
                  <a:gd name="T5" fmla="*/ 0 h 38"/>
                  <a:gd name="T6" fmla="*/ 56 w 92"/>
                  <a:gd name="T7" fmla="*/ 0 h 38"/>
                  <a:gd name="T8" fmla="*/ 70 w 92"/>
                  <a:gd name="T9" fmla="*/ 4 h 38"/>
                  <a:gd name="T10" fmla="*/ 82 w 92"/>
                  <a:gd name="T11" fmla="*/ 8 h 38"/>
                  <a:gd name="T12" fmla="*/ 88 w 92"/>
                  <a:gd name="T13" fmla="*/ 10 h 38"/>
                  <a:gd name="T14" fmla="*/ 90 w 92"/>
                  <a:gd name="T15" fmla="*/ 12 h 38"/>
                  <a:gd name="T16" fmla="*/ 92 w 92"/>
                  <a:gd name="T17" fmla="*/ 16 h 38"/>
                  <a:gd name="T18" fmla="*/ 92 w 92"/>
                  <a:gd name="T19" fmla="*/ 16 h 38"/>
                  <a:gd name="T20" fmla="*/ 92 w 92"/>
                  <a:gd name="T21" fmla="*/ 38 h 38"/>
                  <a:gd name="T22" fmla="*/ 92 w 92"/>
                  <a:gd name="T23" fmla="*/ 38 h 38"/>
                  <a:gd name="T24" fmla="*/ 0 w 92"/>
                  <a:gd name="T25" fmla="*/ 38 h 38"/>
                  <a:gd name="T26" fmla="*/ 0 w 92"/>
                  <a:gd name="T27" fmla="*/ 38 h 38"/>
                  <a:gd name="T28" fmla="*/ 0 w 92"/>
                  <a:gd name="T29" fmla="*/ 16 h 38"/>
                  <a:gd name="T30" fmla="*/ 0 w 92"/>
                  <a:gd name="T31" fmla="*/ 16 h 38"/>
                  <a:gd name="T32" fmla="*/ 0 w 92"/>
                  <a:gd name="T33" fmla="*/ 12 h 38"/>
                  <a:gd name="T34" fmla="*/ 2 w 92"/>
                  <a:gd name="T35" fmla="*/ 10 h 38"/>
                  <a:gd name="T36" fmla="*/ 10 w 92"/>
                  <a:gd name="T37" fmla="*/ 8 h 38"/>
                  <a:gd name="T38" fmla="*/ 20 w 92"/>
                  <a:gd name="T39" fmla="*/ 4 h 38"/>
                  <a:gd name="T40" fmla="*/ 34 w 92"/>
                  <a:gd name="T41" fmla="*/ 0 h 38"/>
                  <a:gd name="T42" fmla="*/ 46 w 92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38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88" y="10"/>
                    </a:lnTo>
                    <a:lnTo>
                      <a:pt x="90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38"/>
                    </a:lnTo>
                    <a:lnTo>
                      <a:pt x="92" y="3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4"/>
                    </a:lnTo>
                    <a:lnTo>
                      <a:pt x="34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Freeform 2348"/>
              <p:cNvSpPr/>
              <p:nvPr/>
            </p:nvSpPr>
            <p:spPr bwMode="auto">
              <a:xfrm>
                <a:off x="2888" y="3516"/>
                <a:ext cx="46" cy="38"/>
              </a:xfrm>
              <a:custGeom>
                <a:avLst/>
                <a:gdLst>
                  <a:gd name="T0" fmla="*/ 46 w 46"/>
                  <a:gd name="T1" fmla="*/ 38 h 38"/>
                  <a:gd name="T2" fmla="*/ 0 w 46"/>
                  <a:gd name="T3" fmla="*/ 38 h 38"/>
                  <a:gd name="T4" fmla="*/ 0 w 46"/>
                  <a:gd name="T5" fmla="*/ 38 h 38"/>
                  <a:gd name="T6" fmla="*/ 0 w 46"/>
                  <a:gd name="T7" fmla="*/ 16 h 38"/>
                  <a:gd name="T8" fmla="*/ 0 w 46"/>
                  <a:gd name="T9" fmla="*/ 16 h 38"/>
                  <a:gd name="T10" fmla="*/ 0 w 46"/>
                  <a:gd name="T11" fmla="*/ 12 h 38"/>
                  <a:gd name="T12" fmla="*/ 2 w 46"/>
                  <a:gd name="T13" fmla="*/ 10 h 38"/>
                  <a:gd name="T14" fmla="*/ 10 w 46"/>
                  <a:gd name="T15" fmla="*/ 8 h 38"/>
                  <a:gd name="T16" fmla="*/ 20 w 46"/>
                  <a:gd name="T17" fmla="*/ 4 h 38"/>
                  <a:gd name="T18" fmla="*/ 34 w 46"/>
                  <a:gd name="T19" fmla="*/ 0 h 38"/>
                  <a:gd name="T20" fmla="*/ 46 w 46"/>
                  <a:gd name="T21" fmla="*/ 0 h 38"/>
                  <a:gd name="T22" fmla="*/ 46 w 46"/>
                  <a:gd name="T2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38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4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Freeform 2349"/>
              <p:cNvSpPr/>
              <p:nvPr/>
            </p:nvSpPr>
            <p:spPr bwMode="auto">
              <a:xfrm>
                <a:off x="2926" y="3520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0 w 16"/>
                  <a:gd name="T3" fmla="*/ 34 h 34"/>
                  <a:gd name="T4" fmla="*/ 4 w 16"/>
                  <a:gd name="T5" fmla="*/ 10 h 34"/>
                  <a:gd name="T6" fmla="*/ 4 w 16"/>
                  <a:gd name="T7" fmla="*/ 10 h 34"/>
                  <a:gd name="T8" fmla="*/ 2 w 16"/>
                  <a:gd name="T9" fmla="*/ 10 h 34"/>
                  <a:gd name="T10" fmla="*/ 2 w 16"/>
                  <a:gd name="T11" fmla="*/ 8 h 34"/>
                  <a:gd name="T12" fmla="*/ 2 w 16"/>
                  <a:gd name="T13" fmla="*/ 4 h 34"/>
                  <a:gd name="T14" fmla="*/ 2 w 16"/>
                  <a:gd name="T15" fmla="*/ 4 h 34"/>
                  <a:gd name="T16" fmla="*/ 2 w 16"/>
                  <a:gd name="T17" fmla="*/ 2 h 34"/>
                  <a:gd name="T18" fmla="*/ 4 w 16"/>
                  <a:gd name="T19" fmla="*/ 0 h 34"/>
                  <a:gd name="T20" fmla="*/ 8 w 16"/>
                  <a:gd name="T21" fmla="*/ 0 h 34"/>
                  <a:gd name="T22" fmla="*/ 10 w 16"/>
                  <a:gd name="T23" fmla="*/ 0 h 34"/>
                  <a:gd name="T24" fmla="*/ 10 w 16"/>
                  <a:gd name="T25" fmla="*/ 0 h 34"/>
                  <a:gd name="T26" fmla="*/ 12 w 16"/>
                  <a:gd name="T27" fmla="*/ 2 h 34"/>
                  <a:gd name="T28" fmla="*/ 14 w 16"/>
                  <a:gd name="T29" fmla="*/ 4 h 34"/>
                  <a:gd name="T30" fmla="*/ 12 w 16"/>
                  <a:gd name="T31" fmla="*/ 8 h 34"/>
                  <a:gd name="T32" fmla="*/ 12 w 16"/>
                  <a:gd name="T33" fmla="*/ 8 h 34"/>
                  <a:gd name="T34" fmla="*/ 12 w 16"/>
                  <a:gd name="T35" fmla="*/ 10 h 34"/>
                  <a:gd name="T36" fmla="*/ 10 w 16"/>
                  <a:gd name="T37" fmla="*/ 10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Freeform 2350"/>
              <p:cNvSpPr/>
              <p:nvPr/>
            </p:nvSpPr>
            <p:spPr bwMode="auto">
              <a:xfrm>
                <a:off x="2926" y="3520"/>
                <a:ext cx="8" cy="34"/>
              </a:xfrm>
              <a:custGeom>
                <a:avLst/>
                <a:gdLst>
                  <a:gd name="T0" fmla="*/ 8 w 8"/>
                  <a:gd name="T1" fmla="*/ 34 h 34"/>
                  <a:gd name="T2" fmla="*/ 0 w 8"/>
                  <a:gd name="T3" fmla="*/ 34 h 34"/>
                  <a:gd name="T4" fmla="*/ 4 w 8"/>
                  <a:gd name="T5" fmla="*/ 10 h 34"/>
                  <a:gd name="T6" fmla="*/ 4 w 8"/>
                  <a:gd name="T7" fmla="*/ 10 h 34"/>
                  <a:gd name="T8" fmla="*/ 2 w 8"/>
                  <a:gd name="T9" fmla="*/ 10 h 34"/>
                  <a:gd name="T10" fmla="*/ 2 w 8"/>
                  <a:gd name="T11" fmla="*/ 8 h 34"/>
                  <a:gd name="T12" fmla="*/ 2 w 8"/>
                  <a:gd name="T13" fmla="*/ 4 h 34"/>
                  <a:gd name="T14" fmla="*/ 2 w 8"/>
                  <a:gd name="T15" fmla="*/ 4 h 34"/>
                  <a:gd name="T16" fmla="*/ 2 w 8"/>
                  <a:gd name="T17" fmla="*/ 2 h 34"/>
                  <a:gd name="T18" fmla="*/ 4 w 8"/>
                  <a:gd name="T19" fmla="*/ 0 h 34"/>
                  <a:gd name="T20" fmla="*/ 8 w 8"/>
                  <a:gd name="T21" fmla="*/ 0 h 34"/>
                  <a:gd name="T22" fmla="*/ 8 w 8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4">
                    <a:moveTo>
                      <a:pt x="8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Freeform 2351"/>
              <p:cNvSpPr/>
              <p:nvPr/>
            </p:nvSpPr>
            <p:spPr bwMode="auto">
              <a:xfrm>
                <a:off x="2930" y="3518"/>
                <a:ext cx="38" cy="36"/>
              </a:xfrm>
              <a:custGeom>
                <a:avLst/>
                <a:gdLst>
                  <a:gd name="T0" fmla="*/ 18 w 38"/>
                  <a:gd name="T1" fmla="*/ 0 h 36"/>
                  <a:gd name="T2" fmla="*/ 18 w 38"/>
                  <a:gd name="T3" fmla="*/ 0 h 36"/>
                  <a:gd name="T4" fmla="*/ 28 w 38"/>
                  <a:gd name="T5" fmla="*/ 2 h 36"/>
                  <a:gd name="T6" fmla="*/ 38 w 38"/>
                  <a:gd name="T7" fmla="*/ 6 h 36"/>
                  <a:gd name="T8" fmla="*/ 30 w 38"/>
                  <a:gd name="T9" fmla="*/ 36 h 36"/>
                  <a:gd name="T10" fmla="*/ 0 w 38"/>
                  <a:gd name="T11" fmla="*/ 36 h 36"/>
                  <a:gd name="T12" fmla="*/ 18 w 38"/>
                  <a:gd name="T13" fmla="*/ 0 h 36"/>
                  <a:gd name="T14" fmla="*/ 18 w 38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6">
                    <a:moveTo>
                      <a:pt x="18" y="0"/>
                    </a:moveTo>
                    <a:lnTo>
                      <a:pt x="18" y="0"/>
                    </a:lnTo>
                    <a:lnTo>
                      <a:pt x="28" y="2"/>
                    </a:lnTo>
                    <a:lnTo>
                      <a:pt x="38" y="6"/>
                    </a:lnTo>
                    <a:lnTo>
                      <a:pt x="30" y="36"/>
                    </a:lnTo>
                    <a:lnTo>
                      <a:pt x="0" y="3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Freeform 2352"/>
              <p:cNvSpPr/>
              <p:nvPr/>
            </p:nvSpPr>
            <p:spPr bwMode="auto">
              <a:xfrm>
                <a:off x="2900" y="3518"/>
                <a:ext cx="36" cy="36"/>
              </a:xfrm>
              <a:custGeom>
                <a:avLst/>
                <a:gdLst>
                  <a:gd name="T0" fmla="*/ 18 w 36"/>
                  <a:gd name="T1" fmla="*/ 0 h 36"/>
                  <a:gd name="T2" fmla="*/ 18 w 36"/>
                  <a:gd name="T3" fmla="*/ 0 h 36"/>
                  <a:gd name="T4" fmla="*/ 8 w 36"/>
                  <a:gd name="T5" fmla="*/ 2 h 36"/>
                  <a:gd name="T6" fmla="*/ 0 w 36"/>
                  <a:gd name="T7" fmla="*/ 6 h 36"/>
                  <a:gd name="T8" fmla="*/ 6 w 36"/>
                  <a:gd name="T9" fmla="*/ 36 h 36"/>
                  <a:gd name="T10" fmla="*/ 36 w 36"/>
                  <a:gd name="T11" fmla="*/ 36 h 36"/>
                  <a:gd name="T12" fmla="*/ 18 w 36"/>
                  <a:gd name="T13" fmla="*/ 0 h 36"/>
                  <a:gd name="T14" fmla="*/ 18 w 36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2"/>
                    </a:lnTo>
                    <a:lnTo>
                      <a:pt x="0" y="6"/>
                    </a:lnTo>
                    <a:lnTo>
                      <a:pt x="6" y="36"/>
                    </a:lnTo>
                    <a:lnTo>
                      <a:pt x="36" y="3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Freeform 2353"/>
              <p:cNvSpPr/>
              <p:nvPr/>
            </p:nvSpPr>
            <p:spPr bwMode="auto">
              <a:xfrm>
                <a:off x="2922" y="3502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4 h 18"/>
                  <a:gd name="T6" fmla="*/ 12 w 22"/>
                  <a:gd name="T7" fmla="*/ 18 h 18"/>
                  <a:gd name="T8" fmla="*/ 22 w 22"/>
                  <a:gd name="T9" fmla="*/ 14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Freeform 2354"/>
              <p:cNvSpPr/>
              <p:nvPr/>
            </p:nvSpPr>
            <p:spPr bwMode="auto">
              <a:xfrm>
                <a:off x="2922" y="3502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0 w 12"/>
                  <a:gd name="T3" fmla="*/ 0 h 18"/>
                  <a:gd name="T4" fmla="*/ 0 w 12"/>
                  <a:gd name="T5" fmla="*/ 14 h 18"/>
                  <a:gd name="T6" fmla="*/ 12 w 12"/>
                  <a:gd name="T7" fmla="*/ 18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Freeform 2355"/>
              <p:cNvSpPr/>
              <p:nvPr/>
            </p:nvSpPr>
            <p:spPr bwMode="auto">
              <a:xfrm>
                <a:off x="2910" y="3442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Freeform 2356"/>
              <p:cNvSpPr/>
              <p:nvPr/>
            </p:nvSpPr>
            <p:spPr bwMode="auto">
              <a:xfrm>
                <a:off x="2910" y="3442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Freeform 2357"/>
              <p:cNvSpPr/>
              <p:nvPr/>
            </p:nvSpPr>
            <p:spPr bwMode="auto">
              <a:xfrm>
                <a:off x="2928" y="349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Freeform 2358"/>
              <p:cNvSpPr/>
              <p:nvPr/>
            </p:nvSpPr>
            <p:spPr bwMode="auto">
              <a:xfrm>
                <a:off x="2934" y="3516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Freeform 2359"/>
              <p:cNvSpPr/>
              <p:nvPr/>
            </p:nvSpPr>
            <p:spPr bwMode="auto">
              <a:xfrm>
                <a:off x="2918" y="3516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4 h 16"/>
                  <a:gd name="T6" fmla="*/ 16 w 16"/>
                  <a:gd name="T7" fmla="*/ 4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Freeform 2360"/>
              <p:cNvSpPr/>
              <p:nvPr/>
            </p:nvSpPr>
            <p:spPr bwMode="auto">
              <a:xfrm>
                <a:off x="2900" y="3440"/>
                <a:ext cx="58" cy="30"/>
              </a:xfrm>
              <a:custGeom>
                <a:avLst/>
                <a:gdLst>
                  <a:gd name="T0" fmla="*/ 42 w 58"/>
                  <a:gd name="T1" fmla="*/ 16 h 30"/>
                  <a:gd name="T2" fmla="*/ 42 w 58"/>
                  <a:gd name="T3" fmla="*/ 16 h 30"/>
                  <a:gd name="T4" fmla="*/ 36 w 58"/>
                  <a:gd name="T5" fmla="*/ 22 h 30"/>
                  <a:gd name="T6" fmla="*/ 28 w 58"/>
                  <a:gd name="T7" fmla="*/ 26 h 30"/>
                  <a:gd name="T8" fmla="*/ 28 w 58"/>
                  <a:gd name="T9" fmla="*/ 26 h 30"/>
                  <a:gd name="T10" fmla="*/ 22 w 58"/>
                  <a:gd name="T11" fmla="*/ 30 h 30"/>
                  <a:gd name="T12" fmla="*/ 14 w 58"/>
                  <a:gd name="T13" fmla="*/ 30 h 30"/>
                  <a:gd name="T14" fmla="*/ 6 w 58"/>
                  <a:gd name="T15" fmla="*/ 30 h 30"/>
                  <a:gd name="T16" fmla="*/ 4 w 58"/>
                  <a:gd name="T17" fmla="*/ 28 h 30"/>
                  <a:gd name="T18" fmla="*/ 2 w 58"/>
                  <a:gd name="T19" fmla="*/ 26 h 30"/>
                  <a:gd name="T20" fmla="*/ 2 w 58"/>
                  <a:gd name="T21" fmla="*/ 26 h 30"/>
                  <a:gd name="T22" fmla="*/ 6 w 58"/>
                  <a:gd name="T23" fmla="*/ 26 h 30"/>
                  <a:gd name="T24" fmla="*/ 10 w 58"/>
                  <a:gd name="T25" fmla="*/ 22 h 30"/>
                  <a:gd name="T26" fmla="*/ 10 w 58"/>
                  <a:gd name="T27" fmla="*/ 22 h 30"/>
                  <a:gd name="T28" fmla="*/ 4 w 58"/>
                  <a:gd name="T29" fmla="*/ 22 h 30"/>
                  <a:gd name="T30" fmla="*/ 0 w 58"/>
                  <a:gd name="T31" fmla="*/ 20 h 30"/>
                  <a:gd name="T32" fmla="*/ 0 w 58"/>
                  <a:gd name="T33" fmla="*/ 20 h 30"/>
                  <a:gd name="T34" fmla="*/ 6 w 58"/>
                  <a:gd name="T35" fmla="*/ 18 h 30"/>
                  <a:gd name="T36" fmla="*/ 8 w 58"/>
                  <a:gd name="T37" fmla="*/ 16 h 30"/>
                  <a:gd name="T38" fmla="*/ 10 w 58"/>
                  <a:gd name="T39" fmla="*/ 14 h 30"/>
                  <a:gd name="T40" fmla="*/ 10 w 58"/>
                  <a:gd name="T41" fmla="*/ 14 h 30"/>
                  <a:gd name="T42" fmla="*/ 10 w 58"/>
                  <a:gd name="T43" fmla="*/ 14 h 30"/>
                  <a:gd name="T44" fmla="*/ 12 w 58"/>
                  <a:gd name="T45" fmla="*/ 8 h 30"/>
                  <a:gd name="T46" fmla="*/ 18 w 58"/>
                  <a:gd name="T47" fmla="*/ 2 h 30"/>
                  <a:gd name="T48" fmla="*/ 24 w 58"/>
                  <a:gd name="T49" fmla="*/ 0 h 30"/>
                  <a:gd name="T50" fmla="*/ 34 w 58"/>
                  <a:gd name="T51" fmla="*/ 0 h 30"/>
                  <a:gd name="T52" fmla="*/ 34 w 58"/>
                  <a:gd name="T53" fmla="*/ 0 h 30"/>
                  <a:gd name="T54" fmla="*/ 46 w 58"/>
                  <a:gd name="T55" fmla="*/ 2 h 30"/>
                  <a:gd name="T56" fmla="*/ 50 w 58"/>
                  <a:gd name="T57" fmla="*/ 4 h 30"/>
                  <a:gd name="T58" fmla="*/ 54 w 58"/>
                  <a:gd name="T59" fmla="*/ 6 h 30"/>
                  <a:gd name="T60" fmla="*/ 56 w 58"/>
                  <a:gd name="T61" fmla="*/ 10 h 30"/>
                  <a:gd name="T62" fmla="*/ 58 w 58"/>
                  <a:gd name="T63" fmla="*/ 16 h 30"/>
                  <a:gd name="T64" fmla="*/ 56 w 58"/>
                  <a:gd name="T65" fmla="*/ 30 h 30"/>
                  <a:gd name="T66" fmla="*/ 56 w 58"/>
                  <a:gd name="T67" fmla="*/ 30 h 30"/>
                  <a:gd name="T68" fmla="*/ 54 w 58"/>
                  <a:gd name="T69" fmla="*/ 24 h 30"/>
                  <a:gd name="T70" fmla="*/ 52 w 58"/>
                  <a:gd name="T71" fmla="*/ 20 h 30"/>
                  <a:gd name="T72" fmla="*/ 48 w 58"/>
                  <a:gd name="T73" fmla="*/ 18 h 30"/>
                  <a:gd name="T74" fmla="*/ 42 w 58"/>
                  <a:gd name="T75" fmla="*/ 16 h 30"/>
                  <a:gd name="T76" fmla="*/ 42 w 58"/>
                  <a:gd name="T77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" h="30">
                    <a:moveTo>
                      <a:pt x="42" y="16"/>
                    </a:moveTo>
                    <a:lnTo>
                      <a:pt x="42" y="16"/>
                    </a:lnTo>
                    <a:lnTo>
                      <a:pt x="36" y="22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2" y="30"/>
                    </a:lnTo>
                    <a:lnTo>
                      <a:pt x="14" y="30"/>
                    </a:lnTo>
                    <a:lnTo>
                      <a:pt x="6" y="30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6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6" y="2"/>
                    </a:lnTo>
                    <a:lnTo>
                      <a:pt x="50" y="4"/>
                    </a:lnTo>
                    <a:lnTo>
                      <a:pt x="54" y="6"/>
                    </a:lnTo>
                    <a:lnTo>
                      <a:pt x="56" y="10"/>
                    </a:lnTo>
                    <a:lnTo>
                      <a:pt x="58" y="16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4" y="24"/>
                    </a:lnTo>
                    <a:lnTo>
                      <a:pt x="52" y="20"/>
                    </a:lnTo>
                    <a:lnTo>
                      <a:pt x="48" y="18"/>
                    </a:lnTo>
                    <a:lnTo>
                      <a:pt x="42" y="16"/>
                    </a:ln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Freeform 2361"/>
              <p:cNvSpPr/>
              <p:nvPr/>
            </p:nvSpPr>
            <p:spPr bwMode="auto">
              <a:xfrm>
                <a:off x="2900" y="3440"/>
                <a:ext cx="34" cy="30"/>
              </a:xfrm>
              <a:custGeom>
                <a:avLst/>
                <a:gdLst>
                  <a:gd name="T0" fmla="*/ 34 w 34"/>
                  <a:gd name="T1" fmla="*/ 24 h 30"/>
                  <a:gd name="T2" fmla="*/ 34 w 34"/>
                  <a:gd name="T3" fmla="*/ 24 h 30"/>
                  <a:gd name="T4" fmla="*/ 28 w 34"/>
                  <a:gd name="T5" fmla="*/ 26 h 30"/>
                  <a:gd name="T6" fmla="*/ 28 w 34"/>
                  <a:gd name="T7" fmla="*/ 26 h 30"/>
                  <a:gd name="T8" fmla="*/ 22 w 34"/>
                  <a:gd name="T9" fmla="*/ 30 h 30"/>
                  <a:gd name="T10" fmla="*/ 14 w 34"/>
                  <a:gd name="T11" fmla="*/ 30 h 30"/>
                  <a:gd name="T12" fmla="*/ 6 w 34"/>
                  <a:gd name="T13" fmla="*/ 30 h 30"/>
                  <a:gd name="T14" fmla="*/ 4 w 34"/>
                  <a:gd name="T15" fmla="*/ 28 h 30"/>
                  <a:gd name="T16" fmla="*/ 2 w 34"/>
                  <a:gd name="T17" fmla="*/ 26 h 30"/>
                  <a:gd name="T18" fmla="*/ 2 w 34"/>
                  <a:gd name="T19" fmla="*/ 26 h 30"/>
                  <a:gd name="T20" fmla="*/ 6 w 34"/>
                  <a:gd name="T21" fmla="*/ 26 h 30"/>
                  <a:gd name="T22" fmla="*/ 10 w 34"/>
                  <a:gd name="T23" fmla="*/ 22 h 30"/>
                  <a:gd name="T24" fmla="*/ 10 w 34"/>
                  <a:gd name="T25" fmla="*/ 22 h 30"/>
                  <a:gd name="T26" fmla="*/ 4 w 34"/>
                  <a:gd name="T27" fmla="*/ 22 h 30"/>
                  <a:gd name="T28" fmla="*/ 0 w 34"/>
                  <a:gd name="T29" fmla="*/ 20 h 30"/>
                  <a:gd name="T30" fmla="*/ 0 w 34"/>
                  <a:gd name="T31" fmla="*/ 20 h 30"/>
                  <a:gd name="T32" fmla="*/ 6 w 34"/>
                  <a:gd name="T33" fmla="*/ 18 h 30"/>
                  <a:gd name="T34" fmla="*/ 8 w 34"/>
                  <a:gd name="T35" fmla="*/ 16 h 30"/>
                  <a:gd name="T36" fmla="*/ 10 w 34"/>
                  <a:gd name="T37" fmla="*/ 14 h 30"/>
                  <a:gd name="T38" fmla="*/ 10 w 34"/>
                  <a:gd name="T39" fmla="*/ 14 h 30"/>
                  <a:gd name="T40" fmla="*/ 10 w 34"/>
                  <a:gd name="T41" fmla="*/ 14 h 30"/>
                  <a:gd name="T42" fmla="*/ 12 w 34"/>
                  <a:gd name="T43" fmla="*/ 8 h 30"/>
                  <a:gd name="T44" fmla="*/ 18 w 34"/>
                  <a:gd name="T45" fmla="*/ 2 h 30"/>
                  <a:gd name="T46" fmla="*/ 24 w 34"/>
                  <a:gd name="T47" fmla="*/ 0 h 30"/>
                  <a:gd name="T48" fmla="*/ 34 w 34"/>
                  <a:gd name="T49" fmla="*/ 0 h 30"/>
                  <a:gd name="T50" fmla="*/ 34 w 34"/>
                  <a:gd name="T5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0">
                    <a:moveTo>
                      <a:pt x="34" y="24"/>
                    </a:moveTo>
                    <a:lnTo>
                      <a:pt x="34" y="24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2" y="30"/>
                    </a:lnTo>
                    <a:lnTo>
                      <a:pt x="14" y="30"/>
                    </a:lnTo>
                    <a:lnTo>
                      <a:pt x="6" y="30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6" y="26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4" y="2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4" y="2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Rectangle 2362"/>
              <p:cNvSpPr>
                <a:spLocks noChangeArrowheads="1"/>
              </p:cNvSpPr>
              <p:nvPr/>
            </p:nvSpPr>
            <p:spPr bwMode="auto">
              <a:xfrm>
                <a:off x="1334" y="2188"/>
                <a:ext cx="128" cy="126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Freeform 2363"/>
              <p:cNvSpPr/>
              <p:nvPr/>
            </p:nvSpPr>
            <p:spPr bwMode="auto">
              <a:xfrm>
                <a:off x="1422" y="222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Freeform 2364"/>
              <p:cNvSpPr/>
              <p:nvPr/>
            </p:nvSpPr>
            <p:spPr bwMode="auto">
              <a:xfrm>
                <a:off x="1374" y="222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Freeform 2365"/>
              <p:cNvSpPr/>
              <p:nvPr/>
            </p:nvSpPr>
            <p:spPr bwMode="auto">
              <a:xfrm>
                <a:off x="1352" y="227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4 h 40"/>
                  <a:gd name="T10" fmla="*/ 10 w 92"/>
                  <a:gd name="T11" fmla="*/ 8 h 40"/>
                  <a:gd name="T12" fmla="*/ 4 w 92"/>
                  <a:gd name="T13" fmla="*/ 10 h 40"/>
                  <a:gd name="T14" fmla="*/ 2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2 h 40"/>
                  <a:gd name="T34" fmla="*/ 90 w 92"/>
                  <a:gd name="T35" fmla="*/ 10 h 40"/>
                  <a:gd name="T36" fmla="*/ 82 w 92"/>
                  <a:gd name="T37" fmla="*/ 8 h 40"/>
                  <a:gd name="T38" fmla="*/ 72 w 92"/>
                  <a:gd name="T39" fmla="*/ 4 h 40"/>
                  <a:gd name="T40" fmla="*/ 58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2" y="4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Freeform 2366"/>
              <p:cNvSpPr/>
              <p:nvPr/>
            </p:nvSpPr>
            <p:spPr bwMode="auto">
              <a:xfrm>
                <a:off x="1352" y="2274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4 h 40"/>
                  <a:gd name="T8" fmla="*/ 10 w 46"/>
                  <a:gd name="T9" fmla="*/ 8 h 40"/>
                  <a:gd name="T10" fmla="*/ 4 w 46"/>
                  <a:gd name="T11" fmla="*/ 10 h 40"/>
                  <a:gd name="T12" fmla="*/ 2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Freeform 2367"/>
              <p:cNvSpPr/>
              <p:nvPr/>
            </p:nvSpPr>
            <p:spPr bwMode="auto">
              <a:xfrm>
                <a:off x="1380" y="2274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8 w 36"/>
                  <a:gd name="T5" fmla="*/ 0 h 18"/>
                  <a:gd name="T6" fmla="*/ 8 w 36"/>
                  <a:gd name="T7" fmla="*/ 0 h 18"/>
                  <a:gd name="T8" fmla="*/ 0 w 36"/>
                  <a:gd name="T9" fmla="*/ 2 h 18"/>
                  <a:gd name="T10" fmla="*/ 0 w 36"/>
                  <a:gd name="T11" fmla="*/ 2 h 18"/>
                  <a:gd name="T12" fmla="*/ 2 w 36"/>
                  <a:gd name="T13" fmla="*/ 8 h 18"/>
                  <a:gd name="T14" fmla="*/ 6 w 36"/>
                  <a:gd name="T15" fmla="*/ 14 h 18"/>
                  <a:gd name="T16" fmla="*/ 12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6 w 36"/>
                  <a:gd name="T23" fmla="*/ 18 h 18"/>
                  <a:gd name="T24" fmla="*/ 32 w 36"/>
                  <a:gd name="T25" fmla="*/ 14 h 18"/>
                  <a:gd name="T26" fmla="*/ 34 w 36"/>
                  <a:gd name="T27" fmla="*/ 8 h 18"/>
                  <a:gd name="T28" fmla="*/ 36 w 36"/>
                  <a:gd name="T29" fmla="*/ 2 h 18"/>
                  <a:gd name="T30" fmla="*/ 36 w 36"/>
                  <a:gd name="T31" fmla="*/ 2 h 18"/>
                  <a:gd name="T32" fmla="*/ 30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4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Freeform 2368"/>
              <p:cNvSpPr/>
              <p:nvPr/>
            </p:nvSpPr>
            <p:spPr bwMode="auto">
              <a:xfrm>
                <a:off x="1380" y="2274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8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Freeform 2369"/>
              <p:cNvSpPr/>
              <p:nvPr/>
            </p:nvSpPr>
            <p:spPr bwMode="auto">
              <a:xfrm>
                <a:off x="1384" y="2274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8 w 30"/>
                  <a:gd name="T17" fmla="*/ 14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Freeform 2370"/>
              <p:cNvSpPr/>
              <p:nvPr/>
            </p:nvSpPr>
            <p:spPr bwMode="auto">
              <a:xfrm>
                <a:off x="1384" y="2274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8 w 14"/>
                  <a:gd name="T15" fmla="*/ 14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Freeform 2371"/>
              <p:cNvSpPr/>
              <p:nvPr/>
            </p:nvSpPr>
            <p:spPr bwMode="auto">
              <a:xfrm>
                <a:off x="1388" y="2260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4 h 18"/>
                  <a:gd name="T6" fmla="*/ 10 w 22"/>
                  <a:gd name="T7" fmla="*/ 18 h 18"/>
                  <a:gd name="T8" fmla="*/ 22 w 22"/>
                  <a:gd name="T9" fmla="*/ 14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Freeform 2372"/>
              <p:cNvSpPr/>
              <p:nvPr/>
            </p:nvSpPr>
            <p:spPr bwMode="auto">
              <a:xfrm>
                <a:off x="1388" y="2260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Freeform 2373"/>
              <p:cNvSpPr/>
              <p:nvPr/>
            </p:nvSpPr>
            <p:spPr bwMode="auto">
              <a:xfrm>
                <a:off x="1376" y="2200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Freeform 2374"/>
              <p:cNvSpPr/>
              <p:nvPr/>
            </p:nvSpPr>
            <p:spPr bwMode="auto">
              <a:xfrm>
                <a:off x="1376" y="2200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Freeform 2375"/>
              <p:cNvSpPr/>
              <p:nvPr/>
            </p:nvSpPr>
            <p:spPr bwMode="auto">
              <a:xfrm>
                <a:off x="1390" y="2258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4 w 16"/>
                  <a:gd name="T13" fmla="*/ 0 h 6"/>
                  <a:gd name="T14" fmla="*/ 8 w 16"/>
                  <a:gd name="T15" fmla="*/ 0 h 6"/>
                  <a:gd name="T16" fmla="*/ 8 w 16"/>
                  <a:gd name="T17" fmla="*/ 0 h 6"/>
                  <a:gd name="T18" fmla="*/ 4 w 16"/>
                  <a:gd name="T19" fmla="*/ 0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Freeform 2376"/>
              <p:cNvSpPr/>
              <p:nvPr/>
            </p:nvSpPr>
            <p:spPr bwMode="auto">
              <a:xfrm>
                <a:off x="1390" y="2258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4 w 8"/>
                  <a:gd name="T11" fmla="*/ 0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Freeform 2377"/>
              <p:cNvSpPr/>
              <p:nvPr/>
            </p:nvSpPr>
            <p:spPr bwMode="auto">
              <a:xfrm>
                <a:off x="1398" y="2274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4 h 16"/>
                  <a:gd name="T6" fmla="*/ 0 w 16"/>
                  <a:gd name="T7" fmla="*/ 4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0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Freeform 2378"/>
              <p:cNvSpPr/>
              <p:nvPr/>
            </p:nvSpPr>
            <p:spPr bwMode="auto">
              <a:xfrm>
                <a:off x="1384" y="2274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Freeform 2379"/>
              <p:cNvSpPr>
                <a:spLocks noEditPoints="1"/>
              </p:cNvSpPr>
              <p:nvPr/>
            </p:nvSpPr>
            <p:spPr bwMode="auto">
              <a:xfrm>
                <a:off x="1372" y="2224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6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40 w 52"/>
                  <a:gd name="T15" fmla="*/ 16 h 16"/>
                  <a:gd name="T16" fmla="*/ 36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6 w 52"/>
                  <a:gd name="T23" fmla="*/ 6 h 16"/>
                  <a:gd name="T24" fmla="*/ 22 w 52"/>
                  <a:gd name="T25" fmla="*/ 12 h 16"/>
                  <a:gd name="T26" fmla="*/ 14 w 52"/>
                  <a:gd name="T27" fmla="*/ 16 h 16"/>
                  <a:gd name="T28" fmla="*/ 10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8 w 52"/>
                  <a:gd name="T37" fmla="*/ 2 h 16"/>
                  <a:gd name="T38" fmla="*/ 16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4 h 16"/>
                  <a:gd name="T46" fmla="*/ 6 w 52"/>
                  <a:gd name="T47" fmla="*/ 6 h 16"/>
                  <a:gd name="T48" fmla="*/ 8 w 52"/>
                  <a:gd name="T49" fmla="*/ 4 h 16"/>
                  <a:gd name="T50" fmla="*/ 16 w 52"/>
                  <a:gd name="T51" fmla="*/ 2 h 16"/>
                  <a:gd name="T52" fmla="*/ 24 w 52"/>
                  <a:gd name="T53" fmla="*/ 4 h 16"/>
                  <a:gd name="T54" fmla="*/ 22 w 52"/>
                  <a:gd name="T55" fmla="*/ 8 h 16"/>
                  <a:gd name="T56" fmla="*/ 20 w 52"/>
                  <a:gd name="T57" fmla="*/ 12 h 16"/>
                  <a:gd name="T58" fmla="*/ 10 w 52"/>
                  <a:gd name="T59" fmla="*/ 14 h 16"/>
                  <a:gd name="T60" fmla="*/ 44 w 52"/>
                  <a:gd name="T61" fmla="*/ 14 h 16"/>
                  <a:gd name="T62" fmla="*/ 46 w 52"/>
                  <a:gd name="T63" fmla="*/ 8 h 16"/>
                  <a:gd name="T64" fmla="*/ 46 w 52"/>
                  <a:gd name="T65" fmla="*/ 4 h 16"/>
                  <a:gd name="T66" fmla="*/ 42 w 52"/>
                  <a:gd name="T67" fmla="*/ 2 h 16"/>
                  <a:gd name="T68" fmla="*/ 34 w 52"/>
                  <a:gd name="T69" fmla="*/ 2 h 16"/>
                  <a:gd name="T70" fmla="*/ 30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4 w 52"/>
                  <a:gd name="T7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6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  <a:moveTo>
                      <a:pt x="44" y="14"/>
                    </a:moveTo>
                    <a:lnTo>
                      <a:pt x="44" y="14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4" y="14"/>
                    </a:lnTo>
                    <a:lnTo>
                      <a:pt x="44" y="14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Freeform 2380"/>
              <p:cNvSpPr>
                <a:spLocks noEditPoints="1"/>
              </p:cNvSpPr>
              <p:nvPr/>
            </p:nvSpPr>
            <p:spPr bwMode="auto">
              <a:xfrm>
                <a:off x="1372" y="2224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6 w 26"/>
                  <a:gd name="T3" fmla="*/ 6 h 16"/>
                  <a:gd name="T4" fmla="*/ 26 w 26"/>
                  <a:gd name="T5" fmla="*/ 6 h 16"/>
                  <a:gd name="T6" fmla="*/ 22 w 26"/>
                  <a:gd name="T7" fmla="*/ 12 h 16"/>
                  <a:gd name="T8" fmla="*/ 18 w 26"/>
                  <a:gd name="T9" fmla="*/ 14 h 16"/>
                  <a:gd name="T10" fmla="*/ 14 w 26"/>
                  <a:gd name="T11" fmla="*/ 16 h 16"/>
                  <a:gd name="T12" fmla="*/ 14 w 26"/>
                  <a:gd name="T13" fmla="*/ 16 h 16"/>
                  <a:gd name="T14" fmla="*/ 10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8 w 26"/>
                  <a:gd name="T31" fmla="*/ 2 h 16"/>
                  <a:gd name="T32" fmla="*/ 8 w 26"/>
                  <a:gd name="T33" fmla="*/ 2 h 16"/>
                  <a:gd name="T34" fmla="*/ 16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4 h 16"/>
                  <a:gd name="T44" fmla="*/ 10 w 26"/>
                  <a:gd name="T45" fmla="*/ 14 h 16"/>
                  <a:gd name="T46" fmla="*/ 6 w 26"/>
                  <a:gd name="T47" fmla="*/ 8 h 16"/>
                  <a:gd name="T48" fmla="*/ 6 w 26"/>
                  <a:gd name="T49" fmla="*/ 6 h 16"/>
                  <a:gd name="T50" fmla="*/ 8 w 26"/>
                  <a:gd name="T51" fmla="*/ 4 h 16"/>
                  <a:gd name="T52" fmla="*/ 8 w 26"/>
                  <a:gd name="T53" fmla="*/ 4 h 16"/>
                  <a:gd name="T54" fmla="*/ 10 w 26"/>
                  <a:gd name="T55" fmla="*/ 2 h 16"/>
                  <a:gd name="T56" fmla="*/ 16 w 26"/>
                  <a:gd name="T57" fmla="*/ 2 h 16"/>
                  <a:gd name="T58" fmla="*/ 20 w 26"/>
                  <a:gd name="T59" fmla="*/ 2 h 16"/>
                  <a:gd name="T60" fmla="*/ 24 w 26"/>
                  <a:gd name="T61" fmla="*/ 4 h 16"/>
                  <a:gd name="T62" fmla="*/ 24 w 26"/>
                  <a:gd name="T63" fmla="*/ 4 h 16"/>
                  <a:gd name="T64" fmla="*/ 22 w 26"/>
                  <a:gd name="T65" fmla="*/ 8 h 16"/>
                  <a:gd name="T66" fmla="*/ 20 w 26"/>
                  <a:gd name="T67" fmla="*/ 12 h 16"/>
                  <a:gd name="T68" fmla="*/ 20 w 26"/>
                  <a:gd name="T69" fmla="*/ 12 h 16"/>
                  <a:gd name="T70" fmla="*/ 14 w 26"/>
                  <a:gd name="T71" fmla="*/ 14 h 16"/>
                  <a:gd name="T72" fmla="*/ 10 w 26"/>
                  <a:gd name="T73" fmla="*/ 14 h 16"/>
                  <a:gd name="T74" fmla="*/ 10 w 26"/>
                  <a:gd name="T7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6" y="6"/>
                    </a:lnTo>
                    <a:lnTo>
                      <a:pt x="26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Rectangle 2381"/>
              <p:cNvSpPr>
                <a:spLocks noChangeArrowheads="1"/>
              </p:cNvSpPr>
              <p:nvPr/>
            </p:nvSpPr>
            <p:spPr bwMode="auto">
              <a:xfrm>
                <a:off x="3508" y="3430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Freeform 2382"/>
              <p:cNvSpPr/>
              <p:nvPr/>
            </p:nvSpPr>
            <p:spPr bwMode="auto">
              <a:xfrm>
                <a:off x="3596" y="347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Freeform 2383"/>
              <p:cNvSpPr/>
              <p:nvPr/>
            </p:nvSpPr>
            <p:spPr bwMode="auto">
              <a:xfrm>
                <a:off x="3548" y="347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Freeform 2384"/>
              <p:cNvSpPr/>
              <p:nvPr/>
            </p:nvSpPr>
            <p:spPr bwMode="auto">
              <a:xfrm>
                <a:off x="3526" y="3516"/>
                <a:ext cx="94" cy="38"/>
              </a:xfrm>
              <a:custGeom>
                <a:avLst/>
                <a:gdLst>
                  <a:gd name="T0" fmla="*/ 46 w 94"/>
                  <a:gd name="T1" fmla="*/ 0 h 38"/>
                  <a:gd name="T2" fmla="*/ 46 w 94"/>
                  <a:gd name="T3" fmla="*/ 0 h 38"/>
                  <a:gd name="T4" fmla="*/ 36 w 94"/>
                  <a:gd name="T5" fmla="*/ 0 h 38"/>
                  <a:gd name="T6" fmla="*/ 36 w 94"/>
                  <a:gd name="T7" fmla="*/ 0 h 38"/>
                  <a:gd name="T8" fmla="*/ 22 w 94"/>
                  <a:gd name="T9" fmla="*/ 4 h 38"/>
                  <a:gd name="T10" fmla="*/ 12 w 94"/>
                  <a:gd name="T11" fmla="*/ 8 h 38"/>
                  <a:gd name="T12" fmla="*/ 4 w 94"/>
                  <a:gd name="T13" fmla="*/ 10 h 38"/>
                  <a:gd name="T14" fmla="*/ 2 w 94"/>
                  <a:gd name="T15" fmla="*/ 12 h 38"/>
                  <a:gd name="T16" fmla="*/ 0 w 94"/>
                  <a:gd name="T17" fmla="*/ 16 h 38"/>
                  <a:gd name="T18" fmla="*/ 0 w 94"/>
                  <a:gd name="T19" fmla="*/ 16 h 38"/>
                  <a:gd name="T20" fmla="*/ 0 w 94"/>
                  <a:gd name="T21" fmla="*/ 38 h 38"/>
                  <a:gd name="T22" fmla="*/ 0 w 94"/>
                  <a:gd name="T23" fmla="*/ 38 h 38"/>
                  <a:gd name="T24" fmla="*/ 94 w 94"/>
                  <a:gd name="T25" fmla="*/ 38 h 38"/>
                  <a:gd name="T26" fmla="*/ 94 w 94"/>
                  <a:gd name="T27" fmla="*/ 38 h 38"/>
                  <a:gd name="T28" fmla="*/ 94 w 94"/>
                  <a:gd name="T29" fmla="*/ 16 h 38"/>
                  <a:gd name="T30" fmla="*/ 94 w 94"/>
                  <a:gd name="T31" fmla="*/ 16 h 38"/>
                  <a:gd name="T32" fmla="*/ 92 w 94"/>
                  <a:gd name="T33" fmla="*/ 12 h 38"/>
                  <a:gd name="T34" fmla="*/ 90 w 94"/>
                  <a:gd name="T35" fmla="*/ 10 h 38"/>
                  <a:gd name="T36" fmla="*/ 82 w 94"/>
                  <a:gd name="T37" fmla="*/ 8 h 38"/>
                  <a:gd name="T38" fmla="*/ 72 w 94"/>
                  <a:gd name="T39" fmla="*/ 4 h 38"/>
                  <a:gd name="T40" fmla="*/ 58 w 94"/>
                  <a:gd name="T41" fmla="*/ 0 h 38"/>
                  <a:gd name="T42" fmla="*/ 46 w 94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38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2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4" y="38"/>
                    </a:lnTo>
                    <a:lnTo>
                      <a:pt x="94" y="38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2" y="4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Freeform 2385"/>
              <p:cNvSpPr/>
              <p:nvPr/>
            </p:nvSpPr>
            <p:spPr bwMode="auto">
              <a:xfrm>
                <a:off x="3526" y="3516"/>
                <a:ext cx="46" cy="38"/>
              </a:xfrm>
              <a:custGeom>
                <a:avLst/>
                <a:gdLst>
                  <a:gd name="T0" fmla="*/ 46 w 46"/>
                  <a:gd name="T1" fmla="*/ 0 h 38"/>
                  <a:gd name="T2" fmla="*/ 36 w 46"/>
                  <a:gd name="T3" fmla="*/ 0 h 38"/>
                  <a:gd name="T4" fmla="*/ 36 w 46"/>
                  <a:gd name="T5" fmla="*/ 0 h 38"/>
                  <a:gd name="T6" fmla="*/ 22 w 46"/>
                  <a:gd name="T7" fmla="*/ 4 h 38"/>
                  <a:gd name="T8" fmla="*/ 12 w 46"/>
                  <a:gd name="T9" fmla="*/ 8 h 38"/>
                  <a:gd name="T10" fmla="*/ 4 w 46"/>
                  <a:gd name="T11" fmla="*/ 10 h 38"/>
                  <a:gd name="T12" fmla="*/ 2 w 46"/>
                  <a:gd name="T13" fmla="*/ 12 h 38"/>
                  <a:gd name="T14" fmla="*/ 0 w 46"/>
                  <a:gd name="T15" fmla="*/ 16 h 38"/>
                  <a:gd name="T16" fmla="*/ 0 w 46"/>
                  <a:gd name="T17" fmla="*/ 16 h 38"/>
                  <a:gd name="T18" fmla="*/ 0 w 46"/>
                  <a:gd name="T19" fmla="*/ 38 h 38"/>
                  <a:gd name="T20" fmla="*/ 46 w 46"/>
                  <a:gd name="T21" fmla="*/ 38 h 38"/>
                  <a:gd name="T22" fmla="*/ 46 w 46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38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2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6" y="38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Freeform 2386"/>
              <p:cNvSpPr/>
              <p:nvPr/>
            </p:nvSpPr>
            <p:spPr bwMode="auto">
              <a:xfrm>
                <a:off x="3554" y="3516"/>
                <a:ext cx="38" cy="18"/>
              </a:xfrm>
              <a:custGeom>
                <a:avLst/>
                <a:gdLst>
                  <a:gd name="T0" fmla="*/ 18 w 38"/>
                  <a:gd name="T1" fmla="*/ 0 h 18"/>
                  <a:gd name="T2" fmla="*/ 18 w 38"/>
                  <a:gd name="T3" fmla="*/ 0 h 18"/>
                  <a:gd name="T4" fmla="*/ 8 w 38"/>
                  <a:gd name="T5" fmla="*/ 0 h 18"/>
                  <a:gd name="T6" fmla="*/ 8 w 38"/>
                  <a:gd name="T7" fmla="*/ 0 h 18"/>
                  <a:gd name="T8" fmla="*/ 0 w 38"/>
                  <a:gd name="T9" fmla="*/ 2 h 18"/>
                  <a:gd name="T10" fmla="*/ 0 w 38"/>
                  <a:gd name="T11" fmla="*/ 2 h 18"/>
                  <a:gd name="T12" fmla="*/ 2 w 38"/>
                  <a:gd name="T13" fmla="*/ 8 h 18"/>
                  <a:gd name="T14" fmla="*/ 6 w 38"/>
                  <a:gd name="T15" fmla="*/ 14 h 18"/>
                  <a:gd name="T16" fmla="*/ 12 w 38"/>
                  <a:gd name="T17" fmla="*/ 18 h 18"/>
                  <a:gd name="T18" fmla="*/ 18 w 38"/>
                  <a:gd name="T19" fmla="*/ 18 h 18"/>
                  <a:gd name="T20" fmla="*/ 18 w 38"/>
                  <a:gd name="T21" fmla="*/ 18 h 18"/>
                  <a:gd name="T22" fmla="*/ 26 w 38"/>
                  <a:gd name="T23" fmla="*/ 18 h 18"/>
                  <a:gd name="T24" fmla="*/ 32 w 38"/>
                  <a:gd name="T25" fmla="*/ 14 h 18"/>
                  <a:gd name="T26" fmla="*/ 36 w 38"/>
                  <a:gd name="T27" fmla="*/ 8 h 18"/>
                  <a:gd name="T28" fmla="*/ 38 w 38"/>
                  <a:gd name="T29" fmla="*/ 2 h 18"/>
                  <a:gd name="T30" fmla="*/ 38 w 38"/>
                  <a:gd name="T31" fmla="*/ 2 h 18"/>
                  <a:gd name="T32" fmla="*/ 30 w 38"/>
                  <a:gd name="T33" fmla="*/ 0 h 18"/>
                  <a:gd name="T34" fmla="*/ 18 w 38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Freeform 2387"/>
              <p:cNvSpPr/>
              <p:nvPr/>
            </p:nvSpPr>
            <p:spPr bwMode="auto">
              <a:xfrm>
                <a:off x="3554" y="3516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8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Freeform 2388"/>
              <p:cNvSpPr/>
              <p:nvPr/>
            </p:nvSpPr>
            <p:spPr bwMode="auto">
              <a:xfrm>
                <a:off x="3558" y="3516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6 h 16"/>
                  <a:gd name="T14" fmla="*/ 4 w 30"/>
                  <a:gd name="T15" fmla="*/ 12 h 16"/>
                  <a:gd name="T16" fmla="*/ 10 w 30"/>
                  <a:gd name="T17" fmla="*/ 14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28 w 30"/>
                  <a:gd name="T27" fmla="*/ 6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28" y="6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Freeform 2389"/>
              <p:cNvSpPr/>
              <p:nvPr/>
            </p:nvSpPr>
            <p:spPr bwMode="auto">
              <a:xfrm>
                <a:off x="3558" y="3516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6 h 16"/>
                  <a:gd name="T12" fmla="*/ 4 w 14"/>
                  <a:gd name="T13" fmla="*/ 12 h 16"/>
                  <a:gd name="T14" fmla="*/ 10 w 14"/>
                  <a:gd name="T15" fmla="*/ 14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Freeform 2390"/>
              <p:cNvSpPr/>
              <p:nvPr/>
            </p:nvSpPr>
            <p:spPr bwMode="auto">
              <a:xfrm>
                <a:off x="3562" y="3502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4 h 18"/>
                  <a:gd name="T6" fmla="*/ 10 w 22"/>
                  <a:gd name="T7" fmla="*/ 18 h 18"/>
                  <a:gd name="T8" fmla="*/ 22 w 22"/>
                  <a:gd name="T9" fmla="*/ 14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Freeform 2391"/>
              <p:cNvSpPr/>
              <p:nvPr/>
            </p:nvSpPr>
            <p:spPr bwMode="auto">
              <a:xfrm>
                <a:off x="3562" y="3502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Freeform 2392"/>
              <p:cNvSpPr/>
              <p:nvPr/>
            </p:nvSpPr>
            <p:spPr bwMode="auto">
              <a:xfrm>
                <a:off x="3550" y="344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Freeform 2393"/>
              <p:cNvSpPr/>
              <p:nvPr/>
            </p:nvSpPr>
            <p:spPr bwMode="auto">
              <a:xfrm>
                <a:off x="3550" y="344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4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Freeform 2394"/>
              <p:cNvSpPr/>
              <p:nvPr/>
            </p:nvSpPr>
            <p:spPr bwMode="auto">
              <a:xfrm>
                <a:off x="3566" y="3500"/>
                <a:ext cx="14" cy="6"/>
              </a:xfrm>
              <a:custGeom>
                <a:avLst/>
                <a:gdLst>
                  <a:gd name="T0" fmla="*/ 0 w 14"/>
                  <a:gd name="T1" fmla="*/ 4 h 6"/>
                  <a:gd name="T2" fmla="*/ 0 w 14"/>
                  <a:gd name="T3" fmla="*/ 4 h 6"/>
                  <a:gd name="T4" fmla="*/ 6 w 14"/>
                  <a:gd name="T5" fmla="*/ 6 h 6"/>
                  <a:gd name="T6" fmla="*/ 6 w 14"/>
                  <a:gd name="T7" fmla="*/ 6 h 6"/>
                  <a:gd name="T8" fmla="*/ 14 w 14"/>
                  <a:gd name="T9" fmla="*/ 4 h 6"/>
                  <a:gd name="T10" fmla="*/ 14 w 14"/>
                  <a:gd name="T11" fmla="*/ 4 h 6"/>
                  <a:gd name="T12" fmla="*/ 12 w 14"/>
                  <a:gd name="T13" fmla="*/ 0 h 6"/>
                  <a:gd name="T14" fmla="*/ 6 w 14"/>
                  <a:gd name="T15" fmla="*/ 0 h 6"/>
                  <a:gd name="T16" fmla="*/ 6 w 14"/>
                  <a:gd name="T17" fmla="*/ 0 h 6"/>
                  <a:gd name="T18" fmla="*/ 2 w 14"/>
                  <a:gd name="T19" fmla="*/ 0 h 6"/>
                  <a:gd name="T20" fmla="*/ 0 w 14"/>
                  <a:gd name="T21" fmla="*/ 4 h 6"/>
                  <a:gd name="T22" fmla="*/ 0 w 14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6">
                    <a:moveTo>
                      <a:pt x="0" y="4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Freeform 2395"/>
              <p:cNvSpPr/>
              <p:nvPr/>
            </p:nvSpPr>
            <p:spPr bwMode="auto">
              <a:xfrm>
                <a:off x="3566" y="3500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0 w 6"/>
                  <a:gd name="T3" fmla="*/ 4 h 6"/>
                  <a:gd name="T4" fmla="*/ 6 w 6"/>
                  <a:gd name="T5" fmla="*/ 6 h 6"/>
                  <a:gd name="T6" fmla="*/ 6 w 6"/>
                  <a:gd name="T7" fmla="*/ 0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4 h 6"/>
                  <a:gd name="T14" fmla="*/ 0 w 6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Freeform 2396"/>
              <p:cNvSpPr/>
              <p:nvPr/>
            </p:nvSpPr>
            <p:spPr bwMode="auto">
              <a:xfrm>
                <a:off x="3572" y="3516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4 h 16"/>
                  <a:gd name="T6" fmla="*/ 0 w 16"/>
                  <a:gd name="T7" fmla="*/ 4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0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Freeform 2397"/>
              <p:cNvSpPr/>
              <p:nvPr/>
            </p:nvSpPr>
            <p:spPr bwMode="auto">
              <a:xfrm>
                <a:off x="3558" y="3516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Freeform 2398"/>
              <p:cNvSpPr>
                <a:spLocks noEditPoints="1"/>
              </p:cNvSpPr>
              <p:nvPr/>
            </p:nvSpPr>
            <p:spPr bwMode="auto">
              <a:xfrm>
                <a:off x="3548" y="3466"/>
                <a:ext cx="50" cy="16"/>
              </a:xfrm>
              <a:custGeom>
                <a:avLst/>
                <a:gdLst>
                  <a:gd name="T0" fmla="*/ 24 w 50"/>
                  <a:gd name="T1" fmla="*/ 2 h 16"/>
                  <a:gd name="T2" fmla="*/ 30 w 50"/>
                  <a:gd name="T3" fmla="*/ 2 h 16"/>
                  <a:gd name="T4" fmla="*/ 44 w 50"/>
                  <a:gd name="T5" fmla="*/ 2 h 16"/>
                  <a:gd name="T6" fmla="*/ 50 w 50"/>
                  <a:gd name="T7" fmla="*/ 2 h 16"/>
                  <a:gd name="T8" fmla="*/ 50 w 50"/>
                  <a:gd name="T9" fmla="*/ 4 h 16"/>
                  <a:gd name="T10" fmla="*/ 48 w 50"/>
                  <a:gd name="T11" fmla="*/ 4 h 16"/>
                  <a:gd name="T12" fmla="*/ 44 w 50"/>
                  <a:gd name="T13" fmla="*/ 12 h 16"/>
                  <a:gd name="T14" fmla="*/ 38 w 50"/>
                  <a:gd name="T15" fmla="*/ 16 h 16"/>
                  <a:gd name="T16" fmla="*/ 34 w 50"/>
                  <a:gd name="T17" fmla="*/ 14 h 16"/>
                  <a:gd name="T18" fmla="*/ 26 w 50"/>
                  <a:gd name="T19" fmla="*/ 6 h 16"/>
                  <a:gd name="T20" fmla="*/ 24 w 50"/>
                  <a:gd name="T21" fmla="*/ 6 h 16"/>
                  <a:gd name="T22" fmla="*/ 24 w 50"/>
                  <a:gd name="T23" fmla="*/ 6 h 16"/>
                  <a:gd name="T24" fmla="*/ 20 w 50"/>
                  <a:gd name="T25" fmla="*/ 12 h 16"/>
                  <a:gd name="T26" fmla="*/ 12 w 50"/>
                  <a:gd name="T27" fmla="*/ 16 h 16"/>
                  <a:gd name="T28" fmla="*/ 8 w 50"/>
                  <a:gd name="T29" fmla="*/ 14 h 16"/>
                  <a:gd name="T30" fmla="*/ 2 w 50"/>
                  <a:gd name="T31" fmla="*/ 4 h 16"/>
                  <a:gd name="T32" fmla="*/ 0 w 50"/>
                  <a:gd name="T33" fmla="*/ 4 h 16"/>
                  <a:gd name="T34" fmla="*/ 0 w 50"/>
                  <a:gd name="T35" fmla="*/ 2 h 16"/>
                  <a:gd name="T36" fmla="*/ 6 w 50"/>
                  <a:gd name="T37" fmla="*/ 2 h 16"/>
                  <a:gd name="T38" fmla="*/ 14 w 50"/>
                  <a:gd name="T39" fmla="*/ 0 h 16"/>
                  <a:gd name="T40" fmla="*/ 20 w 50"/>
                  <a:gd name="T41" fmla="*/ 2 h 16"/>
                  <a:gd name="T42" fmla="*/ 24 w 50"/>
                  <a:gd name="T43" fmla="*/ 2 h 16"/>
                  <a:gd name="T44" fmla="*/ 8 w 50"/>
                  <a:gd name="T45" fmla="*/ 12 h 16"/>
                  <a:gd name="T46" fmla="*/ 4 w 50"/>
                  <a:gd name="T47" fmla="*/ 6 h 16"/>
                  <a:gd name="T48" fmla="*/ 6 w 50"/>
                  <a:gd name="T49" fmla="*/ 4 h 16"/>
                  <a:gd name="T50" fmla="*/ 14 w 50"/>
                  <a:gd name="T51" fmla="*/ 2 h 16"/>
                  <a:gd name="T52" fmla="*/ 22 w 50"/>
                  <a:gd name="T53" fmla="*/ 4 h 16"/>
                  <a:gd name="T54" fmla="*/ 22 w 50"/>
                  <a:gd name="T55" fmla="*/ 8 h 16"/>
                  <a:gd name="T56" fmla="*/ 18 w 50"/>
                  <a:gd name="T57" fmla="*/ 12 h 16"/>
                  <a:gd name="T58" fmla="*/ 8 w 50"/>
                  <a:gd name="T59" fmla="*/ 12 h 16"/>
                  <a:gd name="T60" fmla="*/ 42 w 50"/>
                  <a:gd name="T61" fmla="*/ 12 h 16"/>
                  <a:gd name="T62" fmla="*/ 44 w 50"/>
                  <a:gd name="T63" fmla="*/ 8 h 16"/>
                  <a:gd name="T64" fmla="*/ 44 w 50"/>
                  <a:gd name="T65" fmla="*/ 4 h 16"/>
                  <a:gd name="T66" fmla="*/ 42 w 50"/>
                  <a:gd name="T67" fmla="*/ 2 h 16"/>
                  <a:gd name="T68" fmla="*/ 32 w 50"/>
                  <a:gd name="T69" fmla="*/ 2 h 16"/>
                  <a:gd name="T70" fmla="*/ 28 w 50"/>
                  <a:gd name="T71" fmla="*/ 4 h 16"/>
                  <a:gd name="T72" fmla="*/ 32 w 50"/>
                  <a:gd name="T73" fmla="*/ 12 h 16"/>
                  <a:gd name="T74" fmla="*/ 38 w 50"/>
                  <a:gd name="T75" fmla="*/ 14 h 16"/>
                  <a:gd name="T76" fmla="*/ 42 w 50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6">
                    <a:moveTo>
                      <a:pt x="24" y="2"/>
                    </a:moveTo>
                    <a:lnTo>
                      <a:pt x="24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4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4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Freeform 2399"/>
              <p:cNvSpPr>
                <a:spLocks noEditPoints="1"/>
              </p:cNvSpPr>
              <p:nvPr/>
            </p:nvSpPr>
            <p:spPr bwMode="auto">
              <a:xfrm>
                <a:off x="3548" y="3466"/>
                <a:ext cx="24" cy="16"/>
              </a:xfrm>
              <a:custGeom>
                <a:avLst/>
                <a:gdLst>
                  <a:gd name="T0" fmla="*/ 24 w 24"/>
                  <a:gd name="T1" fmla="*/ 6 h 16"/>
                  <a:gd name="T2" fmla="*/ 24 w 24"/>
                  <a:gd name="T3" fmla="*/ 6 h 16"/>
                  <a:gd name="T4" fmla="*/ 24 w 24"/>
                  <a:gd name="T5" fmla="*/ 6 h 16"/>
                  <a:gd name="T6" fmla="*/ 20 w 24"/>
                  <a:gd name="T7" fmla="*/ 12 h 16"/>
                  <a:gd name="T8" fmla="*/ 16 w 24"/>
                  <a:gd name="T9" fmla="*/ 14 h 16"/>
                  <a:gd name="T10" fmla="*/ 12 w 24"/>
                  <a:gd name="T11" fmla="*/ 16 h 16"/>
                  <a:gd name="T12" fmla="*/ 12 w 24"/>
                  <a:gd name="T13" fmla="*/ 16 h 16"/>
                  <a:gd name="T14" fmla="*/ 8 w 24"/>
                  <a:gd name="T15" fmla="*/ 14 h 16"/>
                  <a:gd name="T16" fmla="*/ 6 w 24"/>
                  <a:gd name="T17" fmla="*/ 12 h 16"/>
                  <a:gd name="T18" fmla="*/ 2 w 24"/>
                  <a:gd name="T19" fmla="*/ 4 h 16"/>
                  <a:gd name="T20" fmla="*/ 2 w 24"/>
                  <a:gd name="T21" fmla="*/ 4 h 16"/>
                  <a:gd name="T22" fmla="*/ 0 w 24"/>
                  <a:gd name="T23" fmla="*/ 4 h 16"/>
                  <a:gd name="T24" fmla="*/ 0 w 24"/>
                  <a:gd name="T25" fmla="*/ 4 h 16"/>
                  <a:gd name="T26" fmla="*/ 0 w 24"/>
                  <a:gd name="T27" fmla="*/ 2 h 16"/>
                  <a:gd name="T28" fmla="*/ 0 w 24"/>
                  <a:gd name="T29" fmla="*/ 2 h 16"/>
                  <a:gd name="T30" fmla="*/ 6 w 24"/>
                  <a:gd name="T31" fmla="*/ 2 h 16"/>
                  <a:gd name="T32" fmla="*/ 6 w 24"/>
                  <a:gd name="T33" fmla="*/ 2 h 16"/>
                  <a:gd name="T34" fmla="*/ 14 w 24"/>
                  <a:gd name="T35" fmla="*/ 0 h 16"/>
                  <a:gd name="T36" fmla="*/ 20 w 24"/>
                  <a:gd name="T37" fmla="*/ 2 h 16"/>
                  <a:gd name="T38" fmla="*/ 24 w 24"/>
                  <a:gd name="T39" fmla="*/ 2 h 16"/>
                  <a:gd name="T40" fmla="*/ 24 w 24"/>
                  <a:gd name="T41" fmla="*/ 6 h 16"/>
                  <a:gd name="T42" fmla="*/ 8 w 24"/>
                  <a:gd name="T43" fmla="*/ 12 h 16"/>
                  <a:gd name="T44" fmla="*/ 8 w 24"/>
                  <a:gd name="T45" fmla="*/ 12 h 16"/>
                  <a:gd name="T46" fmla="*/ 6 w 24"/>
                  <a:gd name="T47" fmla="*/ 8 h 16"/>
                  <a:gd name="T48" fmla="*/ 4 w 24"/>
                  <a:gd name="T49" fmla="*/ 6 h 16"/>
                  <a:gd name="T50" fmla="*/ 6 w 24"/>
                  <a:gd name="T51" fmla="*/ 4 h 16"/>
                  <a:gd name="T52" fmla="*/ 6 w 24"/>
                  <a:gd name="T53" fmla="*/ 4 h 16"/>
                  <a:gd name="T54" fmla="*/ 8 w 24"/>
                  <a:gd name="T55" fmla="*/ 2 h 16"/>
                  <a:gd name="T56" fmla="*/ 14 w 24"/>
                  <a:gd name="T57" fmla="*/ 2 h 16"/>
                  <a:gd name="T58" fmla="*/ 18 w 24"/>
                  <a:gd name="T59" fmla="*/ 2 h 16"/>
                  <a:gd name="T60" fmla="*/ 22 w 24"/>
                  <a:gd name="T61" fmla="*/ 4 h 16"/>
                  <a:gd name="T62" fmla="*/ 22 w 24"/>
                  <a:gd name="T63" fmla="*/ 4 h 16"/>
                  <a:gd name="T64" fmla="*/ 22 w 24"/>
                  <a:gd name="T65" fmla="*/ 8 h 16"/>
                  <a:gd name="T66" fmla="*/ 18 w 24"/>
                  <a:gd name="T67" fmla="*/ 12 h 16"/>
                  <a:gd name="T68" fmla="*/ 18 w 24"/>
                  <a:gd name="T69" fmla="*/ 12 h 16"/>
                  <a:gd name="T70" fmla="*/ 12 w 24"/>
                  <a:gd name="T71" fmla="*/ 14 h 16"/>
                  <a:gd name="T72" fmla="*/ 8 w 24"/>
                  <a:gd name="T73" fmla="*/ 12 h 16"/>
                  <a:gd name="T74" fmla="*/ 8 w 24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16">
                    <a:moveTo>
                      <a:pt x="24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6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Rectangle 2400"/>
              <p:cNvSpPr>
                <a:spLocks noChangeArrowheads="1"/>
              </p:cNvSpPr>
              <p:nvPr/>
            </p:nvSpPr>
            <p:spPr bwMode="auto">
              <a:xfrm>
                <a:off x="3508" y="2686"/>
                <a:ext cx="128" cy="124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Freeform 2401"/>
              <p:cNvSpPr/>
              <p:nvPr/>
            </p:nvSpPr>
            <p:spPr bwMode="auto">
              <a:xfrm>
                <a:off x="3596" y="272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Freeform 2402"/>
              <p:cNvSpPr/>
              <p:nvPr/>
            </p:nvSpPr>
            <p:spPr bwMode="auto">
              <a:xfrm>
                <a:off x="3548" y="272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Freeform 2403"/>
              <p:cNvSpPr/>
              <p:nvPr/>
            </p:nvSpPr>
            <p:spPr bwMode="auto">
              <a:xfrm>
                <a:off x="3526" y="2770"/>
                <a:ext cx="94" cy="40"/>
              </a:xfrm>
              <a:custGeom>
                <a:avLst/>
                <a:gdLst>
                  <a:gd name="T0" fmla="*/ 46 w 94"/>
                  <a:gd name="T1" fmla="*/ 0 h 40"/>
                  <a:gd name="T2" fmla="*/ 46 w 94"/>
                  <a:gd name="T3" fmla="*/ 0 h 40"/>
                  <a:gd name="T4" fmla="*/ 36 w 94"/>
                  <a:gd name="T5" fmla="*/ 0 h 40"/>
                  <a:gd name="T6" fmla="*/ 36 w 94"/>
                  <a:gd name="T7" fmla="*/ 0 h 40"/>
                  <a:gd name="T8" fmla="*/ 22 w 94"/>
                  <a:gd name="T9" fmla="*/ 6 h 40"/>
                  <a:gd name="T10" fmla="*/ 12 w 94"/>
                  <a:gd name="T11" fmla="*/ 8 h 40"/>
                  <a:gd name="T12" fmla="*/ 4 w 94"/>
                  <a:gd name="T13" fmla="*/ 12 h 40"/>
                  <a:gd name="T14" fmla="*/ 2 w 94"/>
                  <a:gd name="T15" fmla="*/ 14 h 40"/>
                  <a:gd name="T16" fmla="*/ 0 w 94"/>
                  <a:gd name="T17" fmla="*/ 16 h 40"/>
                  <a:gd name="T18" fmla="*/ 0 w 94"/>
                  <a:gd name="T19" fmla="*/ 16 h 40"/>
                  <a:gd name="T20" fmla="*/ 0 w 94"/>
                  <a:gd name="T21" fmla="*/ 40 h 40"/>
                  <a:gd name="T22" fmla="*/ 0 w 94"/>
                  <a:gd name="T23" fmla="*/ 40 h 40"/>
                  <a:gd name="T24" fmla="*/ 94 w 94"/>
                  <a:gd name="T25" fmla="*/ 40 h 40"/>
                  <a:gd name="T26" fmla="*/ 94 w 94"/>
                  <a:gd name="T27" fmla="*/ 40 h 40"/>
                  <a:gd name="T28" fmla="*/ 94 w 94"/>
                  <a:gd name="T29" fmla="*/ 16 h 40"/>
                  <a:gd name="T30" fmla="*/ 94 w 94"/>
                  <a:gd name="T31" fmla="*/ 16 h 40"/>
                  <a:gd name="T32" fmla="*/ 92 w 94"/>
                  <a:gd name="T33" fmla="*/ 14 h 40"/>
                  <a:gd name="T34" fmla="*/ 90 w 94"/>
                  <a:gd name="T35" fmla="*/ 12 h 40"/>
                  <a:gd name="T36" fmla="*/ 82 w 94"/>
                  <a:gd name="T37" fmla="*/ 8 h 40"/>
                  <a:gd name="T38" fmla="*/ 72 w 94"/>
                  <a:gd name="T39" fmla="*/ 6 h 40"/>
                  <a:gd name="T40" fmla="*/ 58 w 94"/>
                  <a:gd name="T41" fmla="*/ 0 h 40"/>
                  <a:gd name="T42" fmla="*/ 46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2" y="6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Freeform 2404"/>
              <p:cNvSpPr/>
              <p:nvPr/>
            </p:nvSpPr>
            <p:spPr bwMode="auto">
              <a:xfrm>
                <a:off x="3526" y="277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2 w 46"/>
                  <a:gd name="T9" fmla="*/ 8 h 40"/>
                  <a:gd name="T10" fmla="*/ 4 w 46"/>
                  <a:gd name="T11" fmla="*/ 12 h 40"/>
                  <a:gd name="T12" fmla="*/ 2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Freeform 2405"/>
              <p:cNvSpPr/>
              <p:nvPr/>
            </p:nvSpPr>
            <p:spPr bwMode="auto">
              <a:xfrm>
                <a:off x="3554" y="2770"/>
                <a:ext cx="38" cy="20"/>
              </a:xfrm>
              <a:custGeom>
                <a:avLst/>
                <a:gdLst>
                  <a:gd name="T0" fmla="*/ 18 w 38"/>
                  <a:gd name="T1" fmla="*/ 0 h 20"/>
                  <a:gd name="T2" fmla="*/ 18 w 38"/>
                  <a:gd name="T3" fmla="*/ 0 h 20"/>
                  <a:gd name="T4" fmla="*/ 8 w 38"/>
                  <a:gd name="T5" fmla="*/ 0 h 20"/>
                  <a:gd name="T6" fmla="*/ 8 w 38"/>
                  <a:gd name="T7" fmla="*/ 0 h 20"/>
                  <a:gd name="T8" fmla="*/ 0 w 38"/>
                  <a:gd name="T9" fmla="*/ 4 h 20"/>
                  <a:gd name="T10" fmla="*/ 0 w 38"/>
                  <a:gd name="T11" fmla="*/ 4 h 20"/>
                  <a:gd name="T12" fmla="*/ 2 w 38"/>
                  <a:gd name="T13" fmla="*/ 10 h 20"/>
                  <a:gd name="T14" fmla="*/ 6 w 38"/>
                  <a:gd name="T15" fmla="*/ 14 h 20"/>
                  <a:gd name="T16" fmla="*/ 12 w 38"/>
                  <a:gd name="T17" fmla="*/ 18 h 20"/>
                  <a:gd name="T18" fmla="*/ 18 w 38"/>
                  <a:gd name="T19" fmla="*/ 20 h 20"/>
                  <a:gd name="T20" fmla="*/ 18 w 38"/>
                  <a:gd name="T21" fmla="*/ 20 h 20"/>
                  <a:gd name="T22" fmla="*/ 26 w 38"/>
                  <a:gd name="T23" fmla="*/ 18 h 20"/>
                  <a:gd name="T24" fmla="*/ 32 w 38"/>
                  <a:gd name="T25" fmla="*/ 14 h 20"/>
                  <a:gd name="T26" fmla="*/ 36 w 38"/>
                  <a:gd name="T27" fmla="*/ 10 h 20"/>
                  <a:gd name="T28" fmla="*/ 38 w 38"/>
                  <a:gd name="T29" fmla="*/ 4 h 20"/>
                  <a:gd name="T30" fmla="*/ 38 w 38"/>
                  <a:gd name="T31" fmla="*/ 4 h 20"/>
                  <a:gd name="T32" fmla="*/ 30 w 38"/>
                  <a:gd name="T33" fmla="*/ 0 h 20"/>
                  <a:gd name="T34" fmla="*/ 18 w 38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6" y="10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Freeform 2406"/>
              <p:cNvSpPr/>
              <p:nvPr/>
            </p:nvSpPr>
            <p:spPr bwMode="auto">
              <a:xfrm>
                <a:off x="3554" y="2770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Freeform 2407"/>
              <p:cNvSpPr/>
              <p:nvPr/>
            </p:nvSpPr>
            <p:spPr bwMode="auto">
              <a:xfrm>
                <a:off x="3558" y="2770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10 w 30"/>
                  <a:gd name="T17" fmla="*/ 16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6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6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Freeform 2408"/>
              <p:cNvSpPr/>
              <p:nvPr/>
            </p:nvSpPr>
            <p:spPr bwMode="auto">
              <a:xfrm>
                <a:off x="3558" y="2770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10 w 14"/>
                  <a:gd name="T15" fmla="*/ 16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Freeform 2409"/>
              <p:cNvSpPr/>
              <p:nvPr/>
            </p:nvSpPr>
            <p:spPr bwMode="auto">
              <a:xfrm>
                <a:off x="3562" y="2756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Freeform 2410"/>
              <p:cNvSpPr/>
              <p:nvPr/>
            </p:nvSpPr>
            <p:spPr bwMode="auto">
              <a:xfrm>
                <a:off x="3562" y="2756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Freeform 2411"/>
              <p:cNvSpPr/>
              <p:nvPr/>
            </p:nvSpPr>
            <p:spPr bwMode="auto">
              <a:xfrm>
                <a:off x="3550" y="269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8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6" name="Freeform 2412"/>
              <p:cNvSpPr/>
              <p:nvPr/>
            </p:nvSpPr>
            <p:spPr bwMode="auto">
              <a:xfrm>
                <a:off x="3550" y="269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4 w 22"/>
                  <a:gd name="T7" fmla="*/ 2 h 64"/>
                  <a:gd name="T8" fmla="*/ 6 w 22"/>
                  <a:gd name="T9" fmla="*/ 6 h 64"/>
                  <a:gd name="T10" fmla="*/ 2 w 22"/>
                  <a:gd name="T11" fmla="*/ 14 h 64"/>
                  <a:gd name="T12" fmla="*/ 0 w 22"/>
                  <a:gd name="T13" fmla="*/ 22 h 64"/>
                  <a:gd name="T14" fmla="*/ 0 w 22"/>
                  <a:gd name="T15" fmla="*/ 42 h 64"/>
                  <a:gd name="T16" fmla="*/ 0 w 22"/>
                  <a:gd name="T17" fmla="*/ 42 h 64"/>
                  <a:gd name="T18" fmla="*/ 2 w 22"/>
                  <a:gd name="T19" fmla="*/ 50 h 64"/>
                  <a:gd name="T20" fmla="*/ 8 w 22"/>
                  <a:gd name="T21" fmla="*/ 58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Freeform 2413"/>
              <p:cNvSpPr/>
              <p:nvPr/>
            </p:nvSpPr>
            <p:spPr bwMode="auto">
              <a:xfrm>
                <a:off x="3566" y="2754"/>
                <a:ext cx="14" cy="6"/>
              </a:xfrm>
              <a:custGeom>
                <a:avLst/>
                <a:gdLst>
                  <a:gd name="T0" fmla="*/ 0 w 14"/>
                  <a:gd name="T1" fmla="*/ 4 h 6"/>
                  <a:gd name="T2" fmla="*/ 0 w 14"/>
                  <a:gd name="T3" fmla="*/ 4 h 6"/>
                  <a:gd name="T4" fmla="*/ 6 w 14"/>
                  <a:gd name="T5" fmla="*/ 6 h 6"/>
                  <a:gd name="T6" fmla="*/ 6 w 14"/>
                  <a:gd name="T7" fmla="*/ 6 h 6"/>
                  <a:gd name="T8" fmla="*/ 14 w 14"/>
                  <a:gd name="T9" fmla="*/ 4 h 6"/>
                  <a:gd name="T10" fmla="*/ 14 w 14"/>
                  <a:gd name="T11" fmla="*/ 4 h 6"/>
                  <a:gd name="T12" fmla="*/ 12 w 14"/>
                  <a:gd name="T13" fmla="*/ 2 h 6"/>
                  <a:gd name="T14" fmla="*/ 6 w 14"/>
                  <a:gd name="T15" fmla="*/ 0 h 6"/>
                  <a:gd name="T16" fmla="*/ 6 w 14"/>
                  <a:gd name="T17" fmla="*/ 0 h 6"/>
                  <a:gd name="T18" fmla="*/ 2 w 14"/>
                  <a:gd name="T19" fmla="*/ 2 h 6"/>
                  <a:gd name="T20" fmla="*/ 0 w 14"/>
                  <a:gd name="T21" fmla="*/ 4 h 6"/>
                  <a:gd name="T22" fmla="*/ 0 w 14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6">
                    <a:moveTo>
                      <a:pt x="0" y="4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Freeform 2414"/>
              <p:cNvSpPr/>
              <p:nvPr/>
            </p:nvSpPr>
            <p:spPr bwMode="auto">
              <a:xfrm>
                <a:off x="3566" y="2754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0 w 6"/>
                  <a:gd name="T3" fmla="*/ 4 h 6"/>
                  <a:gd name="T4" fmla="*/ 6 w 6"/>
                  <a:gd name="T5" fmla="*/ 6 h 6"/>
                  <a:gd name="T6" fmla="*/ 6 w 6"/>
                  <a:gd name="T7" fmla="*/ 0 h 6"/>
                  <a:gd name="T8" fmla="*/ 6 w 6"/>
                  <a:gd name="T9" fmla="*/ 0 h 6"/>
                  <a:gd name="T10" fmla="*/ 2 w 6"/>
                  <a:gd name="T11" fmla="*/ 2 h 6"/>
                  <a:gd name="T12" fmla="*/ 0 w 6"/>
                  <a:gd name="T13" fmla="*/ 4 h 6"/>
                  <a:gd name="T14" fmla="*/ 0 w 6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Freeform 2415"/>
              <p:cNvSpPr/>
              <p:nvPr/>
            </p:nvSpPr>
            <p:spPr bwMode="auto">
              <a:xfrm>
                <a:off x="3572" y="2770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2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Freeform 2416"/>
              <p:cNvSpPr/>
              <p:nvPr/>
            </p:nvSpPr>
            <p:spPr bwMode="auto">
              <a:xfrm>
                <a:off x="3558" y="277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Freeform 2417"/>
              <p:cNvSpPr>
                <a:spLocks noEditPoints="1"/>
              </p:cNvSpPr>
              <p:nvPr/>
            </p:nvSpPr>
            <p:spPr bwMode="auto">
              <a:xfrm>
                <a:off x="3548" y="2722"/>
                <a:ext cx="50" cy="14"/>
              </a:xfrm>
              <a:custGeom>
                <a:avLst/>
                <a:gdLst>
                  <a:gd name="T0" fmla="*/ 24 w 50"/>
                  <a:gd name="T1" fmla="*/ 0 h 14"/>
                  <a:gd name="T2" fmla="*/ 30 w 50"/>
                  <a:gd name="T3" fmla="*/ 0 h 14"/>
                  <a:gd name="T4" fmla="*/ 44 w 50"/>
                  <a:gd name="T5" fmla="*/ 0 h 14"/>
                  <a:gd name="T6" fmla="*/ 50 w 50"/>
                  <a:gd name="T7" fmla="*/ 0 h 14"/>
                  <a:gd name="T8" fmla="*/ 50 w 50"/>
                  <a:gd name="T9" fmla="*/ 4 h 14"/>
                  <a:gd name="T10" fmla="*/ 48 w 50"/>
                  <a:gd name="T11" fmla="*/ 4 h 14"/>
                  <a:gd name="T12" fmla="*/ 44 w 50"/>
                  <a:gd name="T13" fmla="*/ 10 h 14"/>
                  <a:gd name="T14" fmla="*/ 38 w 50"/>
                  <a:gd name="T15" fmla="*/ 14 h 14"/>
                  <a:gd name="T16" fmla="*/ 34 w 50"/>
                  <a:gd name="T17" fmla="*/ 14 h 14"/>
                  <a:gd name="T18" fmla="*/ 26 w 50"/>
                  <a:gd name="T19" fmla="*/ 4 h 14"/>
                  <a:gd name="T20" fmla="*/ 24 w 50"/>
                  <a:gd name="T21" fmla="*/ 4 h 14"/>
                  <a:gd name="T22" fmla="*/ 24 w 50"/>
                  <a:gd name="T23" fmla="*/ 4 h 14"/>
                  <a:gd name="T24" fmla="*/ 20 w 50"/>
                  <a:gd name="T25" fmla="*/ 12 h 14"/>
                  <a:gd name="T26" fmla="*/ 12 w 50"/>
                  <a:gd name="T27" fmla="*/ 14 h 14"/>
                  <a:gd name="T28" fmla="*/ 8 w 50"/>
                  <a:gd name="T29" fmla="*/ 14 h 14"/>
                  <a:gd name="T30" fmla="*/ 2 w 50"/>
                  <a:gd name="T31" fmla="*/ 4 h 14"/>
                  <a:gd name="T32" fmla="*/ 0 w 50"/>
                  <a:gd name="T33" fmla="*/ 4 h 14"/>
                  <a:gd name="T34" fmla="*/ 0 w 50"/>
                  <a:gd name="T35" fmla="*/ 0 h 14"/>
                  <a:gd name="T36" fmla="*/ 6 w 50"/>
                  <a:gd name="T37" fmla="*/ 0 h 14"/>
                  <a:gd name="T38" fmla="*/ 14 w 50"/>
                  <a:gd name="T39" fmla="*/ 0 h 14"/>
                  <a:gd name="T40" fmla="*/ 20 w 50"/>
                  <a:gd name="T41" fmla="*/ 0 h 14"/>
                  <a:gd name="T42" fmla="*/ 24 w 50"/>
                  <a:gd name="T43" fmla="*/ 0 h 14"/>
                  <a:gd name="T44" fmla="*/ 8 w 50"/>
                  <a:gd name="T45" fmla="*/ 12 h 14"/>
                  <a:gd name="T46" fmla="*/ 4 w 50"/>
                  <a:gd name="T47" fmla="*/ 4 h 14"/>
                  <a:gd name="T48" fmla="*/ 6 w 50"/>
                  <a:gd name="T49" fmla="*/ 2 h 14"/>
                  <a:gd name="T50" fmla="*/ 14 w 50"/>
                  <a:gd name="T51" fmla="*/ 0 h 14"/>
                  <a:gd name="T52" fmla="*/ 22 w 50"/>
                  <a:gd name="T53" fmla="*/ 2 h 14"/>
                  <a:gd name="T54" fmla="*/ 22 w 50"/>
                  <a:gd name="T55" fmla="*/ 6 h 14"/>
                  <a:gd name="T56" fmla="*/ 18 w 50"/>
                  <a:gd name="T57" fmla="*/ 12 h 14"/>
                  <a:gd name="T58" fmla="*/ 8 w 50"/>
                  <a:gd name="T59" fmla="*/ 12 h 14"/>
                  <a:gd name="T60" fmla="*/ 42 w 50"/>
                  <a:gd name="T61" fmla="*/ 12 h 14"/>
                  <a:gd name="T62" fmla="*/ 44 w 50"/>
                  <a:gd name="T63" fmla="*/ 8 h 14"/>
                  <a:gd name="T64" fmla="*/ 44 w 50"/>
                  <a:gd name="T65" fmla="*/ 2 h 14"/>
                  <a:gd name="T66" fmla="*/ 42 w 50"/>
                  <a:gd name="T67" fmla="*/ 2 h 14"/>
                  <a:gd name="T68" fmla="*/ 32 w 50"/>
                  <a:gd name="T69" fmla="*/ 2 h 14"/>
                  <a:gd name="T70" fmla="*/ 28 w 50"/>
                  <a:gd name="T71" fmla="*/ 2 h 14"/>
                  <a:gd name="T72" fmla="*/ 32 w 50"/>
                  <a:gd name="T73" fmla="*/ 12 h 14"/>
                  <a:gd name="T74" fmla="*/ 38 w 50"/>
                  <a:gd name="T75" fmla="*/ 12 h 14"/>
                  <a:gd name="T76" fmla="*/ 42 w 50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4">
                    <a:moveTo>
                      <a:pt x="24" y="0"/>
                    </a:moveTo>
                    <a:lnTo>
                      <a:pt x="24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4" y="8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6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Freeform 2418"/>
              <p:cNvSpPr>
                <a:spLocks noEditPoints="1"/>
              </p:cNvSpPr>
              <p:nvPr/>
            </p:nvSpPr>
            <p:spPr bwMode="auto">
              <a:xfrm>
                <a:off x="3548" y="2722"/>
                <a:ext cx="24" cy="14"/>
              </a:xfrm>
              <a:custGeom>
                <a:avLst/>
                <a:gdLst>
                  <a:gd name="T0" fmla="*/ 24 w 24"/>
                  <a:gd name="T1" fmla="*/ 4 h 14"/>
                  <a:gd name="T2" fmla="*/ 24 w 24"/>
                  <a:gd name="T3" fmla="*/ 4 h 14"/>
                  <a:gd name="T4" fmla="*/ 24 w 24"/>
                  <a:gd name="T5" fmla="*/ 4 h 14"/>
                  <a:gd name="T6" fmla="*/ 20 w 24"/>
                  <a:gd name="T7" fmla="*/ 12 h 14"/>
                  <a:gd name="T8" fmla="*/ 16 w 24"/>
                  <a:gd name="T9" fmla="*/ 14 h 14"/>
                  <a:gd name="T10" fmla="*/ 12 w 24"/>
                  <a:gd name="T11" fmla="*/ 14 h 14"/>
                  <a:gd name="T12" fmla="*/ 12 w 24"/>
                  <a:gd name="T13" fmla="*/ 14 h 14"/>
                  <a:gd name="T14" fmla="*/ 8 w 24"/>
                  <a:gd name="T15" fmla="*/ 14 h 14"/>
                  <a:gd name="T16" fmla="*/ 6 w 24"/>
                  <a:gd name="T17" fmla="*/ 10 h 14"/>
                  <a:gd name="T18" fmla="*/ 2 w 24"/>
                  <a:gd name="T19" fmla="*/ 4 h 14"/>
                  <a:gd name="T20" fmla="*/ 2 w 24"/>
                  <a:gd name="T21" fmla="*/ 4 h 14"/>
                  <a:gd name="T22" fmla="*/ 0 w 24"/>
                  <a:gd name="T23" fmla="*/ 4 h 14"/>
                  <a:gd name="T24" fmla="*/ 0 w 24"/>
                  <a:gd name="T25" fmla="*/ 4 h 14"/>
                  <a:gd name="T26" fmla="*/ 0 w 24"/>
                  <a:gd name="T27" fmla="*/ 0 h 14"/>
                  <a:gd name="T28" fmla="*/ 0 w 24"/>
                  <a:gd name="T29" fmla="*/ 0 h 14"/>
                  <a:gd name="T30" fmla="*/ 6 w 24"/>
                  <a:gd name="T31" fmla="*/ 0 h 14"/>
                  <a:gd name="T32" fmla="*/ 6 w 24"/>
                  <a:gd name="T33" fmla="*/ 0 h 14"/>
                  <a:gd name="T34" fmla="*/ 14 w 24"/>
                  <a:gd name="T35" fmla="*/ 0 h 14"/>
                  <a:gd name="T36" fmla="*/ 20 w 24"/>
                  <a:gd name="T37" fmla="*/ 0 h 14"/>
                  <a:gd name="T38" fmla="*/ 24 w 24"/>
                  <a:gd name="T39" fmla="*/ 0 h 14"/>
                  <a:gd name="T40" fmla="*/ 24 w 24"/>
                  <a:gd name="T41" fmla="*/ 4 h 14"/>
                  <a:gd name="T42" fmla="*/ 8 w 24"/>
                  <a:gd name="T43" fmla="*/ 12 h 14"/>
                  <a:gd name="T44" fmla="*/ 8 w 24"/>
                  <a:gd name="T45" fmla="*/ 12 h 14"/>
                  <a:gd name="T46" fmla="*/ 6 w 24"/>
                  <a:gd name="T47" fmla="*/ 8 h 14"/>
                  <a:gd name="T48" fmla="*/ 4 w 24"/>
                  <a:gd name="T49" fmla="*/ 4 h 14"/>
                  <a:gd name="T50" fmla="*/ 6 w 24"/>
                  <a:gd name="T51" fmla="*/ 2 h 14"/>
                  <a:gd name="T52" fmla="*/ 6 w 24"/>
                  <a:gd name="T53" fmla="*/ 2 h 14"/>
                  <a:gd name="T54" fmla="*/ 8 w 24"/>
                  <a:gd name="T55" fmla="*/ 2 h 14"/>
                  <a:gd name="T56" fmla="*/ 14 w 24"/>
                  <a:gd name="T57" fmla="*/ 0 h 14"/>
                  <a:gd name="T58" fmla="*/ 18 w 24"/>
                  <a:gd name="T59" fmla="*/ 2 h 14"/>
                  <a:gd name="T60" fmla="*/ 22 w 24"/>
                  <a:gd name="T61" fmla="*/ 2 h 14"/>
                  <a:gd name="T62" fmla="*/ 22 w 24"/>
                  <a:gd name="T63" fmla="*/ 2 h 14"/>
                  <a:gd name="T64" fmla="*/ 22 w 24"/>
                  <a:gd name="T65" fmla="*/ 6 h 14"/>
                  <a:gd name="T66" fmla="*/ 18 w 24"/>
                  <a:gd name="T67" fmla="*/ 12 h 14"/>
                  <a:gd name="T68" fmla="*/ 18 w 24"/>
                  <a:gd name="T69" fmla="*/ 12 h 14"/>
                  <a:gd name="T70" fmla="*/ 12 w 24"/>
                  <a:gd name="T71" fmla="*/ 12 h 14"/>
                  <a:gd name="T72" fmla="*/ 8 w 24"/>
                  <a:gd name="T73" fmla="*/ 12 h 14"/>
                  <a:gd name="T74" fmla="*/ 8 w 24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14">
                    <a:moveTo>
                      <a:pt x="24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4" y="4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Group 2620"/>
            <p:cNvGrpSpPr/>
            <p:nvPr/>
          </p:nvGrpSpPr>
          <p:grpSpPr bwMode="auto">
            <a:xfrm>
              <a:off x="1206" y="2188"/>
              <a:ext cx="2432" cy="1250"/>
              <a:chOff x="1206" y="2188"/>
              <a:chExt cx="2432" cy="1250"/>
            </a:xfrm>
          </p:grpSpPr>
          <p:sp>
            <p:nvSpPr>
              <p:cNvPr id="573" name="Rectangle 2420"/>
              <p:cNvSpPr>
                <a:spLocks noChangeArrowheads="1"/>
              </p:cNvSpPr>
              <p:nvPr/>
            </p:nvSpPr>
            <p:spPr bwMode="auto">
              <a:xfrm>
                <a:off x="3508" y="3182"/>
                <a:ext cx="128" cy="124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Freeform 2421"/>
              <p:cNvSpPr/>
              <p:nvPr/>
            </p:nvSpPr>
            <p:spPr bwMode="auto">
              <a:xfrm>
                <a:off x="3596" y="322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Freeform 2422"/>
              <p:cNvSpPr/>
              <p:nvPr/>
            </p:nvSpPr>
            <p:spPr bwMode="auto">
              <a:xfrm>
                <a:off x="3548" y="322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Freeform 2423"/>
              <p:cNvSpPr/>
              <p:nvPr/>
            </p:nvSpPr>
            <p:spPr bwMode="auto">
              <a:xfrm>
                <a:off x="3528" y="3268"/>
                <a:ext cx="90" cy="38"/>
              </a:xfrm>
              <a:custGeom>
                <a:avLst/>
                <a:gdLst>
                  <a:gd name="T0" fmla="*/ 44 w 90"/>
                  <a:gd name="T1" fmla="*/ 0 h 38"/>
                  <a:gd name="T2" fmla="*/ 44 w 90"/>
                  <a:gd name="T3" fmla="*/ 0 h 38"/>
                  <a:gd name="T4" fmla="*/ 34 w 90"/>
                  <a:gd name="T5" fmla="*/ 0 h 38"/>
                  <a:gd name="T6" fmla="*/ 34 w 90"/>
                  <a:gd name="T7" fmla="*/ 0 h 38"/>
                  <a:gd name="T8" fmla="*/ 20 w 90"/>
                  <a:gd name="T9" fmla="*/ 6 h 38"/>
                  <a:gd name="T10" fmla="*/ 10 w 90"/>
                  <a:gd name="T11" fmla="*/ 8 h 38"/>
                  <a:gd name="T12" fmla="*/ 2 w 90"/>
                  <a:gd name="T13" fmla="*/ 10 h 38"/>
                  <a:gd name="T14" fmla="*/ 0 w 90"/>
                  <a:gd name="T15" fmla="*/ 12 h 38"/>
                  <a:gd name="T16" fmla="*/ 0 w 90"/>
                  <a:gd name="T17" fmla="*/ 16 h 38"/>
                  <a:gd name="T18" fmla="*/ 0 w 90"/>
                  <a:gd name="T19" fmla="*/ 16 h 38"/>
                  <a:gd name="T20" fmla="*/ 0 w 90"/>
                  <a:gd name="T21" fmla="*/ 38 h 38"/>
                  <a:gd name="T22" fmla="*/ 0 w 90"/>
                  <a:gd name="T23" fmla="*/ 38 h 38"/>
                  <a:gd name="T24" fmla="*/ 90 w 90"/>
                  <a:gd name="T25" fmla="*/ 38 h 38"/>
                  <a:gd name="T26" fmla="*/ 90 w 90"/>
                  <a:gd name="T27" fmla="*/ 38 h 38"/>
                  <a:gd name="T28" fmla="*/ 90 w 90"/>
                  <a:gd name="T29" fmla="*/ 16 h 38"/>
                  <a:gd name="T30" fmla="*/ 90 w 90"/>
                  <a:gd name="T31" fmla="*/ 16 h 38"/>
                  <a:gd name="T32" fmla="*/ 90 w 90"/>
                  <a:gd name="T33" fmla="*/ 12 h 38"/>
                  <a:gd name="T34" fmla="*/ 88 w 90"/>
                  <a:gd name="T35" fmla="*/ 10 h 38"/>
                  <a:gd name="T36" fmla="*/ 80 w 90"/>
                  <a:gd name="T37" fmla="*/ 8 h 38"/>
                  <a:gd name="T38" fmla="*/ 68 w 90"/>
                  <a:gd name="T39" fmla="*/ 6 h 38"/>
                  <a:gd name="T40" fmla="*/ 56 w 90"/>
                  <a:gd name="T41" fmla="*/ 0 h 38"/>
                  <a:gd name="T42" fmla="*/ 44 w 90"/>
                  <a:gd name="T4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38">
                    <a:moveTo>
                      <a:pt x="44" y="0"/>
                    </a:moveTo>
                    <a:lnTo>
                      <a:pt x="4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90" y="38"/>
                    </a:lnTo>
                    <a:lnTo>
                      <a:pt x="90" y="38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0" y="8"/>
                    </a:lnTo>
                    <a:lnTo>
                      <a:pt x="68" y="6"/>
                    </a:lnTo>
                    <a:lnTo>
                      <a:pt x="56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Freeform 2424"/>
              <p:cNvSpPr/>
              <p:nvPr/>
            </p:nvSpPr>
            <p:spPr bwMode="auto">
              <a:xfrm>
                <a:off x="3528" y="3268"/>
                <a:ext cx="44" cy="38"/>
              </a:xfrm>
              <a:custGeom>
                <a:avLst/>
                <a:gdLst>
                  <a:gd name="T0" fmla="*/ 44 w 44"/>
                  <a:gd name="T1" fmla="*/ 0 h 38"/>
                  <a:gd name="T2" fmla="*/ 34 w 44"/>
                  <a:gd name="T3" fmla="*/ 0 h 38"/>
                  <a:gd name="T4" fmla="*/ 34 w 44"/>
                  <a:gd name="T5" fmla="*/ 0 h 38"/>
                  <a:gd name="T6" fmla="*/ 20 w 44"/>
                  <a:gd name="T7" fmla="*/ 6 h 38"/>
                  <a:gd name="T8" fmla="*/ 10 w 44"/>
                  <a:gd name="T9" fmla="*/ 8 h 38"/>
                  <a:gd name="T10" fmla="*/ 2 w 44"/>
                  <a:gd name="T11" fmla="*/ 10 h 38"/>
                  <a:gd name="T12" fmla="*/ 0 w 44"/>
                  <a:gd name="T13" fmla="*/ 12 h 38"/>
                  <a:gd name="T14" fmla="*/ 0 w 44"/>
                  <a:gd name="T15" fmla="*/ 16 h 38"/>
                  <a:gd name="T16" fmla="*/ 0 w 44"/>
                  <a:gd name="T17" fmla="*/ 16 h 38"/>
                  <a:gd name="T18" fmla="*/ 0 w 44"/>
                  <a:gd name="T19" fmla="*/ 38 h 38"/>
                  <a:gd name="T20" fmla="*/ 44 w 44"/>
                  <a:gd name="T21" fmla="*/ 38 h 38"/>
                  <a:gd name="T22" fmla="*/ 44 w 44"/>
                  <a:gd name="T2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44" y="38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Freeform 2425"/>
              <p:cNvSpPr/>
              <p:nvPr/>
            </p:nvSpPr>
            <p:spPr bwMode="auto">
              <a:xfrm>
                <a:off x="3556" y="3268"/>
                <a:ext cx="34" cy="18"/>
              </a:xfrm>
              <a:custGeom>
                <a:avLst/>
                <a:gdLst>
                  <a:gd name="T0" fmla="*/ 16 w 34"/>
                  <a:gd name="T1" fmla="*/ 0 h 18"/>
                  <a:gd name="T2" fmla="*/ 16 w 34"/>
                  <a:gd name="T3" fmla="*/ 0 h 18"/>
                  <a:gd name="T4" fmla="*/ 6 w 34"/>
                  <a:gd name="T5" fmla="*/ 0 h 18"/>
                  <a:gd name="T6" fmla="*/ 6 w 34"/>
                  <a:gd name="T7" fmla="*/ 0 h 18"/>
                  <a:gd name="T8" fmla="*/ 0 w 34"/>
                  <a:gd name="T9" fmla="*/ 4 h 18"/>
                  <a:gd name="T10" fmla="*/ 0 w 34"/>
                  <a:gd name="T11" fmla="*/ 4 h 18"/>
                  <a:gd name="T12" fmla="*/ 2 w 34"/>
                  <a:gd name="T13" fmla="*/ 10 h 18"/>
                  <a:gd name="T14" fmla="*/ 4 w 34"/>
                  <a:gd name="T15" fmla="*/ 14 h 18"/>
                  <a:gd name="T16" fmla="*/ 10 w 34"/>
                  <a:gd name="T17" fmla="*/ 18 h 18"/>
                  <a:gd name="T18" fmla="*/ 16 w 34"/>
                  <a:gd name="T19" fmla="*/ 18 h 18"/>
                  <a:gd name="T20" fmla="*/ 16 w 34"/>
                  <a:gd name="T21" fmla="*/ 18 h 18"/>
                  <a:gd name="T22" fmla="*/ 24 w 34"/>
                  <a:gd name="T23" fmla="*/ 18 h 18"/>
                  <a:gd name="T24" fmla="*/ 28 w 34"/>
                  <a:gd name="T25" fmla="*/ 14 h 18"/>
                  <a:gd name="T26" fmla="*/ 32 w 34"/>
                  <a:gd name="T27" fmla="*/ 10 h 18"/>
                  <a:gd name="T28" fmla="*/ 34 w 34"/>
                  <a:gd name="T29" fmla="*/ 4 h 18"/>
                  <a:gd name="T30" fmla="*/ 34 w 34"/>
                  <a:gd name="T31" fmla="*/ 4 h 18"/>
                  <a:gd name="T32" fmla="*/ 28 w 34"/>
                  <a:gd name="T33" fmla="*/ 0 h 18"/>
                  <a:gd name="T34" fmla="*/ 16 w 34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18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10" y="1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4" y="18"/>
                    </a:lnTo>
                    <a:lnTo>
                      <a:pt x="28" y="14"/>
                    </a:lnTo>
                    <a:lnTo>
                      <a:pt x="32" y="10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28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Freeform 2426"/>
              <p:cNvSpPr/>
              <p:nvPr/>
            </p:nvSpPr>
            <p:spPr bwMode="auto">
              <a:xfrm>
                <a:off x="3556" y="3268"/>
                <a:ext cx="16" cy="18"/>
              </a:xfrm>
              <a:custGeom>
                <a:avLst/>
                <a:gdLst>
                  <a:gd name="T0" fmla="*/ 16 w 16"/>
                  <a:gd name="T1" fmla="*/ 0 h 18"/>
                  <a:gd name="T2" fmla="*/ 6 w 16"/>
                  <a:gd name="T3" fmla="*/ 0 h 18"/>
                  <a:gd name="T4" fmla="*/ 6 w 16"/>
                  <a:gd name="T5" fmla="*/ 0 h 18"/>
                  <a:gd name="T6" fmla="*/ 0 w 16"/>
                  <a:gd name="T7" fmla="*/ 4 h 18"/>
                  <a:gd name="T8" fmla="*/ 0 w 16"/>
                  <a:gd name="T9" fmla="*/ 4 h 18"/>
                  <a:gd name="T10" fmla="*/ 2 w 16"/>
                  <a:gd name="T11" fmla="*/ 10 h 18"/>
                  <a:gd name="T12" fmla="*/ 4 w 16"/>
                  <a:gd name="T13" fmla="*/ 14 h 18"/>
                  <a:gd name="T14" fmla="*/ 10 w 16"/>
                  <a:gd name="T15" fmla="*/ 18 h 18"/>
                  <a:gd name="T16" fmla="*/ 16 w 16"/>
                  <a:gd name="T17" fmla="*/ 18 h 18"/>
                  <a:gd name="T18" fmla="*/ 16 w 1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8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10" y="18"/>
                    </a:lnTo>
                    <a:lnTo>
                      <a:pt x="16" y="1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Freeform 2427"/>
              <p:cNvSpPr/>
              <p:nvPr/>
            </p:nvSpPr>
            <p:spPr bwMode="auto">
              <a:xfrm>
                <a:off x="3558" y="3268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4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Freeform 2428"/>
              <p:cNvSpPr/>
              <p:nvPr/>
            </p:nvSpPr>
            <p:spPr bwMode="auto">
              <a:xfrm>
                <a:off x="3558" y="3268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2 w 14"/>
                  <a:gd name="T11" fmla="*/ 8 h 16"/>
                  <a:gd name="T12" fmla="*/ 4 w 14"/>
                  <a:gd name="T13" fmla="*/ 12 h 16"/>
                  <a:gd name="T14" fmla="*/ 10 w 14"/>
                  <a:gd name="T15" fmla="*/ 14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Freeform 2429"/>
              <p:cNvSpPr/>
              <p:nvPr/>
            </p:nvSpPr>
            <p:spPr bwMode="auto">
              <a:xfrm>
                <a:off x="3562" y="3254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Freeform 2430"/>
              <p:cNvSpPr/>
              <p:nvPr/>
            </p:nvSpPr>
            <p:spPr bwMode="auto">
              <a:xfrm>
                <a:off x="3562" y="3254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Freeform 2431"/>
              <p:cNvSpPr/>
              <p:nvPr/>
            </p:nvSpPr>
            <p:spPr bwMode="auto">
              <a:xfrm>
                <a:off x="3550" y="3196"/>
                <a:ext cx="46" cy="62"/>
              </a:xfrm>
              <a:custGeom>
                <a:avLst/>
                <a:gdLst>
                  <a:gd name="T0" fmla="*/ 24 w 46"/>
                  <a:gd name="T1" fmla="*/ 0 h 62"/>
                  <a:gd name="T2" fmla="*/ 22 w 46"/>
                  <a:gd name="T3" fmla="*/ 0 h 62"/>
                  <a:gd name="T4" fmla="*/ 22 w 46"/>
                  <a:gd name="T5" fmla="*/ 0 h 62"/>
                  <a:gd name="T6" fmla="*/ 14 w 46"/>
                  <a:gd name="T7" fmla="*/ 2 h 62"/>
                  <a:gd name="T8" fmla="*/ 6 w 46"/>
                  <a:gd name="T9" fmla="*/ 6 h 62"/>
                  <a:gd name="T10" fmla="*/ 2 w 46"/>
                  <a:gd name="T11" fmla="*/ 12 h 62"/>
                  <a:gd name="T12" fmla="*/ 0 w 46"/>
                  <a:gd name="T13" fmla="*/ 20 h 62"/>
                  <a:gd name="T14" fmla="*/ 0 w 46"/>
                  <a:gd name="T15" fmla="*/ 40 h 62"/>
                  <a:gd name="T16" fmla="*/ 0 w 46"/>
                  <a:gd name="T17" fmla="*/ 40 h 62"/>
                  <a:gd name="T18" fmla="*/ 2 w 46"/>
                  <a:gd name="T19" fmla="*/ 48 h 62"/>
                  <a:gd name="T20" fmla="*/ 8 w 46"/>
                  <a:gd name="T21" fmla="*/ 56 h 62"/>
                  <a:gd name="T22" fmla="*/ 16 w 46"/>
                  <a:gd name="T23" fmla="*/ 60 h 62"/>
                  <a:gd name="T24" fmla="*/ 22 w 46"/>
                  <a:gd name="T25" fmla="*/ 62 h 62"/>
                  <a:gd name="T26" fmla="*/ 22 w 46"/>
                  <a:gd name="T27" fmla="*/ 62 h 62"/>
                  <a:gd name="T28" fmla="*/ 30 w 46"/>
                  <a:gd name="T29" fmla="*/ 60 h 62"/>
                  <a:gd name="T30" fmla="*/ 38 w 46"/>
                  <a:gd name="T31" fmla="*/ 56 h 62"/>
                  <a:gd name="T32" fmla="*/ 44 w 46"/>
                  <a:gd name="T33" fmla="*/ 48 h 62"/>
                  <a:gd name="T34" fmla="*/ 46 w 46"/>
                  <a:gd name="T35" fmla="*/ 40 h 62"/>
                  <a:gd name="T36" fmla="*/ 46 w 46"/>
                  <a:gd name="T37" fmla="*/ 20 h 62"/>
                  <a:gd name="T38" fmla="*/ 46 w 46"/>
                  <a:gd name="T39" fmla="*/ 20 h 62"/>
                  <a:gd name="T40" fmla="*/ 44 w 46"/>
                  <a:gd name="T41" fmla="*/ 12 h 62"/>
                  <a:gd name="T42" fmla="*/ 40 w 46"/>
                  <a:gd name="T43" fmla="*/ 6 h 62"/>
                  <a:gd name="T44" fmla="*/ 32 w 46"/>
                  <a:gd name="T45" fmla="*/ 2 h 62"/>
                  <a:gd name="T46" fmla="*/ 24 w 46"/>
                  <a:gd name="T47" fmla="*/ 0 h 62"/>
                  <a:gd name="T48" fmla="*/ 24 w 46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Freeform 2432"/>
              <p:cNvSpPr/>
              <p:nvPr/>
            </p:nvSpPr>
            <p:spPr bwMode="auto">
              <a:xfrm>
                <a:off x="3550" y="3196"/>
                <a:ext cx="22" cy="62"/>
              </a:xfrm>
              <a:custGeom>
                <a:avLst/>
                <a:gdLst>
                  <a:gd name="T0" fmla="*/ 22 w 22"/>
                  <a:gd name="T1" fmla="*/ 0 h 62"/>
                  <a:gd name="T2" fmla="*/ 22 w 22"/>
                  <a:gd name="T3" fmla="*/ 0 h 62"/>
                  <a:gd name="T4" fmla="*/ 22 w 22"/>
                  <a:gd name="T5" fmla="*/ 0 h 62"/>
                  <a:gd name="T6" fmla="*/ 14 w 22"/>
                  <a:gd name="T7" fmla="*/ 2 h 62"/>
                  <a:gd name="T8" fmla="*/ 6 w 22"/>
                  <a:gd name="T9" fmla="*/ 6 h 62"/>
                  <a:gd name="T10" fmla="*/ 2 w 22"/>
                  <a:gd name="T11" fmla="*/ 12 h 62"/>
                  <a:gd name="T12" fmla="*/ 0 w 22"/>
                  <a:gd name="T13" fmla="*/ 20 h 62"/>
                  <a:gd name="T14" fmla="*/ 0 w 22"/>
                  <a:gd name="T15" fmla="*/ 40 h 62"/>
                  <a:gd name="T16" fmla="*/ 0 w 22"/>
                  <a:gd name="T17" fmla="*/ 40 h 62"/>
                  <a:gd name="T18" fmla="*/ 2 w 22"/>
                  <a:gd name="T19" fmla="*/ 48 h 62"/>
                  <a:gd name="T20" fmla="*/ 8 w 22"/>
                  <a:gd name="T21" fmla="*/ 56 h 62"/>
                  <a:gd name="T22" fmla="*/ 16 w 22"/>
                  <a:gd name="T23" fmla="*/ 60 h 62"/>
                  <a:gd name="T24" fmla="*/ 22 w 22"/>
                  <a:gd name="T25" fmla="*/ 62 h 62"/>
                  <a:gd name="T26" fmla="*/ 22 w 22"/>
                  <a:gd name="T2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Freeform 2433"/>
              <p:cNvSpPr/>
              <p:nvPr/>
            </p:nvSpPr>
            <p:spPr bwMode="auto">
              <a:xfrm>
                <a:off x="3572" y="3268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0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Freeform 2434"/>
              <p:cNvSpPr/>
              <p:nvPr/>
            </p:nvSpPr>
            <p:spPr bwMode="auto">
              <a:xfrm>
                <a:off x="3558" y="326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Freeform 2435"/>
              <p:cNvSpPr/>
              <p:nvPr/>
            </p:nvSpPr>
            <p:spPr bwMode="auto">
              <a:xfrm>
                <a:off x="3550" y="3184"/>
                <a:ext cx="48" cy="38"/>
              </a:xfrm>
              <a:custGeom>
                <a:avLst/>
                <a:gdLst>
                  <a:gd name="T0" fmla="*/ 24 w 48"/>
                  <a:gd name="T1" fmla="*/ 8 h 38"/>
                  <a:gd name="T2" fmla="*/ 24 w 48"/>
                  <a:gd name="T3" fmla="*/ 8 h 38"/>
                  <a:gd name="T4" fmla="*/ 34 w 48"/>
                  <a:gd name="T5" fmla="*/ 6 h 38"/>
                  <a:gd name="T6" fmla="*/ 42 w 48"/>
                  <a:gd name="T7" fmla="*/ 0 h 38"/>
                  <a:gd name="T8" fmla="*/ 42 w 48"/>
                  <a:gd name="T9" fmla="*/ 0 h 38"/>
                  <a:gd name="T10" fmla="*/ 44 w 48"/>
                  <a:gd name="T11" fmla="*/ 6 h 38"/>
                  <a:gd name="T12" fmla="*/ 42 w 48"/>
                  <a:gd name="T13" fmla="*/ 10 h 38"/>
                  <a:gd name="T14" fmla="*/ 40 w 48"/>
                  <a:gd name="T15" fmla="*/ 12 h 38"/>
                  <a:gd name="T16" fmla="*/ 40 w 48"/>
                  <a:gd name="T17" fmla="*/ 12 h 38"/>
                  <a:gd name="T18" fmla="*/ 42 w 48"/>
                  <a:gd name="T19" fmla="*/ 14 h 38"/>
                  <a:gd name="T20" fmla="*/ 48 w 48"/>
                  <a:gd name="T21" fmla="*/ 14 h 38"/>
                  <a:gd name="T22" fmla="*/ 48 w 48"/>
                  <a:gd name="T23" fmla="*/ 14 h 38"/>
                  <a:gd name="T24" fmla="*/ 46 w 48"/>
                  <a:gd name="T25" fmla="*/ 16 h 38"/>
                  <a:gd name="T26" fmla="*/ 44 w 48"/>
                  <a:gd name="T27" fmla="*/ 18 h 38"/>
                  <a:gd name="T28" fmla="*/ 44 w 48"/>
                  <a:gd name="T29" fmla="*/ 18 h 38"/>
                  <a:gd name="T30" fmla="*/ 46 w 48"/>
                  <a:gd name="T31" fmla="*/ 28 h 38"/>
                  <a:gd name="T32" fmla="*/ 46 w 48"/>
                  <a:gd name="T33" fmla="*/ 38 h 38"/>
                  <a:gd name="T34" fmla="*/ 46 w 48"/>
                  <a:gd name="T35" fmla="*/ 38 h 38"/>
                  <a:gd name="T36" fmla="*/ 42 w 48"/>
                  <a:gd name="T37" fmla="*/ 36 h 38"/>
                  <a:gd name="T38" fmla="*/ 40 w 48"/>
                  <a:gd name="T39" fmla="*/ 30 h 38"/>
                  <a:gd name="T40" fmla="*/ 34 w 48"/>
                  <a:gd name="T41" fmla="*/ 24 h 38"/>
                  <a:gd name="T42" fmla="*/ 28 w 48"/>
                  <a:gd name="T43" fmla="*/ 22 h 38"/>
                  <a:gd name="T44" fmla="*/ 22 w 48"/>
                  <a:gd name="T45" fmla="*/ 22 h 38"/>
                  <a:gd name="T46" fmla="*/ 22 w 48"/>
                  <a:gd name="T47" fmla="*/ 22 h 38"/>
                  <a:gd name="T48" fmla="*/ 18 w 48"/>
                  <a:gd name="T49" fmla="*/ 22 h 38"/>
                  <a:gd name="T50" fmla="*/ 12 w 48"/>
                  <a:gd name="T51" fmla="*/ 24 h 38"/>
                  <a:gd name="T52" fmla="*/ 6 w 48"/>
                  <a:gd name="T53" fmla="*/ 30 h 38"/>
                  <a:gd name="T54" fmla="*/ 2 w 48"/>
                  <a:gd name="T55" fmla="*/ 36 h 38"/>
                  <a:gd name="T56" fmla="*/ 0 w 48"/>
                  <a:gd name="T57" fmla="*/ 38 h 38"/>
                  <a:gd name="T58" fmla="*/ 0 w 48"/>
                  <a:gd name="T59" fmla="*/ 38 h 38"/>
                  <a:gd name="T60" fmla="*/ 0 w 48"/>
                  <a:gd name="T61" fmla="*/ 32 h 38"/>
                  <a:gd name="T62" fmla="*/ 0 w 48"/>
                  <a:gd name="T63" fmla="*/ 24 h 38"/>
                  <a:gd name="T64" fmla="*/ 2 w 48"/>
                  <a:gd name="T65" fmla="*/ 20 h 38"/>
                  <a:gd name="T66" fmla="*/ 4 w 48"/>
                  <a:gd name="T67" fmla="*/ 14 h 38"/>
                  <a:gd name="T68" fmla="*/ 8 w 48"/>
                  <a:gd name="T69" fmla="*/ 12 h 38"/>
                  <a:gd name="T70" fmla="*/ 12 w 48"/>
                  <a:gd name="T71" fmla="*/ 10 h 38"/>
                  <a:gd name="T72" fmla="*/ 22 w 48"/>
                  <a:gd name="T73" fmla="*/ 8 h 38"/>
                  <a:gd name="T74" fmla="*/ 22 w 48"/>
                  <a:gd name="T75" fmla="*/ 8 h 38"/>
                  <a:gd name="T76" fmla="*/ 24 w 48"/>
                  <a:gd name="T77" fmla="*/ 8 h 38"/>
                  <a:gd name="T78" fmla="*/ 24 w 48"/>
                  <a:gd name="T7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38">
                    <a:moveTo>
                      <a:pt x="24" y="8"/>
                    </a:moveTo>
                    <a:lnTo>
                      <a:pt x="24" y="8"/>
                    </a:lnTo>
                    <a:lnTo>
                      <a:pt x="34" y="6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4" y="6"/>
                    </a:lnTo>
                    <a:lnTo>
                      <a:pt x="42" y="10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42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4" y="18"/>
                    </a:lnTo>
                    <a:lnTo>
                      <a:pt x="44" y="18"/>
                    </a:lnTo>
                    <a:lnTo>
                      <a:pt x="46" y="28"/>
                    </a:lnTo>
                    <a:lnTo>
                      <a:pt x="46" y="38"/>
                    </a:lnTo>
                    <a:lnTo>
                      <a:pt x="46" y="38"/>
                    </a:lnTo>
                    <a:lnTo>
                      <a:pt x="42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28" y="2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18" y="22"/>
                    </a:lnTo>
                    <a:lnTo>
                      <a:pt x="12" y="24"/>
                    </a:lnTo>
                    <a:lnTo>
                      <a:pt x="6" y="30"/>
                    </a:lnTo>
                    <a:lnTo>
                      <a:pt x="2" y="3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Freeform 2436"/>
              <p:cNvSpPr/>
              <p:nvPr/>
            </p:nvSpPr>
            <p:spPr bwMode="auto">
              <a:xfrm>
                <a:off x="3550" y="3192"/>
                <a:ext cx="22" cy="30"/>
              </a:xfrm>
              <a:custGeom>
                <a:avLst/>
                <a:gdLst>
                  <a:gd name="T0" fmla="*/ 22 w 22"/>
                  <a:gd name="T1" fmla="*/ 14 h 30"/>
                  <a:gd name="T2" fmla="*/ 22 w 22"/>
                  <a:gd name="T3" fmla="*/ 14 h 30"/>
                  <a:gd name="T4" fmla="*/ 18 w 22"/>
                  <a:gd name="T5" fmla="*/ 14 h 30"/>
                  <a:gd name="T6" fmla="*/ 12 w 22"/>
                  <a:gd name="T7" fmla="*/ 16 h 30"/>
                  <a:gd name="T8" fmla="*/ 6 w 22"/>
                  <a:gd name="T9" fmla="*/ 22 h 30"/>
                  <a:gd name="T10" fmla="*/ 2 w 22"/>
                  <a:gd name="T11" fmla="*/ 28 h 30"/>
                  <a:gd name="T12" fmla="*/ 0 w 22"/>
                  <a:gd name="T13" fmla="*/ 30 h 30"/>
                  <a:gd name="T14" fmla="*/ 0 w 22"/>
                  <a:gd name="T15" fmla="*/ 30 h 30"/>
                  <a:gd name="T16" fmla="*/ 0 w 22"/>
                  <a:gd name="T17" fmla="*/ 24 h 30"/>
                  <a:gd name="T18" fmla="*/ 0 w 22"/>
                  <a:gd name="T19" fmla="*/ 16 h 30"/>
                  <a:gd name="T20" fmla="*/ 2 w 22"/>
                  <a:gd name="T21" fmla="*/ 12 h 30"/>
                  <a:gd name="T22" fmla="*/ 4 w 22"/>
                  <a:gd name="T23" fmla="*/ 6 h 30"/>
                  <a:gd name="T24" fmla="*/ 8 w 22"/>
                  <a:gd name="T25" fmla="*/ 4 h 30"/>
                  <a:gd name="T26" fmla="*/ 12 w 22"/>
                  <a:gd name="T27" fmla="*/ 2 h 30"/>
                  <a:gd name="T28" fmla="*/ 22 w 22"/>
                  <a:gd name="T29" fmla="*/ 0 h 30"/>
                  <a:gd name="T30" fmla="*/ 22 w 22"/>
                  <a:gd name="T31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30">
                    <a:moveTo>
                      <a:pt x="22" y="14"/>
                    </a:moveTo>
                    <a:lnTo>
                      <a:pt x="22" y="14"/>
                    </a:lnTo>
                    <a:lnTo>
                      <a:pt x="18" y="14"/>
                    </a:lnTo>
                    <a:lnTo>
                      <a:pt x="12" y="16"/>
                    </a:lnTo>
                    <a:lnTo>
                      <a:pt x="6" y="22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2" y="0"/>
                    </a:lnTo>
                    <a:lnTo>
                      <a:pt x="22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590" name="Picture 2437"/>
              <p:cNvPicPr>
                <a:picLocks noChangeAspect="1" noChangeArrowheads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" y="3300"/>
                <a:ext cx="13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1" name="Rectangle 2438"/>
              <p:cNvSpPr>
                <a:spLocks noChangeArrowheads="1"/>
              </p:cNvSpPr>
              <p:nvPr/>
            </p:nvSpPr>
            <p:spPr bwMode="auto">
              <a:xfrm>
                <a:off x="3508" y="3058"/>
                <a:ext cx="128" cy="124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Freeform 2439"/>
              <p:cNvSpPr/>
              <p:nvPr/>
            </p:nvSpPr>
            <p:spPr bwMode="auto">
              <a:xfrm>
                <a:off x="3596" y="309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Freeform 2440"/>
              <p:cNvSpPr/>
              <p:nvPr/>
            </p:nvSpPr>
            <p:spPr bwMode="auto">
              <a:xfrm>
                <a:off x="3548" y="309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Freeform 2441"/>
              <p:cNvSpPr/>
              <p:nvPr/>
            </p:nvSpPr>
            <p:spPr bwMode="auto">
              <a:xfrm>
                <a:off x="3526" y="3142"/>
                <a:ext cx="94" cy="40"/>
              </a:xfrm>
              <a:custGeom>
                <a:avLst/>
                <a:gdLst>
                  <a:gd name="T0" fmla="*/ 46 w 94"/>
                  <a:gd name="T1" fmla="*/ 0 h 40"/>
                  <a:gd name="T2" fmla="*/ 46 w 94"/>
                  <a:gd name="T3" fmla="*/ 0 h 40"/>
                  <a:gd name="T4" fmla="*/ 36 w 94"/>
                  <a:gd name="T5" fmla="*/ 0 h 40"/>
                  <a:gd name="T6" fmla="*/ 36 w 94"/>
                  <a:gd name="T7" fmla="*/ 0 h 40"/>
                  <a:gd name="T8" fmla="*/ 22 w 94"/>
                  <a:gd name="T9" fmla="*/ 6 h 40"/>
                  <a:gd name="T10" fmla="*/ 12 w 94"/>
                  <a:gd name="T11" fmla="*/ 10 h 40"/>
                  <a:gd name="T12" fmla="*/ 4 w 94"/>
                  <a:gd name="T13" fmla="*/ 12 h 40"/>
                  <a:gd name="T14" fmla="*/ 2 w 94"/>
                  <a:gd name="T15" fmla="*/ 14 h 40"/>
                  <a:gd name="T16" fmla="*/ 0 w 94"/>
                  <a:gd name="T17" fmla="*/ 18 h 40"/>
                  <a:gd name="T18" fmla="*/ 0 w 94"/>
                  <a:gd name="T19" fmla="*/ 18 h 40"/>
                  <a:gd name="T20" fmla="*/ 0 w 94"/>
                  <a:gd name="T21" fmla="*/ 40 h 40"/>
                  <a:gd name="T22" fmla="*/ 0 w 94"/>
                  <a:gd name="T23" fmla="*/ 40 h 40"/>
                  <a:gd name="T24" fmla="*/ 94 w 94"/>
                  <a:gd name="T25" fmla="*/ 40 h 40"/>
                  <a:gd name="T26" fmla="*/ 94 w 94"/>
                  <a:gd name="T27" fmla="*/ 40 h 40"/>
                  <a:gd name="T28" fmla="*/ 94 w 94"/>
                  <a:gd name="T29" fmla="*/ 18 h 40"/>
                  <a:gd name="T30" fmla="*/ 94 w 94"/>
                  <a:gd name="T31" fmla="*/ 18 h 40"/>
                  <a:gd name="T32" fmla="*/ 92 w 94"/>
                  <a:gd name="T33" fmla="*/ 14 h 40"/>
                  <a:gd name="T34" fmla="*/ 90 w 94"/>
                  <a:gd name="T35" fmla="*/ 12 h 40"/>
                  <a:gd name="T36" fmla="*/ 82 w 94"/>
                  <a:gd name="T37" fmla="*/ 10 h 40"/>
                  <a:gd name="T38" fmla="*/ 72 w 94"/>
                  <a:gd name="T39" fmla="*/ 6 h 40"/>
                  <a:gd name="T40" fmla="*/ 58 w 94"/>
                  <a:gd name="T41" fmla="*/ 0 h 40"/>
                  <a:gd name="T42" fmla="*/ 46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18"/>
                    </a:lnTo>
                    <a:lnTo>
                      <a:pt x="94" y="18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10"/>
                    </a:lnTo>
                    <a:lnTo>
                      <a:pt x="72" y="6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Freeform 2442"/>
              <p:cNvSpPr/>
              <p:nvPr/>
            </p:nvSpPr>
            <p:spPr bwMode="auto">
              <a:xfrm>
                <a:off x="3526" y="3142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46 w 46"/>
                  <a:gd name="T3" fmla="*/ 0 h 40"/>
                  <a:gd name="T4" fmla="*/ 36 w 46"/>
                  <a:gd name="T5" fmla="*/ 0 h 40"/>
                  <a:gd name="T6" fmla="*/ 36 w 46"/>
                  <a:gd name="T7" fmla="*/ 0 h 40"/>
                  <a:gd name="T8" fmla="*/ 22 w 46"/>
                  <a:gd name="T9" fmla="*/ 6 h 40"/>
                  <a:gd name="T10" fmla="*/ 12 w 46"/>
                  <a:gd name="T11" fmla="*/ 10 h 40"/>
                  <a:gd name="T12" fmla="*/ 4 w 46"/>
                  <a:gd name="T13" fmla="*/ 12 h 40"/>
                  <a:gd name="T14" fmla="*/ 2 w 46"/>
                  <a:gd name="T15" fmla="*/ 14 h 40"/>
                  <a:gd name="T16" fmla="*/ 0 w 46"/>
                  <a:gd name="T17" fmla="*/ 18 h 40"/>
                  <a:gd name="T18" fmla="*/ 0 w 46"/>
                  <a:gd name="T19" fmla="*/ 18 h 40"/>
                  <a:gd name="T20" fmla="*/ 0 w 46"/>
                  <a:gd name="T21" fmla="*/ 40 h 40"/>
                  <a:gd name="T22" fmla="*/ 0 w 46"/>
                  <a:gd name="T23" fmla="*/ 40 h 40"/>
                  <a:gd name="T24" fmla="*/ 46 w 46"/>
                  <a:gd name="T25" fmla="*/ 40 h 40"/>
                  <a:gd name="T26" fmla="*/ 46 w 46"/>
                  <a:gd name="T27" fmla="*/ 0 h 40"/>
                  <a:gd name="T28" fmla="*/ 46 w 46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10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Freeform 2443"/>
              <p:cNvSpPr/>
              <p:nvPr/>
            </p:nvSpPr>
            <p:spPr bwMode="auto">
              <a:xfrm>
                <a:off x="3560" y="3142"/>
                <a:ext cx="26" cy="16"/>
              </a:xfrm>
              <a:custGeom>
                <a:avLst/>
                <a:gdLst>
                  <a:gd name="T0" fmla="*/ 12 w 26"/>
                  <a:gd name="T1" fmla="*/ 0 h 16"/>
                  <a:gd name="T2" fmla="*/ 12 w 26"/>
                  <a:gd name="T3" fmla="*/ 0 h 16"/>
                  <a:gd name="T4" fmla="*/ 2 w 26"/>
                  <a:gd name="T5" fmla="*/ 0 h 16"/>
                  <a:gd name="T6" fmla="*/ 2 w 26"/>
                  <a:gd name="T7" fmla="*/ 0 h 16"/>
                  <a:gd name="T8" fmla="*/ 0 w 26"/>
                  <a:gd name="T9" fmla="*/ 2 h 16"/>
                  <a:gd name="T10" fmla="*/ 0 w 26"/>
                  <a:gd name="T11" fmla="*/ 2 h 16"/>
                  <a:gd name="T12" fmla="*/ 0 w 26"/>
                  <a:gd name="T13" fmla="*/ 2 h 16"/>
                  <a:gd name="T14" fmla="*/ 0 w 26"/>
                  <a:gd name="T15" fmla="*/ 2 h 16"/>
                  <a:gd name="T16" fmla="*/ 0 w 26"/>
                  <a:gd name="T17" fmla="*/ 8 h 16"/>
                  <a:gd name="T18" fmla="*/ 4 w 26"/>
                  <a:gd name="T19" fmla="*/ 12 h 16"/>
                  <a:gd name="T20" fmla="*/ 8 w 26"/>
                  <a:gd name="T21" fmla="*/ 14 h 16"/>
                  <a:gd name="T22" fmla="*/ 12 w 26"/>
                  <a:gd name="T23" fmla="*/ 16 h 16"/>
                  <a:gd name="T24" fmla="*/ 12 w 26"/>
                  <a:gd name="T25" fmla="*/ 16 h 16"/>
                  <a:gd name="T26" fmla="*/ 12 w 26"/>
                  <a:gd name="T27" fmla="*/ 16 h 16"/>
                  <a:gd name="T28" fmla="*/ 18 w 26"/>
                  <a:gd name="T29" fmla="*/ 14 h 16"/>
                  <a:gd name="T30" fmla="*/ 22 w 26"/>
                  <a:gd name="T31" fmla="*/ 12 h 16"/>
                  <a:gd name="T32" fmla="*/ 26 w 26"/>
                  <a:gd name="T33" fmla="*/ 8 h 16"/>
                  <a:gd name="T34" fmla="*/ 26 w 26"/>
                  <a:gd name="T35" fmla="*/ 2 h 16"/>
                  <a:gd name="T36" fmla="*/ 26 w 26"/>
                  <a:gd name="T37" fmla="*/ 2 h 16"/>
                  <a:gd name="T38" fmla="*/ 26 w 26"/>
                  <a:gd name="T39" fmla="*/ 2 h 16"/>
                  <a:gd name="T40" fmla="*/ 26 w 26"/>
                  <a:gd name="T41" fmla="*/ 2 h 16"/>
                  <a:gd name="T42" fmla="*/ 24 w 26"/>
                  <a:gd name="T43" fmla="*/ 0 h 16"/>
                  <a:gd name="T44" fmla="*/ 12 w 26"/>
                  <a:gd name="T4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6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8" y="14"/>
                    </a:lnTo>
                    <a:lnTo>
                      <a:pt x="22" y="12"/>
                    </a:lnTo>
                    <a:lnTo>
                      <a:pt x="26" y="8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Freeform 2444"/>
              <p:cNvSpPr/>
              <p:nvPr/>
            </p:nvSpPr>
            <p:spPr bwMode="auto">
              <a:xfrm>
                <a:off x="3560" y="3142"/>
                <a:ext cx="12" cy="16"/>
              </a:xfrm>
              <a:custGeom>
                <a:avLst/>
                <a:gdLst>
                  <a:gd name="T0" fmla="*/ 12 w 12"/>
                  <a:gd name="T1" fmla="*/ 0 h 16"/>
                  <a:gd name="T2" fmla="*/ 12 w 12"/>
                  <a:gd name="T3" fmla="*/ 0 h 16"/>
                  <a:gd name="T4" fmla="*/ 2 w 12"/>
                  <a:gd name="T5" fmla="*/ 0 h 16"/>
                  <a:gd name="T6" fmla="*/ 2 w 12"/>
                  <a:gd name="T7" fmla="*/ 0 h 16"/>
                  <a:gd name="T8" fmla="*/ 0 w 12"/>
                  <a:gd name="T9" fmla="*/ 2 h 16"/>
                  <a:gd name="T10" fmla="*/ 0 w 12"/>
                  <a:gd name="T11" fmla="*/ 2 h 16"/>
                  <a:gd name="T12" fmla="*/ 0 w 12"/>
                  <a:gd name="T13" fmla="*/ 2 h 16"/>
                  <a:gd name="T14" fmla="*/ 0 w 12"/>
                  <a:gd name="T15" fmla="*/ 2 h 16"/>
                  <a:gd name="T16" fmla="*/ 0 w 12"/>
                  <a:gd name="T17" fmla="*/ 8 h 16"/>
                  <a:gd name="T18" fmla="*/ 4 w 12"/>
                  <a:gd name="T19" fmla="*/ 12 h 16"/>
                  <a:gd name="T20" fmla="*/ 8 w 12"/>
                  <a:gd name="T21" fmla="*/ 14 h 16"/>
                  <a:gd name="T22" fmla="*/ 12 w 12"/>
                  <a:gd name="T23" fmla="*/ 16 h 16"/>
                  <a:gd name="T24" fmla="*/ 12 w 12"/>
                  <a:gd name="T25" fmla="*/ 16 h 16"/>
                  <a:gd name="T26" fmla="*/ 12 w 12"/>
                  <a:gd name="T27" fmla="*/ 16 h 16"/>
                  <a:gd name="T28" fmla="*/ 12 w 12"/>
                  <a:gd name="T29" fmla="*/ 0 h 16"/>
                  <a:gd name="T30" fmla="*/ 12 w 12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16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Freeform 2445"/>
              <p:cNvSpPr/>
              <p:nvPr/>
            </p:nvSpPr>
            <p:spPr bwMode="auto">
              <a:xfrm>
                <a:off x="3562" y="3130"/>
                <a:ext cx="22" cy="24"/>
              </a:xfrm>
              <a:custGeom>
                <a:avLst/>
                <a:gdLst>
                  <a:gd name="T0" fmla="*/ 10 w 22"/>
                  <a:gd name="T1" fmla="*/ 24 h 24"/>
                  <a:gd name="T2" fmla="*/ 10 w 22"/>
                  <a:gd name="T3" fmla="*/ 24 h 24"/>
                  <a:gd name="T4" fmla="*/ 6 w 22"/>
                  <a:gd name="T5" fmla="*/ 24 h 24"/>
                  <a:gd name="T6" fmla="*/ 4 w 22"/>
                  <a:gd name="T7" fmla="*/ 22 h 24"/>
                  <a:gd name="T8" fmla="*/ 2 w 22"/>
                  <a:gd name="T9" fmla="*/ 18 h 24"/>
                  <a:gd name="T10" fmla="*/ 0 w 22"/>
                  <a:gd name="T11" fmla="*/ 14 h 24"/>
                  <a:gd name="T12" fmla="*/ 0 w 22"/>
                  <a:gd name="T13" fmla="*/ 14 h 24"/>
                  <a:gd name="T14" fmla="*/ 0 w 22"/>
                  <a:gd name="T15" fmla="*/ 14 h 24"/>
                  <a:gd name="T16" fmla="*/ 0 w 22"/>
                  <a:gd name="T17" fmla="*/ 0 h 24"/>
                  <a:gd name="T18" fmla="*/ 22 w 22"/>
                  <a:gd name="T19" fmla="*/ 0 h 24"/>
                  <a:gd name="T20" fmla="*/ 22 w 22"/>
                  <a:gd name="T21" fmla="*/ 14 h 24"/>
                  <a:gd name="T22" fmla="*/ 22 w 22"/>
                  <a:gd name="T23" fmla="*/ 14 h 24"/>
                  <a:gd name="T24" fmla="*/ 22 w 22"/>
                  <a:gd name="T25" fmla="*/ 14 h 24"/>
                  <a:gd name="T26" fmla="*/ 20 w 22"/>
                  <a:gd name="T27" fmla="*/ 18 h 24"/>
                  <a:gd name="T28" fmla="*/ 18 w 22"/>
                  <a:gd name="T29" fmla="*/ 22 h 24"/>
                  <a:gd name="T30" fmla="*/ 16 w 22"/>
                  <a:gd name="T31" fmla="*/ 24 h 24"/>
                  <a:gd name="T32" fmla="*/ 10 w 22"/>
                  <a:gd name="T33" fmla="*/ 24 h 24"/>
                  <a:gd name="T34" fmla="*/ 10 w 22"/>
                  <a:gd name="T3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0" y="18"/>
                    </a:lnTo>
                    <a:lnTo>
                      <a:pt x="18" y="22"/>
                    </a:lnTo>
                    <a:lnTo>
                      <a:pt x="16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Freeform 2446"/>
              <p:cNvSpPr/>
              <p:nvPr/>
            </p:nvSpPr>
            <p:spPr bwMode="auto">
              <a:xfrm>
                <a:off x="3562" y="3130"/>
                <a:ext cx="10" cy="24"/>
              </a:xfrm>
              <a:custGeom>
                <a:avLst/>
                <a:gdLst>
                  <a:gd name="T0" fmla="*/ 10 w 10"/>
                  <a:gd name="T1" fmla="*/ 24 h 24"/>
                  <a:gd name="T2" fmla="*/ 10 w 10"/>
                  <a:gd name="T3" fmla="*/ 24 h 24"/>
                  <a:gd name="T4" fmla="*/ 6 w 10"/>
                  <a:gd name="T5" fmla="*/ 24 h 24"/>
                  <a:gd name="T6" fmla="*/ 4 w 10"/>
                  <a:gd name="T7" fmla="*/ 22 h 24"/>
                  <a:gd name="T8" fmla="*/ 2 w 10"/>
                  <a:gd name="T9" fmla="*/ 18 h 24"/>
                  <a:gd name="T10" fmla="*/ 0 w 10"/>
                  <a:gd name="T11" fmla="*/ 14 h 24"/>
                  <a:gd name="T12" fmla="*/ 0 w 10"/>
                  <a:gd name="T13" fmla="*/ 14 h 24"/>
                  <a:gd name="T14" fmla="*/ 0 w 10"/>
                  <a:gd name="T15" fmla="*/ 14 h 24"/>
                  <a:gd name="T16" fmla="*/ 0 w 10"/>
                  <a:gd name="T17" fmla="*/ 0 h 24"/>
                  <a:gd name="T18" fmla="*/ 10 w 10"/>
                  <a:gd name="T19" fmla="*/ 0 h 24"/>
                  <a:gd name="T20" fmla="*/ 10 w 10"/>
                  <a:gd name="T21" fmla="*/ 24 h 24"/>
                  <a:gd name="T22" fmla="*/ 10 w 10"/>
                  <a:gd name="T2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4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Freeform 2447"/>
              <p:cNvSpPr/>
              <p:nvPr/>
            </p:nvSpPr>
            <p:spPr bwMode="auto">
              <a:xfrm>
                <a:off x="3550" y="3070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Freeform 2448"/>
              <p:cNvSpPr/>
              <p:nvPr/>
            </p:nvSpPr>
            <p:spPr bwMode="auto">
              <a:xfrm>
                <a:off x="3550" y="3070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4 w 22"/>
                  <a:gd name="T7" fmla="*/ 2 h 64"/>
                  <a:gd name="T8" fmla="*/ 6 w 22"/>
                  <a:gd name="T9" fmla="*/ 6 h 64"/>
                  <a:gd name="T10" fmla="*/ 2 w 22"/>
                  <a:gd name="T11" fmla="*/ 14 h 64"/>
                  <a:gd name="T12" fmla="*/ 0 w 22"/>
                  <a:gd name="T13" fmla="*/ 22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Freeform 2449"/>
              <p:cNvSpPr/>
              <p:nvPr/>
            </p:nvSpPr>
            <p:spPr bwMode="auto">
              <a:xfrm>
                <a:off x="3568" y="3122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Freeform 2450"/>
              <p:cNvSpPr/>
              <p:nvPr/>
            </p:nvSpPr>
            <p:spPr bwMode="auto">
              <a:xfrm>
                <a:off x="3578" y="3098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  <a:gd name="T10" fmla="*/ 12 w 14"/>
                  <a:gd name="T11" fmla="*/ 2 h 2"/>
                  <a:gd name="T12" fmla="*/ 10 w 14"/>
                  <a:gd name="T13" fmla="*/ 2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2 h 2"/>
                  <a:gd name="T20" fmla="*/ 0 w 14"/>
                  <a:gd name="T21" fmla="*/ 2 h 2"/>
                  <a:gd name="T22" fmla="*/ 0 w 14"/>
                  <a:gd name="T23" fmla="*/ 2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Freeform 2451"/>
              <p:cNvSpPr/>
              <p:nvPr/>
            </p:nvSpPr>
            <p:spPr bwMode="auto">
              <a:xfrm>
                <a:off x="3554" y="3098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0 h 2"/>
                  <a:gd name="T6" fmla="*/ 2 w 14"/>
                  <a:gd name="T7" fmla="*/ 0 h 2"/>
                  <a:gd name="T8" fmla="*/ 0 w 14"/>
                  <a:gd name="T9" fmla="*/ 2 h 2"/>
                  <a:gd name="T10" fmla="*/ 2 w 14"/>
                  <a:gd name="T11" fmla="*/ 2 h 2"/>
                  <a:gd name="T12" fmla="*/ 4 w 14"/>
                  <a:gd name="T13" fmla="*/ 2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2 h 2"/>
                  <a:gd name="T20" fmla="*/ 14 w 14"/>
                  <a:gd name="T21" fmla="*/ 2 h 2"/>
                  <a:gd name="T22" fmla="*/ 14 w 14"/>
                  <a:gd name="T23" fmla="*/ 2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Freeform 2452"/>
              <p:cNvSpPr/>
              <p:nvPr/>
            </p:nvSpPr>
            <p:spPr bwMode="auto">
              <a:xfrm>
                <a:off x="3550" y="3058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24 w 48"/>
                  <a:gd name="T3" fmla="*/ 8 h 40"/>
                  <a:gd name="T4" fmla="*/ 36 w 48"/>
                  <a:gd name="T5" fmla="*/ 6 h 40"/>
                  <a:gd name="T6" fmla="*/ 42 w 48"/>
                  <a:gd name="T7" fmla="*/ 0 h 40"/>
                  <a:gd name="T8" fmla="*/ 42 w 48"/>
                  <a:gd name="T9" fmla="*/ 0 h 40"/>
                  <a:gd name="T10" fmla="*/ 44 w 48"/>
                  <a:gd name="T11" fmla="*/ 6 h 40"/>
                  <a:gd name="T12" fmla="*/ 42 w 48"/>
                  <a:gd name="T13" fmla="*/ 10 h 40"/>
                  <a:gd name="T14" fmla="*/ 40 w 48"/>
                  <a:gd name="T15" fmla="*/ 14 h 40"/>
                  <a:gd name="T16" fmla="*/ 40 w 48"/>
                  <a:gd name="T17" fmla="*/ 14 h 40"/>
                  <a:gd name="T18" fmla="*/ 44 w 48"/>
                  <a:gd name="T19" fmla="*/ 14 h 40"/>
                  <a:gd name="T20" fmla="*/ 48 w 48"/>
                  <a:gd name="T21" fmla="*/ 14 h 40"/>
                  <a:gd name="T22" fmla="*/ 48 w 48"/>
                  <a:gd name="T23" fmla="*/ 14 h 40"/>
                  <a:gd name="T24" fmla="*/ 48 w 48"/>
                  <a:gd name="T25" fmla="*/ 18 h 40"/>
                  <a:gd name="T26" fmla="*/ 44 w 48"/>
                  <a:gd name="T27" fmla="*/ 20 h 40"/>
                  <a:gd name="T28" fmla="*/ 44 w 48"/>
                  <a:gd name="T29" fmla="*/ 20 h 40"/>
                  <a:gd name="T30" fmla="*/ 46 w 48"/>
                  <a:gd name="T31" fmla="*/ 28 h 40"/>
                  <a:gd name="T32" fmla="*/ 46 w 48"/>
                  <a:gd name="T33" fmla="*/ 40 h 40"/>
                  <a:gd name="T34" fmla="*/ 46 w 48"/>
                  <a:gd name="T35" fmla="*/ 40 h 40"/>
                  <a:gd name="T36" fmla="*/ 44 w 48"/>
                  <a:gd name="T37" fmla="*/ 36 h 40"/>
                  <a:gd name="T38" fmla="*/ 40 w 48"/>
                  <a:gd name="T39" fmla="*/ 30 h 40"/>
                  <a:gd name="T40" fmla="*/ 34 w 48"/>
                  <a:gd name="T41" fmla="*/ 24 h 40"/>
                  <a:gd name="T42" fmla="*/ 28 w 48"/>
                  <a:gd name="T43" fmla="*/ 22 h 40"/>
                  <a:gd name="T44" fmla="*/ 22 w 48"/>
                  <a:gd name="T45" fmla="*/ 22 h 40"/>
                  <a:gd name="T46" fmla="*/ 22 w 48"/>
                  <a:gd name="T47" fmla="*/ 22 h 40"/>
                  <a:gd name="T48" fmla="*/ 16 w 48"/>
                  <a:gd name="T49" fmla="*/ 22 h 40"/>
                  <a:gd name="T50" fmla="*/ 12 w 48"/>
                  <a:gd name="T51" fmla="*/ 24 h 40"/>
                  <a:gd name="T52" fmla="*/ 6 w 48"/>
                  <a:gd name="T53" fmla="*/ 30 h 40"/>
                  <a:gd name="T54" fmla="*/ 2 w 48"/>
                  <a:gd name="T55" fmla="*/ 36 h 40"/>
                  <a:gd name="T56" fmla="*/ 0 w 48"/>
                  <a:gd name="T57" fmla="*/ 40 h 40"/>
                  <a:gd name="T58" fmla="*/ 0 w 48"/>
                  <a:gd name="T59" fmla="*/ 40 h 40"/>
                  <a:gd name="T60" fmla="*/ 0 w 48"/>
                  <a:gd name="T61" fmla="*/ 32 h 40"/>
                  <a:gd name="T62" fmla="*/ 0 w 48"/>
                  <a:gd name="T63" fmla="*/ 26 h 40"/>
                  <a:gd name="T64" fmla="*/ 2 w 48"/>
                  <a:gd name="T65" fmla="*/ 20 h 40"/>
                  <a:gd name="T66" fmla="*/ 4 w 48"/>
                  <a:gd name="T67" fmla="*/ 16 h 40"/>
                  <a:gd name="T68" fmla="*/ 8 w 48"/>
                  <a:gd name="T69" fmla="*/ 12 h 40"/>
                  <a:gd name="T70" fmla="*/ 12 w 48"/>
                  <a:gd name="T71" fmla="*/ 10 h 40"/>
                  <a:gd name="T72" fmla="*/ 22 w 48"/>
                  <a:gd name="T73" fmla="*/ 8 h 40"/>
                  <a:gd name="T74" fmla="*/ 22 w 48"/>
                  <a:gd name="T75" fmla="*/ 8 h 40"/>
                  <a:gd name="T76" fmla="*/ 24 w 48"/>
                  <a:gd name="T77" fmla="*/ 8 h 40"/>
                  <a:gd name="T78" fmla="*/ 24 w 48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4" y="6"/>
                    </a:lnTo>
                    <a:lnTo>
                      <a:pt x="42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6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28" y="2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16" y="22"/>
                    </a:lnTo>
                    <a:lnTo>
                      <a:pt x="12" y="24"/>
                    </a:lnTo>
                    <a:lnTo>
                      <a:pt x="6" y="30"/>
                    </a:lnTo>
                    <a:lnTo>
                      <a:pt x="2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Freeform 2453"/>
              <p:cNvSpPr/>
              <p:nvPr/>
            </p:nvSpPr>
            <p:spPr bwMode="auto">
              <a:xfrm>
                <a:off x="3550" y="3066"/>
                <a:ext cx="22" cy="32"/>
              </a:xfrm>
              <a:custGeom>
                <a:avLst/>
                <a:gdLst>
                  <a:gd name="T0" fmla="*/ 22 w 22"/>
                  <a:gd name="T1" fmla="*/ 14 h 32"/>
                  <a:gd name="T2" fmla="*/ 22 w 22"/>
                  <a:gd name="T3" fmla="*/ 14 h 32"/>
                  <a:gd name="T4" fmla="*/ 22 w 22"/>
                  <a:gd name="T5" fmla="*/ 14 h 32"/>
                  <a:gd name="T6" fmla="*/ 16 w 22"/>
                  <a:gd name="T7" fmla="*/ 14 h 32"/>
                  <a:gd name="T8" fmla="*/ 12 w 22"/>
                  <a:gd name="T9" fmla="*/ 16 h 32"/>
                  <a:gd name="T10" fmla="*/ 6 w 22"/>
                  <a:gd name="T11" fmla="*/ 22 h 32"/>
                  <a:gd name="T12" fmla="*/ 2 w 22"/>
                  <a:gd name="T13" fmla="*/ 28 h 32"/>
                  <a:gd name="T14" fmla="*/ 0 w 22"/>
                  <a:gd name="T15" fmla="*/ 32 h 32"/>
                  <a:gd name="T16" fmla="*/ 0 w 22"/>
                  <a:gd name="T17" fmla="*/ 32 h 32"/>
                  <a:gd name="T18" fmla="*/ 0 w 22"/>
                  <a:gd name="T19" fmla="*/ 24 h 32"/>
                  <a:gd name="T20" fmla="*/ 0 w 22"/>
                  <a:gd name="T21" fmla="*/ 18 h 32"/>
                  <a:gd name="T22" fmla="*/ 2 w 22"/>
                  <a:gd name="T23" fmla="*/ 12 h 32"/>
                  <a:gd name="T24" fmla="*/ 4 w 22"/>
                  <a:gd name="T25" fmla="*/ 8 h 32"/>
                  <a:gd name="T26" fmla="*/ 8 w 22"/>
                  <a:gd name="T27" fmla="*/ 4 h 32"/>
                  <a:gd name="T28" fmla="*/ 12 w 22"/>
                  <a:gd name="T29" fmla="*/ 2 h 32"/>
                  <a:gd name="T30" fmla="*/ 22 w 22"/>
                  <a:gd name="T31" fmla="*/ 0 h 32"/>
                  <a:gd name="T32" fmla="*/ 22 w 22"/>
                  <a:gd name="T33" fmla="*/ 0 h 32"/>
                  <a:gd name="T34" fmla="*/ 22 w 22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22" y="14"/>
                    </a:moveTo>
                    <a:lnTo>
                      <a:pt x="22" y="14"/>
                    </a:lnTo>
                    <a:lnTo>
                      <a:pt x="22" y="14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6" y="22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Rectangle 2454"/>
              <p:cNvSpPr>
                <a:spLocks noChangeArrowheads="1"/>
              </p:cNvSpPr>
              <p:nvPr/>
            </p:nvSpPr>
            <p:spPr bwMode="auto">
              <a:xfrm>
                <a:off x="3570" y="3156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Rectangle 2455"/>
              <p:cNvSpPr>
                <a:spLocks noChangeArrowheads="1"/>
              </p:cNvSpPr>
              <p:nvPr/>
            </p:nvSpPr>
            <p:spPr bwMode="auto">
              <a:xfrm>
                <a:off x="3570" y="3156"/>
                <a:ext cx="2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Freeform 2456"/>
              <p:cNvSpPr>
                <a:spLocks noEditPoints="1"/>
              </p:cNvSpPr>
              <p:nvPr/>
            </p:nvSpPr>
            <p:spPr bwMode="auto">
              <a:xfrm>
                <a:off x="3572" y="3160"/>
                <a:ext cx="2" cy="20"/>
              </a:xfrm>
              <a:custGeom>
                <a:avLst/>
                <a:gdLst>
                  <a:gd name="T0" fmla="*/ 0 w 2"/>
                  <a:gd name="T1" fmla="*/ 18 h 20"/>
                  <a:gd name="T2" fmla="*/ 0 w 2"/>
                  <a:gd name="T3" fmla="*/ 18 h 20"/>
                  <a:gd name="T4" fmla="*/ 0 w 2"/>
                  <a:gd name="T5" fmla="*/ 18 h 20"/>
                  <a:gd name="T6" fmla="*/ 0 w 2"/>
                  <a:gd name="T7" fmla="*/ 18 h 20"/>
                  <a:gd name="T8" fmla="*/ 0 w 2"/>
                  <a:gd name="T9" fmla="*/ 20 h 20"/>
                  <a:gd name="T10" fmla="*/ 0 w 2"/>
                  <a:gd name="T11" fmla="*/ 20 h 20"/>
                  <a:gd name="T12" fmla="*/ 2 w 2"/>
                  <a:gd name="T13" fmla="*/ 18 h 20"/>
                  <a:gd name="T14" fmla="*/ 2 w 2"/>
                  <a:gd name="T15" fmla="*/ 18 h 20"/>
                  <a:gd name="T16" fmla="*/ 0 w 2"/>
                  <a:gd name="T17" fmla="*/ 18 h 20"/>
                  <a:gd name="T18" fmla="*/ 0 w 2"/>
                  <a:gd name="T19" fmla="*/ 18 h 20"/>
                  <a:gd name="T20" fmla="*/ 0 w 2"/>
                  <a:gd name="T21" fmla="*/ 0 h 20"/>
                  <a:gd name="T22" fmla="*/ 0 w 2"/>
                  <a:gd name="T23" fmla="*/ 0 h 20"/>
                  <a:gd name="T24" fmla="*/ 0 w 2"/>
                  <a:gd name="T25" fmla="*/ 2 h 20"/>
                  <a:gd name="T26" fmla="*/ 0 w 2"/>
                  <a:gd name="T27" fmla="*/ 2 h 20"/>
                  <a:gd name="T28" fmla="*/ 0 w 2"/>
                  <a:gd name="T29" fmla="*/ 2 h 20"/>
                  <a:gd name="T30" fmla="*/ 0 w 2"/>
                  <a:gd name="T31" fmla="*/ 2 h 20"/>
                  <a:gd name="T32" fmla="*/ 2 w 2"/>
                  <a:gd name="T33" fmla="*/ 2 h 20"/>
                  <a:gd name="T34" fmla="*/ 2 w 2"/>
                  <a:gd name="T35" fmla="*/ 2 h 20"/>
                  <a:gd name="T36" fmla="*/ 0 w 2"/>
                  <a:gd name="T37" fmla="*/ 0 h 20"/>
                  <a:gd name="T38" fmla="*/ 0 w 2"/>
                  <a:gd name="T39" fmla="*/ 0 h 20"/>
                  <a:gd name="T40" fmla="*/ 0 w 2"/>
                  <a:gd name="T41" fmla="*/ 8 h 20"/>
                  <a:gd name="T42" fmla="*/ 0 w 2"/>
                  <a:gd name="T43" fmla="*/ 8 h 20"/>
                  <a:gd name="T44" fmla="*/ 0 w 2"/>
                  <a:gd name="T45" fmla="*/ 10 h 20"/>
                  <a:gd name="T46" fmla="*/ 0 w 2"/>
                  <a:gd name="T47" fmla="*/ 10 h 20"/>
                  <a:gd name="T48" fmla="*/ 0 w 2"/>
                  <a:gd name="T49" fmla="*/ 12 h 20"/>
                  <a:gd name="T50" fmla="*/ 0 w 2"/>
                  <a:gd name="T51" fmla="*/ 12 h 20"/>
                  <a:gd name="T52" fmla="*/ 2 w 2"/>
                  <a:gd name="T53" fmla="*/ 10 h 20"/>
                  <a:gd name="T54" fmla="*/ 2 w 2"/>
                  <a:gd name="T55" fmla="*/ 10 h 20"/>
                  <a:gd name="T56" fmla="*/ 0 w 2"/>
                  <a:gd name="T57" fmla="*/ 8 h 20"/>
                  <a:gd name="T58" fmla="*/ 0 w 2"/>
                  <a:gd name="T5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" h="20">
                    <a:moveTo>
                      <a:pt x="0" y="18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8"/>
                    </a:move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Freeform 2457"/>
              <p:cNvSpPr>
                <a:spLocks noEditPoints="1"/>
              </p:cNvSpPr>
              <p:nvPr/>
            </p:nvSpPr>
            <p:spPr bwMode="auto">
              <a:xfrm>
                <a:off x="3572" y="3160"/>
                <a:ext cx="0" cy="20"/>
              </a:xfrm>
              <a:custGeom>
                <a:avLst/>
                <a:gdLst>
                  <a:gd name="T0" fmla="*/ 18 h 20"/>
                  <a:gd name="T1" fmla="*/ 18 h 20"/>
                  <a:gd name="T2" fmla="*/ 18 h 20"/>
                  <a:gd name="T3" fmla="*/ 18 h 20"/>
                  <a:gd name="T4" fmla="*/ 20 h 20"/>
                  <a:gd name="T5" fmla="*/ 20 h 20"/>
                  <a:gd name="T6" fmla="*/ 18 h 20"/>
                  <a:gd name="T7" fmla="*/ 18 h 20"/>
                  <a:gd name="T8" fmla="*/ 12 h 20"/>
                  <a:gd name="T9" fmla="*/ 8 h 20"/>
                  <a:gd name="T10" fmla="*/ 8 h 20"/>
                  <a:gd name="T11" fmla="*/ 8 h 20"/>
                  <a:gd name="T12" fmla="*/ 10 h 20"/>
                  <a:gd name="T13" fmla="*/ 10 h 20"/>
                  <a:gd name="T14" fmla="*/ 12 h 20"/>
                  <a:gd name="T15" fmla="*/ 12 h 20"/>
                  <a:gd name="T16" fmla="*/ 2 h 20"/>
                  <a:gd name="T17" fmla="*/ 0 h 20"/>
                  <a:gd name="T18" fmla="*/ 0 h 20"/>
                  <a:gd name="T19" fmla="*/ 0 h 20"/>
                  <a:gd name="T20" fmla="*/ 2 h 20"/>
                  <a:gd name="T21" fmla="*/ 2 h 20"/>
                  <a:gd name="T22" fmla="*/ 2 h 20"/>
                  <a:gd name="T23" fmla="*/ 2 h 2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</a:cxnLst>
                <a:rect l="0" t="0" r="r" b="b"/>
                <a:pathLst>
                  <a:path h="20">
                    <a:moveTo>
                      <a:pt x="0" y="18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0" y="12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611" name="Picture 2458"/>
              <p:cNvPicPr>
                <a:picLocks noChangeAspect="1" noChangeArrowheads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" y="2802"/>
                <a:ext cx="13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2" name="Picture 2459"/>
              <p:cNvPicPr>
                <a:picLocks noChangeAspect="1" noChangeArrowheads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" y="2554"/>
                <a:ext cx="13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3" name="Rectangle 2460"/>
              <p:cNvSpPr>
                <a:spLocks noChangeArrowheads="1"/>
              </p:cNvSpPr>
              <p:nvPr/>
            </p:nvSpPr>
            <p:spPr bwMode="auto">
              <a:xfrm>
                <a:off x="3508" y="2934"/>
                <a:ext cx="128" cy="124"/>
              </a:xfrm>
              <a:prstGeom prst="rect">
                <a:avLst/>
              </a:pr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Freeform 2461"/>
              <p:cNvSpPr/>
              <p:nvPr/>
            </p:nvSpPr>
            <p:spPr bwMode="auto">
              <a:xfrm>
                <a:off x="3534" y="2936"/>
                <a:ext cx="78" cy="70"/>
              </a:xfrm>
              <a:custGeom>
                <a:avLst/>
                <a:gdLst>
                  <a:gd name="T0" fmla="*/ 38 w 78"/>
                  <a:gd name="T1" fmla="*/ 0 h 70"/>
                  <a:gd name="T2" fmla="*/ 38 w 78"/>
                  <a:gd name="T3" fmla="*/ 0 h 70"/>
                  <a:gd name="T4" fmla="*/ 50 w 78"/>
                  <a:gd name="T5" fmla="*/ 2 h 70"/>
                  <a:gd name="T6" fmla="*/ 58 w 78"/>
                  <a:gd name="T7" fmla="*/ 4 h 70"/>
                  <a:gd name="T8" fmla="*/ 64 w 78"/>
                  <a:gd name="T9" fmla="*/ 10 h 70"/>
                  <a:gd name="T10" fmla="*/ 70 w 78"/>
                  <a:gd name="T11" fmla="*/ 16 h 70"/>
                  <a:gd name="T12" fmla="*/ 74 w 78"/>
                  <a:gd name="T13" fmla="*/ 22 h 70"/>
                  <a:gd name="T14" fmla="*/ 76 w 78"/>
                  <a:gd name="T15" fmla="*/ 30 h 70"/>
                  <a:gd name="T16" fmla="*/ 78 w 78"/>
                  <a:gd name="T17" fmla="*/ 48 h 70"/>
                  <a:gd name="T18" fmla="*/ 78 w 78"/>
                  <a:gd name="T19" fmla="*/ 48 h 70"/>
                  <a:gd name="T20" fmla="*/ 78 w 78"/>
                  <a:gd name="T21" fmla="*/ 52 h 70"/>
                  <a:gd name="T22" fmla="*/ 76 w 78"/>
                  <a:gd name="T23" fmla="*/ 56 h 70"/>
                  <a:gd name="T24" fmla="*/ 68 w 78"/>
                  <a:gd name="T25" fmla="*/ 62 h 70"/>
                  <a:gd name="T26" fmla="*/ 58 w 78"/>
                  <a:gd name="T27" fmla="*/ 68 h 70"/>
                  <a:gd name="T28" fmla="*/ 50 w 78"/>
                  <a:gd name="T29" fmla="*/ 70 h 70"/>
                  <a:gd name="T30" fmla="*/ 28 w 78"/>
                  <a:gd name="T31" fmla="*/ 70 h 70"/>
                  <a:gd name="T32" fmla="*/ 28 w 78"/>
                  <a:gd name="T33" fmla="*/ 70 h 70"/>
                  <a:gd name="T34" fmla="*/ 20 w 78"/>
                  <a:gd name="T35" fmla="*/ 68 h 70"/>
                  <a:gd name="T36" fmla="*/ 10 w 78"/>
                  <a:gd name="T37" fmla="*/ 62 h 70"/>
                  <a:gd name="T38" fmla="*/ 2 w 78"/>
                  <a:gd name="T39" fmla="*/ 56 h 70"/>
                  <a:gd name="T40" fmla="*/ 0 w 78"/>
                  <a:gd name="T41" fmla="*/ 52 h 70"/>
                  <a:gd name="T42" fmla="*/ 0 w 78"/>
                  <a:gd name="T43" fmla="*/ 48 h 70"/>
                  <a:gd name="T44" fmla="*/ 0 w 78"/>
                  <a:gd name="T45" fmla="*/ 48 h 70"/>
                  <a:gd name="T46" fmla="*/ 2 w 78"/>
                  <a:gd name="T47" fmla="*/ 30 h 70"/>
                  <a:gd name="T48" fmla="*/ 4 w 78"/>
                  <a:gd name="T49" fmla="*/ 22 h 70"/>
                  <a:gd name="T50" fmla="*/ 8 w 78"/>
                  <a:gd name="T51" fmla="*/ 16 h 70"/>
                  <a:gd name="T52" fmla="*/ 14 w 78"/>
                  <a:gd name="T53" fmla="*/ 10 h 70"/>
                  <a:gd name="T54" fmla="*/ 20 w 78"/>
                  <a:gd name="T55" fmla="*/ 4 h 70"/>
                  <a:gd name="T56" fmla="*/ 28 w 78"/>
                  <a:gd name="T57" fmla="*/ 2 h 70"/>
                  <a:gd name="T58" fmla="*/ 38 w 78"/>
                  <a:gd name="T59" fmla="*/ 0 h 70"/>
                  <a:gd name="T60" fmla="*/ 38 w 78"/>
                  <a:gd name="T6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70">
                    <a:moveTo>
                      <a:pt x="38" y="0"/>
                    </a:moveTo>
                    <a:lnTo>
                      <a:pt x="38" y="0"/>
                    </a:lnTo>
                    <a:lnTo>
                      <a:pt x="50" y="2"/>
                    </a:lnTo>
                    <a:lnTo>
                      <a:pt x="58" y="4"/>
                    </a:lnTo>
                    <a:lnTo>
                      <a:pt x="64" y="10"/>
                    </a:lnTo>
                    <a:lnTo>
                      <a:pt x="70" y="16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8" y="52"/>
                    </a:lnTo>
                    <a:lnTo>
                      <a:pt x="76" y="56"/>
                    </a:lnTo>
                    <a:lnTo>
                      <a:pt x="68" y="62"/>
                    </a:lnTo>
                    <a:lnTo>
                      <a:pt x="58" y="68"/>
                    </a:lnTo>
                    <a:lnTo>
                      <a:pt x="50" y="70"/>
                    </a:lnTo>
                    <a:lnTo>
                      <a:pt x="28" y="70"/>
                    </a:lnTo>
                    <a:lnTo>
                      <a:pt x="28" y="70"/>
                    </a:lnTo>
                    <a:lnTo>
                      <a:pt x="20" y="68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Freeform 2462"/>
              <p:cNvSpPr/>
              <p:nvPr/>
            </p:nvSpPr>
            <p:spPr bwMode="auto">
              <a:xfrm>
                <a:off x="3534" y="2936"/>
                <a:ext cx="38" cy="70"/>
              </a:xfrm>
              <a:custGeom>
                <a:avLst/>
                <a:gdLst>
                  <a:gd name="T0" fmla="*/ 38 w 38"/>
                  <a:gd name="T1" fmla="*/ 70 h 70"/>
                  <a:gd name="T2" fmla="*/ 28 w 38"/>
                  <a:gd name="T3" fmla="*/ 70 h 70"/>
                  <a:gd name="T4" fmla="*/ 28 w 38"/>
                  <a:gd name="T5" fmla="*/ 70 h 70"/>
                  <a:gd name="T6" fmla="*/ 20 w 38"/>
                  <a:gd name="T7" fmla="*/ 68 h 70"/>
                  <a:gd name="T8" fmla="*/ 10 w 38"/>
                  <a:gd name="T9" fmla="*/ 62 h 70"/>
                  <a:gd name="T10" fmla="*/ 2 w 38"/>
                  <a:gd name="T11" fmla="*/ 56 h 70"/>
                  <a:gd name="T12" fmla="*/ 0 w 38"/>
                  <a:gd name="T13" fmla="*/ 52 h 70"/>
                  <a:gd name="T14" fmla="*/ 0 w 38"/>
                  <a:gd name="T15" fmla="*/ 48 h 70"/>
                  <a:gd name="T16" fmla="*/ 0 w 38"/>
                  <a:gd name="T17" fmla="*/ 48 h 70"/>
                  <a:gd name="T18" fmla="*/ 2 w 38"/>
                  <a:gd name="T19" fmla="*/ 30 h 70"/>
                  <a:gd name="T20" fmla="*/ 4 w 38"/>
                  <a:gd name="T21" fmla="*/ 22 h 70"/>
                  <a:gd name="T22" fmla="*/ 8 w 38"/>
                  <a:gd name="T23" fmla="*/ 16 h 70"/>
                  <a:gd name="T24" fmla="*/ 14 w 38"/>
                  <a:gd name="T25" fmla="*/ 10 h 70"/>
                  <a:gd name="T26" fmla="*/ 20 w 38"/>
                  <a:gd name="T27" fmla="*/ 4 h 70"/>
                  <a:gd name="T28" fmla="*/ 28 w 38"/>
                  <a:gd name="T29" fmla="*/ 2 h 70"/>
                  <a:gd name="T30" fmla="*/ 38 w 38"/>
                  <a:gd name="T31" fmla="*/ 0 h 70"/>
                  <a:gd name="T32" fmla="*/ 38 w 38"/>
                  <a:gd name="T33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70">
                    <a:moveTo>
                      <a:pt x="38" y="70"/>
                    </a:moveTo>
                    <a:lnTo>
                      <a:pt x="28" y="70"/>
                    </a:lnTo>
                    <a:lnTo>
                      <a:pt x="28" y="70"/>
                    </a:lnTo>
                    <a:lnTo>
                      <a:pt x="20" y="68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7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Freeform 2463"/>
              <p:cNvSpPr/>
              <p:nvPr/>
            </p:nvSpPr>
            <p:spPr bwMode="auto">
              <a:xfrm>
                <a:off x="3526" y="3018"/>
                <a:ext cx="94" cy="40"/>
              </a:xfrm>
              <a:custGeom>
                <a:avLst/>
                <a:gdLst>
                  <a:gd name="T0" fmla="*/ 46 w 94"/>
                  <a:gd name="T1" fmla="*/ 0 h 40"/>
                  <a:gd name="T2" fmla="*/ 46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6 h 40"/>
                  <a:gd name="T10" fmla="*/ 82 w 94"/>
                  <a:gd name="T11" fmla="*/ 10 h 40"/>
                  <a:gd name="T12" fmla="*/ 90 w 94"/>
                  <a:gd name="T13" fmla="*/ 12 h 40"/>
                  <a:gd name="T14" fmla="*/ 92 w 94"/>
                  <a:gd name="T15" fmla="*/ 14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4 h 40"/>
                  <a:gd name="T34" fmla="*/ 4 w 94"/>
                  <a:gd name="T35" fmla="*/ 12 h 40"/>
                  <a:gd name="T36" fmla="*/ 12 w 94"/>
                  <a:gd name="T37" fmla="*/ 10 h 40"/>
                  <a:gd name="T38" fmla="*/ 22 w 94"/>
                  <a:gd name="T39" fmla="*/ 6 h 40"/>
                  <a:gd name="T40" fmla="*/ 36 w 94"/>
                  <a:gd name="T41" fmla="*/ 0 h 40"/>
                  <a:gd name="T42" fmla="*/ 46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Freeform 2464"/>
              <p:cNvSpPr/>
              <p:nvPr/>
            </p:nvSpPr>
            <p:spPr bwMode="auto">
              <a:xfrm>
                <a:off x="3526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2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Freeform 2465"/>
              <p:cNvSpPr/>
              <p:nvPr/>
            </p:nvSpPr>
            <p:spPr bwMode="auto">
              <a:xfrm>
                <a:off x="3562" y="3006"/>
                <a:ext cx="22" cy="22"/>
              </a:xfrm>
              <a:custGeom>
                <a:avLst/>
                <a:gdLst>
                  <a:gd name="T0" fmla="*/ 22 w 22"/>
                  <a:gd name="T1" fmla="*/ 0 h 22"/>
                  <a:gd name="T2" fmla="*/ 0 w 22"/>
                  <a:gd name="T3" fmla="*/ 0 h 22"/>
                  <a:gd name="T4" fmla="*/ 0 w 22"/>
                  <a:gd name="T5" fmla="*/ 12 h 22"/>
                  <a:gd name="T6" fmla="*/ 0 w 22"/>
                  <a:gd name="T7" fmla="*/ 12 h 22"/>
                  <a:gd name="T8" fmla="*/ 0 w 22"/>
                  <a:gd name="T9" fmla="*/ 12 h 22"/>
                  <a:gd name="T10" fmla="*/ 2 w 22"/>
                  <a:gd name="T11" fmla="*/ 16 h 22"/>
                  <a:gd name="T12" fmla="*/ 4 w 22"/>
                  <a:gd name="T13" fmla="*/ 20 h 22"/>
                  <a:gd name="T14" fmla="*/ 6 w 22"/>
                  <a:gd name="T15" fmla="*/ 22 h 22"/>
                  <a:gd name="T16" fmla="*/ 10 w 22"/>
                  <a:gd name="T17" fmla="*/ 22 h 22"/>
                  <a:gd name="T18" fmla="*/ 10 w 22"/>
                  <a:gd name="T19" fmla="*/ 22 h 22"/>
                  <a:gd name="T20" fmla="*/ 16 w 22"/>
                  <a:gd name="T21" fmla="*/ 22 h 22"/>
                  <a:gd name="T22" fmla="*/ 18 w 22"/>
                  <a:gd name="T23" fmla="*/ 20 h 22"/>
                  <a:gd name="T24" fmla="*/ 20 w 22"/>
                  <a:gd name="T25" fmla="*/ 16 h 22"/>
                  <a:gd name="T26" fmla="*/ 22 w 22"/>
                  <a:gd name="T27" fmla="*/ 12 h 22"/>
                  <a:gd name="T28" fmla="*/ 22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2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Freeform 2466"/>
              <p:cNvSpPr/>
              <p:nvPr/>
            </p:nvSpPr>
            <p:spPr bwMode="auto">
              <a:xfrm>
                <a:off x="3562" y="3006"/>
                <a:ext cx="10" cy="22"/>
              </a:xfrm>
              <a:custGeom>
                <a:avLst/>
                <a:gdLst>
                  <a:gd name="T0" fmla="*/ 10 w 10"/>
                  <a:gd name="T1" fmla="*/ 0 h 22"/>
                  <a:gd name="T2" fmla="*/ 0 w 10"/>
                  <a:gd name="T3" fmla="*/ 0 h 22"/>
                  <a:gd name="T4" fmla="*/ 0 w 10"/>
                  <a:gd name="T5" fmla="*/ 12 h 22"/>
                  <a:gd name="T6" fmla="*/ 0 w 10"/>
                  <a:gd name="T7" fmla="*/ 12 h 22"/>
                  <a:gd name="T8" fmla="*/ 0 w 10"/>
                  <a:gd name="T9" fmla="*/ 12 h 22"/>
                  <a:gd name="T10" fmla="*/ 2 w 10"/>
                  <a:gd name="T11" fmla="*/ 16 h 22"/>
                  <a:gd name="T12" fmla="*/ 4 w 10"/>
                  <a:gd name="T13" fmla="*/ 20 h 22"/>
                  <a:gd name="T14" fmla="*/ 6 w 10"/>
                  <a:gd name="T15" fmla="*/ 22 h 22"/>
                  <a:gd name="T16" fmla="*/ 10 w 10"/>
                  <a:gd name="T17" fmla="*/ 22 h 22"/>
                  <a:gd name="T18" fmla="*/ 10 w 10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Freeform 2467"/>
              <p:cNvSpPr/>
              <p:nvPr/>
            </p:nvSpPr>
            <p:spPr bwMode="auto">
              <a:xfrm>
                <a:off x="3558" y="3018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4 w 30"/>
                  <a:gd name="T7" fmla="*/ 0 h 40"/>
                  <a:gd name="T8" fmla="*/ 0 w 30"/>
                  <a:gd name="T9" fmla="*/ 2 h 40"/>
                  <a:gd name="T10" fmla="*/ 8 w 30"/>
                  <a:gd name="T11" fmla="*/ 40 h 40"/>
                  <a:gd name="T12" fmla="*/ 22 w 30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Freeform 2468"/>
              <p:cNvSpPr/>
              <p:nvPr/>
            </p:nvSpPr>
            <p:spPr bwMode="auto">
              <a:xfrm>
                <a:off x="3558" y="3018"/>
                <a:ext cx="14" cy="40"/>
              </a:xfrm>
              <a:custGeom>
                <a:avLst/>
                <a:gdLst>
                  <a:gd name="T0" fmla="*/ 14 w 14"/>
                  <a:gd name="T1" fmla="*/ 0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Freeform 2469"/>
              <p:cNvSpPr/>
              <p:nvPr/>
            </p:nvSpPr>
            <p:spPr bwMode="auto">
              <a:xfrm>
                <a:off x="3596" y="297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Freeform 2470"/>
              <p:cNvSpPr/>
              <p:nvPr/>
            </p:nvSpPr>
            <p:spPr bwMode="auto">
              <a:xfrm>
                <a:off x="3548" y="297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Freeform 2471"/>
              <p:cNvSpPr/>
              <p:nvPr/>
            </p:nvSpPr>
            <p:spPr bwMode="auto">
              <a:xfrm>
                <a:off x="3550" y="2948"/>
                <a:ext cx="46" cy="64"/>
              </a:xfrm>
              <a:custGeom>
                <a:avLst/>
                <a:gdLst>
                  <a:gd name="T0" fmla="*/ 0 w 46"/>
                  <a:gd name="T1" fmla="*/ 22 h 64"/>
                  <a:gd name="T2" fmla="*/ 0 w 46"/>
                  <a:gd name="T3" fmla="*/ 38 h 64"/>
                  <a:gd name="T4" fmla="*/ 0 w 46"/>
                  <a:gd name="T5" fmla="*/ 38 h 64"/>
                  <a:gd name="T6" fmla="*/ 2 w 46"/>
                  <a:gd name="T7" fmla="*/ 46 h 64"/>
                  <a:gd name="T8" fmla="*/ 8 w 46"/>
                  <a:gd name="T9" fmla="*/ 54 h 64"/>
                  <a:gd name="T10" fmla="*/ 16 w 46"/>
                  <a:gd name="T11" fmla="*/ 60 h 64"/>
                  <a:gd name="T12" fmla="*/ 20 w 46"/>
                  <a:gd name="T13" fmla="*/ 62 h 64"/>
                  <a:gd name="T14" fmla="*/ 22 w 46"/>
                  <a:gd name="T15" fmla="*/ 64 h 64"/>
                  <a:gd name="T16" fmla="*/ 22 w 46"/>
                  <a:gd name="T17" fmla="*/ 64 h 64"/>
                  <a:gd name="T18" fmla="*/ 26 w 46"/>
                  <a:gd name="T19" fmla="*/ 62 h 64"/>
                  <a:gd name="T20" fmla="*/ 30 w 46"/>
                  <a:gd name="T21" fmla="*/ 60 h 64"/>
                  <a:gd name="T22" fmla="*/ 38 w 46"/>
                  <a:gd name="T23" fmla="*/ 54 h 64"/>
                  <a:gd name="T24" fmla="*/ 44 w 46"/>
                  <a:gd name="T25" fmla="*/ 46 h 64"/>
                  <a:gd name="T26" fmla="*/ 46 w 46"/>
                  <a:gd name="T27" fmla="*/ 38 h 64"/>
                  <a:gd name="T28" fmla="*/ 46 w 46"/>
                  <a:gd name="T29" fmla="*/ 22 h 64"/>
                  <a:gd name="T30" fmla="*/ 46 w 46"/>
                  <a:gd name="T31" fmla="*/ 22 h 64"/>
                  <a:gd name="T32" fmla="*/ 44 w 46"/>
                  <a:gd name="T33" fmla="*/ 12 h 64"/>
                  <a:gd name="T34" fmla="*/ 38 w 46"/>
                  <a:gd name="T35" fmla="*/ 6 h 64"/>
                  <a:gd name="T36" fmla="*/ 32 w 46"/>
                  <a:gd name="T37" fmla="*/ 2 h 64"/>
                  <a:gd name="T38" fmla="*/ 22 w 46"/>
                  <a:gd name="T39" fmla="*/ 0 h 64"/>
                  <a:gd name="T40" fmla="*/ 22 w 46"/>
                  <a:gd name="T41" fmla="*/ 0 h 64"/>
                  <a:gd name="T42" fmla="*/ 14 w 46"/>
                  <a:gd name="T43" fmla="*/ 2 h 64"/>
                  <a:gd name="T44" fmla="*/ 8 w 46"/>
                  <a:gd name="T45" fmla="*/ 6 h 64"/>
                  <a:gd name="T46" fmla="*/ 2 w 46"/>
                  <a:gd name="T47" fmla="*/ 12 h 64"/>
                  <a:gd name="T48" fmla="*/ 0 w 46"/>
                  <a:gd name="T49" fmla="*/ 22 h 64"/>
                  <a:gd name="T50" fmla="*/ 0 w 46"/>
                  <a:gd name="T51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4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Freeform 2472"/>
              <p:cNvSpPr/>
              <p:nvPr/>
            </p:nvSpPr>
            <p:spPr bwMode="auto">
              <a:xfrm>
                <a:off x="3550" y="2948"/>
                <a:ext cx="22" cy="64"/>
              </a:xfrm>
              <a:custGeom>
                <a:avLst/>
                <a:gdLst>
                  <a:gd name="T0" fmla="*/ 0 w 22"/>
                  <a:gd name="T1" fmla="*/ 22 h 64"/>
                  <a:gd name="T2" fmla="*/ 0 w 22"/>
                  <a:gd name="T3" fmla="*/ 38 h 64"/>
                  <a:gd name="T4" fmla="*/ 0 w 22"/>
                  <a:gd name="T5" fmla="*/ 38 h 64"/>
                  <a:gd name="T6" fmla="*/ 2 w 22"/>
                  <a:gd name="T7" fmla="*/ 46 h 64"/>
                  <a:gd name="T8" fmla="*/ 8 w 22"/>
                  <a:gd name="T9" fmla="*/ 54 h 64"/>
                  <a:gd name="T10" fmla="*/ 16 w 22"/>
                  <a:gd name="T11" fmla="*/ 60 h 64"/>
                  <a:gd name="T12" fmla="*/ 20 w 22"/>
                  <a:gd name="T13" fmla="*/ 62 h 64"/>
                  <a:gd name="T14" fmla="*/ 22 w 22"/>
                  <a:gd name="T15" fmla="*/ 64 h 64"/>
                  <a:gd name="T16" fmla="*/ 22 w 22"/>
                  <a:gd name="T17" fmla="*/ 0 h 64"/>
                  <a:gd name="T18" fmla="*/ 22 w 22"/>
                  <a:gd name="T19" fmla="*/ 0 h 64"/>
                  <a:gd name="T20" fmla="*/ 14 w 22"/>
                  <a:gd name="T21" fmla="*/ 2 h 64"/>
                  <a:gd name="T22" fmla="*/ 8 w 22"/>
                  <a:gd name="T23" fmla="*/ 6 h 64"/>
                  <a:gd name="T24" fmla="*/ 2 w 22"/>
                  <a:gd name="T25" fmla="*/ 12 h 64"/>
                  <a:gd name="T26" fmla="*/ 0 w 22"/>
                  <a:gd name="T27" fmla="*/ 22 h 64"/>
                  <a:gd name="T28" fmla="*/ 0 w 22"/>
                  <a:gd name="T29" fmla="*/ 2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0" y="22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6"/>
                    </a:lnTo>
                    <a:lnTo>
                      <a:pt x="8" y="54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Freeform 2473"/>
              <p:cNvSpPr/>
              <p:nvPr/>
            </p:nvSpPr>
            <p:spPr bwMode="auto">
              <a:xfrm>
                <a:off x="3568" y="299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Freeform 2474"/>
              <p:cNvSpPr/>
              <p:nvPr/>
            </p:nvSpPr>
            <p:spPr bwMode="auto">
              <a:xfrm>
                <a:off x="3550" y="2946"/>
                <a:ext cx="46" cy="28"/>
              </a:xfrm>
              <a:custGeom>
                <a:avLst/>
                <a:gdLst>
                  <a:gd name="T0" fmla="*/ 14 w 46"/>
                  <a:gd name="T1" fmla="*/ 2 h 28"/>
                  <a:gd name="T2" fmla="*/ 14 w 46"/>
                  <a:gd name="T3" fmla="*/ 2 h 28"/>
                  <a:gd name="T4" fmla="*/ 6 w 46"/>
                  <a:gd name="T5" fmla="*/ 4 h 28"/>
                  <a:gd name="T6" fmla="*/ 2 w 46"/>
                  <a:gd name="T7" fmla="*/ 8 h 28"/>
                  <a:gd name="T8" fmla="*/ 0 w 46"/>
                  <a:gd name="T9" fmla="*/ 16 h 28"/>
                  <a:gd name="T10" fmla="*/ 0 w 46"/>
                  <a:gd name="T11" fmla="*/ 28 h 28"/>
                  <a:gd name="T12" fmla="*/ 0 w 46"/>
                  <a:gd name="T13" fmla="*/ 28 h 28"/>
                  <a:gd name="T14" fmla="*/ 8 w 46"/>
                  <a:gd name="T15" fmla="*/ 20 h 28"/>
                  <a:gd name="T16" fmla="*/ 14 w 46"/>
                  <a:gd name="T17" fmla="*/ 10 h 28"/>
                  <a:gd name="T18" fmla="*/ 14 w 46"/>
                  <a:gd name="T19" fmla="*/ 10 h 28"/>
                  <a:gd name="T20" fmla="*/ 20 w 46"/>
                  <a:gd name="T21" fmla="*/ 18 h 28"/>
                  <a:gd name="T22" fmla="*/ 30 w 46"/>
                  <a:gd name="T23" fmla="*/ 22 h 28"/>
                  <a:gd name="T24" fmla="*/ 38 w 46"/>
                  <a:gd name="T25" fmla="*/ 26 h 28"/>
                  <a:gd name="T26" fmla="*/ 46 w 46"/>
                  <a:gd name="T27" fmla="*/ 28 h 28"/>
                  <a:gd name="T28" fmla="*/ 46 w 46"/>
                  <a:gd name="T29" fmla="*/ 28 h 28"/>
                  <a:gd name="T30" fmla="*/ 46 w 46"/>
                  <a:gd name="T31" fmla="*/ 20 h 28"/>
                  <a:gd name="T32" fmla="*/ 44 w 46"/>
                  <a:gd name="T33" fmla="*/ 12 h 28"/>
                  <a:gd name="T34" fmla="*/ 42 w 46"/>
                  <a:gd name="T35" fmla="*/ 8 h 28"/>
                  <a:gd name="T36" fmla="*/ 38 w 46"/>
                  <a:gd name="T37" fmla="*/ 4 h 28"/>
                  <a:gd name="T38" fmla="*/ 32 w 46"/>
                  <a:gd name="T39" fmla="*/ 0 h 28"/>
                  <a:gd name="T40" fmla="*/ 26 w 46"/>
                  <a:gd name="T41" fmla="*/ 0 h 28"/>
                  <a:gd name="T42" fmla="*/ 14 w 46"/>
                  <a:gd name="T43" fmla="*/ 2 h 28"/>
                  <a:gd name="T44" fmla="*/ 14 w 46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18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Freeform 2475"/>
              <p:cNvSpPr/>
              <p:nvPr/>
            </p:nvSpPr>
            <p:spPr bwMode="auto">
              <a:xfrm>
                <a:off x="3550" y="2946"/>
                <a:ext cx="22" cy="28"/>
              </a:xfrm>
              <a:custGeom>
                <a:avLst/>
                <a:gdLst>
                  <a:gd name="T0" fmla="*/ 14 w 22"/>
                  <a:gd name="T1" fmla="*/ 2 h 28"/>
                  <a:gd name="T2" fmla="*/ 14 w 22"/>
                  <a:gd name="T3" fmla="*/ 2 h 28"/>
                  <a:gd name="T4" fmla="*/ 6 w 22"/>
                  <a:gd name="T5" fmla="*/ 4 h 28"/>
                  <a:gd name="T6" fmla="*/ 2 w 22"/>
                  <a:gd name="T7" fmla="*/ 8 h 28"/>
                  <a:gd name="T8" fmla="*/ 0 w 22"/>
                  <a:gd name="T9" fmla="*/ 16 h 28"/>
                  <a:gd name="T10" fmla="*/ 0 w 22"/>
                  <a:gd name="T11" fmla="*/ 28 h 28"/>
                  <a:gd name="T12" fmla="*/ 0 w 22"/>
                  <a:gd name="T13" fmla="*/ 28 h 28"/>
                  <a:gd name="T14" fmla="*/ 8 w 22"/>
                  <a:gd name="T15" fmla="*/ 20 h 28"/>
                  <a:gd name="T16" fmla="*/ 14 w 22"/>
                  <a:gd name="T17" fmla="*/ 10 h 28"/>
                  <a:gd name="T18" fmla="*/ 14 w 22"/>
                  <a:gd name="T19" fmla="*/ 10 h 28"/>
                  <a:gd name="T20" fmla="*/ 18 w 22"/>
                  <a:gd name="T21" fmla="*/ 14 h 28"/>
                  <a:gd name="T22" fmla="*/ 22 w 22"/>
                  <a:gd name="T23" fmla="*/ 18 h 28"/>
                  <a:gd name="T24" fmla="*/ 22 w 22"/>
                  <a:gd name="T25" fmla="*/ 0 h 28"/>
                  <a:gd name="T26" fmla="*/ 22 w 22"/>
                  <a:gd name="T27" fmla="*/ 0 h 28"/>
                  <a:gd name="T28" fmla="*/ 14 w 22"/>
                  <a:gd name="T29" fmla="*/ 2 h 28"/>
                  <a:gd name="T30" fmla="*/ 14 w 22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4"/>
                    </a:lnTo>
                    <a:lnTo>
                      <a:pt x="22" y="18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Freeform 2476"/>
              <p:cNvSpPr>
                <a:spLocks noEditPoints="1"/>
              </p:cNvSpPr>
              <p:nvPr/>
            </p:nvSpPr>
            <p:spPr bwMode="auto">
              <a:xfrm>
                <a:off x="3548" y="2972"/>
                <a:ext cx="50" cy="16"/>
              </a:xfrm>
              <a:custGeom>
                <a:avLst/>
                <a:gdLst>
                  <a:gd name="T0" fmla="*/ 24 w 50"/>
                  <a:gd name="T1" fmla="*/ 2 h 16"/>
                  <a:gd name="T2" fmla="*/ 30 w 50"/>
                  <a:gd name="T3" fmla="*/ 2 h 16"/>
                  <a:gd name="T4" fmla="*/ 44 w 50"/>
                  <a:gd name="T5" fmla="*/ 2 h 16"/>
                  <a:gd name="T6" fmla="*/ 50 w 50"/>
                  <a:gd name="T7" fmla="*/ 2 h 16"/>
                  <a:gd name="T8" fmla="*/ 50 w 50"/>
                  <a:gd name="T9" fmla="*/ 4 h 16"/>
                  <a:gd name="T10" fmla="*/ 48 w 50"/>
                  <a:gd name="T11" fmla="*/ 4 h 16"/>
                  <a:gd name="T12" fmla="*/ 44 w 50"/>
                  <a:gd name="T13" fmla="*/ 12 h 16"/>
                  <a:gd name="T14" fmla="*/ 38 w 50"/>
                  <a:gd name="T15" fmla="*/ 16 h 16"/>
                  <a:gd name="T16" fmla="*/ 34 w 50"/>
                  <a:gd name="T17" fmla="*/ 14 h 16"/>
                  <a:gd name="T18" fmla="*/ 26 w 50"/>
                  <a:gd name="T19" fmla="*/ 6 h 16"/>
                  <a:gd name="T20" fmla="*/ 24 w 50"/>
                  <a:gd name="T21" fmla="*/ 6 h 16"/>
                  <a:gd name="T22" fmla="*/ 24 w 50"/>
                  <a:gd name="T23" fmla="*/ 6 h 16"/>
                  <a:gd name="T24" fmla="*/ 20 w 50"/>
                  <a:gd name="T25" fmla="*/ 12 h 16"/>
                  <a:gd name="T26" fmla="*/ 12 w 50"/>
                  <a:gd name="T27" fmla="*/ 16 h 16"/>
                  <a:gd name="T28" fmla="*/ 8 w 50"/>
                  <a:gd name="T29" fmla="*/ 14 h 16"/>
                  <a:gd name="T30" fmla="*/ 2 w 50"/>
                  <a:gd name="T31" fmla="*/ 4 h 16"/>
                  <a:gd name="T32" fmla="*/ 0 w 50"/>
                  <a:gd name="T33" fmla="*/ 4 h 16"/>
                  <a:gd name="T34" fmla="*/ 0 w 50"/>
                  <a:gd name="T35" fmla="*/ 2 h 16"/>
                  <a:gd name="T36" fmla="*/ 6 w 50"/>
                  <a:gd name="T37" fmla="*/ 2 h 16"/>
                  <a:gd name="T38" fmla="*/ 14 w 50"/>
                  <a:gd name="T39" fmla="*/ 0 h 16"/>
                  <a:gd name="T40" fmla="*/ 20 w 50"/>
                  <a:gd name="T41" fmla="*/ 2 h 16"/>
                  <a:gd name="T42" fmla="*/ 24 w 50"/>
                  <a:gd name="T43" fmla="*/ 2 h 16"/>
                  <a:gd name="T44" fmla="*/ 8 w 50"/>
                  <a:gd name="T45" fmla="*/ 12 h 16"/>
                  <a:gd name="T46" fmla="*/ 4 w 50"/>
                  <a:gd name="T47" fmla="*/ 6 h 16"/>
                  <a:gd name="T48" fmla="*/ 6 w 50"/>
                  <a:gd name="T49" fmla="*/ 4 h 16"/>
                  <a:gd name="T50" fmla="*/ 14 w 50"/>
                  <a:gd name="T51" fmla="*/ 2 h 16"/>
                  <a:gd name="T52" fmla="*/ 22 w 50"/>
                  <a:gd name="T53" fmla="*/ 4 h 16"/>
                  <a:gd name="T54" fmla="*/ 22 w 50"/>
                  <a:gd name="T55" fmla="*/ 8 h 16"/>
                  <a:gd name="T56" fmla="*/ 18 w 50"/>
                  <a:gd name="T57" fmla="*/ 12 h 16"/>
                  <a:gd name="T58" fmla="*/ 8 w 50"/>
                  <a:gd name="T59" fmla="*/ 12 h 16"/>
                  <a:gd name="T60" fmla="*/ 42 w 50"/>
                  <a:gd name="T61" fmla="*/ 12 h 16"/>
                  <a:gd name="T62" fmla="*/ 44 w 50"/>
                  <a:gd name="T63" fmla="*/ 8 h 16"/>
                  <a:gd name="T64" fmla="*/ 44 w 50"/>
                  <a:gd name="T65" fmla="*/ 4 h 16"/>
                  <a:gd name="T66" fmla="*/ 42 w 50"/>
                  <a:gd name="T67" fmla="*/ 2 h 16"/>
                  <a:gd name="T68" fmla="*/ 32 w 50"/>
                  <a:gd name="T69" fmla="*/ 2 h 16"/>
                  <a:gd name="T70" fmla="*/ 28 w 50"/>
                  <a:gd name="T71" fmla="*/ 4 h 16"/>
                  <a:gd name="T72" fmla="*/ 32 w 50"/>
                  <a:gd name="T73" fmla="*/ 12 h 16"/>
                  <a:gd name="T74" fmla="*/ 38 w 50"/>
                  <a:gd name="T75" fmla="*/ 14 h 16"/>
                  <a:gd name="T76" fmla="*/ 42 w 50"/>
                  <a:gd name="T7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6">
                    <a:moveTo>
                      <a:pt x="24" y="2"/>
                    </a:moveTo>
                    <a:lnTo>
                      <a:pt x="24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4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4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Freeform 2477"/>
              <p:cNvSpPr>
                <a:spLocks noEditPoints="1"/>
              </p:cNvSpPr>
              <p:nvPr/>
            </p:nvSpPr>
            <p:spPr bwMode="auto">
              <a:xfrm>
                <a:off x="3548" y="2972"/>
                <a:ext cx="24" cy="16"/>
              </a:xfrm>
              <a:custGeom>
                <a:avLst/>
                <a:gdLst>
                  <a:gd name="T0" fmla="*/ 24 w 24"/>
                  <a:gd name="T1" fmla="*/ 6 h 16"/>
                  <a:gd name="T2" fmla="*/ 24 w 24"/>
                  <a:gd name="T3" fmla="*/ 6 h 16"/>
                  <a:gd name="T4" fmla="*/ 24 w 24"/>
                  <a:gd name="T5" fmla="*/ 6 h 16"/>
                  <a:gd name="T6" fmla="*/ 20 w 24"/>
                  <a:gd name="T7" fmla="*/ 12 h 16"/>
                  <a:gd name="T8" fmla="*/ 16 w 24"/>
                  <a:gd name="T9" fmla="*/ 14 h 16"/>
                  <a:gd name="T10" fmla="*/ 12 w 24"/>
                  <a:gd name="T11" fmla="*/ 16 h 16"/>
                  <a:gd name="T12" fmla="*/ 12 w 24"/>
                  <a:gd name="T13" fmla="*/ 16 h 16"/>
                  <a:gd name="T14" fmla="*/ 8 w 24"/>
                  <a:gd name="T15" fmla="*/ 14 h 16"/>
                  <a:gd name="T16" fmla="*/ 6 w 24"/>
                  <a:gd name="T17" fmla="*/ 12 h 16"/>
                  <a:gd name="T18" fmla="*/ 2 w 24"/>
                  <a:gd name="T19" fmla="*/ 4 h 16"/>
                  <a:gd name="T20" fmla="*/ 2 w 24"/>
                  <a:gd name="T21" fmla="*/ 4 h 16"/>
                  <a:gd name="T22" fmla="*/ 0 w 24"/>
                  <a:gd name="T23" fmla="*/ 4 h 16"/>
                  <a:gd name="T24" fmla="*/ 0 w 24"/>
                  <a:gd name="T25" fmla="*/ 4 h 16"/>
                  <a:gd name="T26" fmla="*/ 0 w 24"/>
                  <a:gd name="T27" fmla="*/ 2 h 16"/>
                  <a:gd name="T28" fmla="*/ 0 w 24"/>
                  <a:gd name="T29" fmla="*/ 2 h 16"/>
                  <a:gd name="T30" fmla="*/ 6 w 24"/>
                  <a:gd name="T31" fmla="*/ 2 h 16"/>
                  <a:gd name="T32" fmla="*/ 6 w 24"/>
                  <a:gd name="T33" fmla="*/ 2 h 16"/>
                  <a:gd name="T34" fmla="*/ 14 w 24"/>
                  <a:gd name="T35" fmla="*/ 0 h 16"/>
                  <a:gd name="T36" fmla="*/ 20 w 24"/>
                  <a:gd name="T37" fmla="*/ 2 h 16"/>
                  <a:gd name="T38" fmla="*/ 24 w 24"/>
                  <a:gd name="T39" fmla="*/ 2 h 16"/>
                  <a:gd name="T40" fmla="*/ 24 w 24"/>
                  <a:gd name="T41" fmla="*/ 6 h 16"/>
                  <a:gd name="T42" fmla="*/ 8 w 24"/>
                  <a:gd name="T43" fmla="*/ 12 h 16"/>
                  <a:gd name="T44" fmla="*/ 8 w 24"/>
                  <a:gd name="T45" fmla="*/ 12 h 16"/>
                  <a:gd name="T46" fmla="*/ 6 w 24"/>
                  <a:gd name="T47" fmla="*/ 8 h 16"/>
                  <a:gd name="T48" fmla="*/ 4 w 24"/>
                  <a:gd name="T49" fmla="*/ 6 h 16"/>
                  <a:gd name="T50" fmla="*/ 6 w 24"/>
                  <a:gd name="T51" fmla="*/ 4 h 16"/>
                  <a:gd name="T52" fmla="*/ 6 w 24"/>
                  <a:gd name="T53" fmla="*/ 4 h 16"/>
                  <a:gd name="T54" fmla="*/ 8 w 24"/>
                  <a:gd name="T55" fmla="*/ 2 h 16"/>
                  <a:gd name="T56" fmla="*/ 14 w 24"/>
                  <a:gd name="T57" fmla="*/ 2 h 16"/>
                  <a:gd name="T58" fmla="*/ 18 w 24"/>
                  <a:gd name="T59" fmla="*/ 2 h 16"/>
                  <a:gd name="T60" fmla="*/ 22 w 24"/>
                  <a:gd name="T61" fmla="*/ 4 h 16"/>
                  <a:gd name="T62" fmla="*/ 22 w 24"/>
                  <a:gd name="T63" fmla="*/ 4 h 16"/>
                  <a:gd name="T64" fmla="*/ 22 w 24"/>
                  <a:gd name="T65" fmla="*/ 8 h 16"/>
                  <a:gd name="T66" fmla="*/ 18 w 24"/>
                  <a:gd name="T67" fmla="*/ 12 h 16"/>
                  <a:gd name="T68" fmla="*/ 18 w 24"/>
                  <a:gd name="T69" fmla="*/ 12 h 16"/>
                  <a:gd name="T70" fmla="*/ 12 w 24"/>
                  <a:gd name="T71" fmla="*/ 14 h 16"/>
                  <a:gd name="T72" fmla="*/ 8 w 24"/>
                  <a:gd name="T73" fmla="*/ 12 h 16"/>
                  <a:gd name="T74" fmla="*/ 8 w 24"/>
                  <a:gd name="T7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16">
                    <a:moveTo>
                      <a:pt x="24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6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Rectangle 2478"/>
              <p:cNvSpPr>
                <a:spLocks noChangeArrowheads="1"/>
              </p:cNvSpPr>
              <p:nvPr/>
            </p:nvSpPr>
            <p:spPr bwMode="auto">
              <a:xfrm>
                <a:off x="3508" y="2438"/>
                <a:ext cx="128" cy="124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Freeform 2479"/>
              <p:cNvSpPr/>
              <p:nvPr/>
            </p:nvSpPr>
            <p:spPr bwMode="auto">
              <a:xfrm>
                <a:off x="3526" y="2522"/>
                <a:ext cx="94" cy="40"/>
              </a:xfrm>
              <a:custGeom>
                <a:avLst/>
                <a:gdLst>
                  <a:gd name="T0" fmla="*/ 46 w 94"/>
                  <a:gd name="T1" fmla="*/ 0 h 40"/>
                  <a:gd name="T2" fmla="*/ 46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6 h 40"/>
                  <a:gd name="T10" fmla="*/ 82 w 94"/>
                  <a:gd name="T11" fmla="*/ 8 h 40"/>
                  <a:gd name="T12" fmla="*/ 90 w 94"/>
                  <a:gd name="T13" fmla="*/ 12 h 40"/>
                  <a:gd name="T14" fmla="*/ 92 w 94"/>
                  <a:gd name="T15" fmla="*/ 14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4 h 40"/>
                  <a:gd name="T34" fmla="*/ 4 w 94"/>
                  <a:gd name="T35" fmla="*/ 12 h 40"/>
                  <a:gd name="T36" fmla="*/ 12 w 94"/>
                  <a:gd name="T37" fmla="*/ 8 h 40"/>
                  <a:gd name="T38" fmla="*/ 22 w 94"/>
                  <a:gd name="T39" fmla="*/ 6 h 40"/>
                  <a:gd name="T40" fmla="*/ 36 w 94"/>
                  <a:gd name="T41" fmla="*/ 0 h 40"/>
                  <a:gd name="T42" fmla="*/ 46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Freeform 2480"/>
              <p:cNvSpPr/>
              <p:nvPr/>
            </p:nvSpPr>
            <p:spPr bwMode="auto">
              <a:xfrm>
                <a:off x="3526" y="252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2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Freeform 2481"/>
              <p:cNvSpPr/>
              <p:nvPr/>
            </p:nvSpPr>
            <p:spPr bwMode="auto">
              <a:xfrm>
                <a:off x="3554" y="2522"/>
                <a:ext cx="38" cy="18"/>
              </a:xfrm>
              <a:custGeom>
                <a:avLst/>
                <a:gdLst>
                  <a:gd name="T0" fmla="*/ 18 w 38"/>
                  <a:gd name="T1" fmla="*/ 0 h 18"/>
                  <a:gd name="T2" fmla="*/ 18 w 38"/>
                  <a:gd name="T3" fmla="*/ 0 h 18"/>
                  <a:gd name="T4" fmla="*/ 8 w 38"/>
                  <a:gd name="T5" fmla="*/ 0 h 18"/>
                  <a:gd name="T6" fmla="*/ 8 w 38"/>
                  <a:gd name="T7" fmla="*/ 0 h 18"/>
                  <a:gd name="T8" fmla="*/ 0 w 38"/>
                  <a:gd name="T9" fmla="*/ 4 h 18"/>
                  <a:gd name="T10" fmla="*/ 0 w 38"/>
                  <a:gd name="T11" fmla="*/ 4 h 18"/>
                  <a:gd name="T12" fmla="*/ 2 w 38"/>
                  <a:gd name="T13" fmla="*/ 10 h 18"/>
                  <a:gd name="T14" fmla="*/ 6 w 38"/>
                  <a:gd name="T15" fmla="*/ 14 h 18"/>
                  <a:gd name="T16" fmla="*/ 12 w 38"/>
                  <a:gd name="T17" fmla="*/ 18 h 18"/>
                  <a:gd name="T18" fmla="*/ 18 w 38"/>
                  <a:gd name="T19" fmla="*/ 18 h 18"/>
                  <a:gd name="T20" fmla="*/ 18 w 38"/>
                  <a:gd name="T21" fmla="*/ 18 h 18"/>
                  <a:gd name="T22" fmla="*/ 26 w 38"/>
                  <a:gd name="T23" fmla="*/ 18 h 18"/>
                  <a:gd name="T24" fmla="*/ 32 w 38"/>
                  <a:gd name="T25" fmla="*/ 14 h 18"/>
                  <a:gd name="T26" fmla="*/ 36 w 38"/>
                  <a:gd name="T27" fmla="*/ 10 h 18"/>
                  <a:gd name="T28" fmla="*/ 38 w 38"/>
                  <a:gd name="T29" fmla="*/ 4 h 18"/>
                  <a:gd name="T30" fmla="*/ 38 w 38"/>
                  <a:gd name="T31" fmla="*/ 4 h 18"/>
                  <a:gd name="T32" fmla="*/ 30 w 38"/>
                  <a:gd name="T33" fmla="*/ 0 h 18"/>
                  <a:gd name="T34" fmla="*/ 18 w 38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6" y="10"/>
                    </a:lnTo>
                    <a:lnTo>
                      <a:pt x="38" y="4"/>
                    </a:lnTo>
                    <a:lnTo>
                      <a:pt x="38" y="4"/>
                    </a:lnTo>
                    <a:lnTo>
                      <a:pt x="3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Freeform 2482"/>
              <p:cNvSpPr/>
              <p:nvPr/>
            </p:nvSpPr>
            <p:spPr bwMode="auto">
              <a:xfrm>
                <a:off x="3554" y="2522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4 h 18"/>
                  <a:gd name="T8" fmla="*/ 0 w 18"/>
                  <a:gd name="T9" fmla="*/ 4 h 18"/>
                  <a:gd name="T10" fmla="*/ 2 w 18"/>
                  <a:gd name="T11" fmla="*/ 10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Freeform 2483"/>
              <p:cNvSpPr/>
              <p:nvPr/>
            </p:nvSpPr>
            <p:spPr bwMode="auto">
              <a:xfrm>
                <a:off x="3558" y="2522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10 w 30"/>
                  <a:gd name="T17" fmla="*/ 16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6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6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Freeform 2484"/>
              <p:cNvSpPr/>
              <p:nvPr/>
            </p:nvSpPr>
            <p:spPr bwMode="auto">
              <a:xfrm>
                <a:off x="3558" y="2522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10 w 14"/>
                  <a:gd name="T15" fmla="*/ 16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10" y="16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22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Freeform 2485"/>
              <p:cNvSpPr/>
              <p:nvPr/>
            </p:nvSpPr>
            <p:spPr bwMode="auto">
              <a:xfrm>
                <a:off x="3572" y="2522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0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Freeform 2486"/>
              <p:cNvSpPr/>
              <p:nvPr/>
            </p:nvSpPr>
            <p:spPr bwMode="auto">
              <a:xfrm>
                <a:off x="3558" y="2522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Freeform 2487"/>
              <p:cNvSpPr/>
              <p:nvPr/>
            </p:nvSpPr>
            <p:spPr bwMode="auto">
              <a:xfrm>
                <a:off x="3562" y="2508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Freeform 2488"/>
              <p:cNvSpPr/>
              <p:nvPr/>
            </p:nvSpPr>
            <p:spPr bwMode="auto">
              <a:xfrm>
                <a:off x="3562" y="2508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Freeform 2489"/>
              <p:cNvSpPr/>
              <p:nvPr/>
            </p:nvSpPr>
            <p:spPr bwMode="auto">
              <a:xfrm>
                <a:off x="3550" y="2452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Freeform 2490"/>
              <p:cNvSpPr/>
              <p:nvPr/>
            </p:nvSpPr>
            <p:spPr bwMode="auto">
              <a:xfrm>
                <a:off x="3550" y="2452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60 h 62"/>
                  <a:gd name="T12" fmla="*/ 20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8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Freeform 2491"/>
              <p:cNvSpPr/>
              <p:nvPr/>
            </p:nvSpPr>
            <p:spPr bwMode="auto">
              <a:xfrm>
                <a:off x="3568" y="250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Freeform 2492"/>
              <p:cNvSpPr/>
              <p:nvPr/>
            </p:nvSpPr>
            <p:spPr bwMode="auto">
              <a:xfrm>
                <a:off x="3596" y="2476"/>
                <a:ext cx="2" cy="16"/>
              </a:xfrm>
              <a:custGeom>
                <a:avLst/>
                <a:gdLst>
                  <a:gd name="T0" fmla="*/ 0 w 2"/>
                  <a:gd name="T1" fmla="*/ 16 h 16"/>
                  <a:gd name="T2" fmla="*/ 0 w 2"/>
                  <a:gd name="T3" fmla="*/ 16 h 16"/>
                  <a:gd name="T4" fmla="*/ 0 w 2"/>
                  <a:gd name="T5" fmla="*/ 0 h 16"/>
                  <a:gd name="T6" fmla="*/ 0 w 2"/>
                  <a:gd name="T7" fmla="*/ 0 h 16"/>
                  <a:gd name="T8" fmla="*/ 2 w 2"/>
                  <a:gd name="T9" fmla="*/ 2 h 16"/>
                  <a:gd name="T10" fmla="*/ 2 w 2"/>
                  <a:gd name="T11" fmla="*/ 6 h 16"/>
                  <a:gd name="T12" fmla="*/ 2 w 2"/>
                  <a:gd name="T13" fmla="*/ 6 h 16"/>
                  <a:gd name="T14" fmla="*/ 2 w 2"/>
                  <a:gd name="T15" fmla="*/ 10 h 16"/>
                  <a:gd name="T16" fmla="*/ 0 w 2"/>
                  <a:gd name="T17" fmla="*/ 16 h 16"/>
                  <a:gd name="T18" fmla="*/ 0 w 2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6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Freeform 2493"/>
              <p:cNvSpPr/>
              <p:nvPr/>
            </p:nvSpPr>
            <p:spPr bwMode="auto">
              <a:xfrm>
                <a:off x="3548" y="2476"/>
                <a:ext cx="2" cy="16"/>
              </a:xfrm>
              <a:custGeom>
                <a:avLst/>
                <a:gdLst>
                  <a:gd name="T0" fmla="*/ 2 w 2"/>
                  <a:gd name="T1" fmla="*/ 16 h 16"/>
                  <a:gd name="T2" fmla="*/ 2 w 2"/>
                  <a:gd name="T3" fmla="*/ 16 h 16"/>
                  <a:gd name="T4" fmla="*/ 2 w 2"/>
                  <a:gd name="T5" fmla="*/ 0 h 16"/>
                  <a:gd name="T6" fmla="*/ 2 w 2"/>
                  <a:gd name="T7" fmla="*/ 0 h 16"/>
                  <a:gd name="T8" fmla="*/ 0 w 2"/>
                  <a:gd name="T9" fmla="*/ 2 h 16"/>
                  <a:gd name="T10" fmla="*/ 0 w 2"/>
                  <a:gd name="T11" fmla="*/ 6 h 16"/>
                  <a:gd name="T12" fmla="*/ 0 w 2"/>
                  <a:gd name="T13" fmla="*/ 6 h 16"/>
                  <a:gd name="T14" fmla="*/ 0 w 2"/>
                  <a:gd name="T15" fmla="*/ 10 h 16"/>
                  <a:gd name="T16" fmla="*/ 2 w 2"/>
                  <a:gd name="T17" fmla="*/ 16 h 16"/>
                  <a:gd name="T18" fmla="*/ 2 w 2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6">
                    <a:moveTo>
                      <a:pt x="2" y="16"/>
                    </a:moveTo>
                    <a:lnTo>
                      <a:pt x="2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Freeform 2494"/>
              <p:cNvSpPr/>
              <p:nvPr/>
            </p:nvSpPr>
            <p:spPr bwMode="auto">
              <a:xfrm>
                <a:off x="3560" y="2438"/>
                <a:ext cx="26" cy="22"/>
              </a:xfrm>
              <a:custGeom>
                <a:avLst/>
                <a:gdLst>
                  <a:gd name="T0" fmla="*/ 12 w 26"/>
                  <a:gd name="T1" fmla="*/ 22 h 22"/>
                  <a:gd name="T2" fmla="*/ 12 w 26"/>
                  <a:gd name="T3" fmla="*/ 22 h 22"/>
                  <a:gd name="T4" fmla="*/ 8 w 26"/>
                  <a:gd name="T5" fmla="*/ 20 h 22"/>
                  <a:gd name="T6" fmla="*/ 4 w 26"/>
                  <a:gd name="T7" fmla="*/ 18 h 22"/>
                  <a:gd name="T8" fmla="*/ 2 w 26"/>
                  <a:gd name="T9" fmla="*/ 16 h 22"/>
                  <a:gd name="T10" fmla="*/ 0 w 26"/>
                  <a:gd name="T11" fmla="*/ 10 h 22"/>
                  <a:gd name="T12" fmla="*/ 0 w 26"/>
                  <a:gd name="T13" fmla="*/ 10 h 22"/>
                  <a:gd name="T14" fmla="*/ 2 w 26"/>
                  <a:gd name="T15" fmla="*/ 6 h 22"/>
                  <a:gd name="T16" fmla="*/ 4 w 26"/>
                  <a:gd name="T17" fmla="*/ 4 h 22"/>
                  <a:gd name="T18" fmla="*/ 8 w 26"/>
                  <a:gd name="T19" fmla="*/ 2 h 22"/>
                  <a:gd name="T20" fmla="*/ 12 w 26"/>
                  <a:gd name="T21" fmla="*/ 0 h 22"/>
                  <a:gd name="T22" fmla="*/ 12 w 26"/>
                  <a:gd name="T23" fmla="*/ 0 h 22"/>
                  <a:gd name="T24" fmla="*/ 18 w 26"/>
                  <a:gd name="T25" fmla="*/ 2 h 22"/>
                  <a:gd name="T26" fmla="*/ 22 w 26"/>
                  <a:gd name="T27" fmla="*/ 4 h 22"/>
                  <a:gd name="T28" fmla="*/ 24 w 26"/>
                  <a:gd name="T29" fmla="*/ 6 h 22"/>
                  <a:gd name="T30" fmla="*/ 26 w 26"/>
                  <a:gd name="T31" fmla="*/ 10 h 22"/>
                  <a:gd name="T32" fmla="*/ 26 w 26"/>
                  <a:gd name="T33" fmla="*/ 10 h 22"/>
                  <a:gd name="T34" fmla="*/ 24 w 26"/>
                  <a:gd name="T35" fmla="*/ 16 h 22"/>
                  <a:gd name="T36" fmla="*/ 22 w 26"/>
                  <a:gd name="T37" fmla="*/ 18 h 22"/>
                  <a:gd name="T38" fmla="*/ 18 w 26"/>
                  <a:gd name="T39" fmla="*/ 20 h 22"/>
                  <a:gd name="T40" fmla="*/ 12 w 26"/>
                  <a:gd name="T41" fmla="*/ 22 h 22"/>
                  <a:gd name="T42" fmla="*/ 12 w 26"/>
                  <a:gd name="T4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2">
                    <a:moveTo>
                      <a:pt x="12" y="22"/>
                    </a:moveTo>
                    <a:lnTo>
                      <a:pt x="12" y="22"/>
                    </a:lnTo>
                    <a:lnTo>
                      <a:pt x="8" y="20"/>
                    </a:lnTo>
                    <a:lnTo>
                      <a:pt x="4" y="18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24" y="16"/>
                    </a:lnTo>
                    <a:lnTo>
                      <a:pt x="22" y="18"/>
                    </a:lnTo>
                    <a:lnTo>
                      <a:pt x="18" y="20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Freeform 2495"/>
              <p:cNvSpPr/>
              <p:nvPr/>
            </p:nvSpPr>
            <p:spPr bwMode="auto">
              <a:xfrm>
                <a:off x="3560" y="2438"/>
                <a:ext cx="12" cy="22"/>
              </a:xfrm>
              <a:custGeom>
                <a:avLst/>
                <a:gdLst>
                  <a:gd name="T0" fmla="*/ 12 w 12"/>
                  <a:gd name="T1" fmla="*/ 0 h 22"/>
                  <a:gd name="T2" fmla="*/ 12 w 12"/>
                  <a:gd name="T3" fmla="*/ 0 h 22"/>
                  <a:gd name="T4" fmla="*/ 8 w 12"/>
                  <a:gd name="T5" fmla="*/ 2 h 22"/>
                  <a:gd name="T6" fmla="*/ 4 w 12"/>
                  <a:gd name="T7" fmla="*/ 4 h 22"/>
                  <a:gd name="T8" fmla="*/ 2 w 12"/>
                  <a:gd name="T9" fmla="*/ 6 h 22"/>
                  <a:gd name="T10" fmla="*/ 0 w 12"/>
                  <a:gd name="T11" fmla="*/ 10 h 22"/>
                  <a:gd name="T12" fmla="*/ 0 w 12"/>
                  <a:gd name="T13" fmla="*/ 10 h 22"/>
                  <a:gd name="T14" fmla="*/ 2 w 12"/>
                  <a:gd name="T15" fmla="*/ 16 h 22"/>
                  <a:gd name="T16" fmla="*/ 4 w 12"/>
                  <a:gd name="T17" fmla="*/ 18 h 22"/>
                  <a:gd name="T18" fmla="*/ 8 w 12"/>
                  <a:gd name="T19" fmla="*/ 20 h 22"/>
                  <a:gd name="T20" fmla="*/ 12 w 12"/>
                  <a:gd name="T21" fmla="*/ 22 h 22"/>
                  <a:gd name="T22" fmla="*/ 12 w 12"/>
                  <a:gd name="T2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2">
                    <a:moveTo>
                      <a:pt x="12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12" y="2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Freeform 2496"/>
              <p:cNvSpPr/>
              <p:nvPr/>
            </p:nvSpPr>
            <p:spPr bwMode="auto">
              <a:xfrm>
                <a:off x="3550" y="2452"/>
                <a:ext cx="46" cy="26"/>
              </a:xfrm>
              <a:custGeom>
                <a:avLst/>
                <a:gdLst>
                  <a:gd name="T0" fmla="*/ 22 w 46"/>
                  <a:gd name="T1" fmla="*/ 24 h 26"/>
                  <a:gd name="T2" fmla="*/ 22 w 46"/>
                  <a:gd name="T3" fmla="*/ 12 h 26"/>
                  <a:gd name="T4" fmla="*/ 22 w 46"/>
                  <a:gd name="T5" fmla="*/ 24 h 26"/>
                  <a:gd name="T6" fmla="*/ 22 w 46"/>
                  <a:gd name="T7" fmla="*/ 24 h 26"/>
                  <a:gd name="T8" fmla="*/ 16 w 46"/>
                  <a:gd name="T9" fmla="*/ 26 h 26"/>
                  <a:gd name="T10" fmla="*/ 16 w 46"/>
                  <a:gd name="T11" fmla="*/ 26 h 26"/>
                  <a:gd name="T12" fmla="*/ 16 w 46"/>
                  <a:gd name="T13" fmla="*/ 20 h 26"/>
                  <a:gd name="T14" fmla="*/ 16 w 46"/>
                  <a:gd name="T15" fmla="*/ 20 h 26"/>
                  <a:gd name="T16" fmla="*/ 14 w 46"/>
                  <a:gd name="T17" fmla="*/ 24 h 26"/>
                  <a:gd name="T18" fmla="*/ 14 w 46"/>
                  <a:gd name="T19" fmla="*/ 24 h 26"/>
                  <a:gd name="T20" fmla="*/ 12 w 46"/>
                  <a:gd name="T21" fmla="*/ 24 h 26"/>
                  <a:gd name="T22" fmla="*/ 12 w 46"/>
                  <a:gd name="T23" fmla="*/ 24 h 26"/>
                  <a:gd name="T24" fmla="*/ 10 w 46"/>
                  <a:gd name="T25" fmla="*/ 22 h 26"/>
                  <a:gd name="T26" fmla="*/ 10 w 46"/>
                  <a:gd name="T27" fmla="*/ 22 h 26"/>
                  <a:gd name="T28" fmla="*/ 8 w 46"/>
                  <a:gd name="T29" fmla="*/ 24 h 26"/>
                  <a:gd name="T30" fmla="*/ 8 w 46"/>
                  <a:gd name="T31" fmla="*/ 24 h 26"/>
                  <a:gd name="T32" fmla="*/ 0 w 46"/>
                  <a:gd name="T33" fmla="*/ 24 h 26"/>
                  <a:gd name="T34" fmla="*/ 0 w 46"/>
                  <a:gd name="T35" fmla="*/ 24 h 26"/>
                  <a:gd name="T36" fmla="*/ 0 w 46"/>
                  <a:gd name="T37" fmla="*/ 18 h 26"/>
                  <a:gd name="T38" fmla="*/ 0 w 46"/>
                  <a:gd name="T39" fmla="*/ 14 h 26"/>
                  <a:gd name="T40" fmla="*/ 2 w 46"/>
                  <a:gd name="T41" fmla="*/ 8 h 26"/>
                  <a:gd name="T42" fmla="*/ 6 w 46"/>
                  <a:gd name="T43" fmla="*/ 6 h 26"/>
                  <a:gd name="T44" fmla="*/ 14 w 46"/>
                  <a:gd name="T45" fmla="*/ 0 h 26"/>
                  <a:gd name="T46" fmla="*/ 22 w 46"/>
                  <a:gd name="T47" fmla="*/ 0 h 26"/>
                  <a:gd name="T48" fmla="*/ 22 w 46"/>
                  <a:gd name="T49" fmla="*/ 0 h 26"/>
                  <a:gd name="T50" fmla="*/ 22 w 46"/>
                  <a:gd name="T51" fmla="*/ 0 h 26"/>
                  <a:gd name="T52" fmla="*/ 32 w 46"/>
                  <a:gd name="T53" fmla="*/ 0 h 26"/>
                  <a:gd name="T54" fmla="*/ 40 w 46"/>
                  <a:gd name="T55" fmla="*/ 6 h 26"/>
                  <a:gd name="T56" fmla="*/ 42 w 46"/>
                  <a:gd name="T57" fmla="*/ 8 h 26"/>
                  <a:gd name="T58" fmla="*/ 46 w 46"/>
                  <a:gd name="T59" fmla="*/ 14 h 26"/>
                  <a:gd name="T60" fmla="*/ 46 w 46"/>
                  <a:gd name="T61" fmla="*/ 18 h 26"/>
                  <a:gd name="T62" fmla="*/ 46 w 46"/>
                  <a:gd name="T63" fmla="*/ 24 h 26"/>
                  <a:gd name="T64" fmla="*/ 46 w 46"/>
                  <a:gd name="T65" fmla="*/ 24 h 26"/>
                  <a:gd name="T66" fmla="*/ 22 w 46"/>
                  <a:gd name="T67" fmla="*/ 24 h 26"/>
                  <a:gd name="T68" fmla="*/ 22 w 46"/>
                  <a:gd name="T6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2" y="24"/>
                    </a:moveTo>
                    <a:lnTo>
                      <a:pt x="22" y="1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40" y="6"/>
                    </a:lnTo>
                    <a:lnTo>
                      <a:pt x="42" y="8"/>
                    </a:lnTo>
                    <a:lnTo>
                      <a:pt x="46" y="14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4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2497"/>
              <p:cNvSpPr/>
              <p:nvPr/>
            </p:nvSpPr>
            <p:spPr bwMode="auto">
              <a:xfrm>
                <a:off x="3550" y="2452"/>
                <a:ext cx="22" cy="26"/>
              </a:xfrm>
              <a:custGeom>
                <a:avLst/>
                <a:gdLst>
                  <a:gd name="T0" fmla="*/ 22 w 22"/>
                  <a:gd name="T1" fmla="*/ 24 h 26"/>
                  <a:gd name="T2" fmla="*/ 22 w 22"/>
                  <a:gd name="T3" fmla="*/ 12 h 26"/>
                  <a:gd name="T4" fmla="*/ 22 w 22"/>
                  <a:gd name="T5" fmla="*/ 24 h 26"/>
                  <a:gd name="T6" fmla="*/ 22 w 22"/>
                  <a:gd name="T7" fmla="*/ 24 h 26"/>
                  <a:gd name="T8" fmla="*/ 16 w 22"/>
                  <a:gd name="T9" fmla="*/ 26 h 26"/>
                  <a:gd name="T10" fmla="*/ 16 w 22"/>
                  <a:gd name="T11" fmla="*/ 26 h 26"/>
                  <a:gd name="T12" fmla="*/ 16 w 22"/>
                  <a:gd name="T13" fmla="*/ 20 h 26"/>
                  <a:gd name="T14" fmla="*/ 16 w 22"/>
                  <a:gd name="T15" fmla="*/ 20 h 26"/>
                  <a:gd name="T16" fmla="*/ 14 w 22"/>
                  <a:gd name="T17" fmla="*/ 24 h 26"/>
                  <a:gd name="T18" fmla="*/ 14 w 22"/>
                  <a:gd name="T19" fmla="*/ 24 h 26"/>
                  <a:gd name="T20" fmla="*/ 12 w 22"/>
                  <a:gd name="T21" fmla="*/ 24 h 26"/>
                  <a:gd name="T22" fmla="*/ 12 w 22"/>
                  <a:gd name="T23" fmla="*/ 24 h 26"/>
                  <a:gd name="T24" fmla="*/ 10 w 22"/>
                  <a:gd name="T25" fmla="*/ 22 h 26"/>
                  <a:gd name="T26" fmla="*/ 10 w 22"/>
                  <a:gd name="T27" fmla="*/ 22 h 26"/>
                  <a:gd name="T28" fmla="*/ 8 w 22"/>
                  <a:gd name="T29" fmla="*/ 24 h 26"/>
                  <a:gd name="T30" fmla="*/ 8 w 22"/>
                  <a:gd name="T31" fmla="*/ 24 h 26"/>
                  <a:gd name="T32" fmla="*/ 0 w 22"/>
                  <a:gd name="T33" fmla="*/ 24 h 26"/>
                  <a:gd name="T34" fmla="*/ 0 w 22"/>
                  <a:gd name="T35" fmla="*/ 24 h 26"/>
                  <a:gd name="T36" fmla="*/ 0 w 22"/>
                  <a:gd name="T37" fmla="*/ 18 h 26"/>
                  <a:gd name="T38" fmla="*/ 0 w 22"/>
                  <a:gd name="T39" fmla="*/ 14 h 26"/>
                  <a:gd name="T40" fmla="*/ 2 w 22"/>
                  <a:gd name="T41" fmla="*/ 8 h 26"/>
                  <a:gd name="T42" fmla="*/ 6 w 22"/>
                  <a:gd name="T43" fmla="*/ 6 h 26"/>
                  <a:gd name="T44" fmla="*/ 14 w 22"/>
                  <a:gd name="T45" fmla="*/ 0 h 26"/>
                  <a:gd name="T46" fmla="*/ 22 w 22"/>
                  <a:gd name="T47" fmla="*/ 0 h 26"/>
                  <a:gd name="T48" fmla="*/ 22 w 22"/>
                  <a:gd name="T49" fmla="*/ 0 h 26"/>
                  <a:gd name="T50" fmla="*/ 22 w 22"/>
                  <a:gd name="T5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6">
                    <a:moveTo>
                      <a:pt x="22" y="24"/>
                    </a:moveTo>
                    <a:lnTo>
                      <a:pt x="22" y="1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2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Rectangle 2498"/>
              <p:cNvSpPr>
                <a:spLocks noChangeArrowheads="1"/>
              </p:cNvSpPr>
              <p:nvPr/>
            </p:nvSpPr>
            <p:spPr bwMode="auto">
              <a:xfrm>
                <a:off x="3508" y="2314"/>
                <a:ext cx="128" cy="124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2499"/>
              <p:cNvSpPr/>
              <p:nvPr/>
            </p:nvSpPr>
            <p:spPr bwMode="auto">
              <a:xfrm>
                <a:off x="3534" y="2316"/>
                <a:ext cx="78" cy="68"/>
              </a:xfrm>
              <a:custGeom>
                <a:avLst/>
                <a:gdLst>
                  <a:gd name="T0" fmla="*/ 38 w 78"/>
                  <a:gd name="T1" fmla="*/ 0 h 68"/>
                  <a:gd name="T2" fmla="*/ 38 w 78"/>
                  <a:gd name="T3" fmla="*/ 0 h 68"/>
                  <a:gd name="T4" fmla="*/ 50 w 78"/>
                  <a:gd name="T5" fmla="*/ 0 h 68"/>
                  <a:gd name="T6" fmla="*/ 58 w 78"/>
                  <a:gd name="T7" fmla="*/ 4 h 68"/>
                  <a:gd name="T8" fmla="*/ 64 w 78"/>
                  <a:gd name="T9" fmla="*/ 8 h 68"/>
                  <a:gd name="T10" fmla="*/ 70 w 78"/>
                  <a:gd name="T11" fmla="*/ 14 h 68"/>
                  <a:gd name="T12" fmla="*/ 74 w 78"/>
                  <a:gd name="T13" fmla="*/ 22 h 68"/>
                  <a:gd name="T14" fmla="*/ 76 w 78"/>
                  <a:gd name="T15" fmla="*/ 30 h 68"/>
                  <a:gd name="T16" fmla="*/ 78 w 78"/>
                  <a:gd name="T17" fmla="*/ 48 h 68"/>
                  <a:gd name="T18" fmla="*/ 78 w 78"/>
                  <a:gd name="T19" fmla="*/ 48 h 68"/>
                  <a:gd name="T20" fmla="*/ 78 w 78"/>
                  <a:gd name="T21" fmla="*/ 52 h 68"/>
                  <a:gd name="T22" fmla="*/ 76 w 78"/>
                  <a:gd name="T23" fmla="*/ 56 h 68"/>
                  <a:gd name="T24" fmla="*/ 68 w 78"/>
                  <a:gd name="T25" fmla="*/ 62 h 68"/>
                  <a:gd name="T26" fmla="*/ 58 w 78"/>
                  <a:gd name="T27" fmla="*/ 66 h 68"/>
                  <a:gd name="T28" fmla="*/ 50 w 78"/>
                  <a:gd name="T29" fmla="*/ 68 h 68"/>
                  <a:gd name="T30" fmla="*/ 28 w 78"/>
                  <a:gd name="T31" fmla="*/ 68 h 68"/>
                  <a:gd name="T32" fmla="*/ 28 w 78"/>
                  <a:gd name="T33" fmla="*/ 68 h 68"/>
                  <a:gd name="T34" fmla="*/ 20 w 78"/>
                  <a:gd name="T35" fmla="*/ 66 h 68"/>
                  <a:gd name="T36" fmla="*/ 10 w 78"/>
                  <a:gd name="T37" fmla="*/ 62 h 68"/>
                  <a:gd name="T38" fmla="*/ 2 w 78"/>
                  <a:gd name="T39" fmla="*/ 56 h 68"/>
                  <a:gd name="T40" fmla="*/ 0 w 78"/>
                  <a:gd name="T41" fmla="*/ 52 h 68"/>
                  <a:gd name="T42" fmla="*/ 0 w 78"/>
                  <a:gd name="T43" fmla="*/ 48 h 68"/>
                  <a:gd name="T44" fmla="*/ 0 w 78"/>
                  <a:gd name="T45" fmla="*/ 48 h 68"/>
                  <a:gd name="T46" fmla="*/ 2 w 78"/>
                  <a:gd name="T47" fmla="*/ 30 h 68"/>
                  <a:gd name="T48" fmla="*/ 4 w 78"/>
                  <a:gd name="T49" fmla="*/ 22 h 68"/>
                  <a:gd name="T50" fmla="*/ 8 w 78"/>
                  <a:gd name="T51" fmla="*/ 14 h 68"/>
                  <a:gd name="T52" fmla="*/ 14 w 78"/>
                  <a:gd name="T53" fmla="*/ 8 h 68"/>
                  <a:gd name="T54" fmla="*/ 20 w 78"/>
                  <a:gd name="T55" fmla="*/ 4 h 68"/>
                  <a:gd name="T56" fmla="*/ 28 w 78"/>
                  <a:gd name="T57" fmla="*/ 0 h 68"/>
                  <a:gd name="T58" fmla="*/ 38 w 78"/>
                  <a:gd name="T59" fmla="*/ 0 h 68"/>
                  <a:gd name="T60" fmla="*/ 38 w 7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68">
                    <a:moveTo>
                      <a:pt x="38" y="0"/>
                    </a:moveTo>
                    <a:lnTo>
                      <a:pt x="38" y="0"/>
                    </a:lnTo>
                    <a:lnTo>
                      <a:pt x="50" y="0"/>
                    </a:lnTo>
                    <a:lnTo>
                      <a:pt x="58" y="4"/>
                    </a:lnTo>
                    <a:lnTo>
                      <a:pt x="64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8" y="52"/>
                    </a:lnTo>
                    <a:lnTo>
                      <a:pt x="76" y="56"/>
                    </a:lnTo>
                    <a:lnTo>
                      <a:pt x="68" y="62"/>
                    </a:lnTo>
                    <a:lnTo>
                      <a:pt x="58" y="66"/>
                    </a:lnTo>
                    <a:lnTo>
                      <a:pt x="50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Freeform 2500"/>
              <p:cNvSpPr/>
              <p:nvPr/>
            </p:nvSpPr>
            <p:spPr bwMode="auto">
              <a:xfrm>
                <a:off x="3534" y="2316"/>
                <a:ext cx="38" cy="68"/>
              </a:xfrm>
              <a:custGeom>
                <a:avLst/>
                <a:gdLst>
                  <a:gd name="T0" fmla="*/ 38 w 38"/>
                  <a:gd name="T1" fmla="*/ 68 h 68"/>
                  <a:gd name="T2" fmla="*/ 28 w 38"/>
                  <a:gd name="T3" fmla="*/ 68 h 68"/>
                  <a:gd name="T4" fmla="*/ 28 w 38"/>
                  <a:gd name="T5" fmla="*/ 68 h 68"/>
                  <a:gd name="T6" fmla="*/ 20 w 38"/>
                  <a:gd name="T7" fmla="*/ 66 h 68"/>
                  <a:gd name="T8" fmla="*/ 10 w 38"/>
                  <a:gd name="T9" fmla="*/ 62 h 68"/>
                  <a:gd name="T10" fmla="*/ 2 w 38"/>
                  <a:gd name="T11" fmla="*/ 56 h 68"/>
                  <a:gd name="T12" fmla="*/ 0 w 38"/>
                  <a:gd name="T13" fmla="*/ 52 h 68"/>
                  <a:gd name="T14" fmla="*/ 0 w 38"/>
                  <a:gd name="T15" fmla="*/ 48 h 68"/>
                  <a:gd name="T16" fmla="*/ 0 w 38"/>
                  <a:gd name="T17" fmla="*/ 48 h 68"/>
                  <a:gd name="T18" fmla="*/ 2 w 38"/>
                  <a:gd name="T19" fmla="*/ 30 h 68"/>
                  <a:gd name="T20" fmla="*/ 4 w 38"/>
                  <a:gd name="T21" fmla="*/ 22 h 68"/>
                  <a:gd name="T22" fmla="*/ 8 w 38"/>
                  <a:gd name="T23" fmla="*/ 14 h 68"/>
                  <a:gd name="T24" fmla="*/ 14 w 38"/>
                  <a:gd name="T25" fmla="*/ 8 h 68"/>
                  <a:gd name="T26" fmla="*/ 20 w 38"/>
                  <a:gd name="T27" fmla="*/ 4 h 68"/>
                  <a:gd name="T28" fmla="*/ 28 w 38"/>
                  <a:gd name="T29" fmla="*/ 0 h 68"/>
                  <a:gd name="T30" fmla="*/ 38 w 38"/>
                  <a:gd name="T31" fmla="*/ 0 h 68"/>
                  <a:gd name="T32" fmla="*/ 38 w 38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68">
                    <a:moveTo>
                      <a:pt x="38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2501"/>
              <p:cNvSpPr/>
              <p:nvPr/>
            </p:nvSpPr>
            <p:spPr bwMode="auto">
              <a:xfrm>
                <a:off x="3526" y="2398"/>
                <a:ext cx="94" cy="40"/>
              </a:xfrm>
              <a:custGeom>
                <a:avLst/>
                <a:gdLst>
                  <a:gd name="T0" fmla="*/ 46 w 94"/>
                  <a:gd name="T1" fmla="*/ 0 h 40"/>
                  <a:gd name="T2" fmla="*/ 46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6 h 40"/>
                  <a:gd name="T10" fmla="*/ 82 w 94"/>
                  <a:gd name="T11" fmla="*/ 8 h 40"/>
                  <a:gd name="T12" fmla="*/ 90 w 94"/>
                  <a:gd name="T13" fmla="*/ 10 h 40"/>
                  <a:gd name="T14" fmla="*/ 92 w 94"/>
                  <a:gd name="T15" fmla="*/ 12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2 h 40"/>
                  <a:gd name="T34" fmla="*/ 4 w 94"/>
                  <a:gd name="T35" fmla="*/ 10 h 40"/>
                  <a:gd name="T36" fmla="*/ 12 w 94"/>
                  <a:gd name="T37" fmla="*/ 8 h 40"/>
                  <a:gd name="T38" fmla="*/ 22 w 94"/>
                  <a:gd name="T39" fmla="*/ 6 h 40"/>
                  <a:gd name="T40" fmla="*/ 36 w 94"/>
                  <a:gd name="T41" fmla="*/ 0 h 40"/>
                  <a:gd name="T42" fmla="*/ 46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2502"/>
              <p:cNvSpPr/>
              <p:nvPr/>
            </p:nvSpPr>
            <p:spPr bwMode="auto">
              <a:xfrm>
                <a:off x="3526" y="239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2 h 40"/>
                  <a:gd name="T12" fmla="*/ 4 w 46"/>
                  <a:gd name="T13" fmla="*/ 10 h 40"/>
                  <a:gd name="T14" fmla="*/ 12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2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2503"/>
              <p:cNvSpPr/>
              <p:nvPr/>
            </p:nvSpPr>
            <p:spPr bwMode="auto">
              <a:xfrm>
                <a:off x="3562" y="2384"/>
                <a:ext cx="22" cy="24"/>
              </a:xfrm>
              <a:custGeom>
                <a:avLst/>
                <a:gdLst>
                  <a:gd name="T0" fmla="*/ 22 w 22"/>
                  <a:gd name="T1" fmla="*/ 0 h 24"/>
                  <a:gd name="T2" fmla="*/ 0 w 22"/>
                  <a:gd name="T3" fmla="*/ 0 h 24"/>
                  <a:gd name="T4" fmla="*/ 0 w 22"/>
                  <a:gd name="T5" fmla="*/ 14 h 24"/>
                  <a:gd name="T6" fmla="*/ 0 w 22"/>
                  <a:gd name="T7" fmla="*/ 14 h 24"/>
                  <a:gd name="T8" fmla="*/ 0 w 22"/>
                  <a:gd name="T9" fmla="*/ 14 h 24"/>
                  <a:gd name="T10" fmla="*/ 2 w 22"/>
                  <a:gd name="T11" fmla="*/ 18 h 24"/>
                  <a:gd name="T12" fmla="*/ 4 w 22"/>
                  <a:gd name="T13" fmla="*/ 20 h 24"/>
                  <a:gd name="T14" fmla="*/ 6 w 22"/>
                  <a:gd name="T15" fmla="*/ 22 h 24"/>
                  <a:gd name="T16" fmla="*/ 10 w 22"/>
                  <a:gd name="T17" fmla="*/ 24 h 24"/>
                  <a:gd name="T18" fmla="*/ 10 w 22"/>
                  <a:gd name="T19" fmla="*/ 24 h 24"/>
                  <a:gd name="T20" fmla="*/ 16 w 22"/>
                  <a:gd name="T21" fmla="*/ 22 h 24"/>
                  <a:gd name="T22" fmla="*/ 18 w 22"/>
                  <a:gd name="T23" fmla="*/ 20 h 24"/>
                  <a:gd name="T24" fmla="*/ 20 w 22"/>
                  <a:gd name="T25" fmla="*/ 18 h 24"/>
                  <a:gd name="T26" fmla="*/ 22 w 22"/>
                  <a:gd name="T27" fmla="*/ 14 h 24"/>
                  <a:gd name="T28" fmla="*/ 22 w 22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4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2504"/>
              <p:cNvSpPr/>
              <p:nvPr/>
            </p:nvSpPr>
            <p:spPr bwMode="auto">
              <a:xfrm>
                <a:off x="3562" y="2384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2 w 10"/>
                  <a:gd name="T11" fmla="*/ 18 h 24"/>
                  <a:gd name="T12" fmla="*/ 4 w 10"/>
                  <a:gd name="T13" fmla="*/ 20 h 24"/>
                  <a:gd name="T14" fmla="*/ 6 w 10"/>
                  <a:gd name="T15" fmla="*/ 22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2505"/>
              <p:cNvSpPr/>
              <p:nvPr/>
            </p:nvSpPr>
            <p:spPr bwMode="auto">
              <a:xfrm>
                <a:off x="3558" y="2398"/>
                <a:ext cx="30" cy="40"/>
              </a:xfrm>
              <a:custGeom>
                <a:avLst/>
                <a:gdLst>
                  <a:gd name="T0" fmla="*/ 22 w 30"/>
                  <a:gd name="T1" fmla="*/ 40 h 40"/>
                  <a:gd name="T2" fmla="*/ 30 w 30"/>
                  <a:gd name="T3" fmla="*/ 2 h 40"/>
                  <a:gd name="T4" fmla="*/ 26 w 30"/>
                  <a:gd name="T5" fmla="*/ 0 h 40"/>
                  <a:gd name="T6" fmla="*/ 4 w 30"/>
                  <a:gd name="T7" fmla="*/ 0 h 40"/>
                  <a:gd name="T8" fmla="*/ 0 w 30"/>
                  <a:gd name="T9" fmla="*/ 2 h 40"/>
                  <a:gd name="T10" fmla="*/ 8 w 30"/>
                  <a:gd name="T11" fmla="*/ 40 h 40"/>
                  <a:gd name="T12" fmla="*/ 22 w 30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0">
                    <a:moveTo>
                      <a:pt x="22" y="40"/>
                    </a:moveTo>
                    <a:lnTo>
                      <a:pt x="30" y="2"/>
                    </a:lnTo>
                    <a:lnTo>
                      <a:pt x="2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2506"/>
              <p:cNvSpPr/>
              <p:nvPr/>
            </p:nvSpPr>
            <p:spPr bwMode="auto">
              <a:xfrm>
                <a:off x="3558" y="2398"/>
                <a:ext cx="14" cy="40"/>
              </a:xfrm>
              <a:custGeom>
                <a:avLst/>
                <a:gdLst>
                  <a:gd name="T0" fmla="*/ 14 w 14"/>
                  <a:gd name="T1" fmla="*/ 0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2507"/>
              <p:cNvSpPr/>
              <p:nvPr/>
            </p:nvSpPr>
            <p:spPr bwMode="auto">
              <a:xfrm>
                <a:off x="3596" y="235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2508"/>
              <p:cNvSpPr/>
              <p:nvPr/>
            </p:nvSpPr>
            <p:spPr bwMode="auto">
              <a:xfrm>
                <a:off x="3548" y="235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2509"/>
              <p:cNvSpPr/>
              <p:nvPr/>
            </p:nvSpPr>
            <p:spPr bwMode="auto">
              <a:xfrm>
                <a:off x="3550" y="2328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60 h 62"/>
                  <a:gd name="T12" fmla="*/ 20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60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60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2510"/>
              <p:cNvSpPr/>
              <p:nvPr/>
            </p:nvSpPr>
            <p:spPr bwMode="auto">
              <a:xfrm>
                <a:off x="3550" y="2328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60 h 62"/>
                  <a:gd name="T12" fmla="*/ 20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14 w 22"/>
                  <a:gd name="T21" fmla="*/ 2 h 62"/>
                  <a:gd name="T22" fmla="*/ 8 w 22"/>
                  <a:gd name="T23" fmla="*/ 6 h 62"/>
                  <a:gd name="T24" fmla="*/ 2 w 22"/>
                  <a:gd name="T25" fmla="*/ 12 h 62"/>
                  <a:gd name="T26" fmla="*/ 0 w 22"/>
                  <a:gd name="T27" fmla="*/ 20 h 62"/>
                  <a:gd name="T28" fmla="*/ 0 w 22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60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2511"/>
              <p:cNvSpPr/>
              <p:nvPr/>
            </p:nvSpPr>
            <p:spPr bwMode="auto">
              <a:xfrm>
                <a:off x="3568" y="237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2512"/>
              <p:cNvSpPr/>
              <p:nvPr/>
            </p:nvSpPr>
            <p:spPr bwMode="auto">
              <a:xfrm>
                <a:off x="3550" y="2324"/>
                <a:ext cx="46" cy="28"/>
              </a:xfrm>
              <a:custGeom>
                <a:avLst/>
                <a:gdLst>
                  <a:gd name="T0" fmla="*/ 14 w 46"/>
                  <a:gd name="T1" fmla="*/ 2 h 28"/>
                  <a:gd name="T2" fmla="*/ 14 w 46"/>
                  <a:gd name="T3" fmla="*/ 2 h 28"/>
                  <a:gd name="T4" fmla="*/ 6 w 46"/>
                  <a:gd name="T5" fmla="*/ 4 h 28"/>
                  <a:gd name="T6" fmla="*/ 2 w 46"/>
                  <a:gd name="T7" fmla="*/ 10 h 28"/>
                  <a:gd name="T8" fmla="*/ 0 w 46"/>
                  <a:gd name="T9" fmla="*/ 18 h 28"/>
                  <a:gd name="T10" fmla="*/ 0 w 46"/>
                  <a:gd name="T11" fmla="*/ 28 h 28"/>
                  <a:gd name="T12" fmla="*/ 0 w 46"/>
                  <a:gd name="T13" fmla="*/ 28 h 28"/>
                  <a:gd name="T14" fmla="*/ 8 w 46"/>
                  <a:gd name="T15" fmla="*/ 22 h 28"/>
                  <a:gd name="T16" fmla="*/ 14 w 46"/>
                  <a:gd name="T17" fmla="*/ 12 h 28"/>
                  <a:gd name="T18" fmla="*/ 14 w 46"/>
                  <a:gd name="T19" fmla="*/ 12 h 28"/>
                  <a:gd name="T20" fmla="*/ 20 w 46"/>
                  <a:gd name="T21" fmla="*/ 18 h 28"/>
                  <a:gd name="T22" fmla="*/ 30 w 46"/>
                  <a:gd name="T23" fmla="*/ 24 h 28"/>
                  <a:gd name="T24" fmla="*/ 38 w 46"/>
                  <a:gd name="T25" fmla="*/ 26 h 28"/>
                  <a:gd name="T26" fmla="*/ 46 w 46"/>
                  <a:gd name="T27" fmla="*/ 28 h 28"/>
                  <a:gd name="T28" fmla="*/ 46 w 46"/>
                  <a:gd name="T29" fmla="*/ 28 h 28"/>
                  <a:gd name="T30" fmla="*/ 46 w 46"/>
                  <a:gd name="T31" fmla="*/ 20 h 28"/>
                  <a:gd name="T32" fmla="*/ 44 w 46"/>
                  <a:gd name="T33" fmla="*/ 14 h 28"/>
                  <a:gd name="T34" fmla="*/ 42 w 46"/>
                  <a:gd name="T35" fmla="*/ 8 h 28"/>
                  <a:gd name="T36" fmla="*/ 38 w 46"/>
                  <a:gd name="T37" fmla="*/ 4 h 28"/>
                  <a:gd name="T38" fmla="*/ 32 w 46"/>
                  <a:gd name="T39" fmla="*/ 2 h 28"/>
                  <a:gd name="T40" fmla="*/ 26 w 46"/>
                  <a:gd name="T41" fmla="*/ 0 h 28"/>
                  <a:gd name="T42" fmla="*/ 14 w 46"/>
                  <a:gd name="T43" fmla="*/ 2 h 28"/>
                  <a:gd name="T44" fmla="*/ 14 w 46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30" y="24"/>
                    </a:lnTo>
                    <a:lnTo>
                      <a:pt x="38" y="26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6" y="20"/>
                    </a:lnTo>
                    <a:lnTo>
                      <a:pt x="44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2513"/>
              <p:cNvSpPr/>
              <p:nvPr/>
            </p:nvSpPr>
            <p:spPr bwMode="auto">
              <a:xfrm>
                <a:off x="3550" y="2324"/>
                <a:ext cx="22" cy="28"/>
              </a:xfrm>
              <a:custGeom>
                <a:avLst/>
                <a:gdLst>
                  <a:gd name="T0" fmla="*/ 14 w 22"/>
                  <a:gd name="T1" fmla="*/ 2 h 28"/>
                  <a:gd name="T2" fmla="*/ 14 w 22"/>
                  <a:gd name="T3" fmla="*/ 2 h 28"/>
                  <a:gd name="T4" fmla="*/ 6 w 22"/>
                  <a:gd name="T5" fmla="*/ 4 h 28"/>
                  <a:gd name="T6" fmla="*/ 2 w 22"/>
                  <a:gd name="T7" fmla="*/ 10 h 28"/>
                  <a:gd name="T8" fmla="*/ 0 w 22"/>
                  <a:gd name="T9" fmla="*/ 18 h 28"/>
                  <a:gd name="T10" fmla="*/ 0 w 22"/>
                  <a:gd name="T11" fmla="*/ 28 h 28"/>
                  <a:gd name="T12" fmla="*/ 0 w 22"/>
                  <a:gd name="T13" fmla="*/ 28 h 28"/>
                  <a:gd name="T14" fmla="*/ 8 w 22"/>
                  <a:gd name="T15" fmla="*/ 22 h 28"/>
                  <a:gd name="T16" fmla="*/ 14 w 22"/>
                  <a:gd name="T17" fmla="*/ 12 h 28"/>
                  <a:gd name="T18" fmla="*/ 14 w 22"/>
                  <a:gd name="T19" fmla="*/ 12 h 28"/>
                  <a:gd name="T20" fmla="*/ 18 w 22"/>
                  <a:gd name="T21" fmla="*/ 16 h 28"/>
                  <a:gd name="T22" fmla="*/ 22 w 22"/>
                  <a:gd name="T23" fmla="*/ 20 h 28"/>
                  <a:gd name="T24" fmla="*/ 22 w 22"/>
                  <a:gd name="T25" fmla="*/ 0 h 28"/>
                  <a:gd name="T26" fmla="*/ 22 w 22"/>
                  <a:gd name="T27" fmla="*/ 0 h 28"/>
                  <a:gd name="T28" fmla="*/ 14 w 22"/>
                  <a:gd name="T29" fmla="*/ 2 h 28"/>
                  <a:gd name="T30" fmla="*/ 14 w 22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8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8" y="16"/>
                    </a:lnTo>
                    <a:lnTo>
                      <a:pt x="22" y="2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2514"/>
              <p:cNvSpPr>
                <a:spLocks noEditPoints="1"/>
              </p:cNvSpPr>
              <p:nvPr/>
            </p:nvSpPr>
            <p:spPr bwMode="auto">
              <a:xfrm>
                <a:off x="3548" y="2352"/>
                <a:ext cx="50" cy="14"/>
              </a:xfrm>
              <a:custGeom>
                <a:avLst/>
                <a:gdLst>
                  <a:gd name="T0" fmla="*/ 24 w 50"/>
                  <a:gd name="T1" fmla="*/ 0 h 14"/>
                  <a:gd name="T2" fmla="*/ 30 w 50"/>
                  <a:gd name="T3" fmla="*/ 0 h 14"/>
                  <a:gd name="T4" fmla="*/ 44 w 50"/>
                  <a:gd name="T5" fmla="*/ 0 h 14"/>
                  <a:gd name="T6" fmla="*/ 50 w 50"/>
                  <a:gd name="T7" fmla="*/ 0 h 14"/>
                  <a:gd name="T8" fmla="*/ 50 w 50"/>
                  <a:gd name="T9" fmla="*/ 4 h 14"/>
                  <a:gd name="T10" fmla="*/ 48 w 50"/>
                  <a:gd name="T11" fmla="*/ 4 h 14"/>
                  <a:gd name="T12" fmla="*/ 44 w 50"/>
                  <a:gd name="T13" fmla="*/ 10 h 14"/>
                  <a:gd name="T14" fmla="*/ 38 w 50"/>
                  <a:gd name="T15" fmla="*/ 14 h 14"/>
                  <a:gd name="T16" fmla="*/ 34 w 50"/>
                  <a:gd name="T17" fmla="*/ 14 h 14"/>
                  <a:gd name="T18" fmla="*/ 26 w 50"/>
                  <a:gd name="T19" fmla="*/ 4 h 14"/>
                  <a:gd name="T20" fmla="*/ 24 w 50"/>
                  <a:gd name="T21" fmla="*/ 4 h 14"/>
                  <a:gd name="T22" fmla="*/ 24 w 50"/>
                  <a:gd name="T23" fmla="*/ 4 h 14"/>
                  <a:gd name="T24" fmla="*/ 20 w 50"/>
                  <a:gd name="T25" fmla="*/ 12 h 14"/>
                  <a:gd name="T26" fmla="*/ 12 w 50"/>
                  <a:gd name="T27" fmla="*/ 14 h 14"/>
                  <a:gd name="T28" fmla="*/ 8 w 50"/>
                  <a:gd name="T29" fmla="*/ 14 h 14"/>
                  <a:gd name="T30" fmla="*/ 2 w 50"/>
                  <a:gd name="T31" fmla="*/ 4 h 14"/>
                  <a:gd name="T32" fmla="*/ 0 w 50"/>
                  <a:gd name="T33" fmla="*/ 4 h 14"/>
                  <a:gd name="T34" fmla="*/ 0 w 50"/>
                  <a:gd name="T35" fmla="*/ 0 h 14"/>
                  <a:gd name="T36" fmla="*/ 6 w 50"/>
                  <a:gd name="T37" fmla="*/ 0 h 14"/>
                  <a:gd name="T38" fmla="*/ 14 w 50"/>
                  <a:gd name="T39" fmla="*/ 0 h 14"/>
                  <a:gd name="T40" fmla="*/ 20 w 50"/>
                  <a:gd name="T41" fmla="*/ 0 h 14"/>
                  <a:gd name="T42" fmla="*/ 24 w 50"/>
                  <a:gd name="T43" fmla="*/ 0 h 14"/>
                  <a:gd name="T44" fmla="*/ 8 w 50"/>
                  <a:gd name="T45" fmla="*/ 12 h 14"/>
                  <a:gd name="T46" fmla="*/ 4 w 50"/>
                  <a:gd name="T47" fmla="*/ 4 h 14"/>
                  <a:gd name="T48" fmla="*/ 6 w 50"/>
                  <a:gd name="T49" fmla="*/ 2 h 14"/>
                  <a:gd name="T50" fmla="*/ 14 w 50"/>
                  <a:gd name="T51" fmla="*/ 2 h 14"/>
                  <a:gd name="T52" fmla="*/ 22 w 50"/>
                  <a:gd name="T53" fmla="*/ 4 h 14"/>
                  <a:gd name="T54" fmla="*/ 22 w 50"/>
                  <a:gd name="T55" fmla="*/ 6 h 14"/>
                  <a:gd name="T56" fmla="*/ 18 w 50"/>
                  <a:gd name="T57" fmla="*/ 12 h 14"/>
                  <a:gd name="T58" fmla="*/ 8 w 50"/>
                  <a:gd name="T59" fmla="*/ 12 h 14"/>
                  <a:gd name="T60" fmla="*/ 42 w 50"/>
                  <a:gd name="T61" fmla="*/ 12 h 14"/>
                  <a:gd name="T62" fmla="*/ 44 w 50"/>
                  <a:gd name="T63" fmla="*/ 8 h 14"/>
                  <a:gd name="T64" fmla="*/ 44 w 50"/>
                  <a:gd name="T65" fmla="*/ 2 h 14"/>
                  <a:gd name="T66" fmla="*/ 42 w 50"/>
                  <a:gd name="T67" fmla="*/ 2 h 14"/>
                  <a:gd name="T68" fmla="*/ 32 w 50"/>
                  <a:gd name="T69" fmla="*/ 2 h 14"/>
                  <a:gd name="T70" fmla="*/ 28 w 50"/>
                  <a:gd name="T71" fmla="*/ 4 h 14"/>
                  <a:gd name="T72" fmla="*/ 32 w 50"/>
                  <a:gd name="T73" fmla="*/ 12 h 14"/>
                  <a:gd name="T74" fmla="*/ 38 w 50"/>
                  <a:gd name="T75" fmla="*/ 12 h 14"/>
                  <a:gd name="T76" fmla="*/ 42 w 50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4">
                    <a:moveTo>
                      <a:pt x="24" y="0"/>
                    </a:moveTo>
                    <a:lnTo>
                      <a:pt x="24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4" y="8"/>
                    </a:lnTo>
                    <a:lnTo>
                      <a:pt x="46" y="4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2515"/>
              <p:cNvSpPr>
                <a:spLocks noEditPoints="1"/>
              </p:cNvSpPr>
              <p:nvPr/>
            </p:nvSpPr>
            <p:spPr bwMode="auto">
              <a:xfrm>
                <a:off x="3548" y="2352"/>
                <a:ext cx="24" cy="14"/>
              </a:xfrm>
              <a:custGeom>
                <a:avLst/>
                <a:gdLst>
                  <a:gd name="T0" fmla="*/ 24 w 24"/>
                  <a:gd name="T1" fmla="*/ 4 h 14"/>
                  <a:gd name="T2" fmla="*/ 24 w 24"/>
                  <a:gd name="T3" fmla="*/ 4 h 14"/>
                  <a:gd name="T4" fmla="*/ 24 w 24"/>
                  <a:gd name="T5" fmla="*/ 4 h 14"/>
                  <a:gd name="T6" fmla="*/ 20 w 24"/>
                  <a:gd name="T7" fmla="*/ 12 h 14"/>
                  <a:gd name="T8" fmla="*/ 16 w 24"/>
                  <a:gd name="T9" fmla="*/ 14 h 14"/>
                  <a:gd name="T10" fmla="*/ 12 w 24"/>
                  <a:gd name="T11" fmla="*/ 14 h 14"/>
                  <a:gd name="T12" fmla="*/ 12 w 24"/>
                  <a:gd name="T13" fmla="*/ 14 h 14"/>
                  <a:gd name="T14" fmla="*/ 8 w 24"/>
                  <a:gd name="T15" fmla="*/ 14 h 14"/>
                  <a:gd name="T16" fmla="*/ 6 w 24"/>
                  <a:gd name="T17" fmla="*/ 10 h 14"/>
                  <a:gd name="T18" fmla="*/ 2 w 24"/>
                  <a:gd name="T19" fmla="*/ 4 h 14"/>
                  <a:gd name="T20" fmla="*/ 2 w 24"/>
                  <a:gd name="T21" fmla="*/ 4 h 14"/>
                  <a:gd name="T22" fmla="*/ 0 w 24"/>
                  <a:gd name="T23" fmla="*/ 4 h 14"/>
                  <a:gd name="T24" fmla="*/ 0 w 24"/>
                  <a:gd name="T25" fmla="*/ 4 h 14"/>
                  <a:gd name="T26" fmla="*/ 0 w 24"/>
                  <a:gd name="T27" fmla="*/ 0 h 14"/>
                  <a:gd name="T28" fmla="*/ 0 w 24"/>
                  <a:gd name="T29" fmla="*/ 0 h 14"/>
                  <a:gd name="T30" fmla="*/ 6 w 24"/>
                  <a:gd name="T31" fmla="*/ 0 h 14"/>
                  <a:gd name="T32" fmla="*/ 6 w 24"/>
                  <a:gd name="T33" fmla="*/ 0 h 14"/>
                  <a:gd name="T34" fmla="*/ 14 w 24"/>
                  <a:gd name="T35" fmla="*/ 0 h 14"/>
                  <a:gd name="T36" fmla="*/ 20 w 24"/>
                  <a:gd name="T37" fmla="*/ 0 h 14"/>
                  <a:gd name="T38" fmla="*/ 24 w 24"/>
                  <a:gd name="T39" fmla="*/ 0 h 14"/>
                  <a:gd name="T40" fmla="*/ 24 w 24"/>
                  <a:gd name="T41" fmla="*/ 4 h 14"/>
                  <a:gd name="T42" fmla="*/ 8 w 24"/>
                  <a:gd name="T43" fmla="*/ 12 h 14"/>
                  <a:gd name="T44" fmla="*/ 8 w 24"/>
                  <a:gd name="T45" fmla="*/ 12 h 14"/>
                  <a:gd name="T46" fmla="*/ 6 w 24"/>
                  <a:gd name="T47" fmla="*/ 8 h 14"/>
                  <a:gd name="T48" fmla="*/ 4 w 24"/>
                  <a:gd name="T49" fmla="*/ 4 h 14"/>
                  <a:gd name="T50" fmla="*/ 6 w 24"/>
                  <a:gd name="T51" fmla="*/ 2 h 14"/>
                  <a:gd name="T52" fmla="*/ 6 w 24"/>
                  <a:gd name="T53" fmla="*/ 2 h 14"/>
                  <a:gd name="T54" fmla="*/ 8 w 24"/>
                  <a:gd name="T55" fmla="*/ 2 h 14"/>
                  <a:gd name="T56" fmla="*/ 14 w 24"/>
                  <a:gd name="T57" fmla="*/ 2 h 14"/>
                  <a:gd name="T58" fmla="*/ 18 w 24"/>
                  <a:gd name="T59" fmla="*/ 2 h 14"/>
                  <a:gd name="T60" fmla="*/ 22 w 24"/>
                  <a:gd name="T61" fmla="*/ 4 h 14"/>
                  <a:gd name="T62" fmla="*/ 22 w 24"/>
                  <a:gd name="T63" fmla="*/ 4 h 14"/>
                  <a:gd name="T64" fmla="*/ 22 w 24"/>
                  <a:gd name="T65" fmla="*/ 6 h 14"/>
                  <a:gd name="T66" fmla="*/ 18 w 24"/>
                  <a:gd name="T67" fmla="*/ 12 h 14"/>
                  <a:gd name="T68" fmla="*/ 18 w 24"/>
                  <a:gd name="T69" fmla="*/ 12 h 14"/>
                  <a:gd name="T70" fmla="*/ 12 w 24"/>
                  <a:gd name="T71" fmla="*/ 12 h 14"/>
                  <a:gd name="T72" fmla="*/ 8 w 24"/>
                  <a:gd name="T73" fmla="*/ 12 h 14"/>
                  <a:gd name="T74" fmla="*/ 8 w 24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14">
                    <a:moveTo>
                      <a:pt x="24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4" y="4"/>
                    </a:lnTo>
                    <a:close/>
                    <a:moveTo>
                      <a:pt x="8" y="12"/>
                    </a:moveTo>
                    <a:lnTo>
                      <a:pt x="8" y="12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Rectangle 2516"/>
              <p:cNvSpPr>
                <a:spLocks noChangeArrowheads="1"/>
              </p:cNvSpPr>
              <p:nvPr/>
            </p:nvSpPr>
            <p:spPr bwMode="auto">
              <a:xfrm>
                <a:off x="3508" y="2188"/>
                <a:ext cx="128" cy="126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2517"/>
              <p:cNvSpPr/>
              <p:nvPr/>
            </p:nvSpPr>
            <p:spPr bwMode="auto">
              <a:xfrm>
                <a:off x="3596" y="222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2518"/>
              <p:cNvSpPr/>
              <p:nvPr/>
            </p:nvSpPr>
            <p:spPr bwMode="auto">
              <a:xfrm>
                <a:off x="3548" y="222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2519"/>
              <p:cNvSpPr/>
              <p:nvPr/>
            </p:nvSpPr>
            <p:spPr bwMode="auto">
              <a:xfrm>
                <a:off x="3526" y="2274"/>
                <a:ext cx="94" cy="40"/>
              </a:xfrm>
              <a:custGeom>
                <a:avLst/>
                <a:gdLst>
                  <a:gd name="T0" fmla="*/ 46 w 94"/>
                  <a:gd name="T1" fmla="*/ 0 h 40"/>
                  <a:gd name="T2" fmla="*/ 46 w 94"/>
                  <a:gd name="T3" fmla="*/ 0 h 40"/>
                  <a:gd name="T4" fmla="*/ 36 w 94"/>
                  <a:gd name="T5" fmla="*/ 0 h 40"/>
                  <a:gd name="T6" fmla="*/ 36 w 94"/>
                  <a:gd name="T7" fmla="*/ 0 h 40"/>
                  <a:gd name="T8" fmla="*/ 22 w 94"/>
                  <a:gd name="T9" fmla="*/ 4 h 40"/>
                  <a:gd name="T10" fmla="*/ 12 w 94"/>
                  <a:gd name="T11" fmla="*/ 8 h 40"/>
                  <a:gd name="T12" fmla="*/ 4 w 94"/>
                  <a:gd name="T13" fmla="*/ 10 h 40"/>
                  <a:gd name="T14" fmla="*/ 2 w 94"/>
                  <a:gd name="T15" fmla="*/ 12 h 40"/>
                  <a:gd name="T16" fmla="*/ 0 w 94"/>
                  <a:gd name="T17" fmla="*/ 16 h 40"/>
                  <a:gd name="T18" fmla="*/ 0 w 94"/>
                  <a:gd name="T19" fmla="*/ 16 h 40"/>
                  <a:gd name="T20" fmla="*/ 0 w 94"/>
                  <a:gd name="T21" fmla="*/ 40 h 40"/>
                  <a:gd name="T22" fmla="*/ 0 w 94"/>
                  <a:gd name="T23" fmla="*/ 40 h 40"/>
                  <a:gd name="T24" fmla="*/ 94 w 94"/>
                  <a:gd name="T25" fmla="*/ 40 h 40"/>
                  <a:gd name="T26" fmla="*/ 94 w 94"/>
                  <a:gd name="T27" fmla="*/ 40 h 40"/>
                  <a:gd name="T28" fmla="*/ 94 w 94"/>
                  <a:gd name="T29" fmla="*/ 16 h 40"/>
                  <a:gd name="T30" fmla="*/ 94 w 94"/>
                  <a:gd name="T31" fmla="*/ 16 h 40"/>
                  <a:gd name="T32" fmla="*/ 92 w 94"/>
                  <a:gd name="T33" fmla="*/ 12 h 40"/>
                  <a:gd name="T34" fmla="*/ 90 w 94"/>
                  <a:gd name="T35" fmla="*/ 10 h 40"/>
                  <a:gd name="T36" fmla="*/ 82 w 94"/>
                  <a:gd name="T37" fmla="*/ 8 h 40"/>
                  <a:gd name="T38" fmla="*/ 72 w 94"/>
                  <a:gd name="T39" fmla="*/ 4 h 40"/>
                  <a:gd name="T40" fmla="*/ 58 w 94"/>
                  <a:gd name="T41" fmla="*/ 0 h 40"/>
                  <a:gd name="T42" fmla="*/ 46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2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2" y="4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2520"/>
              <p:cNvSpPr/>
              <p:nvPr/>
            </p:nvSpPr>
            <p:spPr bwMode="auto">
              <a:xfrm>
                <a:off x="3526" y="2274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4 h 40"/>
                  <a:gd name="T8" fmla="*/ 12 w 46"/>
                  <a:gd name="T9" fmla="*/ 8 h 40"/>
                  <a:gd name="T10" fmla="*/ 4 w 46"/>
                  <a:gd name="T11" fmla="*/ 10 h 40"/>
                  <a:gd name="T12" fmla="*/ 2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2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2521"/>
              <p:cNvSpPr/>
              <p:nvPr/>
            </p:nvSpPr>
            <p:spPr bwMode="auto">
              <a:xfrm>
                <a:off x="3554" y="2274"/>
                <a:ext cx="38" cy="18"/>
              </a:xfrm>
              <a:custGeom>
                <a:avLst/>
                <a:gdLst>
                  <a:gd name="T0" fmla="*/ 18 w 38"/>
                  <a:gd name="T1" fmla="*/ 0 h 18"/>
                  <a:gd name="T2" fmla="*/ 18 w 38"/>
                  <a:gd name="T3" fmla="*/ 0 h 18"/>
                  <a:gd name="T4" fmla="*/ 8 w 38"/>
                  <a:gd name="T5" fmla="*/ 0 h 18"/>
                  <a:gd name="T6" fmla="*/ 8 w 38"/>
                  <a:gd name="T7" fmla="*/ 0 h 18"/>
                  <a:gd name="T8" fmla="*/ 0 w 38"/>
                  <a:gd name="T9" fmla="*/ 2 h 18"/>
                  <a:gd name="T10" fmla="*/ 0 w 38"/>
                  <a:gd name="T11" fmla="*/ 2 h 18"/>
                  <a:gd name="T12" fmla="*/ 2 w 38"/>
                  <a:gd name="T13" fmla="*/ 8 h 18"/>
                  <a:gd name="T14" fmla="*/ 6 w 38"/>
                  <a:gd name="T15" fmla="*/ 14 h 18"/>
                  <a:gd name="T16" fmla="*/ 12 w 38"/>
                  <a:gd name="T17" fmla="*/ 18 h 18"/>
                  <a:gd name="T18" fmla="*/ 18 w 38"/>
                  <a:gd name="T19" fmla="*/ 18 h 18"/>
                  <a:gd name="T20" fmla="*/ 18 w 38"/>
                  <a:gd name="T21" fmla="*/ 18 h 18"/>
                  <a:gd name="T22" fmla="*/ 26 w 38"/>
                  <a:gd name="T23" fmla="*/ 18 h 18"/>
                  <a:gd name="T24" fmla="*/ 32 w 38"/>
                  <a:gd name="T25" fmla="*/ 14 h 18"/>
                  <a:gd name="T26" fmla="*/ 36 w 38"/>
                  <a:gd name="T27" fmla="*/ 8 h 18"/>
                  <a:gd name="T28" fmla="*/ 38 w 38"/>
                  <a:gd name="T29" fmla="*/ 2 h 18"/>
                  <a:gd name="T30" fmla="*/ 38 w 38"/>
                  <a:gd name="T31" fmla="*/ 2 h 18"/>
                  <a:gd name="T32" fmla="*/ 30 w 38"/>
                  <a:gd name="T33" fmla="*/ 0 h 18"/>
                  <a:gd name="T34" fmla="*/ 18 w 38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2522"/>
              <p:cNvSpPr/>
              <p:nvPr/>
            </p:nvSpPr>
            <p:spPr bwMode="auto">
              <a:xfrm>
                <a:off x="3554" y="2274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8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2523"/>
              <p:cNvSpPr/>
              <p:nvPr/>
            </p:nvSpPr>
            <p:spPr bwMode="auto">
              <a:xfrm>
                <a:off x="3558" y="2274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10 w 30"/>
                  <a:gd name="T17" fmla="*/ 14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2524"/>
              <p:cNvSpPr/>
              <p:nvPr/>
            </p:nvSpPr>
            <p:spPr bwMode="auto">
              <a:xfrm>
                <a:off x="3558" y="2274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10 w 14"/>
                  <a:gd name="T15" fmla="*/ 14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2525"/>
              <p:cNvSpPr/>
              <p:nvPr/>
            </p:nvSpPr>
            <p:spPr bwMode="auto">
              <a:xfrm>
                <a:off x="3562" y="2260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4 h 18"/>
                  <a:gd name="T6" fmla="*/ 10 w 22"/>
                  <a:gd name="T7" fmla="*/ 18 h 18"/>
                  <a:gd name="T8" fmla="*/ 22 w 22"/>
                  <a:gd name="T9" fmla="*/ 14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2526"/>
              <p:cNvSpPr/>
              <p:nvPr/>
            </p:nvSpPr>
            <p:spPr bwMode="auto">
              <a:xfrm>
                <a:off x="3562" y="2260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2527"/>
              <p:cNvSpPr/>
              <p:nvPr/>
            </p:nvSpPr>
            <p:spPr bwMode="auto">
              <a:xfrm>
                <a:off x="3550" y="2200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2528"/>
              <p:cNvSpPr/>
              <p:nvPr/>
            </p:nvSpPr>
            <p:spPr bwMode="auto">
              <a:xfrm>
                <a:off x="3550" y="2200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4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2529"/>
              <p:cNvSpPr/>
              <p:nvPr/>
            </p:nvSpPr>
            <p:spPr bwMode="auto">
              <a:xfrm>
                <a:off x="3566" y="2258"/>
                <a:ext cx="14" cy="6"/>
              </a:xfrm>
              <a:custGeom>
                <a:avLst/>
                <a:gdLst>
                  <a:gd name="T0" fmla="*/ 0 w 14"/>
                  <a:gd name="T1" fmla="*/ 4 h 6"/>
                  <a:gd name="T2" fmla="*/ 0 w 14"/>
                  <a:gd name="T3" fmla="*/ 4 h 6"/>
                  <a:gd name="T4" fmla="*/ 6 w 14"/>
                  <a:gd name="T5" fmla="*/ 6 h 6"/>
                  <a:gd name="T6" fmla="*/ 6 w 14"/>
                  <a:gd name="T7" fmla="*/ 6 h 6"/>
                  <a:gd name="T8" fmla="*/ 14 w 14"/>
                  <a:gd name="T9" fmla="*/ 4 h 6"/>
                  <a:gd name="T10" fmla="*/ 14 w 14"/>
                  <a:gd name="T11" fmla="*/ 4 h 6"/>
                  <a:gd name="T12" fmla="*/ 12 w 14"/>
                  <a:gd name="T13" fmla="*/ 0 h 6"/>
                  <a:gd name="T14" fmla="*/ 6 w 14"/>
                  <a:gd name="T15" fmla="*/ 0 h 6"/>
                  <a:gd name="T16" fmla="*/ 6 w 14"/>
                  <a:gd name="T17" fmla="*/ 0 h 6"/>
                  <a:gd name="T18" fmla="*/ 2 w 14"/>
                  <a:gd name="T19" fmla="*/ 0 h 6"/>
                  <a:gd name="T20" fmla="*/ 0 w 14"/>
                  <a:gd name="T21" fmla="*/ 4 h 6"/>
                  <a:gd name="T22" fmla="*/ 0 w 14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6">
                    <a:moveTo>
                      <a:pt x="0" y="4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2530"/>
              <p:cNvSpPr/>
              <p:nvPr/>
            </p:nvSpPr>
            <p:spPr bwMode="auto">
              <a:xfrm>
                <a:off x="3566" y="2258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0 w 6"/>
                  <a:gd name="T3" fmla="*/ 4 h 6"/>
                  <a:gd name="T4" fmla="*/ 6 w 6"/>
                  <a:gd name="T5" fmla="*/ 6 h 6"/>
                  <a:gd name="T6" fmla="*/ 6 w 6"/>
                  <a:gd name="T7" fmla="*/ 0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4 h 6"/>
                  <a:gd name="T14" fmla="*/ 0 w 6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2531"/>
              <p:cNvSpPr/>
              <p:nvPr/>
            </p:nvSpPr>
            <p:spPr bwMode="auto">
              <a:xfrm>
                <a:off x="3572" y="2274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4 h 16"/>
                  <a:gd name="T6" fmla="*/ 0 w 16"/>
                  <a:gd name="T7" fmla="*/ 4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0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2532"/>
              <p:cNvSpPr/>
              <p:nvPr/>
            </p:nvSpPr>
            <p:spPr bwMode="auto">
              <a:xfrm>
                <a:off x="3558" y="2274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2533"/>
              <p:cNvSpPr>
                <a:spLocks noEditPoints="1"/>
              </p:cNvSpPr>
              <p:nvPr/>
            </p:nvSpPr>
            <p:spPr bwMode="auto">
              <a:xfrm>
                <a:off x="3548" y="2224"/>
                <a:ext cx="50" cy="16"/>
              </a:xfrm>
              <a:custGeom>
                <a:avLst/>
                <a:gdLst>
                  <a:gd name="T0" fmla="*/ 24 w 50"/>
                  <a:gd name="T1" fmla="*/ 2 h 16"/>
                  <a:gd name="T2" fmla="*/ 30 w 50"/>
                  <a:gd name="T3" fmla="*/ 2 h 16"/>
                  <a:gd name="T4" fmla="*/ 44 w 50"/>
                  <a:gd name="T5" fmla="*/ 2 h 16"/>
                  <a:gd name="T6" fmla="*/ 50 w 50"/>
                  <a:gd name="T7" fmla="*/ 2 h 16"/>
                  <a:gd name="T8" fmla="*/ 50 w 50"/>
                  <a:gd name="T9" fmla="*/ 4 h 16"/>
                  <a:gd name="T10" fmla="*/ 48 w 50"/>
                  <a:gd name="T11" fmla="*/ 4 h 16"/>
                  <a:gd name="T12" fmla="*/ 44 w 50"/>
                  <a:gd name="T13" fmla="*/ 12 h 16"/>
                  <a:gd name="T14" fmla="*/ 38 w 50"/>
                  <a:gd name="T15" fmla="*/ 16 h 16"/>
                  <a:gd name="T16" fmla="*/ 34 w 50"/>
                  <a:gd name="T17" fmla="*/ 14 h 16"/>
                  <a:gd name="T18" fmla="*/ 26 w 50"/>
                  <a:gd name="T19" fmla="*/ 6 h 16"/>
                  <a:gd name="T20" fmla="*/ 24 w 50"/>
                  <a:gd name="T21" fmla="*/ 6 h 16"/>
                  <a:gd name="T22" fmla="*/ 24 w 50"/>
                  <a:gd name="T23" fmla="*/ 6 h 16"/>
                  <a:gd name="T24" fmla="*/ 20 w 50"/>
                  <a:gd name="T25" fmla="*/ 12 h 16"/>
                  <a:gd name="T26" fmla="*/ 12 w 50"/>
                  <a:gd name="T27" fmla="*/ 16 h 16"/>
                  <a:gd name="T28" fmla="*/ 8 w 50"/>
                  <a:gd name="T29" fmla="*/ 14 h 16"/>
                  <a:gd name="T30" fmla="*/ 2 w 50"/>
                  <a:gd name="T31" fmla="*/ 4 h 16"/>
                  <a:gd name="T32" fmla="*/ 0 w 50"/>
                  <a:gd name="T33" fmla="*/ 4 h 16"/>
                  <a:gd name="T34" fmla="*/ 0 w 50"/>
                  <a:gd name="T35" fmla="*/ 2 h 16"/>
                  <a:gd name="T36" fmla="*/ 6 w 50"/>
                  <a:gd name="T37" fmla="*/ 2 h 16"/>
                  <a:gd name="T38" fmla="*/ 14 w 50"/>
                  <a:gd name="T39" fmla="*/ 0 h 16"/>
                  <a:gd name="T40" fmla="*/ 20 w 50"/>
                  <a:gd name="T41" fmla="*/ 2 h 16"/>
                  <a:gd name="T42" fmla="*/ 24 w 50"/>
                  <a:gd name="T43" fmla="*/ 2 h 16"/>
                  <a:gd name="T44" fmla="*/ 8 w 50"/>
                  <a:gd name="T45" fmla="*/ 14 h 16"/>
                  <a:gd name="T46" fmla="*/ 4 w 50"/>
                  <a:gd name="T47" fmla="*/ 6 h 16"/>
                  <a:gd name="T48" fmla="*/ 6 w 50"/>
                  <a:gd name="T49" fmla="*/ 4 h 16"/>
                  <a:gd name="T50" fmla="*/ 14 w 50"/>
                  <a:gd name="T51" fmla="*/ 2 h 16"/>
                  <a:gd name="T52" fmla="*/ 22 w 50"/>
                  <a:gd name="T53" fmla="*/ 4 h 16"/>
                  <a:gd name="T54" fmla="*/ 22 w 50"/>
                  <a:gd name="T55" fmla="*/ 8 h 16"/>
                  <a:gd name="T56" fmla="*/ 18 w 50"/>
                  <a:gd name="T57" fmla="*/ 12 h 16"/>
                  <a:gd name="T58" fmla="*/ 8 w 50"/>
                  <a:gd name="T59" fmla="*/ 14 h 16"/>
                  <a:gd name="T60" fmla="*/ 42 w 50"/>
                  <a:gd name="T61" fmla="*/ 14 h 16"/>
                  <a:gd name="T62" fmla="*/ 44 w 50"/>
                  <a:gd name="T63" fmla="*/ 8 h 16"/>
                  <a:gd name="T64" fmla="*/ 44 w 50"/>
                  <a:gd name="T65" fmla="*/ 4 h 16"/>
                  <a:gd name="T66" fmla="*/ 42 w 50"/>
                  <a:gd name="T67" fmla="*/ 2 h 16"/>
                  <a:gd name="T68" fmla="*/ 32 w 50"/>
                  <a:gd name="T69" fmla="*/ 2 h 16"/>
                  <a:gd name="T70" fmla="*/ 28 w 50"/>
                  <a:gd name="T71" fmla="*/ 4 h 16"/>
                  <a:gd name="T72" fmla="*/ 32 w 50"/>
                  <a:gd name="T73" fmla="*/ 12 h 16"/>
                  <a:gd name="T74" fmla="*/ 38 w 50"/>
                  <a:gd name="T75" fmla="*/ 14 h 16"/>
                  <a:gd name="T76" fmla="*/ 42 w 50"/>
                  <a:gd name="T7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6">
                    <a:moveTo>
                      <a:pt x="24" y="2"/>
                    </a:moveTo>
                    <a:lnTo>
                      <a:pt x="24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4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2"/>
                    </a:lnTo>
                    <a:close/>
                    <a:moveTo>
                      <a:pt x="8" y="14"/>
                    </a:move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  <a:moveTo>
                      <a:pt x="42" y="14"/>
                    </a:moveTo>
                    <a:lnTo>
                      <a:pt x="42" y="14"/>
                    </a:lnTo>
                    <a:lnTo>
                      <a:pt x="44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42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2534"/>
              <p:cNvSpPr>
                <a:spLocks noEditPoints="1"/>
              </p:cNvSpPr>
              <p:nvPr/>
            </p:nvSpPr>
            <p:spPr bwMode="auto">
              <a:xfrm>
                <a:off x="3548" y="2224"/>
                <a:ext cx="24" cy="16"/>
              </a:xfrm>
              <a:custGeom>
                <a:avLst/>
                <a:gdLst>
                  <a:gd name="T0" fmla="*/ 24 w 24"/>
                  <a:gd name="T1" fmla="*/ 6 h 16"/>
                  <a:gd name="T2" fmla="*/ 24 w 24"/>
                  <a:gd name="T3" fmla="*/ 6 h 16"/>
                  <a:gd name="T4" fmla="*/ 24 w 24"/>
                  <a:gd name="T5" fmla="*/ 6 h 16"/>
                  <a:gd name="T6" fmla="*/ 20 w 24"/>
                  <a:gd name="T7" fmla="*/ 12 h 16"/>
                  <a:gd name="T8" fmla="*/ 16 w 24"/>
                  <a:gd name="T9" fmla="*/ 14 h 16"/>
                  <a:gd name="T10" fmla="*/ 12 w 24"/>
                  <a:gd name="T11" fmla="*/ 16 h 16"/>
                  <a:gd name="T12" fmla="*/ 12 w 24"/>
                  <a:gd name="T13" fmla="*/ 16 h 16"/>
                  <a:gd name="T14" fmla="*/ 8 w 24"/>
                  <a:gd name="T15" fmla="*/ 14 h 16"/>
                  <a:gd name="T16" fmla="*/ 6 w 24"/>
                  <a:gd name="T17" fmla="*/ 12 h 16"/>
                  <a:gd name="T18" fmla="*/ 2 w 24"/>
                  <a:gd name="T19" fmla="*/ 4 h 16"/>
                  <a:gd name="T20" fmla="*/ 2 w 24"/>
                  <a:gd name="T21" fmla="*/ 4 h 16"/>
                  <a:gd name="T22" fmla="*/ 0 w 24"/>
                  <a:gd name="T23" fmla="*/ 4 h 16"/>
                  <a:gd name="T24" fmla="*/ 0 w 24"/>
                  <a:gd name="T25" fmla="*/ 4 h 16"/>
                  <a:gd name="T26" fmla="*/ 0 w 24"/>
                  <a:gd name="T27" fmla="*/ 2 h 16"/>
                  <a:gd name="T28" fmla="*/ 0 w 24"/>
                  <a:gd name="T29" fmla="*/ 2 h 16"/>
                  <a:gd name="T30" fmla="*/ 6 w 24"/>
                  <a:gd name="T31" fmla="*/ 2 h 16"/>
                  <a:gd name="T32" fmla="*/ 6 w 24"/>
                  <a:gd name="T33" fmla="*/ 2 h 16"/>
                  <a:gd name="T34" fmla="*/ 14 w 24"/>
                  <a:gd name="T35" fmla="*/ 0 h 16"/>
                  <a:gd name="T36" fmla="*/ 20 w 24"/>
                  <a:gd name="T37" fmla="*/ 2 h 16"/>
                  <a:gd name="T38" fmla="*/ 24 w 24"/>
                  <a:gd name="T39" fmla="*/ 2 h 16"/>
                  <a:gd name="T40" fmla="*/ 24 w 24"/>
                  <a:gd name="T41" fmla="*/ 6 h 16"/>
                  <a:gd name="T42" fmla="*/ 8 w 24"/>
                  <a:gd name="T43" fmla="*/ 14 h 16"/>
                  <a:gd name="T44" fmla="*/ 8 w 24"/>
                  <a:gd name="T45" fmla="*/ 14 h 16"/>
                  <a:gd name="T46" fmla="*/ 6 w 24"/>
                  <a:gd name="T47" fmla="*/ 8 h 16"/>
                  <a:gd name="T48" fmla="*/ 4 w 24"/>
                  <a:gd name="T49" fmla="*/ 6 h 16"/>
                  <a:gd name="T50" fmla="*/ 6 w 24"/>
                  <a:gd name="T51" fmla="*/ 4 h 16"/>
                  <a:gd name="T52" fmla="*/ 6 w 24"/>
                  <a:gd name="T53" fmla="*/ 4 h 16"/>
                  <a:gd name="T54" fmla="*/ 8 w 24"/>
                  <a:gd name="T55" fmla="*/ 2 h 16"/>
                  <a:gd name="T56" fmla="*/ 14 w 24"/>
                  <a:gd name="T57" fmla="*/ 2 h 16"/>
                  <a:gd name="T58" fmla="*/ 18 w 24"/>
                  <a:gd name="T59" fmla="*/ 2 h 16"/>
                  <a:gd name="T60" fmla="*/ 22 w 24"/>
                  <a:gd name="T61" fmla="*/ 4 h 16"/>
                  <a:gd name="T62" fmla="*/ 22 w 24"/>
                  <a:gd name="T63" fmla="*/ 4 h 16"/>
                  <a:gd name="T64" fmla="*/ 22 w 24"/>
                  <a:gd name="T65" fmla="*/ 8 h 16"/>
                  <a:gd name="T66" fmla="*/ 18 w 24"/>
                  <a:gd name="T67" fmla="*/ 12 h 16"/>
                  <a:gd name="T68" fmla="*/ 18 w 24"/>
                  <a:gd name="T69" fmla="*/ 12 h 16"/>
                  <a:gd name="T70" fmla="*/ 12 w 24"/>
                  <a:gd name="T71" fmla="*/ 14 h 16"/>
                  <a:gd name="T72" fmla="*/ 8 w 24"/>
                  <a:gd name="T73" fmla="*/ 14 h 16"/>
                  <a:gd name="T74" fmla="*/ 8 w 24"/>
                  <a:gd name="T7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16">
                    <a:moveTo>
                      <a:pt x="24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2"/>
                    </a:lnTo>
                    <a:lnTo>
                      <a:pt x="24" y="6"/>
                    </a:lnTo>
                    <a:close/>
                    <a:moveTo>
                      <a:pt x="8" y="14"/>
                    </a:move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Rectangle 2535"/>
              <p:cNvSpPr>
                <a:spLocks noChangeArrowheads="1"/>
              </p:cNvSpPr>
              <p:nvPr/>
            </p:nvSpPr>
            <p:spPr bwMode="auto">
              <a:xfrm>
                <a:off x="1590" y="2188"/>
                <a:ext cx="128" cy="126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2536"/>
              <p:cNvSpPr/>
              <p:nvPr/>
            </p:nvSpPr>
            <p:spPr bwMode="auto">
              <a:xfrm>
                <a:off x="1622" y="2210"/>
                <a:ext cx="64" cy="74"/>
              </a:xfrm>
              <a:custGeom>
                <a:avLst/>
                <a:gdLst>
                  <a:gd name="T0" fmla="*/ 32 w 64"/>
                  <a:gd name="T1" fmla="*/ 0 h 74"/>
                  <a:gd name="T2" fmla="*/ 32 w 64"/>
                  <a:gd name="T3" fmla="*/ 0 h 74"/>
                  <a:gd name="T4" fmla="*/ 40 w 64"/>
                  <a:gd name="T5" fmla="*/ 2 h 74"/>
                  <a:gd name="T6" fmla="*/ 48 w 64"/>
                  <a:gd name="T7" fmla="*/ 4 h 74"/>
                  <a:gd name="T8" fmla="*/ 54 w 64"/>
                  <a:gd name="T9" fmla="*/ 10 h 74"/>
                  <a:gd name="T10" fmla="*/ 58 w 64"/>
                  <a:gd name="T11" fmla="*/ 16 h 74"/>
                  <a:gd name="T12" fmla="*/ 60 w 64"/>
                  <a:gd name="T13" fmla="*/ 24 h 74"/>
                  <a:gd name="T14" fmla="*/ 64 w 64"/>
                  <a:gd name="T15" fmla="*/ 32 h 74"/>
                  <a:gd name="T16" fmla="*/ 64 w 64"/>
                  <a:gd name="T17" fmla="*/ 52 h 74"/>
                  <a:gd name="T18" fmla="*/ 64 w 64"/>
                  <a:gd name="T19" fmla="*/ 52 h 74"/>
                  <a:gd name="T20" fmla="*/ 64 w 64"/>
                  <a:gd name="T21" fmla="*/ 56 h 74"/>
                  <a:gd name="T22" fmla="*/ 62 w 64"/>
                  <a:gd name="T23" fmla="*/ 60 h 74"/>
                  <a:gd name="T24" fmla="*/ 56 w 64"/>
                  <a:gd name="T25" fmla="*/ 66 h 74"/>
                  <a:gd name="T26" fmla="*/ 48 w 64"/>
                  <a:gd name="T27" fmla="*/ 72 h 74"/>
                  <a:gd name="T28" fmla="*/ 42 w 64"/>
                  <a:gd name="T29" fmla="*/ 74 h 74"/>
                  <a:gd name="T30" fmla="*/ 24 w 64"/>
                  <a:gd name="T31" fmla="*/ 74 h 74"/>
                  <a:gd name="T32" fmla="*/ 24 w 64"/>
                  <a:gd name="T33" fmla="*/ 74 h 74"/>
                  <a:gd name="T34" fmla="*/ 16 w 64"/>
                  <a:gd name="T35" fmla="*/ 72 h 74"/>
                  <a:gd name="T36" fmla="*/ 8 w 64"/>
                  <a:gd name="T37" fmla="*/ 66 h 74"/>
                  <a:gd name="T38" fmla="*/ 2 w 64"/>
                  <a:gd name="T39" fmla="*/ 60 h 74"/>
                  <a:gd name="T40" fmla="*/ 2 w 64"/>
                  <a:gd name="T41" fmla="*/ 56 h 74"/>
                  <a:gd name="T42" fmla="*/ 0 w 64"/>
                  <a:gd name="T43" fmla="*/ 52 h 74"/>
                  <a:gd name="T44" fmla="*/ 0 w 64"/>
                  <a:gd name="T45" fmla="*/ 52 h 74"/>
                  <a:gd name="T46" fmla="*/ 2 w 64"/>
                  <a:gd name="T47" fmla="*/ 32 h 74"/>
                  <a:gd name="T48" fmla="*/ 4 w 64"/>
                  <a:gd name="T49" fmla="*/ 24 h 74"/>
                  <a:gd name="T50" fmla="*/ 8 w 64"/>
                  <a:gd name="T51" fmla="*/ 16 h 74"/>
                  <a:gd name="T52" fmla="*/ 12 w 64"/>
                  <a:gd name="T53" fmla="*/ 10 h 74"/>
                  <a:gd name="T54" fmla="*/ 18 w 64"/>
                  <a:gd name="T55" fmla="*/ 4 h 74"/>
                  <a:gd name="T56" fmla="*/ 24 w 64"/>
                  <a:gd name="T57" fmla="*/ 2 h 74"/>
                  <a:gd name="T58" fmla="*/ 32 w 64"/>
                  <a:gd name="T59" fmla="*/ 0 h 74"/>
                  <a:gd name="T60" fmla="*/ 32 w 64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4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54" y="10"/>
                    </a:lnTo>
                    <a:lnTo>
                      <a:pt x="58" y="16"/>
                    </a:lnTo>
                    <a:lnTo>
                      <a:pt x="60" y="24"/>
                    </a:lnTo>
                    <a:lnTo>
                      <a:pt x="64" y="3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2" y="60"/>
                    </a:lnTo>
                    <a:lnTo>
                      <a:pt x="56" y="66"/>
                    </a:lnTo>
                    <a:lnTo>
                      <a:pt x="48" y="72"/>
                    </a:lnTo>
                    <a:lnTo>
                      <a:pt x="42" y="74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16" y="72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2537"/>
              <p:cNvSpPr/>
              <p:nvPr/>
            </p:nvSpPr>
            <p:spPr bwMode="auto">
              <a:xfrm>
                <a:off x="1622" y="2210"/>
                <a:ext cx="32" cy="74"/>
              </a:xfrm>
              <a:custGeom>
                <a:avLst/>
                <a:gdLst>
                  <a:gd name="T0" fmla="*/ 32 w 32"/>
                  <a:gd name="T1" fmla="*/ 74 h 74"/>
                  <a:gd name="T2" fmla="*/ 24 w 32"/>
                  <a:gd name="T3" fmla="*/ 74 h 74"/>
                  <a:gd name="T4" fmla="*/ 24 w 32"/>
                  <a:gd name="T5" fmla="*/ 74 h 74"/>
                  <a:gd name="T6" fmla="*/ 16 w 32"/>
                  <a:gd name="T7" fmla="*/ 72 h 74"/>
                  <a:gd name="T8" fmla="*/ 8 w 32"/>
                  <a:gd name="T9" fmla="*/ 66 h 74"/>
                  <a:gd name="T10" fmla="*/ 2 w 32"/>
                  <a:gd name="T11" fmla="*/ 60 h 74"/>
                  <a:gd name="T12" fmla="*/ 2 w 32"/>
                  <a:gd name="T13" fmla="*/ 56 h 74"/>
                  <a:gd name="T14" fmla="*/ 0 w 32"/>
                  <a:gd name="T15" fmla="*/ 52 h 74"/>
                  <a:gd name="T16" fmla="*/ 0 w 32"/>
                  <a:gd name="T17" fmla="*/ 52 h 74"/>
                  <a:gd name="T18" fmla="*/ 2 w 32"/>
                  <a:gd name="T19" fmla="*/ 32 h 74"/>
                  <a:gd name="T20" fmla="*/ 4 w 32"/>
                  <a:gd name="T21" fmla="*/ 24 h 74"/>
                  <a:gd name="T22" fmla="*/ 8 w 32"/>
                  <a:gd name="T23" fmla="*/ 16 h 74"/>
                  <a:gd name="T24" fmla="*/ 12 w 32"/>
                  <a:gd name="T25" fmla="*/ 10 h 74"/>
                  <a:gd name="T26" fmla="*/ 18 w 32"/>
                  <a:gd name="T27" fmla="*/ 4 h 74"/>
                  <a:gd name="T28" fmla="*/ 24 w 32"/>
                  <a:gd name="T29" fmla="*/ 2 h 74"/>
                  <a:gd name="T30" fmla="*/ 32 w 32"/>
                  <a:gd name="T31" fmla="*/ 0 h 74"/>
                  <a:gd name="T32" fmla="*/ 32 w 32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4">
                    <a:moveTo>
                      <a:pt x="32" y="74"/>
                    </a:moveTo>
                    <a:lnTo>
                      <a:pt x="24" y="74"/>
                    </a:lnTo>
                    <a:lnTo>
                      <a:pt x="24" y="74"/>
                    </a:lnTo>
                    <a:lnTo>
                      <a:pt x="16" y="72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2538"/>
              <p:cNvSpPr/>
              <p:nvPr/>
            </p:nvSpPr>
            <p:spPr bwMode="auto">
              <a:xfrm>
                <a:off x="1608" y="227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2 w 92"/>
                  <a:gd name="T9" fmla="*/ 4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2 h 40"/>
                  <a:gd name="T34" fmla="*/ 4 w 92"/>
                  <a:gd name="T35" fmla="*/ 10 h 40"/>
                  <a:gd name="T36" fmla="*/ 10 w 92"/>
                  <a:gd name="T37" fmla="*/ 8 h 40"/>
                  <a:gd name="T38" fmla="*/ 22 w 92"/>
                  <a:gd name="T39" fmla="*/ 4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2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2539"/>
              <p:cNvSpPr/>
              <p:nvPr/>
            </p:nvSpPr>
            <p:spPr bwMode="auto">
              <a:xfrm>
                <a:off x="1608" y="2274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2 h 40"/>
                  <a:gd name="T12" fmla="*/ 4 w 46"/>
                  <a:gd name="T13" fmla="*/ 10 h 40"/>
                  <a:gd name="T14" fmla="*/ 10 w 46"/>
                  <a:gd name="T15" fmla="*/ 8 h 40"/>
                  <a:gd name="T16" fmla="*/ 22 w 46"/>
                  <a:gd name="T17" fmla="*/ 4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Rectangle 2540"/>
              <p:cNvSpPr>
                <a:spLocks noChangeArrowheads="1"/>
              </p:cNvSpPr>
              <p:nvPr/>
            </p:nvSpPr>
            <p:spPr bwMode="auto">
              <a:xfrm>
                <a:off x="1644" y="2260"/>
                <a:ext cx="20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Rectangle 2541"/>
              <p:cNvSpPr>
                <a:spLocks noChangeArrowheads="1"/>
              </p:cNvSpPr>
              <p:nvPr/>
            </p:nvSpPr>
            <p:spPr bwMode="auto">
              <a:xfrm>
                <a:off x="1644" y="2260"/>
                <a:ext cx="10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2542"/>
              <p:cNvSpPr/>
              <p:nvPr/>
            </p:nvSpPr>
            <p:spPr bwMode="auto">
              <a:xfrm>
                <a:off x="1678" y="222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2543"/>
              <p:cNvSpPr/>
              <p:nvPr/>
            </p:nvSpPr>
            <p:spPr bwMode="auto">
              <a:xfrm>
                <a:off x="1628" y="222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2544"/>
              <p:cNvSpPr/>
              <p:nvPr/>
            </p:nvSpPr>
            <p:spPr bwMode="auto">
              <a:xfrm>
                <a:off x="1632" y="220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2545"/>
              <p:cNvSpPr/>
              <p:nvPr/>
            </p:nvSpPr>
            <p:spPr bwMode="auto">
              <a:xfrm>
                <a:off x="1632" y="2204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58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2546"/>
              <p:cNvSpPr/>
              <p:nvPr/>
            </p:nvSpPr>
            <p:spPr bwMode="auto">
              <a:xfrm>
                <a:off x="1650" y="2252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2547"/>
              <p:cNvSpPr/>
              <p:nvPr/>
            </p:nvSpPr>
            <p:spPr bwMode="auto">
              <a:xfrm>
                <a:off x="1630" y="2200"/>
                <a:ext cx="48" cy="30"/>
              </a:xfrm>
              <a:custGeom>
                <a:avLst/>
                <a:gdLst>
                  <a:gd name="T0" fmla="*/ 16 w 48"/>
                  <a:gd name="T1" fmla="*/ 2 h 30"/>
                  <a:gd name="T2" fmla="*/ 16 w 48"/>
                  <a:gd name="T3" fmla="*/ 2 h 30"/>
                  <a:gd name="T4" fmla="*/ 8 w 48"/>
                  <a:gd name="T5" fmla="*/ 4 h 30"/>
                  <a:gd name="T6" fmla="*/ 2 w 48"/>
                  <a:gd name="T7" fmla="*/ 10 h 30"/>
                  <a:gd name="T8" fmla="*/ 0 w 48"/>
                  <a:gd name="T9" fmla="*/ 18 h 30"/>
                  <a:gd name="T10" fmla="*/ 0 w 48"/>
                  <a:gd name="T11" fmla="*/ 30 h 30"/>
                  <a:gd name="T12" fmla="*/ 0 w 48"/>
                  <a:gd name="T13" fmla="*/ 30 h 30"/>
                  <a:gd name="T14" fmla="*/ 10 w 48"/>
                  <a:gd name="T15" fmla="*/ 22 h 30"/>
                  <a:gd name="T16" fmla="*/ 16 w 48"/>
                  <a:gd name="T17" fmla="*/ 12 h 30"/>
                  <a:gd name="T18" fmla="*/ 16 w 48"/>
                  <a:gd name="T19" fmla="*/ 12 h 30"/>
                  <a:gd name="T20" fmla="*/ 22 w 48"/>
                  <a:gd name="T21" fmla="*/ 18 h 30"/>
                  <a:gd name="T22" fmla="*/ 30 w 48"/>
                  <a:gd name="T23" fmla="*/ 24 h 30"/>
                  <a:gd name="T24" fmla="*/ 40 w 48"/>
                  <a:gd name="T25" fmla="*/ 28 h 30"/>
                  <a:gd name="T26" fmla="*/ 48 w 48"/>
                  <a:gd name="T27" fmla="*/ 30 h 30"/>
                  <a:gd name="T28" fmla="*/ 48 w 48"/>
                  <a:gd name="T29" fmla="*/ 30 h 30"/>
                  <a:gd name="T30" fmla="*/ 48 w 48"/>
                  <a:gd name="T31" fmla="*/ 20 h 30"/>
                  <a:gd name="T32" fmla="*/ 46 w 48"/>
                  <a:gd name="T33" fmla="*/ 14 h 30"/>
                  <a:gd name="T34" fmla="*/ 44 w 48"/>
                  <a:gd name="T35" fmla="*/ 8 h 30"/>
                  <a:gd name="T36" fmla="*/ 40 w 48"/>
                  <a:gd name="T37" fmla="*/ 4 h 30"/>
                  <a:gd name="T38" fmla="*/ 34 w 48"/>
                  <a:gd name="T39" fmla="*/ 2 h 30"/>
                  <a:gd name="T40" fmla="*/ 28 w 48"/>
                  <a:gd name="T41" fmla="*/ 0 h 30"/>
                  <a:gd name="T42" fmla="*/ 22 w 48"/>
                  <a:gd name="T43" fmla="*/ 0 h 30"/>
                  <a:gd name="T44" fmla="*/ 16 w 48"/>
                  <a:gd name="T45" fmla="*/ 2 h 30"/>
                  <a:gd name="T46" fmla="*/ 16 w 48"/>
                  <a:gd name="T47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40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2548"/>
              <p:cNvSpPr/>
              <p:nvPr/>
            </p:nvSpPr>
            <p:spPr bwMode="auto">
              <a:xfrm>
                <a:off x="1630" y="2200"/>
                <a:ext cx="24" cy="30"/>
              </a:xfrm>
              <a:custGeom>
                <a:avLst/>
                <a:gdLst>
                  <a:gd name="T0" fmla="*/ 16 w 24"/>
                  <a:gd name="T1" fmla="*/ 2 h 30"/>
                  <a:gd name="T2" fmla="*/ 16 w 24"/>
                  <a:gd name="T3" fmla="*/ 2 h 30"/>
                  <a:gd name="T4" fmla="*/ 8 w 24"/>
                  <a:gd name="T5" fmla="*/ 4 h 30"/>
                  <a:gd name="T6" fmla="*/ 2 w 24"/>
                  <a:gd name="T7" fmla="*/ 10 h 30"/>
                  <a:gd name="T8" fmla="*/ 0 w 24"/>
                  <a:gd name="T9" fmla="*/ 18 h 30"/>
                  <a:gd name="T10" fmla="*/ 0 w 24"/>
                  <a:gd name="T11" fmla="*/ 30 h 30"/>
                  <a:gd name="T12" fmla="*/ 0 w 24"/>
                  <a:gd name="T13" fmla="*/ 30 h 30"/>
                  <a:gd name="T14" fmla="*/ 10 w 24"/>
                  <a:gd name="T15" fmla="*/ 22 h 30"/>
                  <a:gd name="T16" fmla="*/ 16 w 24"/>
                  <a:gd name="T17" fmla="*/ 12 h 30"/>
                  <a:gd name="T18" fmla="*/ 16 w 24"/>
                  <a:gd name="T19" fmla="*/ 12 h 30"/>
                  <a:gd name="T20" fmla="*/ 18 w 24"/>
                  <a:gd name="T21" fmla="*/ 16 h 30"/>
                  <a:gd name="T22" fmla="*/ 24 w 24"/>
                  <a:gd name="T23" fmla="*/ 20 h 30"/>
                  <a:gd name="T24" fmla="*/ 24 w 24"/>
                  <a:gd name="T25" fmla="*/ 0 h 30"/>
                  <a:gd name="T26" fmla="*/ 24 w 24"/>
                  <a:gd name="T27" fmla="*/ 0 h 30"/>
                  <a:gd name="T28" fmla="*/ 16 w 24"/>
                  <a:gd name="T29" fmla="*/ 2 h 30"/>
                  <a:gd name="T30" fmla="*/ 16 w 24"/>
                  <a:gd name="T3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Rectangle 2549"/>
              <p:cNvSpPr>
                <a:spLocks noChangeArrowheads="1"/>
              </p:cNvSpPr>
              <p:nvPr/>
            </p:nvSpPr>
            <p:spPr bwMode="auto">
              <a:xfrm>
                <a:off x="1644" y="2270"/>
                <a:ext cx="20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Rectangle 2550"/>
              <p:cNvSpPr>
                <a:spLocks noChangeArrowheads="1"/>
              </p:cNvSpPr>
              <p:nvPr/>
            </p:nvSpPr>
            <p:spPr bwMode="auto">
              <a:xfrm>
                <a:off x="1644" y="2270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Rectangle 2551"/>
              <p:cNvSpPr>
                <a:spLocks noChangeArrowheads="1"/>
              </p:cNvSpPr>
              <p:nvPr/>
            </p:nvSpPr>
            <p:spPr bwMode="auto">
              <a:xfrm>
                <a:off x="1718" y="2188"/>
                <a:ext cx="128" cy="126"/>
              </a:xfrm>
              <a:prstGeom prst="rect">
                <a:avLst/>
              </a:prstGeom>
              <a:solidFill>
                <a:srgbClr val="007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2552"/>
              <p:cNvSpPr/>
              <p:nvPr/>
            </p:nvSpPr>
            <p:spPr bwMode="auto">
              <a:xfrm>
                <a:off x="1806" y="222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2553"/>
              <p:cNvSpPr/>
              <p:nvPr/>
            </p:nvSpPr>
            <p:spPr bwMode="auto">
              <a:xfrm>
                <a:off x="1756" y="222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2554"/>
              <p:cNvSpPr/>
              <p:nvPr/>
            </p:nvSpPr>
            <p:spPr bwMode="auto">
              <a:xfrm>
                <a:off x="1736" y="227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4 h 40"/>
                  <a:gd name="T10" fmla="*/ 10 w 92"/>
                  <a:gd name="T11" fmla="*/ 8 h 40"/>
                  <a:gd name="T12" fmla="*/ 4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2 h 40"/>
                  <a:gd name="T34" fmla="*/ 90 w 92"/>
                  <a:gd name="T35" fmla="*/ 10 h 40"/>
                  <a:gd name="T36" fmla="*/ 82 w 92"/>
                  <a:gd name="T37" fmla="*/ 8 h 40"/>
                  <a:gd name="T38" fmla="*/ 70 w 92"/>
                  <a:gd name="T39" fmla="*/ 4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2555"/>
              <p:cNvSpPr/>
              <p:nvPr/>
            </p:nvSpPr>
            <p:spPr bwMode="auto">
              <a:xfrm>
                <a:off x="1736" y="2274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4 h 40"/>
                  <a:gd name="T8" fmla="*/ 10 w 46"/>
                  <a:gd name="T9" fmla="*/ 8 h 40"/>
                  <a:gd name="T10" fmla="*/ 4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2556"/>
              <p:cNvSpPr/>
              <p:nvPr/>
            </p:nvSpPr>
            <p:spPr bwMode="auto">
              <a:xfrm>
                <a:off x="1768" y="2274"/>
                <a:ext cx="28" cy="40"/>
              </a:xfrm>
              <a:custGeom>
                <a:avLst/>
                <a:gdLst>
                  <a:gd name="T0" fmla="*/ 22 w 28"/>
                  <a:gd name="T1" fmla="*/ 40 h 40"/>
                  <a:gd name="T2" fmla="*/ 28 w 28"/>
                  <a:gd name="T3" fmla="*/ 2 h 40"/>
                  <a:gd name="T4" fmla="*/ 24 w 28"/>
                  <a:gd name="T5" fmla="*/ 0 h 40"/>
                  <a:gd name="T6" fmla="*/ 14 w 28"/>
                  <a:gd name="T7" fmla="*/ 4 h 40"/>
                  <a:gd name="T8" fmla="*/ 4 w 28"/>
                  <a:gd name="T9" fmla="*/ 0 h 40"/>
                  <a:gd name="T10" fmla="*/ 0 w 28"/>
                  <a:gd name="T11" fmla="*/ 2 h 40"/>
                  <a:gd name="T12" fmla="*/ 8 w 28"/>
                  <a:gd name="T13" fmla="*/ 40 h 40"/>
                  <a:gd name="T14" fmla="*/ 22 w 28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40">
                    <a:moveTo>
                      <a:pt x="22" y="40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1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2" y="4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2557"/>
              <p:cNvSpPr/>
              <p:nvPr/>
            </p:nvSpPr>
            <p:spPr bwMode="auto">
              <a:xfrm>
                <a:off x="1768" y="2274"/>
                <a:ext cx="14" cy="40"/>
              </a:xfrm>
              <a:custGeom>
                <a:avLst/>
                <a:gdLst>
                  <a:gd name="T0" fmla="*/ 14 w 14"/>
                  <a:gd name="T1" fmla="*/ 4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2558"/>
              <p:cNvSpPr/>
              <p:nvPr/>
            </p:nvSpPr>
            <p:spPr bwMode="auto">
              <a:xfrm>
                <a:off x="1790" y="2276"/>
                <a:ext cx="18" cy="38"/>
              </a:xfrm>
              <a:custGeom>
                <a:avLst/>
                <a:gdLst>
                  <a:gd name="T0" fmla="*/ 0 w 18"/>
                  <a:gd name="T1" fmla="*/ 38 h 38"/>
                  <a:gd name="T2" fmla="*/ 0 w 18"/>
                  <a:gd name="T3" fmla="*/ 38 h 38"/>
                  <a:gd name="T4" fmla="*/ 10 w 18"/>
                  <a:gd name="T5" fmla="*/ 38 h 38"/>
                  <a:gd name="T6" fmla="*/ 10 w 18"/>
                  <a:gd name="T7" fmla="*/ 38 h 38"/>
                  <a:gd name="T8" fmla="*/ 10 w 18"/>
                  <a:gd name="T9" fmla="*/ 38 h 38"/>
                  <a:gd name="T10" fmla="*/ 10 w 18"/>
                  <a:gd name="T11" fmla="*/ 38 h 38"/>
                  <a:gd name="T12" fmla="*/ 12 w 18"/>
                  <a:gd name="T13" fmla="*/ 24 h 38"/>
                  <a:gd name="T14" fmla="*/ 12 w 18"/>
                  <a:gd name="T15" fmla="*/ 24 h 38"/>
                  <a:gd name="T16" fmla="*/ 10 w 18"/>
                  <a:gd name="T17" fmla="*/ 20 h 38"/>
                  <a:gd name="T18" fmla="*/ 10 w 18"/>
                  <a:gd name="T19" fmla="*/ 20 h 38"/>
                  <a:gd name="T20" fmla="*/ 14 w 18"/>
                  <a:gd name="T21" fmla="*/ 20 h 38"/>
                  <a:gd name="T22" fmla="*/ 14 w 18"/>
                  <a:gd name="T23" fmla="*/ 20 h 38"/>
                  <a:gd name="T24" fmla="*/ 18 w 18"/>
                  <a:gd name="T25" fmla="*/ 4 h 38"/>
                  <a:gd name="T26" fmla="*/ 18 w 18"/>
                  <a:gd name="T27" fmla="*/ 4 h 38"/>
                  <a:gd name="T28" fmla="*/ 18 w 18"/>
                  <a:gd name="T29" fmla="*/ 4 h 38"/>
                  <a:gd name="T30" fmla="*/ 6 w 18"/>
                  <a:gd name="T31" fmla="*/ 0 h 38"/>
                  <a:gd name="T32" fmla="*/ 6 w 18"/>
                  <a:gd name="T33" fmla="*/ 0 h 38"/>
                  <a:gd name="T34" fmla="*/ 6 w 18"/>
                  <a:gd name="T35" fmla="*/ 0 h 38"/>
                  <a:gd name="T36" fmla="*/ 0 w 18"/>
                  <a:gd name="T37" fmla="*/ 38 h 38"/>
                  <a:gd name="T38" fmla="*/ 0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0" y="38"/>
                    </a:moveTo>
                    <a:lnTo>
                      <a:pt x="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2559"/>
              <p:cNvSpPr/>
              <p:nvPr/>
            </p:nvSpPr>
            <p:spPr bwMode="auto">
              <a:xfrm>
                <a:off x="1772" y="2260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2560"/>
              <p:cNvSpPr/>
              <p:nvPr/>
            </p:nvSpPr>
            <p:spPr bwMode="auto">
              <a:xfrm>
                <a:off x="1772" y="2260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2561"/>
              <p:cNvSpPr/>
              <p:nvPr/>
            </p:nvSpPr>
            <p:spPr bwMode="auto">
              <a:xfrm>
                <a:off x="1760" y="2200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2562"/>
              <p:cNvSpPr/>
              <p:nvPr/>
            </p:nvSpPr>
            <p:spPr bwMode="auto">
              <a:xfrm>
                <a:off x="1760" y="2200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2563"/>
              <p:cNvSpPr/>
              <p:nvPr/>
            </p:nvSpPr>
            <p:spPr bwMode="auto">
              <a:xfrm>
                <a:off x="1778" y="2252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2564"/>
              <p:cNvSpPr/>
              <p:nvPr/>
            </p:nvSpPr>
            <p:spPr bwMode="auto">
              <a:xfrm>
                <a:off x="1782" y="227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2565"/>
              <p:cNvSpPr/>
              <p:nvPr/>
            </p:nvSpPr>
            <p:spPr bwMode="auto">
              <a:xfrm>
                <a:off x="1768" y="2274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2566"/>
              <p:cNvSpPr/>
              <p:nvPr/>
            </p:nvSpPr>
            <p:spPr bwMode="auto">
              <a:xfrm>
                <a:off x="1758" y="2276"/>
                <a:ext cx="18" cy="38"/>
              </a:xfrm>
              <a:custGeom>
                <a:avLst/>
                <a:gdLst>
                  <a:gd name="T0" fmla="*/ 18 w 18"/>
                  <a:gd name="T1" fmla="*/ 38 h 38"/>
                  <a:gd name="T2" fmla="*/ 18 w 18"/>
                  <a:gd name="T3" fmla="*/ 38 h 38"/>
                  <a:gd name="T4" fmla="*/ 6 w 18"/>
                  <a:gd name="T5" fmla="*/ 38 h 38"/>
                  <a:gd name="T6" fmla="*/ 6 w 18"/>
                  <a:gd name="T7" fmla="*/ 38 h 38"/>
                  <a:gd name="T8" fmla="*/ 6 w 18"/>
                  <a:gd name="T9" fmla="*/ 38 h 38"/>
                  <a:gd name="T10" fmla="*/ 6 w 18"/>
                  <a:gd name="T11" fmla="*/ 38 h 38"/>
                  <a:gd name="T12" fmla="*/ 4 w 18"/>
                  <a:gd name="T13" fmla="*/ 24 h 38"/>
                  <a:gd name="T14" fmla="*/ 4 w 18"/>
                  <a:gd name="T15" fmla="*/ 24 h 38"/>
                  <a:gd name="T16" fmla="*/ 6 w 18"/>
                  <a:gd name="T17" fmla="*/ 20 h 38"/>
                  <a:gd name="T18" fmla="*/ 6 w 18"/>
                  <a:gd name="T19" fmla="*/ 20 h 38"/>
                  <a:gd name="T20" fmla="*/ 2 w 18"/>
                  <a:gd name="T21" fmla="*/ 20 h 38"/>
                  <a:gd name="T22" fmla="*/ 2 w 18"/>
                  <a:gd name="T23" fmla="*/ 20 h 38"/>
                  <a:gd name="T24" fmla="*/ 0 w 18"/>
                  <a:gd name="T25" fmla="*/ 4 h 38"/>
                  <a:gd name="T26" fmla="*/ 0 w 18"/>
                  <a:gd name="T27" fmla="*/ 4 h 38"/>
                  <a:gd name="T28" fmla="*/ 0 w 18"/>
                  <a:gd name="T29" fmla="*/ 4 h 38"/>
                  <a:gd name="T30" fmla="*/ 10 w 18"/>
                  <a:gd name="T31" fmla="*/ 0 h 38"/>
                  <a:gd name="T32" fmla="*/ 10 w 18"/>
                  <a:gd name="T33" fmla="*/ 0 h 38"/>
                  <a:gd name="T34" fmla="*/ 10 w 18"/>
                  <a:gd name="T35" fmla="*/ 0 h 38"/>
                  <a:gd name="T36" fmla="*/ 18 w 18"/>
                  <a:gd name="T37" fmla="*/ 38 h 38"/>
                  <a:gd name="T38" fmla="*/ 18 w 18"/>
                  <a:gd name="T3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38">
                    <a:moveTo>
                      <a:pt x="18" y="38"/>
                    </a:moveTo>
                    <a:lnTo>
                      <a:pt x="18" y="3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2567"/>
              <p:cNvSpPr/>
              <p:nvPr/>
            </p:nvSpPr>
            <p:spPr bwMode="auto">
              <a:xfrm>
                <a:off x="1758" y="2194"/>
                <a:ext cx="50" cy="34"/>
              </a:xfrm>
              <a:custGeom>
                <a:avLst/>
                <a:gdLst>
                  <a:gd name="T0" fmla="*/ 24 w 50"/>
                  <a:gd name="T1" fmla="*/ 0 h 34"/>
                  <a:gd name="T2" fmla="*/ 24 w 50"/>
                  <a:gd name="T3" fmla="*/ 0 h 34"/>
                  <a:gd name="T4" fmla="*/ 36 w 50"/>
                  <a:gd name="T5" fmla="*/ 2 h 34"/>
                  <a:gd name="T6" fmla="*/ 42 w 50"/>
                  <a:gd name="T7" fmla="*/ 4 h 34"/>
                  <a:gd name="T8" fmla="*/ 46 w 50"/>
                  <a:gd name="T9" fmla="*/ 6 h 34"/>
                  <a:gd name="T10" fmla="*/ 48 w 50"/>
                  <a:gd name="T11" fmla="*/ 10 h 34"/>
                  <a:gd name="T12" fmla="*/ 50 w 50"/>
                  <a:gd name="T13" fmla="*/ 16 h 34"/>
                  <a:gd name="T14" fmla="*/ 50 w 50"/>
                  <a:gd name="T15" fmla="*/ 24 h 34"/>
                  <a:gd name="T16" fmla="*/ 48 w 50"/>
                  <a:gd name="T17" fmla="*/ 34 h 34"/>
                  <a:gd name="T18" fmla="*/ 48 w 50"/>
                  <a:gd name="T19" fmla="*/ 34 h 34"/>
                  <a:gd name="T20" fmla="*/ 44 w 50"/>
                  <a:gd name="T21" fmla="*/ 26 h 34"/>
                  <a:gd name="T22" fmla="*/ 40 w 50"/>
                  <a:gd name="T23" fmla="*/ 18 h 34"/>
                  <a:gd name="T24" fmla="*/ 40 w 50"/>
                  <a:gd name="T25" fmla="*/ 18 h 34"/>
                  <a:gd name="T26" fmla="*/ 24 w 50"/>
                  <a:gd name="T27" fmla="*/ 18 h 34"/>
                  <a:gd name="T28" fmla="*/ 24 w 50"/>
                  <a:gd name="T29" fmla="*/ 18 h 34"/>
                  <a:gd name="T30" fmla="*/ 8 w 50"/>
                  <a:gd name="T31" fmla="*/ 18 h 34"/>
                  <a:gd name="T32" fmla="*/ 8 w 50"/>
                  <a:gd name="T33" fmla="*/ 18 h 34"/>
                  <a:gd name="T34" fmla="*/ 6 w 50"/>
                  <a:gd name="T35" fmla="*/ 26 h 34"/>
                  <a:gd name="T36" fmla="*/ 2 w 50"/>
                  <a:gd name="T37" fmla="*/ 34 h 34"/>
                  <a:gd name="T38" fmla="*/ 2 w 50"/>
                  <a:gd name="T39" fmla="*/ 34 h 34"/>
                  <a:gd name="T40" fmla="*/ 0 w 50"/>
                  <a:gd name="T41" fmla="*/ 24 h 34"/>
                  <a:gd name="T42" fmla="*/ 0 w 50"/>
                  <a:gd name="T43" fmla="*/ 16 h 34"/>
                  <a:gd name="T44" fmla="*/ 0 w 50"/>
                  <a:gd name="T45" fmla="*/ 10 h 34"/>
                  <a:gd name="T46" fmla="*/ 4 w 50"/>
                  <a:gd name="T47" fmla="*/ 6 h 34"/>
                  <a:gd name="T48" fmla="*/ 8 w 50"/>
                  <a:gd name="T49" fmla="*/ 4 h 34"/>
                  <a:gd name="T50" fmla="*/ 12 w 50"/>
                  <a:gd name="T51" fmla="*/ 2 h 34"/>
                  <a:gd name="T52" fmla="*/ 24 w 50"/>
                  <a:gd name="T53" fmla="*/ 0 h 34"/>
                  <a:gd name="T54" fmla="*/ 24 w 50"/>
                  <a:gd name="T5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" h="34">
                    <a:moveTo>
                      <a:pt x="24" y="0"/>
                    </a:moveTo>
                    <a:lnTo>
                      <a:pt x="24" y="0"/>
                    </a:lnTo>
                    <a:lnTo>
                      <a:pt x="36" y="2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50" y="24"/>
                    </a:lnTo>
                    <a:lnTo>
                      <a:pt x="48" y="34"/>
                    </a:lnTo>
                    <a:lnTo>
                      <a:pt x="48" y="34"/>
                    </a:lnTo>
                    <a:lnTo>
                      <a:pt x="44" y="26"/>
                    </a:lnTo>
                    <a:lnTo>
                      <a:pt x="40" y="18"/>
                    </a:lnTo>
                    <a:lnTo>
                      <a:pt x="40" y="18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6" y="2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2568"/>
              <p:cNvSpPr/>
              <p:nvPr/>
            </p:nvSpPr>
            <p:spPr bwMode="auto">
              <a:xfrm>
                <a:off x="1758" y="2194"/>
                <a:ext cx="24" cy="34"/>
              </a:xfrm>
              <a:custGeom>
                <a:avLst/>
                <a:gdLst>
                  <a:gd name="T0" fmla="*/ 24 w 24"/>
                  <a:gd name="T1" fmla="*/ 18 h 34"/>
                  <a:gd name="T2" fmla="*/ 24 w 24"/>
                  <a:gd name="T3" fmla="*/ 18 h 34"/>
                  <a:gd name="T4" fmla="*/ 8 w 24"/>
                  <a:gd name="T5" fmla="*/ 18 h 34"/>
                  <a:gd name="T6" fmla="*/ 8 w 24"/>
                  <a:gd name="T7" fmla="*/ 18 h 34"/>
                  <a:gd name="T8" fmla="*/ 6 w 24"/>
                  <a:gd name="T9" fmla="*/ 26 h 34"/>
                  <a:gd name="T10" fmla="*/ 2 w 24"/>
                  <a:gd name="T11" fmla="*/ 34 h 34"/>
                  <a:gd name="T12" fmla="*/ 2 w 24"/>
                  <a:gd name="T13" fmla="*/ 34 h 34"/>
                  <a:gd name="T14" fmla="*/ 0 w 24"/>
                  <a:gd name="T15" fmla="*/ 24 h 34"/>
                  <a:gd name="T16" fmla="*/ 0 w 24"/>
                  <a:gd name="T17" fmla="*/ 16 h 34"/>
                  <a:gd name="T18" fmla="*/ 0 w 24"/>
                  <a:gd name="T19" fmla="*/ 10 h 34"/>
                  <a:gd name="T20" fmla="*/ 4 w 24"/>
                  <a:gd name="T21" fmla="*/ 6 h 34"/>
                  <a:gd name="T22" fmla="*/ 8 w 24"/>
                  <a:gd name="T23" fmla="*/ 4 h 34"/>
                  <a:gd name="T24" fmla="*/ 12 w 24"/>
                  <a:gd name="T25" fmla="*/ 2 h 34"/>
                  <a:gd name="T26" fmla="*/ 24 w 24"/>
                  <a:gd name="T27" fmla="*/ 0 h 34"/>
                  <a:gd name="T28" fmla="*/ 24 w 24"/>
                  <a:gd name="T29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4">
                    <a:moveTo>
                      <a:pt x="24" y="18"/>
                    </a:moveTo>
                    <a:lnTo>
                      <a:pt x="24" y="18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6" y="26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4" y="6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4" y="0"/>
                    </a:lnTo>
                    <a:lnTo>
                      <a:pt x="24" y="18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2569"/>
              <p:cNvSpPr/>
              <p:nvPr/>
            </p:nvSpPr>
            <p:spPr bwMode="auto">
              <a:xfrm>
                <a:off x="1788" y="2224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0 h 2"/>
                  <a:gd name="T10" fmla="*/ 12 w 12"/>
                  <a:gd name="T11" fmla="*/ 0 h 2"/>
                  <a:gd name="T12" fmla="*/ 8 w 12"/>
                  <a:gd name="T13" fmla="*/ 0 h 2"/>
                  <a:gd name="T14" fmla="*/ 2 w 12"/>
                  <a:gd name="T15" fmla="*/ 2 h 2"/>
                  <a:gd name="T16" fmla="*/ 2 w 12"/>
                  <a:gd name="T17" fmla="*/ 2 h 2"/>
                  <a:gd name="T18" fmla="*/ 0 w 12"/>
                  <a:gd name="T19" fmla="*/ 0 h 2"/>
                  <a:gd name="T20" fmla="*/ 0 w 12"/>
                  <a:gd name="T21" fmla="*/ 0 h 2"/>
                  <a:gd name="T22" fmla="*/ 0 w 12"/>
                  <a:gd name="T23" fmla="*/ 0 h 2"/>
                  <a:gd name="T24" fmla="*/ 2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2570"/>
              <p:cNvSpPr/>
              <p:nvPr/>
            </p:nvSpPr>
            <p:spPr bwMode="auto">
              <a:xfrm>
                <a:off x="1764" y="2224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2 w 12"/>
                  <a:gd name="T5" fmla="*/ 0 h 2"/>
                  <a:gd name="T6" fmla="*/ 2 w 12"/>
                  <a:gd name="T7" fmla="*/ 0 h 2"/>
                  <a:gd name="T8" fmla="*/ 0 w 12"/>
                  <a:gd name="T9" fmla="*/ 0 h 2"/>
                  <a:gd name="T10" fmla="*/ 2 w 12"/>
                  <a:gd name="T11" fmla="*/ 0 h 2"/>
                  <a:gd name="T12" fmla="*/ 4 w 12"/>
                  <a:gd name="T13" fmla="*/ 0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2571"/>
              <p:cNvSpPr/>
              <p:nvPr/>
            </p:nvSpPr>
            <p:spPr bwMode="auto">
              <a:xfrm>
                <a:off x="1774" y="2248"/>
                <a:ext cx="18" cy="4"/>
              </a:xfrm>
              <a:custGeom>
                <a:avLst/>
                <a:gdLst>
                  <a:gd name="T0" fmla="*/ 8 w 18"/>
                  <a:gd name="T1" fmla="*/ 0 h 4"/>
                  <a:gd name="T2" fmla="*/ 14 w 18"/>
                  <a:gd name="T3" fmla="*/ 0 h 4"/>
                  <a:gd name="T4" fmla="*/ 14 w 18"/>
                  <a:gd name="T5" fmla="*/ 0 h 4"/>
                  <a:gd name="T6" fmla="*/ 16 w 18"/>
                  <a:gd name="T7" fmla="*/ 0 h 4"/>
                  <a:gd name="T8" fmla="*/ 18 w 18"/>
                  <a:gd name="T9" fmla="*/ 4 h 4"/>
                  <a:gd name="T10" fmla="*/ 18 w 18"/>
                  <a:gd name="T11" fmla="*/ 4 h 4"/>
                  <a:gd name="T12" fmla="*/ 8 w 18"/>
                  <a:gd name="T13" fmla="*/ 4 h 4"/>
                  <a:gd name="T14" fmla="*/ 0 w 18"/>
                  <a:gd name="T15" fmla="*/ 4 h 4"/>
                  <a:gd name="T16" fmla="*/ 0 w 18"/>
                  <a:gd name="T17" fmla="*/ 4 h 4"/>
                  <a:gd name="T18" fmla="*/ 0 w 18"/>
                  <a:gd name="T19" fmla="*/ 4 h 4"/>
                  <a:gd name="T20" fmla="*/ 0 w 18"/>
                  <a:gd name="T21" fmla="*/ 0 h 4"/>
                  <a:gd name="T22" fmla="*/ 2 w 18"/>
                  <a:gd name="T23" fmla="*/ 0 h 4"/>
                  <a:gd name="T24" fmla="*/ 8 w 18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4">
                    <a:moveTo>
                      <a:pt x="8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2572"/>
              <p:cNvSpPr/>
              <p:nvPr/>
            </p:nvSpPr>
            <p:spPr bwMode="auto">
              <a:xfrm>
                <a:off x="1774" y="2248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0 w 8"/>
                  <a:gd name="T3" fmla="*/ 4 h 4"/>
                  <a:gd name="T4" fmla="*/ 0 w 8"/>
                  <a:gd name="T5" fmla="*/ 4 h 4"/>
                  <a:gd name="T6" fmla="*/ 0 w 8"/>
                  <a:gd name="T7" fmla="*/ 4 h 4"/>
                  <a:gd name="T8" fmla="*/ 0 w 8"/>
                  <a:gd name="T9" fmla="*/ 0 h 4"/>
                  <a:gd name="T10" fmla="*/ 2 w 8"/>
                  <a:gd name="T11" fmla="*/ 0 h 4"/>
                  <a:gd name="T12" fmla="*/ 8 w 8"/>
                  <a:gd name="T13" fmla="*/ 0 h 4"/>
                  <a:gd name="T14" fmla="*/ 8 w 8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2573"/>
              <p:cNvSpPr/>
              <p:nvPr/>
            </p:nvSpPr>
            <p:spPr bwMode="auto">
              <a:xfrm>
                <a:off x="1774" y="2276"/>
                <a:ext cx="18" cy="10"/>
              </a:xfrm>
              <a:custGeom>
                <a:avLst/>
                <a:gdLst>
                  <a:gd name="T0" fmla="*/ 8 w 18"/>
                  <a:gd name="T1" fmla="*/ 4 h 10"/>
                  <a:gd name="T2" fmla="*/ 8 w 18"/>
                  <a:gd name="T3" fmla="*/ 4 h 10"/>
                  <a:gd name="T4" fmla="*/ 16 w 18"/>
                  <a:gd name="T5" fmla="*/ 0 h 10"/>
                  <a:gd name="T6" fmla="*/ 16 w 18"/>
                  <a:gd name="T7" fmla="*/ 0 h 10"/>
                  <a:gd name="T8" fmla="*/ 18 w 18"/>
                  <a:gd name="T9" fmla="*/ 4 h 10"/>
                  <a:gd name="T10" fmla="*/ 16 w 18"/>
                  <a:gd name="T11" fmla="*/ 10 h 10"/>
                  <a:gd name="T12" fmla="*/ 16 w 18"/>
                  <a:gd name="T13" fmla="*/ 10 h 10"/>
                  <a:gd name="T14" fmla="*/ 8 w 18"/>
                  <a:gd name="T15" fmla="*/ 4 h 10"/>
                  <a:gd name="T16" fmla="*/ 8 w 18"/>
                  <a:gd name="T17" fmla="*/ 4 h 10"/>
                  <a:gd name="T18" fmla="*/ 0 w 18"/>
                  <a:gd name="T19" fmla="*/ 0 h 10"/>
                  <a:gd name="T20" fmla="*/ 0 w 18"/>
                  <a:gd name="T21" fmla="*/ 0 h 10"/>
                  <a:gd name="T22" fmla="*/ 0 w 18"/>
                  <a:gd name="T23" fmla="*/ 4 h 10"/>
                  <a:gd name="T24" fmla="*/ 0 w 18"/>
                  <a:gd name="T25" fmla="*/ 10 h 10"/>
                  <a:gd name="T26" fmla="*/ 0 w 18"/>
                  <a:gd name="T27" fmla="*/ 10 h 10"/>
                  <a:gd name="T28" fmla="*/ 8 w 18"/>
                  <a:gd name="T29" fmla="*/ 4 h 10"/>
                  <a:gd name="T30" fmla="*/ 8 w 18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0">
                    <a:moveTo>
                      <a:pt x="8" y="4"/>
                    </a:moveTo>
                    <a:lnTo>
                      <a:pt x="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2574"/>
              <p:cNvSpPr/>
              <p:nvPr/>
            </p:nvSpPr>
            <p:spPr bwMode="auto">
              <a:xfrm>
                <a:off x="1774" y="2276"/>
                <a:ext cx="8" cy="10"/>
              </a:xfrm>
              <a:custGeom>
                <a:avLst/>
                <a:gdLst>
                  <a:gd name="T0" fmla="*/ 8 w 8"/>
                  <a:gd name="T1" fmla="*/ 4 h 10"/>
                  <a:gd name="T2" fmla="*/ 8 w 8"/>
                  <a:gd name="T3" fmla="*/ 4 h 10"/>
                  <a:gd name="T4" fmla="*/ 0 w 8"/>
                  <a:gd name="T5" fmla="*/ 0 h 10"/>
                  <a:gd name="T6" fmla="*/ 0 w 8"/>
                  <a:gd name="T7" fmla="*/ 0 h 10"/>
                  <a:gd name="T8" fmla="*/ 0 w 8"/>
                  <a:gd name="T9" fmla="*/ 4 h 10"/>
                  <a:gd name="T10" fmla="*/ 0 w 8"/>
                  <a:gd name="T11" fmla="*/ 10 h 10"/>
                  <a:gd name="T12" fmla="*/ 0 w 8"/>
                  <a:gd name="T13" fmla="*/ 10 h 10"/>
                  <a:gd name="T14" fmla="*/ 8 w 8"/>
                  <a:gd name="T15" fmla="*/ 4 h 10"/>
                  <a:gd name="T16" fmla="*/ 8 w 8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2575"/>
              <p:cNvSpPr/>
              <p:nvPr/>
            </p:nvSpPr>
            <p:spPr bwMode="auto">
              <a:xfrm>
                <a:off x="1780" y="2278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0 w 6"/>
                  <a:gd name="T3" fmla="*/ 0 h 4"/>
                  <a:gd name="T4" fmla="*/ 0 w 6"/>
                  <a:gd name="T5" fmla="*/ 0 h 4"/>
                  <a:gd name="T6" fmla="*/ 0 w 6"/>
                  <a:gd name="T7" fmla="*/ 2 h 4"/>
                  <a:gd name="T8" fmla="*/ 0 w 6"/>
                  <a:gd name="T9" fmla="*/ 4 h 4"/>
                  <a:gd name="T10" fmla="*/ 0 w 6"/>
                  <a:gd name="T11" fmla="*/ 4 h 4"/>
                  <a:gd name="T12" fmla="*/ 0 w 6"/>
                  <a:gd name="T13" fmla="*/ 4 h 4"/>
                  <a:gd name="T14" fmla="*/ 4 w 6"/>
                  <a:gd name="T15" fmla="*/ 4 h 4"/>
                  <a:gd name="T16" fmla="*/ 4 w 6"/>
                  <a:gd name="T17" fmla="*/ 4 h 4"/>
                  <a:gd name="T18" fmla="*/ 6 w 6"/>
                  <a:gd name="T19" fmla="*/ 4 h 4"/>
                  <a:gd name="T20" fmla="*/ 6 w 6"/>
                  <a:gd name="T21" fmla="*/ 2 h 4"/>
                  <a:gd name="T22" fmla="*/ 6 w 6"/>
                  <a:gd name="T23" fmla="*/ 2 h 4"/>
                  <a:gd name="T24" fmla="*/ 4 w 6"/>
                  <a:gd name="T25" fmla="*/ 0 h 4"/>
                  <a:gd name="T26" fmla="*/ 4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2576"/>
              <p:cNvSpPr/>
              <p:nvPr/>
            </p:nvSpPr>
            <p:spPr bwMode="auto">
              <a:xfrm>
                <a:off x="1780" y="2278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0 h 4"/>
                  <a:gd name="T6" fmla="*/ 0 w 2"/>
                  <a:gd name="T7" fmla="*/ 2 h 4"/>
                  <a:gd name="T8" fmla="*/ 0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2 w 2"/>
                  <a:gd name="T15" fmla="*/ 4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730" name="Picture 2577"/>
              <p:cNvPicPr>
                <a:picLocks noChangeAspect="1" noChangeArrowheads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6" y="2188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1" name="Rectangle 2578"/>
              <p:cNvSpPr>
                <a:spLocks noChangeArrowheads="1"/>
              </p:cNvSpPr>
              <p:nvPr/>
            </p:nvSpPr>
            <p:spPr bwMode="auto">
              <a:xfrm>
                <a:off x="2102" y="2188"/>
                <a:ext cx="128" cy="126"/>
              </a:xfrm>
              <a:prstGeom prst="rect">
                <a:avLst/>
              </a:pr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2579"/>
              <p:cNvSpPr/>
              <p:nvPr/>
            </p:nvSpPr>
            <p:spPr bwMode="auto">
              <a:xfrm>
                <a:off x="2126" y="2192"/>
                <a:ext cx="80" cy="68"/>
              </a:xfrm>
              <a:custGeom>
                <a:avLst/>
                <a:gdLst>
                  <a:gd name="T0" fmla="*/ 40 w 80"/>
                  <a:gd name="T1" fmla="*/ 0 h 68"/>
                  <a:gd name="T2" fmla="*/ 40 w 80"/>
                  <a:gd name="T3" fmla="*/ 0 h 68"/>
                  <a:gd name="T4" fmla="*/ 50 w 80"/>
                  <a:gd name="T5" fmla="*/ 0 h 68"/>
                  <a:gd name="T6" fmla="*/ 58 w 80"/>
                  <a:gd name="T7" fmla="*/ 4 h 68"/>
                  <a:gd name="T8" fmla="*/ 66 w 80"/>
                  <a:gd name="T9" fmla="*/ 8 h 68"/>
                  <a:gd name="T10" fmla="*/ 70 w 80"/>
                  <a:gd name="T11" fmla="*/ 14 h 68"/>
                  <a:gd name="T12" fmla="*/ 74 w 80"/>
                  <a:gd name="T13" fmla="*/ 22 h 68"/>
                  <a:gd name="T14" fmla="*/ 78 w 80"/>
                  <a:gd name="T15" fmla="*/ 30 h 68"/>
                  <a:gd name="T16" fmla="*/ 80 w 80"/>
                  <a:gd name="T17" fmla="*/ 48 h 68"/>
                  <a:gd name="T18" fmla="*/ 80 w 80"/>
                  <a:gd name="T19" fmla="*/ 48 h 68"/>
                  <a:gd name="T20" fmla="*/ 78 w 80"/>
                  <a:gd name="T21" fmla="*/ 52 h 68"/>
                  <a:gd name="T22" fmla="*/ 76 w 80"/>
                  <a:gd name="T23" fmla="*/ 56 h 68"/>
                  <a:gd name="T24" fmla="*/ 68 w 80"/>
                  <a:gd name="T25" fmla="*/ 62 h 68"/>
                  <a:gd name="T26" fmla="*/ 60 w 80"/>
                  <a:gd name="T27" fmla="*/ 66 h 68"/>
                  <a:gd name="T28" fmla="*/ 52 w 80"/>
                  <a:gd name="T29" fmla="*/ 68 h 68"/>
                  <a:gd name="T30" fmla="*/ 28 w 80"/>
                  <a:gd name="T31" fmla="*/ 68 h 68"/>
                  <a:gd name="T32" fmla="*/ 28 w 80"/>
                  <a:gd name="T33" fmla="*/ 68 h 68"/>
                  <a:gd name="T34" fmla="*/ 20 w 80"/>
                  <a:gd name="T35" fmla="*/ 66 h 68"/>
                  <a:gd name="T36" fmla="*/ 12 w 80"/>
                  <a:gd name="T37" fmla="*/ 62 h 68"/>
                  <a:gd name="T38" fmla="*/ 4 w 80"/>
                  <a:gd name="T39" fmla="*/ 56 h 68"/>
                  <a:gd name="T40" fmla="*/ 2 w 80"/>
                  <a:gd name="T41" fmla="*/ 52 h 68"/>
                  <a:gd name="T42" fmla="*/ 0 w 80"/>
                  <a:gd name="T43" fmla="*/ 48 h 68"/>
                  <a:gd name="T44" fmla="*/ 0 w 80"/>
                  <a:gd name="T45" fmla="*/ 48 h 68"/>
                  <a:gd name="T46" fmla="*/ 2 w 80"/>
                  <a:gd name="T47" fmla="*/ 30 h 68"/>
                  <a:gd name="T48" fmla="*/ 6 w 80"/>
                  <a:gd name="T49" fmla="*/ 22 h 68"/>
                  <a:gd name="T50" fmla="*/ 10 w 80"/>
                  <a:gd name="T51" fmla="*/ 14 h 68"/>
                  <a:gd name="T52" fmla="*/ 14 w 80"/>
                  <a:gd name="T53" fmla="*/ 8 h 68"/>
                  <a:gd name="T54" fmla="*/ 22 w 80"/>
                  <a:gd name="T55" fmla="*/ 4 h 68"/>
                  <a:gd name="T56" fmla="*/ 30 w 80"/>
                  <a:gd name="T57" fmla="*/ 0 h 68"/>
                  <a:gd name="T58" fmla="*/ 40 w 80"/>
                  <a:gd name="T59" fmla="*/ 0 h 68"/>
                  <a:gd name="T60" fmla="*/ 40 w 80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68">
                    <a:moveTo>
                      <a:pt x="40" y="0"/>
                    </a:moveTo>
                    <a:lnTo>
                      <a:pt x="40" y="0"/>
                    </a:lnTo>
                    <a:lnTo>
                      <a:pt x="50" y="0"/>
                    </a:lnTo>
                    <a:lnTo>
                      <a:pt x="58" y="4"/>
                    </a:lnTo>
                    <a:lnTo>
                      <a:pt x="66" y="8"/>
                    </a:lnTo>
                    <a:lnTo>
                      <a:pt x="70" y="14"/>
                    </a:lnTo>
                    <a:lnTo>
                      <a:pt x="74" y="22"/>
                    </a:lnTo>
                    <a:lnTo>
                      <a:pt x="78" y="30"/>
                    </a:lnTo>
                    <a:lnTo>
                      <a:pt x="80" y="48"/>
                    </a:lnTo>
                    <a:lnTo>
                      <a:pt x="80" y="48"/>
                    </a:lnTo>
                    <a:lnTo>
                      <a:pt x="78" y="52"/>
                    </a:lnTo>
                    <a:lnTo>
                      <a:pt x="76" y="56"/>
                    </a:lnTo>
                    <a:lnTo>
                      <a:pt x="68" y="62"/>
                    </a:lnTo>
                    <a:lnTo>
                      <a:pt x="60" y="66"/>
                    </a:lnTo>
                    <a:lnTo>
                      <a:pt x="52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2" y="62"/>
                    </a:lnTo>
                    <a:lnTo>
                      <a:pt x="4" y="56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2580"/>
              <p:cNvSpPr/>
              <p:nvPr/>
            </p:nvSpPr>
            <p:spPr bwMode="auto">
              <a:xfrm>
                <a:off x="2126" y="2192"/>
                <a:ext cx="40" cy="68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68 h 68"/>
                  <a:gd name="T4" fmla="*/ 28 w 40"/>
                  <a:gd name="T5" fmla="*/ 68 h 68"/>
                  <a:gd name="T6" fmla="*/ 20 w 40"/>
                  <a:gd name="T7" fmla="*/ 66 h 68"/>
                  <a:gd name="T8" fmla="*/ 12 w 40"/>
                  <a:gd name="T9" fmla="*/ 62 h 68"/>
                  <a:gd name="T10" fmla="*/ 4 w 40"/>
                  <a:gd name="T11" fmla="*/ 56 h 68"/>
                  <a:gd name="T12" fmla="*/ 2 w 40"/>
                  <a:gd name="T13" fmla="*/ 52 h 68"/>
                  <a:gd name="T14" fmla="*/ 0 w 40"/>
                  <a:gd name="T15" fmla="*/ 48 h 68"/>
                  <a:gd name="T16" fmla="*/ 0 w 40"/>
                  <a:gd name="T17" fmla="*/ 48 h 68"/>
                  <a:gd name="T18" fmla="*/ 2 w 40"/>
                  <a:gd name="T19" fmla="*/ 30 h 68"/>
                  <a:gd name="T20" fmla="*/ 6 w 40"/>
                  <a:gd name="T21" fmla="*/ 22 h 68"/>
                  <a:gd name="T22" fmla="*/ 10 w 40"/>
                  <a:gd name="T23" fmla="*/ 14 h 68"/>
                  <a:gd name="T24" fmla="*/ 14 w 40"/>
                  <a:gd name="T25" fmla="*/ 8 h 68"/>
                  <a:gd name="T26" fmla="*/ 22 w 40"/>
                  <a:gd name="T27" fmla="*/ 4 h 68"/>
                  <a:gd name="T28" fmla="*/ 30 w 40"/>
                  <a:gd name="T29" fmla="*/ 0 h 68"/>
                  <a:gd name="T30" fmla="*/ 40 w 40"/>
                  <a:gd name="T31" fmla="*/ 0 h 68"/>
                  <a:gd name="T32" fmla="*/ 40 w 40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20" y="66"/>
                    </a:lnTo>
                    <a:lnTo>
                      <a:pt x="12" y="62"/>
                    </a:lnTo>
                    <a:lnTo>
                      <a:pt x="4" y="56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2" y="4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40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2581"/>
              <p:cNvSpPr/>
              <p:nvPr/>
            </p:nvSpPr>
            <p:spPr bwMode="auto">
              <a:xfrm>
                <a:off x="2120" y="227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4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2 h 40"/>
                  <a:gd name="T34" fmla="*/ 2 w 92"/>
                  <a:gd name="T35" fmla="*/ 10 h 40"/>
                  <a:gd name="T36" fmla="*/ 10 w 92"/>
                  <a:gd name="T37" fmla="*/ 8 h 40"/>
                  <a:gd name="T38" fmla="*/ 22 w 92"/>
                  <a:gd name="T39" fmla="*/ 4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2582"/>
              <p:cNvSpPr/>
              <p:nvPr/>
            </p:nvSpPr>
            <p:spPr bwMode="auto">
              <a:xfrm>
                <a:off x="2120" y="2274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4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2583"/>
              <p:cNvSpPr/>
              <p:nvPr/>
            </p:nvSpPr>
            <p:spPr bwMode="auto">
              <a:xfrm>
                <a:off x="2156" y="2260"/>
                <a:ext cx="20" cy="24"/>
              </a:xfrm>
              <a:custGeom>
                <a:avLst/>
                <a:gdLst>
                  <a:gd name="T0" fmla="*/ 20 w 20"/>
                  <a:gd name="T1" fmla="*/ 0 h 24"/>
                  <a:gd name="T2" fmla="*/ 0 w 20"/>
                  <a:gd name="T3" fmla="*/ 0 h 24"/>
                  <a:gd name="T4" fmla="*/ 0 w 20"/>
                  <a:gd name="T5" fmla="*/ 14 h 24"/>
                  <a:gd name="T6" fmla="*/ 0 w 20"/>
                  <a:gd name="T7" fmla="*/ 14 h 24"/>
                  <a:gd name="T8" fmla="*/ 0 w 20"/>
                  <a:gd name="T9" fmla="*/ 14 h 24"/>
                  <a:gd name="T10" fmla="*/ 0 w 20"/>
                  <a:gd name="T11" fmla="*/ 18 h 24"/>
                  <a:gd name="T12" fmla="*/ 2 w 20"/>
                  <a:gd name="T13" fmla="*/ 20 h 24"/>
                  <a:gd name="T14" fmla="*/ 6 w 20"/>
                  <a:gd name="T15" fmla="*/ 22 h 24"/>
                  <a:gd name="T16" fmla="*/ 10 w 20"/>
                  <a:gd name="T17" fmla="*/ 24 h 24"/>
                  <a:gd name="T18" fmla="*/ 10 w 20"/>
                  <a:gd name="T19" fmla="*/ 24 h 24"/>
                  <a:gd name="T20" fmla="*/ 14 w 20"/>
                  <a:gd name="T21" fmla="*/ 22 h 24"/>
                  <a:gd name="T22" fmla="*/ 18 w 20"/>
                  <a:gd name="T23" fmla="*/ 20 h 24"/>
                  <a:gd name="T24" fmla="*/ 20 w 20"/>
                  <a:gd name="T25" fmla="*/ 18 h 24"/>
                  <a:gd name="T26" fmla="*/ 20 w 20"/>
                  <a:gd name="T27" fmla="*/ 14 h 24"/>
                  <a:gd name="T28" fmla="*/ 20 w 20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8" y="20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2584"/>
              <p:cNvSpPr/>
              <p:nvPr/>
            </p:nvSpPr>
            <p:spPr bwMode="auto">
              <a:xfrm>
                <a:off x="2156" y="2260"/>
                <a:ext cx="10" cy="24"/>
              </a:xfrm>
              <a:custGeom>
                <a:avLst/>
                <a:gdLst>
                  <a:gd name="T0" fmla="*/ 10 w 10"/>
                  <a:gd name="T1" fmla="*/ 0 h 24"/>
                  <a:gd name="T2" fmla="*/ 0 w 10"/>
                  <a:gd name="T3" fmla="*/ 0 h 24"/>
                  <a:gd name="T4" fmla="*/ 0 w 10"/>
                  <a:gd name="T5" fmla="*/ 14 h 24"/>
                  <a:gd name="T6" fmla="*/ 0 w 10"/>
                  <a:gd name="T7" fmla="*/ 14 h 24"/>
                  <a:gd name="T8" fmla="*/ 0 w 10"/>
                  <a:gd name="T9" fmla="*/ 14 h 24"/>
                  <a:gd name="T10" fmla="*/ 0 w 10"/>
                  <a:gd name="T11" fmla="*/ 18 h 24"/>
                  <a:gd name="T12" fmla="*/ 2 w 10"/>
                  <a:gd name="T13" fmla="*/ 20 h 24"/>
                  <a:gd name="T14" fmla="*/ 6 w 10"/>
                  <a:gd name="T15" fmla="*/ 22 h 24"/>
                  <a:gd name="T16" fmla="*/ 10 w 10"/>
                  <a:gd name="T17" fmla="*/ 24 h 24"/>
                  <a:gd name="T18" fmla="*/ 10 w 10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4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6" y="22"/>
                    </a:lnTo>
                    <a:lnTo>
                      <a:pt x="10" y="2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2585"/>
              <p:cNvSpPr/>
              <p:nvPr/>
            </p:nvSpPr>
            <p:spPr bwMode="auto">
              <a:xfrm>
                <a:off x="2152" y="2274"/>
                <a:ext cx="28" cy="40"/>
              </a:xfrm>
              <a:custGeom>
                <a:avLst/>
                <a:gdLst>
                  <a:gd name="T0" fmla="*/ 20 w 28"/>
                  <a:gd name="T1" fmla="*/ 40 h 40"/>
                  <a:gd name="T2" fmla="*/ 28 w 28"/>
                  <a:gd name="T3" fmla="*/ 2 h 40"/>
                  <a:gd name="T4" fmla="*/ 24 w 28"/>
                  <a:gd name="T5" fmla="*/ 0 h 40"/>
                  <a:gd name="T6" fmla="*/ 4 w 28"/>
                  <a:gd name="T7" fmla="*/ 0 h 40"/>
                  <a:gd name="T8" fmla="*/ 0 w 28"/>
                  <a:gd name="T9" fmla="*/ 2 h 40"/>
                  <a:gd name="T10" fmla="*/ 8 w 28"/>
                  <a:gd name="T11" fmla="*/ 40 h 40"/>
                  <a:gd name="T12" fmla="*/ 20 w 28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0">
                    <a:moveTo>
                      <a:pt x="20" y="40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2586"/>
              <p:cNvSpPr/>
              <p:nvPr/>
            </p:nvSpPr>
            <p:spPr bwMode="auto">
              <a:xfrm>
                <a:off x="2152" y="2274"/>
                <a:ext cx="14" cy="40"/>
              </a:xfrm>
              <a:custGeom>
                <a:avLst/>
                <a:gdLst>
                  <a:gd name="T0" fmla="*/ 14 w 14"/>
                  <a:gd name="T1" fmla="*/ 0 h 40"/>
                  <a:gd name="T2" fmla="*/ 4 w 14"/>
                  <a:gd name="T3" fmla="*/ 0 h 40"/>
                  <a:gd name="T4" fmla="*/ 0 w 14"/>
                  <a:gd name="T5" fmla="*/ 2 h 40"/>
                  <a:gd name="T6" fmla="*/ 8 w 14"/>
                  <a:gd name="T7" fmla="*/ 40 h 40"/>
                  <a:gd name="T8" fmla="*/ 14 w 14"/>
                  <a:gd name="T9" fmla="*/ 40 h 40"/>
                  <a:gd name="T10" fmla="*/ 14 w 1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40">
                    <a:moveTo>
                      <a:pt x="1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8" y="40"/>
                    </a:lnTo>
                    <a:lnTo>
                      <a:pt x="14" y="4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2587"/>
              <p:cNvSpPr/>
              <p:nvPr/>
            </p:nvSpPr>
            <p:spPr bwMode="auto">
              <a:xfrm>
                <a:off x="2188" y="2228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2 w 4"/>
                  <a:gd name="T5" fmla="*/ 0 h 14"/>
                  <a:gd name="T6" fmla="*/ 2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4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2588"/>
              <p:cNvSpPr/>
              <p:nvPr/>
            </p:nvSpPr>
            <p:spPr bwMode="auto">
              <a:xfrm>
                <a:off x="2140" y="2228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2589"/>
              <p:cNvSpPr/>
              <p:nvPr/>
            </p:nvSpPr>
            <p:spPr bwMode="auto">
              <a:xfrm>
                <a:off x="2144" y="220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58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58 h 62"/>
                  <a:gd name="T22" fmla="*/ 36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58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2590"/>
              <p:cNvSpPr/>
              <p:nvPr/>
            </p:nvSpPr>
            <p:spPr bwMode="auto">
              <a:xfrm>
                <a:off x="2144" y="2204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14 w 22"/>
                  <a:gd name="T21" fmla="*/ 2 h 62"/>
                  <a:gd name="T22" fmla="*/ 6 w 22"/>
                  <a:gd name="T23" fmla="*/ 6 h 62"/>
                  <a:gd name="T24" fmla="*/ 2 w 22"/>
                  <a:gd name="T25" fmla="*/ 12 h 62"/>
                  <a:gd name="T26" fmla="*/ 0 w 22"/>
                  <a:gd name="T27" fmla="*/ 20 h 62"/>
                  <a:gd name="T28" fmla="*/ 0 w 22"/>
                  <a:gd name="T29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2591"/>
              <p:cNvSpPr/>
              <p:nvPr/>
            </p:nvSpPr>
            <p:spPr bwMode="auto">
              <a:xfrm>
                <a:off x="2160" y="2252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2592"/>
              <p:cNvSpPr/>
              <p:nvPr/>
            </p:nvSpPr>
            <p:spPr bwMode="auto">
              <a:xfrm>
                <a:off x="2142" y="2200"/>
                <a:ext cx="48" cy="28"/>
              </a:xfrm>
              <a:custGeom>
                <a:avLst/>
                <a:gdLst>
                  <a:gd name="T0" fmla="*/ 16 w 48"/>
                  <a:gd name="T1" fmla="*/ 2 h 28"/>
                  <a:gd name="T2" fmla="*/ 16 w 48"/>
                  <a:gd name="T3" fmla="*/ 2 h 28"/>
                  <a:gd name="T4" fmla="*/ 8 w 48"/>
                  <a:gd name="T5" fmla="*/ 4 h 28"/>
                  <a:gd name="T6" fmla="*/ 2 w 48"/>
                  <a:gd name="T7" fmla="*/ 10 h 28"/>
                  <a:gd name="T8" fmla="*/ 0 w 48"/>
                  <a:gd name="T9" fmla="*/ 18 h 28"/>
                  <a:gd name="T10" fmla="*/ 2 w 48"/>
                  <a:gd name="T11" fmla="*/ 28 h 28"/>
                  <a:gd name="T12" fmla="*/ 2 w 48"/>
                  <a:gd name="T13" fmla="*/ 28 h 28"/>
                  <a:gd name="T14" fmla="*/ 10 w 48"/>
                  <a:gd name="T15" fmla="*/ 22 h 28"/>
                  <a:gd name="T16" fmla="*/ 16 w 48"/>
                  <a:gd name="T17" fmla="*/ 12 h 28"/>
                  <a:gd name="T18" fmla="*/ 16 w 48"/>
                  <a:gd name="T19" fmla="*/ 12 h 28"/>
                  <a:gd name="T20" fmla="*/ 22 w 48"/>
                  <a:gd name="T21" fmla="*/ 18 h 28"/>
                  <a:gd name="T22" fmla="*/ 30 w 48"/>
                  <a:gd name="T23" fmla="*/ 24 h 28"/>
                  <a:gd name="T24" fmla="*/ 40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6 w 48"/>
                  <a:gd name="T33" fmla="*/ 14 h 28"/>
                  <a:gd name="T34" fmla="*/ 42 w 48"/>
                  <a:gd name="T35" fmla="*/ 8 h 28"/>
                  <a:gd name="T36" fmla="*/ 38 w 48"/>
                  <a:gd name="T37" fmla="*/ 4 h 28"/>
                  <a:gd name="T38" fmla="*/ 34 w 48"/>
                  <a:gd name="T39" fmla="*/ 2 h 28"/>
                  <a:gd name="T40" fmla="*/ 28 w 48"/>
                  <a:gd name="T41" fmla="*/ 0 h 28"/>
                  <a:gd name="T42" fmla="*/ 16 w 48"/>
                  <a:gd name="T43" fmla="*/ 2 h 28"/>
                  <a:gd name="T44" fmla="*/ 16 w 48"/>
                  <a:gd name="T45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40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2593"/>
              <p:cNvSpPr/>
              <p:nvPr/>
            </p:nvSpPr>
            <p:spPr bwMode="auto">
              <a:xfrm>
                <a:off x="2142" y="2200"/>
                <a:ext cx="24" cy="28"/>
              </a:xfrm>
              <a:custGeom>
                <a:avLst/>
                <a:gdLst>
                  <a:gd name="T0" fmla="*/ 16 w 24"/>
                  <a:gd name="T1" fmla="*/ 2 h 28"/>
                  <a:gd name="T2" fmla="*/ 16 w 24"/>
                  <a:gd name="T3" fmla="*/ 2 h 28"/>
                  <a:gd name="T4" fmla="*/ 8 w 24"/>
                  <a:gd name="T5" fmla="*/ 4 h 28"/>
                  <a:gd name="T6" fmla="*/ 2 w 24"/>
                  <a:gd name="T7" fmla="*/ 10 h 28"/>
                  <a:gd name="T8" fmla="*/ 0 w 24"/>
                  <a:gd name="T9" fmla="*/ 18 h 28"/>
                  <a:gd name="T10" fmla="*/ 2 w 24"/>
                  <a:gd name="T11" fmla="*/ 28 h 28"/>
                  <a:gd name="T12" fmla="*/ 2 w 24"/>
                  <a:gd name="T13" fmla="*/ 28 h 28"/>
                  <a:gd name="T14" fmla="*/ 10 w 24"/>
                  <a:gd name="T15" fmla="*/ 22 h 28"/>
                  <a:gd name="T16" fmla="*/ 16 w 24"/>
                  <a:gd name="T17" fmla="*/ 12 h 28"/>
                  <a:gd name="T18" fmla="*/ 16 w 24"/>
                  <a:gd name="T19" fmla="*/ 12 h 28"/>
                  <a:gd name="T20" fmla="*/ 18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2 h 28"/>
                  <a:gd name="T30" fmla="*/ 16 w 24"/>
                  <a:gd name="T3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2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2594"/>
              <p:cNvSpPr>
                <a:spLocks noEditPoints="1"/>
              </p:cNvSpPr>
              <p:nvPr/>
            </p:nvSpPr>
            <p:spPr bwMode="auto">
              <a:xfrm>
                <a:off x="2140" y="2228"/>
                <a:ext cx="52" cy="14"/>
              </a:xfrm>
              <a:custGeom>
                <a:avLst/>
                <a:gdLst>
                  <a:gd name="T0" fmla="*/ 26 w 52"/>
                  <a:gd name="T1" fmla="*/ 0 h 14"/>
                  <a:gd name="T2" fmla="*/ 30 w 52"/>
                  <a:gd name="T3" fmla="*/ 0 h 14"/>
                  <a:gd name="T4" fmla="*/ 46 w 52"/>
                  <a:gd name="T5" fmla="*/ 0 h 14"/>
                  <a:gd name="T6" fmla="*/ 52 w 52"/>
                  <a:gd name="T7" fmla="*/ 0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38 w 52"/>
                  <a:gd name="T15" fmla="*/ 14 h 14"/>
                  <a:gd name="T16" fmla="*/ 34 w 52"/>
                  <a:gd name="T17" fmla="*/ 14 h 14"/>
                  <a:gd name="T18" fmla="*/ 28 w 52"/>
                  <a:gd name="T19" fmla="*/ 4 h 14"/>
                  <a:gd name="T20" fmla="*/ 26 w 52"/>
                  <a:gd name="T21" fmla="*/ 4 h 14"/>
                  <a:gd name="T22" fmla="*/ 24 w 52"/>
                  <a:gd name="T23" fmla="*/ 4 h 14"/>
                  <a:gd name="T24" fmla="*/ 20 w 52"/>
                  <a:gd name="T25" fmla="*/ 12 h 14"/>
                  <a:gd name="T26" fmla="*/ 14 w 52"/>
                  <a:gd name="T27" fmla="*/ 14 h 14"/>
                  <a:gd name="T28" fmla="*/ 8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0 h 14"/>
                  <a:gd name="T36" fmla="*/ 8 w 52"/>
                  <a:gd name="T37" fmla="*/ 0 h 14"/>
                  <a:gd name="T38" fmla="*/ 14 w 52"/>
                  <a:gd name="T39" fmla="*/ 0 h 14"/>
                  <a:gd name="T40" fmla="*/ 22 w 52"/>
                  <a:gd name="T41" fmla="*/ 0 h 14"/>
                  <a:gd name="T42" fmla="*/ 26 w 52"/>
                  <a:gd name="T43" fmla="*/ 0 h 14"/>
                  <a:gd name="T44" fmla="*/ 10 w 52"/>
                  <a:gd name="T45" fmla="*/ 12 h 14"/>
                  <a:gd name="T46" fmla="*/ 6 w 52"/>
                  <a:gd name="T47" fmla="*/ 4 h 14"/>
                  <a:gd name="T48" fmla="*/ 6 w 52"/>
                  <a:gd name="T49" fmla="*/ 2 h 14"/>
                  <a:gd name="T50" fmla="*/ 14 w 52"/>
                  <a:gd name="T51" fmla="*/ 0 h 14"/>
                  <a:gd name="T52" fmla="*/ 22 w 52"/>
                  <a:gd name="T53" fmla="*/ 2 h 14"/>
                  <a:gd name="T54" fmla="*/ 22 w 52"/>
                  <a:gd name="T55" fmla="*/ 6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2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2 h 14"/>
                  <a:gd name="T72" fmla="*/ 34 w 52"/>
                  <a:gd name="T73" fmla="*/ 12 h 14"/>
                  <a:gd name="T74" fmla="*/ 38 w 52"/>
                  <a:gd name="T75" fmla="*/ 12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0"/>
                    </a:moveTo>
                    <a:lnTo>
                      <a:pt x="26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2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2595"/>
              <p:cNvSpPr>
                <a:spLocks noEditPoints="1"/>
              </p:cNvSpPr>
              <p:nvPr/>
            </p:nvSpPr>
            <p:spPr bwMode="auto">
              <a:xfrm>
                <a:off x="2140" y="2228"/>
                <a:ext cx="26" cy="14"/>
              </a:xfrm>
              <a:custGeom>
                <a:avLst/>
                <a:gdLst>
                  <a:gd name="T0" fmla="*/ 26 w 26"/>
                  <a:gd name="T1" fmla="*/ 4 h 14"/>
                  <a:gd name="T2" fmla="*/ 24 w 26"/>
                  <a:gd name="T3" fmla="*/ 4 h 14"/>
                  <a:gd name="T4" fmla="*/ 24 w 26"/>
                  <a:gd name="T5" fmla="*/ 4 h 14"/>
                  <a:gd name="T6" fmla="*/ 20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8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0 h 14"/>
                  <a:gd name="T28" fmla="*/ 0 w 26"/>
                  <a:gd name="T29" fmla="*/ 0 h 14"/>
                  <a:gd name="T30" fmla="*/ 8 w 26"/>
                  <a:gd name="T31" fmla="*/ 0 h 14"/>
                  <a:gd name="T32" fmla="*/ 8 w 26"/>
                  <a:gd name="T33" fmla="*/ 0 h 14"/>
                  <a:gd name="T34" fmla="*/ 14 w 26"/>
                  <a:gd name="T35" fmla="*/ 0 h 14"/>
                  <a:gd name="T36" fmla="*/ 22 w 26"/>
                  <a:gd name="T37" fmla="*/ 0 h 14"/>
                  <a:gd name="T38" fmla="*/ 26 w 26"/>
                  <a:gd name="T39" fmla="*/ 0 h 14"/>
                  <a:gd name="T40" fmla="*/ 26 w 26"/>
                  <a:gd name="T41" fmla="*/ 4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4 h 14"/>
                  <a:gd name="T50" fmla="*/ 6 w 26"/>
                  <a:gd name="T51" fmla="*/ 2 h 14"/>
                  <a:gd name="T52" fmla="*/ 6 w 26"/>
                  <a:gd name="T53" fmla="*/ 2 h 14"/>
                  <a:gd name="T54" fmla="*/ 10 w 26"/>
                  <a:gd name="T55" fmla="*/ 2 h 14"/>
                  <a:gd name="T56" fmla="*/ 14 w 26"/>
                  <a:gd name="T57" fmla="*/ 0 h 14"/>
                  <a:gd name="T58" fmla="*/ 20 w 26"/>
                  <a:gd name="T59" fmla="*/ 2 h 14"/>
                  <a:gd name="T60" fmla="*/ 22 w 26"/>
                  <a:gd name="T61" fmla="*/ 2 h 14"/>
                  <a:gd name="T62" fmla="*/ 22 w 26"/>
                  <a:gd name="T63" fmla="*/ 2 h 14"/>
                  <a:gd name="T64" fmla="*/ 22 w 26"/>
                  <a:gd name="T65" fmla="*/ 6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2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4"/>
                    </a:moveTo>
                    <a:lnTo>
                      <a:pt x="24" y="4"/>
                    </a:lnTo>
                    <a:lnTo>
                      <a:pt x="24" y="4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8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4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Rectangle 2596"/>
              <p:cNvSpPr>
                <a:spLocks noChangeArrowheads="1"/>
              </p:cNvSpPr>
              <p:nvPr/>
            </p:nvSpPr>
            <p:spPr bwMode="auto">
              <a:xfrm>
                <a:off x="3254" y="2188"/>
                <a:ext cx="128" cy="126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2597"/>
              <p:cNvSpPr/>
              <p:nvPr/>
            </p:nvSpPr>
            <p:spPr bwMode="auto">
              <a:xfrm>
                <a:off x="3340" y="222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2598"/>
              <p:cNvSpPr/>
              <p:nvPr/>
            </p:nvSpPr>
            <p:spPr bwMode="auto">
              <a:xfrm>
                <a:off x="3292" y="222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2599"/>
              <p:cNvSpPr/>
              <p:nvPr/>
            </p:nvSpPr>
            <p:spPr bwMode="auto">
              <a:xfrm>
                <a:off x="3270" y="2274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36 w 94"/>
                  <a:gd name="T5" fmla="*/ 0 h 40"/>
                  <a:gd name="T6" fmla="*/ 36 w 94"/>
                  <a:gd name="T7" fmla="*/ 0 h 40"/>
                  <a:gd name="T8" fmla="*/ 22 w 94"/>
                  <a:gd name="T9" fmla="*/ 4 h 40"/>
                  <a:gd name="T10" fmla="*/ 12 w 94"/>
                  <a:gd name="T11" fmla="*/ 8 h 40"/>
                  <a:gd name="T12" fmla="*/ 4 w 94"/>
                  <a:gd name="T13" fmla="*/ 10 h 40"/>
                  <a:gd name="T14" fmla="*/ 2 w 94"/>
                  <a:gd name="T15" fmla="*/ 12 h 40"/>
                  <a:gd name="T16" fmla="*/ 0 w 94"/>
                  <a:gd name="T17" fmla="*/ 16 h 40"/>
                  <a:gd name="T18" fmla="*/ 0 w 94"/>
                  <a:gd name="T19" fmla="*/ 16 h 40"/>
                  <a:gd name="T20" fmla="*/ 0 w 94"/>
                  <a:gd name="T21" fmla="*/ 40 h 40"/>
                  <a:gd name="T22" fmla="*/ 0 w 94"/>
                  <a:gd name="T23" fmla="*/ 40 h 40"/>
                  <a:gd name="T24" fmla="*/ 94 w 94"/>
                  <a:gd name="T25" fmla="*/ 40 h 40"/>
                  <a:gd name="T26" fmla="*/ 94 w 94"/>
                  <a:gd name="T27" fmla="*/ 40 h 40"/>
                  <a:gd name="T28" fmla="*/ 94 w 94"/>
                  <a:gd name="T29" fmla="*/ 16 h 40"/>
                  <a:gd name="T30" fmla="*/ 94 w 94"/>
                  <a:gd name="T31" fmla="*/ 16 h 40"/>
                  <a:gd name="T32" fmla="*/ 92 w 94"/>
                  <a:gd name="T33" fmla="*/ 12 h 40"/>
                  <a:gd name="T34" fmla="*/ 90 w 94"/>
                  <a:gd name="T35" fmla="*/ 10 h 40"/>
                  <a:gd name="T36" fmla="*/ 84 w 94"/>
                  <a:gd name="T37" fmla="*/ 8 h 40"/>
                  <a:gd name="T38" fmla="*/ 72 w 94"/>
                  <a:gd name="T39" fmla="*/ 4 h 40"/>
                  <a:gd name="T40" fmla="*/ 58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2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4" y="8"/>
                    </a:lnTo>
                    <a:lnTo>
                      <a:pt x="72" y="4"/>
                    </a:lnTo>
                    <a:lnTo>
                      <a:pt x="5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2600"/>
              <p:cNvSpPr/>
              <p:nvPr/>
            </p:nvSpPr>
            <p:spPr bwMode="auto">
              <a:xfrm>
                <a:off x="3270" y="2274"/>
                <a:ext cx="48" cy="40"/>
              </a:xfrm>
              <a:custGeom>
                <a:avLst/>
                <a:gdLst>
                  <a:gd name="T0" fmla="*/ 48 w 48"/>
                  <a:gd name="T1" fmla="*/ 0 h 40"/>
                  <a:gd name="T2" fmla="*/ 36 w 48"/>
                  <a:gd name="T3" fmla="*/ 0 h 40"/>
                  <a:gd name="T4" fmla="*/ 36 w 48"/>
                  <a:gd name="T5" fmla="*/ 0 h 40"/>
                  <a:gd name="T6" fmla="*/ 22 w 48"/>
                  <a:gd name="T7" fmla="*/ 4 h 40"/>
                  <a:gd name="T8" fmla="*/ 12 w 48"/>
                  <a:gd name="T9" fmla="*/ 8 h 40"/>
                  <a:gd name="T10" fmla="*/ 4 w 48"/>
                  <a:gd name="T11" fmla="*/ 10 h 40"/>
                  <a:gd name="T12" fmla="*/ 2 w 48"/>
                  <a:gd name="T13" fmla="*/ 12 h 40"/>
                  <a:gd name="T14" fmla="*/ 0 w 48"/>
                  <a:gd name="T15" fmla="*/ 16 h 40"/>
                  <a:gd name="T16" fmla="*/ 0 w 48"/>
                  <a:gd name="T17" fmla="*/ 16 h 40"/>
                  <a:gd name="T18" fmla="*/ 0 w 48"/>
                  <a:gd name="T19" fmla="*/ 40 h 40"/>
                  <a:gd name="T20" fmla="*/ 48 w 48"/>
                  <a:gd name="T21" fmla="*/ 40 h 40"/>
                  <a:gd name="T22" fmla="*/ 48 w 48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2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8" y="4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2601"/>
              <p:cNvSpPr/>
              <p:nvPr/>
            </p:nvSpPr>
            <p:spPr bwMode="auto">
              <a:xfrm>
                <a:off x="3298" y="2274"/>
                <a:ext cx="38" cy="18"/>
              </a:xfrm>
              <a:custGeom>
                <a:avLst/>
                <a:gdLst>
                  <a:gd name="T0" fmla="*/ 20 w 38"/>
                  <a:gd name="T1" fmla="*/ 0 h 18"/>
                  <a:gd name="T2" fmla="*/ 20 w 38"/>
                  <a:gd name="T3" fmla="*/ 0 h 18"/>
                  <a:gd name="T4" fmla="*/ 8 w 38"/>
                  <a:gd name="T5" fmla="*/ 0 h 18"/>
                  <a:gd name="T6" fmla="*/ 8 w 38"/>
                  <a:gd name="T7" fmla="*/ 0 h 18"/>
                  <a:gd name="T8" fmla="*/ 0 w 38"/>
                  <a:gd name="T9" fmla="*/ 2 h 18"/>
                  <a:gd name="T10" fmla="*/ 0 w 38"/>
                  <a:gd name="T11" fmla="*/ 2 h 18"/>
                  <a:gd name="T12" fmla="*/ 2 w 38"/>
                  <a:gd name="T13" fmla="*/ 8 h 18"/>
                  <a:gd name="T14" fmla="*/ 6 w 38"/>
                  <a:gd name="T15" fmla="*/ 14 h 18"/>
                  <a:gd name="T16" fmla="*/ 12 w 38"/>
                  <a:gd name="T17" fmla="*/ 18 h 18"/>
                  <a:gd name="T18" fmla="*/ 20 w 38"/>
                  <a:gd name="T19" fmla="*/ 18 h 18"/>
                  <a:gd name="T20" fmla="*/ 20 w 38"/>
                  <a:gd name="T21" fmla="*/ 18 h 18"/>
                  <a:gd name="T22" fmla="*/ 26 w 38"/>
                  <a:gd name="T23" fmla="*/ 18 h 18"/>
                  <a:gd name="T24" fmla="*/ 32 w 38"/>
                  <a:gd name="T25" fmla="*/ 14 h 18"/>
                  <a:gd name="T26" fmla="*/ 36 w 38"/>
                  <a:gd name="T27" fmla="*/ 8 h 18"/>
                  <a:gd name="T28" fmla="*/ 38 w 38"/>
                  <a:gd name="T29" fmla="*/ 2 h 18"/>
                  <a:gd name="T30" fmla="*/ 38 w 38"/>
                  <a:gd name="T31" fmla="*/ 2 h 18"/>
                  <a:gd name="T32" fmla="*/ 30 w 38"/>
                  <a:gd name="T33" fmla="*/ 0 h 18"/>
                  <a:gd name="T34" fmla="*/ 20 w 38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" h="18">
                    <a:moveTo>
                      <a:pt x="20" y="0"/>
                    </a:moveTo>
                    <a:lnTo>
                      <a:pt x="2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6" y="18"/>
                    </a:lnTo>
                    <a:lnTo>
                      <a:pt x="32" y="14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2602"/>
              <p:cNvSpPr/>
              <p:nvPr/>
            </p:nvSpPr>
            <p:spPr bwMode="auto">
              <a:xfrm>
                <a:off x="3298" y="2274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8 w 20"/>
                  <a:gd name="T3" fmla="*/ 0 h 18"/>
                  <a:gd name="T4" fmla="*/ 8 w 20"/>
                  <a:gd name="T5" fmla="*/ 0 h 18"/>
                  <a:gd name="T6" fmla="*/ 0 w 20"/>
                  <a:gd name="T7" fmla="*/ 2 h 18"/>
                  <a:gd name="T8" fmla="*/ 0 w 20"/>
                  <a:gd name="T9" fmla="*/ 2 h 18"/>
                  <a:gd name="T10" fmla="*/ 2 w 20"/>
                  <a:gd name="T11" fmla="*/ 8 h 18"/>
                  <a:gd name="T12" fmla="*/ 6 w 20"/>
                  <a:gd name="T13" fmla="*/ 14 h 18"/>
                  <a:gd name="T14" fmla="*/ 12 w 20"/>
                  <a:gd name="T15" fmla="*/ 18 h 18"/>
                  <a:gd name="T16" fmla="*/ 20 w 20"/>
                  <a:gd name="T17" fmla="*/ 18 h 18"/>
                  <a:gd name="T18" fmla="*/ 20 w 20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20" y="18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2603"/>
              <p:cNvSpPr/>
              <p:nvPr/>
            </p:nvSpPr>
            <p:spPr bwMode="auto">
              <a:xfrm>
                <a:off x="3302" y="2274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4 w 30"/>
                  <a:gd name="T15" fmla="*/ 12 h 16"/>
                  <a:gd name="T16" fmla="*/ 10 w 30"/>
                  <a:gd name="T17" fmla="*/ 14 h 16"/>
                  <a:gd name="T18" fmla="*/ 16 w 30"/>
                  <a:gd name="T19" fmla="*/ 16 h 16"/>
                  <a:gd name="T20" fmla="*/ 16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30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2604"/>
              <p:cNvSpPr/>
              <p:nvPr/>
            </p:nvSpPr>
            <p:spPr bwMode="auto">
              <a:xfrm>
                <a:off x="3302" y="2274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4 w 16"/>
                  <a:gd name="T3" fmla="*/ 0 h 16"/>
                  <a:gd name="T4" fmla="*/ 4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4 w 16"/>
                  <a:gd name="T13" fmla="*/ 12 h 16"/>
                  <a:gd name="T14" fmla="*/ 10 w 16"/>
                  <a:gd name="T15" fmla="*/ 14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12"/>
                    </a:lnTo>
                    <a:lnTo>
                      <a:pt x="10" y="14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2605"/>
              <p:cNvSpPr/>
              <p:nvPr/>
            </p:nvSpPr>
            <p:spPr bwMode="auto">
              <a:xfrm>
                <a:off x="3306" y="2260"/>
                <a:ext cx="22" cy="18"/>
              </a:xfrm>
              <a:custGeom>
                <a:avLst/>
                <a:gdLst>
                  <a:gd name="T0" fmla="*/ 22 w 22"/>
                  <a:gd name="T1" fmla="*/ 0 h 18"/>
                  <a:gd name="T2" fmla="*/ 0 w 22"/>
                  <a:gd name="T3" fmla="*/ 0 h 18"/>
                  <a:gd name="T4" fmla="*/ 0 w 22"/>
                  <a:gd name="T5" fmla="*/ 14 h 18"/>
                  <a:gd name="T6" fmla="*/ 12 w 22"/>
                  <a:gd name="T7" fmla="*/ 18 h 18"/>
                  <a:gd name="T8" fmla="*/ 22 w 22"/>
                  <a:gd name="T9" fmla="*/ 14 h 18"/>
                  <a:gd name="T10" fmla="*/ 22 w 2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8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2606"/>
              <p:cNvSpPr/>
              <p:nvPr/>
            </p:nvSpPr>
            <p:spPr bwMode="auto">
              <a:xfrm>
                <a:off x="3306" y="2260"/>
                <a:ext cx="12" cy="18"/>
              </a:xfrm>
              <a:custGeom>
                <a:avLst/>
                <a:gdLst>
                  <a:gd name="T0" fmla="*/ 12 w 12"/>
                  <a:gd name="T1" fmla="*/ 0 h 18"/>
                  <a:gd name="T2" fmla="*/ 0 w 12"/>
                  <a:gd name="T3" fmla="*/ 0 h 18"/>
                  <a:gd name="T4" fmla="*/ 0 w 12"/>
                  <a:gd name="T5" fmla="*/ 14 h 18"/>
                  <a:gd name="T6" fmla="*/ 12 w 12"/>
                  <a:gd name="T7" fmla="*/ 18 h 18"/>
                  <a:gd name="T8" fmla="*/ 12 w 1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8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2" y="18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2607"/>
              <p:cNvSpPr/>
              <p:nvPr/>
            </p:nvSpPr>
            <p:spPr bwMode="auto">
              <a:xfrm>
                <a:off x="3294" y="2200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2608"/>
              <p:cNvSpPr/>
              <p:nvPr/>
            </p:nvSpPr>
            <p:spPr bwMode="auto">
              <a:xfrm>
                <a:off x="3294" y="2200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48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2609"/>
              <p:cNvSpPr/>
              <p:nvPr/>
            </p:nvSpPr>
            <p:spPr bwMode="auto">
              <a:xfrm>
                <a:off x="3310" y="2258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2 w 16"/>
                  <a:gd name="T13" fmla="*/ 0 h 6"/>
                  <a:gd name="T14" fmla="*/ 8 w 16"/>
                  <a:gd name="T15" fmla="*/ 0 h 6"/>
                  <a:gd name="T16" fmla="*/ 8 w 16"/>
                  <a:gd name="T17" fmla="*/ 0 h 6"/>
                  <a:gd name="T18" fmla="*/ 2 w 16"/>
                  <a:gd name="T19" fmla="*/ 0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2610"/>
              <p:cNvSpPr/>
              <p:nvPr/>
            </p:nvSpPr>
            <p:spPr bwMode="auto">
              <a:xfrm>
                <a:off x="3310" y="2258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2 w 8"/>
                  <a:gd name="T11" fmla="*/ 0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2611"/>
              <p:cNvSpPr/>
              <p:nvPr/>
            </p:nvSpPr>
            <p:spPr bwMode="auto">
              <a:xfrm>
                <a:off x="3318" y="2274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2612"/>
              <p:cNvSpPr/>
              <p:nvPr/>
            </p:nvSpPr>
            <p:spPr bwMode="auto">
              <a:xfrm>
                <a:off x="3302" y="2274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4 h 16"/>
                  <a:gd name="T6" fmla="*/ 16 w 16"/>
                  <a:gd name="T7" fmla="*/ 4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2613"/>
              <p:cNvSpPr>
                <a:spLocks noEditPoints="1"/>
              </p:cNvSpPr>
              <p:nvPr/>
            </p:nvSpPr>
            <p:spPr bwMode="auto">
              <a:xfrm>
                <a:off x="3292" y="2224"/>
                <a:ext cx="50" cy="16"/>
              </a:xfrm>
              <a:custGeom>
                <a:avLst/>
                <a:gdLst>
                  <a:gd name="T0" fmla="*/ 26 w 50"/>
                  <a:gd name="T1" fmla="*/ 2 h 16"/>
                  <a:gd name="T2" fmla="*/ 30 w 50"/>
                  <a:gd name="T3" fmla="*/ 2 h 16"/>
                  <a:gd name="T4" fmla="*/ 44 w 50"/>
                  <a:gd name="T5" fmla="*/ 2 h 16"/>
                  <a:gd name="T6" fmla="*/ 50 w 50"/>
                  <a:gd name="T7" fmla="*/ 2 h 16"/>
                  <a:gd name="T8" fmla="*/ 50 w 50"/>
                  <a:gd name="T9" fmla="*/ 4 h 16"/>
                  <a:gd name="T10" fmla="*/ 48 w 50"/>
                  <a:gd name="T11" fmla="*/ 4 h 16"/>
                  <a:gd name="T12" fmla="*/ 46 w 50"/>
                  <a:gd name="T13" fmla="*/ 12 h 16"/>
                  <a:gd name="T14" fmla="*/ 38 w 50"/>
                  <a:gd name="T15" fmla="*/ 16 h 16"/>
                  <a:gd name="T16" fmla="*/ 34 w 50"/>
                  <a:gd name="T17" fmla="*/ 14 h 16"/>
                  <a:gd name="T18" fmla="*/ 26 w 50"/>
                  <a:gd name="T19" fmla="*/ 6 h 16"/>
                  <a:gd name="T20" fmla="*/ 26 w 50"/>
                  <a:gd name="T21" fmla="*/ 6 h 16"/>
                  <a:gd name="T22" fmla="*/ 24 w 50"/>
                  <a:gd name="T23" fmla="*/ 6 h 16"/>
                  <a:gd name="T24" fmla="*/ 20 w 50"/>
                  <a:gd name="T25" fmla="*/ 12 h 16"/>
                  <a:gd name="T26" fmla="*/ 12 w 50"/>
                  <a:gd name="T27" fmla="*/ 16 h 16"/>
                  <a:gd name="T28" fmla="*/ 8 w 50"/>
                  <a:gd name="T29" fmla="*/ 14 h 16"/>
                  <a:gd name="T30" fmla="*/ 2 w 50"/>
                  <a:gd name="T31" fmla="*/ 4 h 16"/>
                  <a:gd name="T32" fmla="*/ 0 w 50"/>
                  <a:gd name="T33" fmla="*/ 4 h 16"/>
                  <a:gd name="T34" fmla="*/ 0 w 50"/>
                  <a:gd name="T35" fmla="*/ 2 h 16"/>
                  <a:gd name="T36" fmla="*/ 6 w 50"/>
                  <a:gd name="T37" fmla="*/ 2 h 16"/>
                  <a:gd name="T38" fmla="*/ 14 w 50"/>
                  <a:gd name="T39" fmla="*/ 0 h 16"/>
                  <a:gd name="T40" fmla="*/ 20 w 50"/>
                  <a:gd name="T41" fmla="*/ 2 h 16"/>
                  <a:gd name="T42" fmla="*/ 26 w 50"/>
                  <a:gd name="T43" fmla="*/ 2 h 16"/>
                  <a:gd name="T44" fmla="*/ 8 w 50"/>
                  <a:gd name="T45" fmla="*/ 14 h 16"/>
                  <a:gd name="T46" fmla="*/ 4 w 50"/>
                  <a:gd name="T47" fmla="*/ 6 h 16"/>
                  <a:gd name="T48" fmla="*/ 6 w 50"/>
                  <a:gd name="T49" fmla="*/ 4 h 16"/>
                  <a:gd name="T50" fmla="*/ 14 w 50"/>
                  <a:gd name="T51" fmla="*/ 2 h 16"/>
                  <a:gd name="T52" fmla="*/ 22 w 50"/>
                  <a:gd name="T53" fmla="*/ 4 h 16"/>
                  <a:gd name="T54" fmla="*/ 22 w 50"/>
                  <a:gd name="T55" fmla="*/ 8 h 16"/>
                  <a:gd name="T56" fmla="*/ 18 w 50"/>
                  <a:gd name="T57" fmla="*/ 12 h 16"/>
                  <a:gd name="T58" fmla="*/ 8 w 50"/>
                  <a:gd name="T59" fmla="*/ 14 h 16"/>
                  <a:gd name="T60" fmla="*/ 42 w 50"/>
                  <a:gd name="T61" fmla="*/ 14 h 16"/>
                  <a:gd name="T62" fmla="*/ 44 w 50"/>
                  <a:gd name="T63" fmla="*/ 8 h 16"/>
                  <a:gd name="T64" fmla="*/ 44 w 50"/>
                  <a:gd name="T65" fmla="*/ 4 h 16"/>
                  <a:gd name="T66" fmla="*/ 42 w 50"/>
                  <a:gd name="T67" fmla="*/ 2 h 16"/>
                  <a:gd name="T68" fmla="*/ 32 w 50"/>
                  <a:gd name="T69" fmla="*/ 2 h 16"/>
                  <a:gd name="T70" fmla="*/ 28 w 50"/>
                  <a:gd name="T71" fmla="*/ 4 h 16"/>
                  <a:gd name="T72" fmla="*/ 32 w 50"/>
                  <a:gd name="T73" fmla="*/ 12 h 16"/>
                  <a:gd name="T74" fmla="*/ 38 w 50"/>
                  <a:gd name="T75" fmla="*/ 14 h 16"/>
                  <a:gd name="T76" fmla="*/ 42 w 50"/>
                  <a:gd name="T7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50" y="2"/>
                    </a:lnTo>
                    <a:lnTo>
                      <a:pt x="50" y="2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2" y="14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8" y="14"/>
                    </a:move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  <a:moveTo>
                      <a:pt x="42" y="14"/>
                    </a:moveTo>
                    <a:lnTo>
                      <a:pt x="42" y="14"/>
                    </a:lnTo>
                    <a:lnTo>
                      <a:pt x="44" y="8"/>
                    </a:lnTo>
                    <a:lnTo>
                      <a:pt x="46" y="6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36" y="2"/>
                    </a:lnTo>
                    <a:lnTo>
                      <a:pt x="32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42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2614"/>
              <p:cNvSpPr>
                <a:spLocks noEditPoints="1"/>
              </p:cNvSpPr>
              <p:nvPr/>
            </p:nvSpPr>
            <p:spPr bwMode="auto">
              <a:xfrm>
                <a:off x="3292" y="2224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0 w 26"/>
                  <a:gd name="T7" fmla="*/ 12 h 16"/>
                  <a:gd name="T8" fmla="*/ 16 w 26"/>
                  <a:gd name="T9" fmla="*/ 14 h 16"/>
                  <a:gd name="T10" fmla="*/ 12 w 26"/>
                  <a:gd name="T11" fmla="*/ 16 h 16"/>
                  <a:gd name="T12" fmla="*/ 12 w 26"/>
                  <a:gd name="T13" fmla="*/ 16 h 16"/>
                  <a:gd name="T14" fmla="*/ 8 w 26"/>
                  <a:gd name="T15" fmla="*/ 14 h 16"/>
                  <a:gd name="T16" fmla="*/ 6 w 26"/>
                  <a:gd name="T17" fmla="*/ 12 h 16"/>
                  <a:gd name="T18" fmla="*/ 2 w 26"/>
                  <a:gd name="T19" fmla="*/ 4 h 16"/>
                  <a:gd name="T20" fmla="*/ 2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6 w 26"/>
                  <a:gd name="T31" fmla="*/ 2 h 16"/>
                  <a:gd name="T32" fmla="*/ 6 w 26"/>
                  <a:gd name="T33" fmla="*/ 2 h 16"/>
                  <a:gd name="T34" fmla="*/ 14 w 26"/>
                  <a:gd name="T35" fmla="*/ 0 h 16"/>
                  <a:gd name="T36" fmla="*/ 20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8 w 26"/>
                  <a:gd name="T43" fmla="*/ 14 h 16"/>
                  <a:gd name="T44" fmla="*/ 8 w 26"/>
                  <a:gd name="T45" fmla="*/ 14 h 16"/>
                  <a:gd name="T46" fmla="*/ 6 w 26"/>
                  <a:gd name="T47" fmla="*/ 8 h 16"/>
                  <a:gd name="T48" fmla="*/ 4 w 26"/>
                  <a:gd name="T49" fmla="*/ 6 h 16"/>
                  <a:gd name="T50" fmla="*/ 6 w 26"/>
                  <a:gd name="T51" fmla="*/ 4 h 16"/>
                  <a:gd name="T52" fmla="*/ 6 w 26"/>
                  <a:gd name="T53" fmla="*/ 4 h 16"/>
                  <a:gd name="T54" fmla="*/ 10 w 26"/>
                  <a:gd name="T55" fmla="*/ 2 h 16"/>
                  <a:gd name="T56" fmla="*/ 14 w 26"/>
                  <a:gd name="T57" fmla="*/ 2 h 16"/>
                  <a:gd name="T58" fmla="*/ 18 w 26"/>
                  <a:gd name="T59" fmla="*/ 2 h 16"/>
                  <a:gd name="T60" fmla="*/ 22 w 26"/>
                  <a:gd name="T61" fmla="*/ 4 h 16"/>
                  <a:gd name="T62" fmla="*/ 22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2 w 26"/>
                  <a:gd name="T71" fmla="*/ 14 h 16"/>
                  <a:gd name="T72" fmla="*/ 8 w 26"/>
                  <a:gd name="T73" fmla="*/ 14 h 16"/>
                  <a:gd name="T74" fmla="*/ 8 w 26"/>
                  <a:gd name="T7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0" y="12"/>
                    </a:lnTo>
                    <a:lnTo>
                      <a:pt x="1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8" y="14"/>
                    </a:lnTo>
                    <a:lnTo>
                      <a:pt x="6" y="1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8" y="14"/>
                    </a:moveTo>
                    <a:lnTo>
                      <a:pt x="8" y="1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768" name="Picture 2615"/>
              <p:cNvPicPr>
                <a:picLocks noChangeAspect="1" noChangeArrowheads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2" y="2188"/>
                <a:ext cx="14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9" name="Rectangle 2616"/>
              <p:cNvSpPr>
                <a:spLocks noChangeArrowheads="1"/>
              </p:cNvSpPr>
              <p:nvPr/>
            </p:nvSpPr>
            <p:spPr bwMode="auto">
              <a:xfrm>
                <a:off x="1206" y="2686"/>
                <a:ext cx="128" cy="124"/>
              </a:xfrm>
              <a:prstGeom prst="rect">
                <a:avLst/>
              </a:prstGeom>
              <a:solidFill>
                <a:srgbClr val="F9A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2617"/>
              <p:cNvSpPr/>
              <p:nvPr/>
            </p:nvSpPr>
            <p:spPr bwMode="auto">
              <a:xfrm>
                <a:off x="1294" y="272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73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2618"/>
              <p:cNvSpPr/>
              <p:nvPr/>
            </p:nvSpPr>
            <p:spPr bwMode="auto">
              <a:xfrm>
                <a:off x="1246" y="272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422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2619"/>
              <p:cNvSpPr/>
              <p:nvPr/>
            </p:nvSpPr>
            <p:spPr bwMode="auto">
              <a:xfrm>
                <a:off x="1224" y="277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6 h 40"/>
                  <a:gd name="T10" fmla="*/ 82 w 92"/>
                  <a:gd name="T11" fmla="*/ 8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8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8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" name="Group 2821"/>
            <p:cNvGrpSpPr/>
            <p:nvPr/>
          </p:nvGrpSpPr>
          <p:grpSpPr bwMode="auto">
            <a:xfrm>
              <a:off x="1206" y="2314"/>
              <a:ext cx="2302" cy="1372"/>
              <a:chOff x="1206" y="2314"/>
              <a:chExt cx="2302" cy="1372"/>
            </a:xfrm>
          </p:grpSpPr>
          <p:sp>
            <p:nvSpPr>
              <p:cNvPr id="373" name="Freeform 2621"/>
              <p:cNvSpPr/>
              <p:nvPr/>
            </p:nvSpPr>
            <p:spPr bwMode="auto">
              <a:xfrm>
                <a:off x="1224" y="277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8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1D5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2622"/>
              <p:cNvSpPr/>
              <p:nvPr/>
            </p:nvSpPr>
            <p:spPr bwMode="auto">
              <a:xfrm>
                <a:off x="1260" y="2756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73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2623"/>
              <p:cNvSpPr/>
              <p:nvPr/>
            </p:nvSpPr>
            <p:spPr bwMode="auto">
              <a:xfrm>
                <a:off x="1260" y="2756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2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624"/>
              <p:cNvSpPr/>
              <p:nvPr/>
            </p:nvSpPr>
            <p:spPr bwMode="auto">
              <a:xfrm>
                <a:off x="1248" y="269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4 h 64"/>
                  <a:gd name="T12" fmla="*/ 0 w 46"/>
                  <a:gd name="T13" fmla="*/ 22 h 64"/>
                  <a:gd name="T14" fmla="*/ 0 w 46"/>
                  <a:gd name="T15" fmla="*/ 42 h 64"/>
                  <a:gd name="T16" fmla="*/ 0 w 46"/>
                  <a:gd name="T17" fmla="*/ 42 h 64"/>
                  <a:gd name="T18" fmla="*/ 2 w 46"/>
                  <a:gd name="T19" fmla="*/ 50 h 64"/>
                  <a:gd name="T20" fmla="*/ 8 w 46"/>
                  <a:gd name="T21" fmla="*/ 58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8 h 64"/>
                  <a:gd name="T32" fmla="*/ 44 w 46"/>
                  <a:gd name="T33" fmla="*/ 50 h 64"/>
                  <a:gd name="T34" fmla="*/ 46 w 46"/>
                  <a:gd name="T35" fmla="*/ 42 h 64"/>
                  <a:gd name="T36" fmla="*/ 46 w 46"/>
                  <a:gd name="T37" fmla="*/ 22 h 64"/>
                  <a:gd name="T38" fmla="*/ 46 w 46"/>
                  <a:gd name="T39" fmla="*/ 22 h 64"/>
                  <a:gd name="T40" fmla="*/ 44 w 46"/>
                  <a:gd name="T41" fmla="*/ 14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8"/>
                    </a:lnTo>
                    <a:lnTo>
                      <a:pt x="44" y="50"/>
                    </a:lnTo>
                    <a:lnTo>
                      <a:pt x="46" y="42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4" y="14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6E5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625"/>
              <p:cNvSpPr/>
              <p:nvPr/>
            </p:nvSpPr>
            <p:spPr bwMode="auto">
              <a:xfrm>
                <a:off x="1248" y="269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4 h 64"/>
                  <a:gd name="T12" fmla="*/ 0 w 22"/>
                  <a:gd name="T13" fmla="*/ 22 h 64"/>
                  <a:gd name="T14" fmla="*/ 0 w 22"/>
                  <a:gd name="T15" fmla="*/ 42 h 64"/>
                  <a:gd name="T16" fmla="*/ 0 w 22"/>
                  <a:gd name="T17" fmla="*/ 42 h 64"/>
                  <a:gd name="T18" fmla="*/ 2 w 22"/>
                  <a:gd name="T19" fmla="*/ 50 h 64"/>
                  <a:gd name="T20" fmla="*/ 8 w 22"/>
                  <a:gd name="T21" fmla="*/ 58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58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5D45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626"/>
              <p:cNvSpPr/>
              <p:nvPr/>
            </p:nvSpPr>
            <p:spPr bwMode="auto">
              <a:xfrm>
                <a:off x="1270" y="2748"/>
                <a:ext cx="20" cy="12"/>
              </a:xfrm>
              <a:custGeom>
                <a:avLst/>
                <a:gdLst>
                  <a:gd name="T0" fmla="*/ 0 w 20"/>
                  <a:gd name="T1" fmla="*/ 12 h 12"/>
                  <a:gd name="T2" fmla="*/ 0 w 20"/>
                  <a:gd name="T3" fmla="*/ 12 h 12"/>
                  <a:gd name="T4" fmla="*/ 6 w 20"/>
                  <a:gd name="T5" fmla="*/ 12 h 12"/>
                  <a:gd name="T6" fmla="*/ 10 w 20"/>
                  <a:gd name="T7" fmla="*/ 10 h 12"/>
                  <a:gd name="T8" fmla="*/ 16 w 20"/>
                  <a:gd name="T9" fmla="*/ 6 h 12"/>
                  <a:gd name="T10" fmla="*/ 20 w 20"/>
                  <a:gd name="T11" fmla="*/ 0 h 12"/>
                  <a:gd name="T12" fmla="*/ 20 w 20"/>
                  <a:gd name="T13" fmla="*/ 0 h 12"/>
                  <a:gd name="T14" fmla="*/ 12 w 20"/>
                  <a:gd name="T15" fmla="*/ 6 h 12"/>
                  <a:gd name="T16" fmla="*/ 6 w 20"/>
                  <a:gd name="T17" fmla="*/ 8 h 12"/>
                  <a:gd name="T18" fmla="*/ 6 w 20"/>
                  <a:gd name="T19" fmla="*/ 8 h 12"/>
                  <a:gd name="T20" fmla="*/ 4 w 20"/>
                  <a:gd name="T21" fmla="*/ 6 h 12"/>
                  <a:gd name="T22" fmla="*/ 0 w 20"/>
                  <a:gd name="T23" fmla="*/ 4 h 12"/>
                  <a:gd name="T24" fmla="*/ 0 w 20"/>
                  <a:gd name="T2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">
                    <a:moveTo>
                      <a:pt x="0" y="12"/>
                    </a:moveTo>
                    <a:lnTo>
                      <a:pt x="0" y="12"/>
                    </a:lnTo>
                    <a:lnTo>
                      <a:pt x="6" y="12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2F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627"/>
              <p:cNvSpPr/>
              <p:nvPr/>
            </p:nvSpPr>
            <p:spPr bwMode="auto">
              <a:xfrm>
                <a:off x="1266" y="274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2E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628"/>
              <p:cNvSpPr/>
              <p:nvPr/>
            </p:nvSpPr>
            <p:spPr bwMode="auto">
              <a:xfrm>
                <a:off x="1270" y="2770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2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629"/>
              <p:cNvSpPr/>
              <p:nvPr/>
            </p:nvSpPr>
            <p:spPr bwMode="auto">
              <a:xfrm>
                <a:off x="1256" y="277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630"/>
              <p:cNvSpPr/>
              <p:nvPr/>
            </p:nvSpPr>
            <p:spPr bwMode="auto">
              <a:xfrm>
                <a:off x="1248" y="2696"/>
                <a:ext cx="46" cy="32"/>
              </a:xfrm>
              <a:custGeom>
                <a:avLst/>
                <a:gdLst>
                  <a:gd name="T0" fmla="*/ 34 w 46"/>
                  <a:gd name="T1" fmla="*/ 18 h 32"/>
                  <a:gd name="T2" fmla="*/ 34 w 46"/>
                  <a:gd name="T3" fmla="*/ 18 h 32"/>
                  <a:gd name="T4" fmla="*/ 40 w 46"/>
                  <a:gd name="T5" fmla="*/ 20 h 32"/>
                  <a:gd name="T6" fmla="*/ 42 w 46"/>
                  <a:gd name="T7" fmla="*/ 24 h 32"/>
                  <a:gd name="T8" fmla="*/ 44 w 46"/>
                  <a:gd name="T9" fmla="*/ 28 h 32"/>
                  <a:gd name="T10" fmla="*/ 46 w 46"/>
                  <a:gd name="T11" fmla="*/ 32 h 32"/>
                  <a:gd name="T12" fmla="*/ 46 w 46"/>
                  <a:gd name="T13" fmla="*/ 32 h 32"/>
                  <a:gd name="T14" fmla="*/ 46 w 46"/>
                  <a:gd name="T15" fmla="*/ 18 h 32"/>
                  <a:gd name="T16" fmla="*/ 46 w 46"/>
                  <a:gd name="T17" fmla="*/ 12 h 32"/>
                  <a:gd name="T18" fmla="*/ 42 w 46"/>
                  <a:gd name="T19" fmla="*/ 8 h 32"/>
                  <a:gd name="T20" fmla="*/ 40 w 46"/>
                  <a:gd name="T21" fmla="*/ 6 h 32"/>
                  <a:gd name="T22" fmla="*/ 34 w 46"/>
                  <a:gd name="T23" fmla="*/ 2 h 32"/>
                  <a:gd name="T24" fmla="*/ 22 w 46"/>
                  <a:gd name="T25" fmla="*/ 0 h 32"/>
                  <a:gd name="T26" fmla="*/ 22 w 46"/>
                  <a:gd name="T27" fmla="*/ 0 h 32"/>
                  <a:gd name="T28" fmla="*/ 12 w 46"/>
                  <a:gd name="T29" fmla="*/ 2 h 32"/>
                  <a:gd name="T30" fmla="*/ 6 w 46"/>
                  <a:gd name="T31" fmla="*/ 6 h 32"/>
                  <a:gd name="T32" fmla="*/ 4 w 46"/>
                  <a:gd name="T33" fmla="*/ 8 h 32"/>
                  <a:gd name="T34" fmla="*/ 0 w 46"/>
                  <a:gd name="T35" fmla="*/ 12 h 32"/>
                  <a:gd name="T36" fmla="*/ 0 w 46"/>
                  <a:gd name="T37" fmla="*/ 18 h 32"/>
                  <a:gd name="T38" fmla="*/ 0 w 46"/>
                  <a:gd name="T39" fmla="*/ 32 h 32"/>
                  <a:gd name="T40" fmla="*/ 0 w 46"/>
                  <a:gd name="T41" fmla="*/ 32 h 32"/>
                  <a:gd name="T42" fmla="*/ 2 w 46"/>
                  <a:gd name="T43" fmla="*/ 28 h 32"/>
                  <a:gd name="T44" fmla="*/ 2 w 46"/>
                  <a:gd name="T45" fmla="*/ 24 h 32"/>
                  <a:gd name="T46" fmla="*/ 6 w 46"/>
                  <a:gd name="T47" fmla="*/ 20 h 32"/>
                  <a:gd name="T48" fmla="*/ 12 w 46"/>
                  <a:gd name="T49" fmla="*/ 18 h 32"/>
                  <a:gd name="T50" fmla="*/ 12 w 46"/>
                  <a:gd name="T51" fmla="*/ 18 h 32"/>
                  <a:gd name="T52" fmla="*/ 18 w 46"/>
                  <a:gd name="T53" fmla="*/ 24 h 32"/>
                  <a:gd name="T54" fmla="*/ 22 w 46"/>
                  <a:gd name="T55" fmla="*/ 26 h 32"/>
                  <a:gd name="T56" fmla="*/ 30 w 46"/>
                  <a:gd name="T57" fmla="*/ 26 h 32"/>
                  <a:gd name="T58" fmla="*/ 30 w 46"/>
                  <a:gd name="T59" fmla="*/ 26 h 32"/>
                  <a:gd name="T60" fmla="*/ 28 w 46"/>
                  <a:gd name="T61" fmla="*/ 24 h 32"/>
                  <a:gd name="T62" fmla="*/ 28 w 46"/>
                  <a:gd name="T63" fmla="*/ 20 h 32"/>
                  <a:gd name="T64" fmla="*/ 28 w 46"/>
                  <a:gd name="T65" fmla="*/ 20 h 32"/>
                  <a:gd name="T66" fmla="*/ 32 w 46"/>
                  <a:gd name="T67" fmla="*/ 22 h 32"/>
                  <a:gd name="T68" fmla="*/ 36 w 46"/>
                  <a:gd name="T69" fmla="*/ 22 h 32"/>
                  <a:gd name="T70" fmla="*/ 36 w 46"/>
                  <a:gd name="T71" fmla="*/ 22 h 32"/>
                  <a:gd name="T72" fmla="*/ 34 w 46"/>
                  <a:gd name="T73" fmla="*/ 20 h 32"/>
                  <a:gd name="T74" fmla="*/ 34 w 46"/>
                  <a:gd name="T75" fmla="*/ 18 h 32"/>
                  <a:gd name="T76" fmla="*/ 34 w 46"/>
                  <a:gd name="T7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6" h="32">
                    <a:moveTo>
                      <a:pt x="34" y="18"/>
                    </a:moveTo>
                    <a:lnTo>
                      <a:pt x="34" y="18"/>
                    </a:lnTo>
                    <a:lnTo>
                      <a:pt x="40" y="20"/>
                    </a:lnTo>
                    <a:lnTo>
                      <a:pt x="42" y="24"/>
                    </a:lnTo>
                    <a:lnTo>
                      <a:pt x="44" y="28"/>
                    </a:lnTo>
                    <a:lnTo>
                      <a:pt x="46" y="32"/>
                    </a:lnTo>
                    <a:lnTo>
                      <a:pt x="46" y="32"/>
                    </a:lnTo>
                    <a:lnTo>
                      <a:pt x="46" y="18"/>
                    </a:lnTo>
                    <a:lnTo>
                      <a:pt x="46" y="12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2" y="24"/>
                    </a:lnTo>
                    <a:lnTo>
                      <a:pt x="6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8" y="24"/>
                    </a:lnTo>
                    <a:lnTo>
                      <a:pt x="22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28" y="24"/>
                    </a:lnTo>
                    <a:lnTo>
                      <a:pt x="28" y="20"/>
                    </a:lnTo>
                    <a:lnTo>
                      <a:pt x="28" y="20"/>
                    </a:lnTo>
                    <a:lnTo>
                      <a:pt x="32" y="22"/>
                    </a:lnTo>
                    <a:lnTo>
                      <a:pt x="36" y="22"/>
                    </a:lnTo>
                    <a:lnTo>
                      <a:pt x="36" y="22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4" y="18"/>
                    </a:lnTo>
                    <a:close/>
                  </a:path>
                </a:pathLst>
              </a:custGeom>
              <a:solidFill>
                <a:srgbClr val="2F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631"/>
              <p:cNvSpPr/>
              <p:nvPr/>
            </p:nvSpPr>
            <p:spPr bwMode="auto">
              <a:xfrm>
                <a:off x="1248" y="2696"/>
                <a:ext cx="22" cy="32"/>
              </a:xfrm>
              <a:custGeom>
                <a:avLst/>
                <a:gdLst>
                  <a:gd name="T0" fmla="*/ 22 w 22"/>
                  <a:gd name="T1" fmla="*/ 0 h 32"/>
                  <a:gd name="T2" fmla="*/ 22 w 22"/>
                  <a:gd name="T3" fmla="*/ 0 h 32"/>
                  <a:gd name="T4" fmla="*/ 12 w 22"/>
                  <a:gd name="T5" fmla="*/ 2 h 32"/>
                  <a:gd name="T6" fmla="*/ 6 w 22"/>
                  <a:gd name="T7" fmla="*/ 6 h 32"/>
                  <a:gd name="T8" fmla="*/ 4 w 22"/>
                  <a:gd name="T9" fmla="*/ 8 h 32"/>
                  <a:gd name="T10" fmla="*/ 0 w 22"/>
                  <a:gd name="T11" fmla="*/ 12 h 32"/>
                  <a:gd name="T12" fmla="*/ 0 w 22"/>
                  <a:gd name="T13" fmla="*/ 18 h 32"/>
                  <a:gd name="T14" fmla="*/ 0 w 22"/>
                  <a:gd name="T15" fmla="*/ 32 h 32"/>
                  <a:gd name="T16" fmla="*/ 0 w 22"/>
                  <a:gd name="T17" fmla="*/ 32 h 32"/>
                  <a:gd name="T18" fmla="*/ 2 w 22"/>
                  <a:gd name="T19" fmla="*/ 28 h 32"/>
                  <a:gd name="T20" fmla="*/ 2 w 22"/>
                  <a:gd name="T21" fmla="*/ 24 h 32"/>
                  <a:gd name="T22" fmla="*/ 6 w 22"/>
                  <a:gd name="T23" fmla="*/ 20 h 32"/>
                  <a:gd name="T24" fmla="*/ 12 w 22"/>
                  <a:gd name="T25" fmla="*/ 18 h 32"/>
                  <a:gd name="T26" fmla="*/ 12 w 22"/>
                  <a:gd name="T27" fmla="*/ 18 h 32"/>
                  <a:gd name="T28" fmla="*/ 16 w 22"/>
                  <a:gd name="T29" fmla="*/ 22 h 32"/>
                  <a:gd name="T30" fmla="*/ 22 w 22"/>
                  <a:gd name="T31" fmla="*/ 26 h 32"/>
                  <a:gd name="T32" fmla="*/ 22 w 22"/>
                  <a:gd name="T3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2" y="24"/>
                    </a:lnTo>
                    <a:lnTo>
                      <a:pt x="6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6" y="22"/>
                    </a:lnTo>
                    <a:lnTo>
                      <a:pt x="22" y="26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632"/>
              <p:cNvSpPr/>
              <p:nvPr/>
            </p:nvSpPr>
            <p:spPr bwMode="auto">
              <a:xfrm>
                <a:off x="1252" y="2748"/>
                <a:ext cx="18" cy="12"/>
              </a:xfrm>
              <a:custGeom>
                <a:avLst/>
                <a:gdLst>
                  <a:gd name="T0" fmla="*/ 0 w 18"/>
                  <a:gd name="T1" fmla="*/ 0 h 12"/>
                  <a:gd name="T2" fmla="*/ 0 w 18"/>
                  <a:gd name="T3" fmla="*/ 0 h 12"/>
                  <a:gd name="T4" fmla="*/ 10 w 18"/>
                  <a:gd name="T5" fmla="*/ 10 h 12"/>
                  <a:gd name="T6" fmla="*/ 14 w 18"/>
                  <a:gd name="T7" fmla="*/ 12 h 12"/>
                  <a:gd name="T8" fmla="*/ 18 w 18"/>
                  <a:gd name="T9" fmla="*/ 12 h 12"/>
                  <a:gd name="T10" fmla="*/ 18 w 18"/>
                  <a:gd name="T11" fmla="*/ 4 h 12"/>
                  <a:gd name="T12" fmla="*/ 18 w 18"/>
                  <a:gd name="T13" fmla="*/ 4 h 12"/>
                  <a:gd name="T14" fmla="*/ 16 w 18"/>
                  <a:gd name="T15" fmla="*/ 6 h 12"/>
                  <a:gd name="T16" fmla="*/ 14 w 18"/>
                  <a:gd name="T17" fmla="*/ 8 h 12"/>
                  <a:gd name="T18" fmla="*/ 14 w 18"/>
                  <a:gd name="T19" fmla="*/ 8 h 12"/>
                  <a:gd name="T20" fmla="*/ 8 w 18"/>
                  <a:gd name="T21" fmla="*/ 6 h 12"/>
                  <a:gd name="T22" fmla="*/ 0 w 18"/>
                  <a:gd name="T23" fmla="*/ 0 h 12"/>
                  <a:gd name="T24" fmla="*/ 0 w 1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0" y="0"/>
                    </a:lnTo>
                    <a:lnTo>
                      <a:pt x="10" y="10"/>
                    </a:lnTo>
                    <a:lnTo>
                      <a:pt x="14" y="12"/>
                    </a:lnTo>
                    <a:lnTo>
                      <a:pt x="18" y="1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Rectangle 2633"/>
              <p:cNvSpPr>
                <a:spLocks noChangeArrowheads="1"/>
              </p:cNvSpPr>
              <p:nvPr/>
            </p:nvSpPr>
            <p:spPr bwMode="auto">
              <a:xfrm>
                <a:off x="1206" y="2314"/>
                <a:ext cx="128" cy="124"/>
              </a:xfrm>
              <a:prstGeom prst="rect">
                <a:avLst/>
              </a:prstGeom>
              <a:solidFill>
                <a:srgbClr val="43B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634"/>
              <p:cNvSpPr/>
              <p:nvPr/>
            </p:nvSpPr>
            <p:spPr bwMode="auto">
              <a:xfrm>
                <a:off x="1234" y="2324"/>
                <a:ext cx="44" cy="98"/>
              </a:xfrm>
              <a:custGeom>
                <a:avLst/>
                <a:gdLst>
                  <a:gd name="T0" fmla="*/ 30 w 44"/>
                  <a:gd name="T1" fmla="*/ 0 h 98"/>
                  <a:gd name="T2" fmla="*/ 30 w 44"/>
                  <a:gd name="T3" fmla="*/ 0 h 98"/>
                  <a:gd name="T4" fmla="*/ 34 w 44"/>
                  <a:gd name="T5" fmla="*/ 2 h 98"/>
                  <a:gd name="T6" fmla="*/ 38 w 44"/>
                  <a:gd name="T7" fmla="*/ 6 h 98"/>
                  <a:gd name="T8" fmla="*/ 40 w 44"/>
                  <a:gd name="T9" fmla="*/ 14 h 98"/>
                  <a:gd name="T10" fmla="*/ 42 w 44"/>
                  <a:gd name="T11" fmla="*/ 24 h 98"/>
                  <a:gd name="T12" fmla="*/ 44 w 44"/>
                  <a:gd name="T13" fmla="*/ 48 h 98"/>
                  <a:gd name="T14" fmla="*/ 42 w 44"/>
                  <a:gd name="T15" fmla="*/ 74 h 98"/>
                  <a:gd name="T16" fmla="*/ 42 w 44"/>
                  <a:gd name="T17" fmla="*/ 74 h 98"/>
                  <a:gd name="T18" fmla="*/ 40 w 44"/>
                  <a:gd name="T19" fmla="*/ 84 h 98"/>
                  <a:gd name="T20" fmla="*/ 34 w 44"/>
                  <a:gd name="T21" fmla="*/ 90 h 98"/>
                  <a:gd name="T22" fmla="*/ 26 w 44"/>
                  <a:gd name="T23" fmla="*/ 96 h 98"/>
                  <a:gd name="T24" fmla="*/ 18 w 44"/>
                  <a:gd name="T25" fmla="*/ 98 h 98"/>
                  <a:gd name="T26" fmla="*/ 10 w 44"/>
                  <a:gd name="T27" fmla="*/ 96 h 98"/>
                  <a:gd name="T28" fmla="*/ 4 w 44"/>
                  <a:gd name="T29" fmla="*/ 92 h 98"/>
                  <a:gd name="T30" fmla="*/ 2 w 44"/>
                  <a:gd name="T31" fmla="*/ 88 h 98"/>
                  <a:gd name="T32" fmla="*/ 0 w 44"/>
                  <a:gd name="T33" fmla="*/ 84 h 98"/>
                  <a:gd name="T34" fmla="*/ 0 w 44"/>
                  <a:gd name="T35" fmla="*/ 70 h 98"/>
                  <a:gd name="T36" fmla="*/ 0 w 44"/>
                  <a:gd name="T37" fmla="*/ 70 h 98"/>
                  <a:gd name="T38" fmla="*/ 6 w 44"/>
                  <a:gd name="T39" fmla="*/ 44 h 98"/>
                  <a:gd name="T40" fmla="*/ 12 w 44"/>
                  <a:gd name="T41" fmla="*/ 20 h 98"/>
                  <a:gd name="T42" fmla="*/ 14 w 44"/>
                  <a:gd name="T43" fmla="*/ 12 h 98"/>
                  <a:gd name="T44" fmla="*/ 20 w 44"/>
                  <a:gd name="T45" fmla="*/ 4 h 98"/>
                  <a:gd name="T46" fmla="*/ 24 w 44"/>
                  <a:gd name="T47" fmla="*/ 0 h 98"/>
                  <a:gd name="T48" fmla="*/ 30 w 44"/>
                  <a:gd name="T49" fmla="*/ 0 h 98"/>
                  <a:gd name="T50" fmla="*/ 30 w 44"/>
                  <a:gd name="T5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" h="98">
                    <a:moveTo>
                      <a:pt x="30" y="0"/>
                    </a:moveTo>
                    <a:lnTo>
                      <a:pt x="30" y="0"/>
                    </a:lnTo>
                    <a:lnTo>
                      <a:pt x="34" y="2"/>
                    </a:lnTo>
                    <a:lnTo>
                      <a:pt x="38" y="6"/>
                    </a:lnTo>
                    <a:lnTo>
                      <a:pt x="40" y="14"/>
                    </a:lnTo>
                    <a:lnTo>
                      <a:pt x="42" y="24"/>
                    </a:lnTo>
                    <a:lnTo>
                      <a:pt x="44" y="48"/>
                    </a:lnTo>
                    <a:lnTo>
                      <a:pt x="42" y="74"/>
                    </a:lnTo>
                    <a:lnTo>
                      <a:pt x="42" y="74"/>
                    </a:lnTo>
                    <a:lnTo>
                      <a:pt x="40" y="84"/>
                    </a:lnTo>
                    <a:lnTo>
                      <a:pt x="34" y="90"/>
                    </a:lnTo>
                    <a:lnTo>
                      <a:pt x="26" y="96"/>
                    </a:lnTo>
                    <a:lnTo>
                      <a:pt x="18" y="98"/>
                    </a:lnTo>
                    <a:lnTo>
                      <a:pt x="10" y="96"/>
                    </a:lnTo>
                    <a:lnTo>
                      <a:pt x="4" y="92"/>
                    </a:lnTo>
                    <a:lnTo>
                      <a:pt x="2" y="88"/>
                    </a:lnTo>
                    <a:lnTo>
                      <a:pt x="0" y="84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6" y="44"/>
                    </a:lnTo>
                    <a:lnTo>
                      <a:pt x="12" y="20"/>
                    </a:lnTo>
                    <a:lnTo>
                      <a:pt x="14" y="12"/>
                    </a:lnTo>
                    <a:lnTo>
                      <a:pt x="20" y="4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635"/>
              <p:cNvSpPr/>
              <p:nvPr/>
            </p:nvSpPr>
            <p:spPr bwMode="auto">
              <a:xfrm>
                <a:off x="1246" y="2328"/>
                <a:ext cx="50" cy="62"/>
              </a:xfrm>
              <a:custGeom>
                <a:avLst/>
                <a:gdLst>
                  <a:gd name="T0" fmla="*/ 24 w 50"/>
                  <a:gd name="T1" fmla="*/ 0 h 62"/>
                  <a:gd name="T2" fmla="*/ 24 w 50"/>
                  <a:gd name="T3" fmla="*/ 0 h 62"/>
                  <a:gd name="T4" fmla="*/ 32 w 50"/>
                  <a:gd name="T5" fmla="*/ 2 h 62"/>
                  <a:gd name="T6" fmla="*/ 36 w 50"/>
                  <a:gd name="T7" fmla="*/ 4 h 62"/>
                  <a:gd name="T8" fmla="*/ 40 w 50"/>
                  <a:gd name="T9" fmla="*/ 8 h 62"/>
                  <a:gd name="T10" fmla="*/ 44 w 50"/>
                  <a:gd name="T11" fmla="*/ 14 h 62"/>
                  <a:gd name="T12" fmla="*/ 48 w 50"/>
                  <a:gd name="T13" fmla="*/ 28 h 62"/>
                  <a:gd name="T14" fmla="*/ 50 w 50"/>
                  <a:gd name="T15" fmla="*/ 44 h 62"/>
                  <a:gd name="T16" fmla="*/ 50 w 50"/>
                  <a:gd name="T17" fmla="*/ 44 h 62"/>
                  <a:gd name="T18" fmla="*/ 48 w 50"/>
                  <a:gd name="T19" fmla="*/ 52 h 62"/>
                  <a:gd name="T20" fmla="*/ 42 w 50"/>
                  <a:gd name="T21" fmla="*/ 58 h 62"/>
                  <a:gd name="T22" fmla="*/ 34 w 50"/>
                  <a:gd name="T23" fmla="*/ 60 h 62"/>
                  <a:gd name="T24" fmla="*/ 24 w 50"/>
                  <a:gd name="T25" fmla="*/ 62 h 62"/>
                  <a:gd name="T26" fmla="*/ 16 w 50"/>
                  <a:gd name="T27" fmla="*/ 60 h 62"/>
                  <a:gd name="T28" fmla="*/ 8 w 50"/>
                  <a:gd name="T29" fmla="*/ 58 h 62"/>
                  <a:gd name="T30" fmla="*/ 2 w 50"/>
                  <a:gd name="T31" fmla="*/ 52 h 62"/>
                  <a:gd name="T32" fmla="*/ 0 w 50"/>
                  <a:gd name="T33" fmla="*/ 44 h 62"/>
                  <a:gd name="T34" fmla="*/ 0 w 50"/>
                  <a:gd name="T35" fmla="*/ 44 h 62"/>
                  <a:gd name="T36" fmla="*/ 2 w 50"/>
                  <a:gd name="T37" fmla="*/ 28 h 62"/>
                  <a:gd name="T38" fmla="*/ 6 w 50"/>
                  <a:gd name="T39" fmla="*/ 14 h 62"/>
                  <a:gd name="T40" fmla="*/ 8 w 50"/>
                  <a:gd name="T41" fmla="*/ 8 h 62"/>
                  <a:gd name="T42" fmla="*/ 14 w 50"/>
                  <a:gd name="T43" fmla="*/ 4 h 62"/>
                  <a:gd name="T44" fmla="*/ 18 w 50"/>
                  <a:gd name="T45" fmla="*/ 2 h 62"/>
                  <a:gd name="T46" fmla="*/ 24 w 50"/>
                  <a:gd name="T47" fmla="*/ 0 h 62"/>
                  <a:gd name="T48" fmla="*/ 24 w 50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62">
                    <a:moveTo>
                      <a:pt x="24" y="0"/>
                    </a:moveTo>
                    <a:lnTo>
                      <a:pt x="24" y="0"/>
                    </a:lnTo>
                    <a:lnTo>
                      <a:pt x="32" y="2"/>
                    </a:lnTo>
                    <a:lnTo>
                      <a:pt x="36" y="4"/>
                    </a:lnTo>
                    <a:lnTo>
                      <a:pt x="40" y="8"/>
                    </a:lnTo>
                    <a:lnTo>
                      <a:pt x="44" y="14"/>
                    </a:lnTo>
                    <a:lnTo>
                      <a:pt x="48" y="28"/>
                    </a:lnTo>
                    <a:lnTo>
                      <a:pt x="50" y="44"/>
                    </a:lnTo>
                    <a:lnTo>
                      <a:pt x="50" y="44"/>
                    </a:lnTo>
                    <a:lnTo>
                      <a:pt x="48" y="52"/>
                    </a:lnTo>
                    <a:lnTo>
                      <a:pt x="42" y="58"/>
                    </a:lnTo>
                    <a:lnTo>
                      <a:pt x="34" y="60"/>
                    </a:lnTo>
                    <a:lnTo>
                      <a:pt x="24" y="62"/>
                    </a:lnTo>
                    <a:lnTo>
                      <a:pt x="16" y="60"/>
                    </a:lnTo>
                    <a:lnTo>
                      <a:pt x="8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28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636"/>
              <p:cNvSpPr/>
              <p:nvPr/>
            </p:nvSpPr>
            <p:spPr bwMode="auto">
              <a:xfrm>
                <a:off x="1246" y="2328"/>
                <a:ext cx="24" cy="62"/>
              </a:xfrm>
              <a:custGeom>
                <a:avLst/>
                <a:gdLst>
                  <a:gd name="T0" fmla="*/ 24 w 24"/>
                  <a:gd name="T1" fmla="*/ 62 h 62"/>
                  <a:gd name="T2" fmla="*/ 24 w 24"/>
                  <a:gd name="T3" fmla="*/ 62 h 62"/>
                  <a:gd name="T4" fmla="*/ 16 w 24"/>
                  <a:gd name="T5" fmla="*/ 60 h 62"/>
                  <a:gd name="T6" fmla="*/ 8 w 24"/>
                  <a:gd name="T7" fmla="*/ 58 h 62"/>
                  <a:gd name="T8" fmla="*/ 2 w 24"/>
                  <a:gd name="T9" fmla="*/ 52 h 62"/>
                  <a:gd name="T10" fmla="*/ 0 w 24"/>
                  <a:gd name="T11" fmla="*/ 44 h 62"/>
                  <a:gd name="T12" fmla="*/ 0 w 24"/>
                  <a:gd name="T13" fmla="*/ 44 h 62"/>
                  <a:gd name="T14" fmla="*/ 2 w 24"/>
                  <a:gd name="T15" fmla="*/ 28 h 62"/>
                  <a:gd name="T16" fmla="*/ 6 w 24"/>
                  <a:gd name="T17" fmla="*/ 14 h 62"/>
                  <a:gd name="T18" fmla="*/ 8 w 24"/>
                  <a:gd name="T19" fmla="*/ 8 h 62"/>
                  <a:gd name="T20" fmla="*/ 14 w 24"/>
                  <a:gd name="T21" fmla="*/ 4 h 62"/>
                  <a:gd name="T22" fmla="*/ 18 w 24"/>
                  <a:gd name="T23" fmla="*/ 2 h 62"/>
                  <a:gd name="T24" fmla="*/ 24 w 24"/>
                  <a:gd name="T25" fmla="*/ 0 h 62"/>
                  <a:gd name="T26" fmla="*/ 24 w 24"/>
                  <a:gd name="T2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62">
                    <a:moveTo>
                      <a:pt x="24" y="62"/>
                    </a:moveTo>
                    <a:lnTo>
                      <a:pt x="24" y="62"/>
                    </a:lnTo>
                    <a:lnTo>
                      <a:pt x="16" y="60"/>
                    </a:lnTo>
                    <a:lnTo>
                      <a:pt x="8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2" y="28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24" y="6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2637"/>
              <p:cNvSpPr/>
              <p:nvPr/>
            </p:nvSpPr>
            <p:spPr bwMode="auto">
              <a:xfrm>
                <a:off x="1250" y="2336"/>
                <a:ext cx="42" cy="26"/>
              </a:xfrm>
              <a:custGeom>
                <a:avLst/>
                <a:gdLst>
                  <a:gd name="T0" fmla="*/ 12 w 42"/>
                  <a:gd name="T1" fmla="*/ 2 h 26"/>
                  <a:gd name="T2" fmla="*/ 12 w 42"/>
                  <a:gd name="T3" fmla="*/ 2 h 26"/>
                  <a:gd name="T4" fmla="*/ 6 w 42"/>
                  <a:gd name="T5" fmla="*/ 4 h 26"/>
                  <a:gd name="T6" fmla="*/ 2 w 42"/>
                  <a:gd name="T7" fmla="*/ 8 h 26"/>
                  <a:gd name="T8" fmla="*/ 0 w 42"/>
                  <a:gd name="T9" fmla="*/ 16 h 26"/>
                  <a:gd name="T10" fmla="*/ 0 w 42"/>
                  <a:gd name="T11" fmla="*/ 26 h 26"/>
                  <a:gd name="T12" fmla="*/ 0 w 42"/>
                  <a:gd name="T13" fmla="*/ 26 h 26"/>
                  <a:gd name="T14" fmla="*/ 8 w 42"/>
                  <a:gd name="T15" fmla="*/ 20 h 26"/>
                  <a:gd name="T16" fmla="*/ 12 w 42"/>
                  <a:gd name="T17" fmla="*/ 10 h 26"/>
                  <a:gd name="T18" fmla="*/ 12 w 42"/>
                  <a:gd name="T19" fmla="*/ 10 h 26"/>
                  <a:gd name="T20" fmla="*/ 18 w 42"/>
                  <a:gd name="T21" fmla="*/ 16 h 26"/>
                  <a:gd name="T22" fmla="*/ 26 w 42"/>
                  <a:gd name="T23" fmla="*/ 20 h 26"/>
                  <a:gd name="T24" fmla="*/ 42 w 42"/>
                  <a:gd name="T25" fmla="*/ 26 h 26"/>
                  <a:gd name="T26" fmla="*/ 42 w 42"/>
                  <a:gd name="T27" fmla="*/ 26 h 26"/>
                  <a:gd name="T28" fmla="*/ 42 w 42"/>
                  <a:gd name="T29" fmla="*/ 18 h 26"/>
                  <a:gd name="T30" fmla="*/ 40 w 42"/>
                  <a:gd name="T31" fmla="*/ 12 h 26"/>
                  <a:gd name="T32" fmla="*/ 38 w 42"/>
                  <a:gd name="T33" fmla="*/ 8 h 26"/>
                  <a:gd name="T34" fmla="*/ 34 w 42"/>
                  <a:gd name="T35" fmla="*/ 4 h 26"/>
                  <a:gd name="T36" fmla="*/ 30 w 42"/>
                  <a:gd name="T37" fmla="*/ 2 h 26"/>
                  <a:gd name="T38" fmla="*/ 24 w 42"/>
                  <a:gd name="T39" fmla="*/ 0 h 26"/>
                  <a:gd name="T40" fmla="*/ 12 w 42"/>
                  <a:gd name="T41" fmla="*/ 2 h 26"/>
                  <a:gd name="T42" fmla="*/ 12 w 42"/>
                  <a:gd name="T4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6">
                    <a:moveTo>
                      <a:pt x="12" y="2"/>
                    </a:moveTo>
                    <a:lnTo>
                      <a:pt x="12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6"/>
                    </a:lnTo>
                    <a:lnTo>
                      <a:pt x="26" y="20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0" y="12"/>
                    </a:lnTo>
                    <a:lnTo>
                      <a:pt x="38" y="8"/>
                    </a:lnTo>
                    <a:lnTo>
                      <a:pt x="34" y="4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2638"/>
              <p:cNvSpPr/>
              <p:nvPr/>
            </p:nvSpPr>
            <p:spPr bwMode="auto">
              <a:xfrm>
                <a:off x="1230" y="2402"/>
                <a:ext cx="82" cy="36"/>
              </a:xfrm>
              <a:custGeom>
                <a:avLst/>
                <a:gdLst>
                  <a:gd name="T0" fmla="*/ 40 w 82"/>
                  <a:gd name="T1" fmla="*/ 0 h 36"/>
                  <a:gd name="T2" fmla="*/ 40 w 82"/>
                  <a:gd name="T3" fmla="*/ 0 h 36"/>
                  <a:gd name="T4" fmla="*/ 50 w 82"/>
                  <a:gd name="T5" fmla="*/ 0 h 36"/>
                  <a:gd name="T6" fmla="*/ 50 w 82"/>
                  <a:gd name="T7" fmla="*/ 0 h 36"/>
                  <a:gd name="T8" fmla="*/ 62 w 82"/>
                  <a:gd name="T9" fmla="*/ 4 h 36"/>
                  <a:gd name="T10" fmla="*/ 72 w 82"/>
                  <a:gd name="T11" fmla="*/ 8 h 36"/>
                  <a:gd name="T12" fmla="*/ 80 w 82"/>
                  <a:gd name="T13" fmla="*/ 10 h 36"/>
                  <a:gd name="T14" fmla="*/ 82 w 82"/>
                  <a:gd name="T15" fmla="*/ 12 h 36"/>
                  <a:gd name="T16" fmla="*/ 82 w 82"/>
                  <a:gd name="T17" fmla="*/ 14 h 36"/>
                  <a:gd name="T18" fmla="*/ 82 w 82"/>
                  <a:gd name="T19" fmla="*/ 14 h 36"/>
                  <a:gd name="T20" fmla="*/ 82 w 82"/>
                  <a:gd name="T21" fmla="*/ 36 h 36"/>
                  <a:gd name="T22" fmla="*/ 82 w 82"/>
                  <a:gd name="T23" fmla="*/ 36 h 36"/>
                  <a:gd name="T24" fmla="*/ 0 w 82"/>
                  <a:gd name="T25" fmla="*/ 36 h 36"/>
                  <a:gd name="T26" fmla="*/ 0 w 82"/>
                  <a:gd name="T27" fmla="*/ 36 h 36"/>
                  <a:gd name="T28" fmla="*/ 0 w 82"/>
                  <a:gd name="T29" fmla="*/ 14 h 36"/>
                  <a:gd name="T30" fmla="*/ 0 w 82"/>
                  <a:gd name="T31" fmla="*/ 14 h 36"/>
                  <a:gd name="T32" fmla="*/ 0 w 82"/>
                  <a:gd name="T33" fmla="*/ 12 h 36"/>
                  <a:gd name="T34" fmla="*/ 2 w 82"/>
                  <a:gd name="T35" fmla="*/ 10 h 36"/>
                  <a:gd name="T36" fmla="*/ 8 w 82"/>
                  <a:gd name="T37" fmla="*/ 8 h 36"/>
                  <a:gd name="T38" fmla="*/ 18 w 82"/>
                  <a:gd name="T39" fmla="*/ 4 h 36"/>
                  <a:gd name="T40" fmla="*/ 32 w 82"/>
                  <a:gd name="T41" fmla="*/ 0 h 36"/>
                  <a:gd name="T42" fmla="*/ 40 w 82"/>
                  <a:gd name="T4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2" h="36">
                    <a:moveTo>
                      <a:pt x="40" y="0"/>
                    </a:moveTo>
                    <a:lnTo>
                      <a:pt x="40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2" y="4"/>
                    </a:lnTo>
                    <a:lnTo>
                      <a:pt x="72" y="8"/>
                    </a:lnTo>
                    <a:lnTo>
                      <a:pt x="80" y="10"/>
                    </a:lnTo>
                    <a:lnTo>
                      <a:pt x="82" y="12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2" y="36"/>
                    </a:lnTo>
                    <a:lnTo>
                      <a:pt x="82" y="36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8" y="8"/>
                    </a:lnTo>
                    <a:lnTo>
                      <a:pt x="18" y="4"/>
                    </a:lnTo>
                    <a:lnTo>
                      <a:pt x="32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639"/>
              <p:cNvSpPr/>
              <p:nvPr/>
            </p:nvSpPr>
            <p:spPr bwMode="auto">
              <a:xfrm>
                <a:off x="1230" y="2402"/>
                <a:ext cx="40" cy="36"/>
              </a:xfrm>
              <a:custGeom>
                <a:avLst/>
                <a:gdLst>
                  <a:gd name="T0" fmla="*/ 40 w 40"/>
                  <a:gd name="T1" fmla="*/ 36 h 36"/>
                  <a:gd name="T2" fmla="*/ 0 w 40"/>
                  <a:gd name="T3" fmla="*/ 36 h 36"/>
                  <a:gd name="T4" fmla="*/ 0 w 40"/>
                  <a:gd name="T5" fmla="*/ 36 h 36"/>
                  <a:gd name="T6" fmla="*/ 0 w 40"/>
                  <a:gd name="T7" fmla="*/ 14 h 36"/>
                  <a:gd name="T8" fmla="*/ 0 w 40"/>
                  <a:gd name="T9" fmla="*/ 14 h 36"/>
                  <a:gd name="T10" fmla="*/ 0 w 40"/>
                  <a:gd name="T11" fmla="*/ 12 h 36"/>
                  <a:gd name="T12" fmla="*/ 2 w 40"/>
                  <a:gd name="T13" fmla="*/ 10 h 36"/>
                  <a:gd name="T14" fmla="*/ 8 w 40"/>
                  <a:gd name="T15" fmla="*/ 8 h 36"/>
                  <a:gd name="T16" fmla="*/ 18 w 40"/>
                  <a:gd name="T17" fmla="*/ 4 h 36"/>
                  <a:gd name="T18" fmla="*/ 32 w 40"/>
                  <a:gd name="T19" fmla="*/ 0 h 36"/>
                  <a:gd name="T20" fmla="*/ 40 w 40"/>
                  <a:gd name="T21" fmla="*/ 0 h 36"/>
                  <a:gd name="T22" fmla="*/ 40 w 40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36">
                    <a:moveTo>
                      <a:pt x="40" y="36"/>
                    </a:moveTo>
                    <a:lnTo>
                      <a:pt x="0" y="36"/>
                    </a:lnTo>
                    <a:lnTo>
                      <a:pt x="0" y="3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8" y="8"/>
                    </a:lnTo>
                    <a:lnTo>
                      <a:pt x="18" y="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3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640"/>
              <p:cNvSpPr/>
              <p:nvPr/>
            </p:nvSpPr>
            <p:spPr bwMode="auto">
              <a:xfrm>
                <a:off x="1262" y="2390"/>
                <a:ext cx="18" cy="16"/>
              </a:xfrm>
              <a:custGeom>
                <a:avLst/>
                <a:gdLst>
                  <a:gd name="T0" fmla="*/ 18 w 18"/>
                  <a:gd name="T1" fmla="*/ 0 h 16"/>
                  <a:gd name="T2" fmla="*/ 0 w 18"/>
                  <a:gd name="T3" fmla="*/ 0 h 16"/>
                  <a:gd name="T4" fmla="*/ 0 w 18"/>
                  <a:gd name="T5" fmla="*/ 12 h 16"/>
                  <a:gd name="T6" fmla="*/ 8 w 18"/>
                  <a:gd name="T7" fmla="*/ 16 h 16"/>
                  <a:gd name="T8" fmla="*/ 18 w 18"/>
                  <a:gd name="T9" fmla="*/ 12 h 16"/>
                  <a:gd name="T10" fmla="*/ 18 w 18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8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16"/>
                    </a:lnTo>
                    <a:lnTo>
                      <a:pt x="18" y="1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641"/>
              <p:cNvSpPr/>
              <p:nvPr/>
            </p:nvSpPr>
            <p:spPr bwMode="auto">
              <a:xfrm>
                <a:off x="1262" y="2390"/>
                <a:ext cx="8" cy="16"/>
              </a:xfrm>
              <a:custGeom>
                <a:avLst/>
                <a:gdLst>
                  <a:gd name="T0" fmla="*/ 8 w 8"/>
                  <a:gd name="T1" fmla="*/ 0 h 16"/>
                  <a:gd name="T2" fmla="*/ 0 w 8"/>
                  <a:gd name="T3" fmla="*/ 0 h 16"/>
                  <a:gd name="T4" fmla="*/ 0 w 8"/>
                  <a:gd name="T5" fmla="*/ 12 h 16"/>
                  <a:gd name="T6" fmla="*/ 8 w 8"/>
                  <a:gd name="T7" fmla="*/ 16 h 16"/>
                  <a:gd name="T8" fmla="*/ 8 w 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16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642"/>
              <p:cNvSpPr/>
              <p:nvPr/>
            </p:nvSpPr>
            <p:spPr bwMode="auto">
              <a:xfrm>
                <a:off x="1292" y="2362"/>
                <a:ext cx="2" cy="12"/>
              </a:xfrm>
              <a:custGeom>
                <a:avLst/>
                <a:gdLst>
                  <a:gd name="T0" fmla="*/ 0 w 2"/>
                  <a:gd name="T1" fmla="*/ 12 h 12"/>
                  <a:gd name="T2" fmla="*/ 0 w 2"/>
                  <a:gd name="T3" fmla="*/ 12 h 12"/>
                  <a:gd name="T4" fmla="*/ 0 w 2"/>
                  <a:gd name="T5" fmla="*/ 0 h 12"/>
                  <a:gd name="T6" fmla="*/ 0 w 2"/>
                  <a:gd name="T7" fmla="*/ 0 h 12"/>
                  <a:gd name="T8" fmla="*/ 2 w 2"/>
                  <a:gd name="T9" fmla="*/ 2 h 12"/>
                  <a:gd name="T10" fmla="*/ 2 w 2"/>
                  <a:gd name="T11" fmla="*/ 4 h 12"/>
                  <a:gd name="T12" fmla="*/ 2 w 2"/>
                  <a:gd name="T13" fmla="*/ 4 h 12"/>
                  <a:gd name="T14" fmla="*/ 2 w 2"/>
                  <a:gd name="T15" fmla="*/ 8 h 12"/>
                  <a:gd name="T16" fmla="*/ 0 w 2"/>
                  <a:gd name="T17" fmla="*/ 12 h 12"/>
                  <a:gd name="T18" fmla="*/ 0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0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643"/>
              <p:cNvSpPr/>
              <p:nvPr/>
            </p:nvSpPr>
            <p:spPr bwMode="auto">
              <a:xfrm>
                <a:off x="1248" y="2362"/>
                <a:ext cx="2" cy="12"/>
              </a:xfrm>
              <a:custGeom>
                <a:avLst/>
                <a:gdLst>
                  <a:gd name="T0" fmla="*/ 2 w 2"/>
                  <a:gd name="T1" fmla="*/ 12 h 12"/>
                  <a:gd name="T2" fmla="*/ 2 w 2"/>
                  <a:gd name="T3" fmla="*/ 12 h 12"/>
                  <a:gd name="T4" fmla="*/ 2 w 2"/>
                  <a:gd name="T5" fmla="*/ 0 h 12"/>
                  <a:gd name="T6" fmla="*/ 2 w 2"/>
                  <a:gd name="T7" fmla="*/ 0 h 12"/>
                  <a:gd name="T8" fmla="*/ 0 w 2"/>
                  <a:gd name="T9" fmla="*/ 2 h 12"/>
                  <a:gd name="T10" fmla="*/ 0 w 2"/>
                  <a:gd name="T11" fmla="*/ 4 h 12"/>
                  <a:gd name="T12" fmla="*/ 0 w 2"/>
                  <a:gd name="T13" fmla="*/ 4 h 12"/>
                  <a:gd name="T14" fmla="*/ 0 w 2"/>
                  <a:gd name="T15" fmla="*/ 8 h 12"/>
                  <a:gd name="T16" fmla="*/ 2 w 2"/>
                  <a:gd name="T17" fmla="*/ 12 h 12"/>
                  <a:gd name="T18" fmla="*/ 2 w 2"/>
                  <a:gd name="T1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2" y="1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644"/>
              <p:cNvSpPr/>
              <p:nvPr/>
            </p:nvSpPr>
            <p:spPr bwMode="auto">
              <a:xfrm>
                <a:off x="1250" y="2340"/>
                <a:ext cx="42" cy="56"/>
              </a:xfrm>
              <a:custGeom>
                <a:avLst/>
                <a:gdLst>
                  <a:gd name="T0" fmla="*/ 0 w 42"/>
                  <a:gd name="T1" fmla="*/ 18 h 56"/>
                  <a:gd name="T2" fmla="*/ 0 w 42"/>
                  <a:gd name="T3" fmla="*/ 34 h 56"/>
                  <a:gd name="T4" fmla="*/ 0 w 42"/>
                  <a:gd name="T5" fmla="*/ 34 h 56"/>
                  <a:gd name="T6" fmla="*/ 2 w 42"/>
                  <a:gd name="T7" fmla="*/ 38 h 56"/>
                  <a:gd name="T8" fmla="*/ 8 w 42"/>
                  <a:gd name="T9" fmla="*/ 46 h 56"/>
                  <a:gd name="T10" fmla="*/ 14 w 42"/>
                  <a:gd name="T11" fmla="*/ 52 h 56"/>
                  <a:gd name="T12" fmla="*/ 20 w 42"/>
                  <a:gd name="T13" fmla="*/ 56 h 56"/>
                  <a:gd name="T14" fmla="*/ 20 w 42"/>
                  <a:gd name="T15" fmla="*/ 56 h 56"/>
                  <a:gd name="T16" fmla="*/ 28 w 42"/>
                  <a:gd name="T17" fmla="*/ 52 h 56"/>
                  <a:gd name="T18" fmla="*/ 34 w 42"/>
                  <a:gd name="T19" fmla="*/ 46 h 56"/>
                  <a:gd name="T20" fmla="*/ 40 w 42"/>
                  <a:gd name="T21" fmla="*/ 38 h 56"/>
                  <a:gd name="T22" fmla="*/ 42 w 42"/>
                  <a:gd name="T23" fmla="*/ 34 h 56"/>
                  <a:gd name="T24" fmla="*/ 42 w 42"/>
                  <a:gd name="T25" fmla="*/ 18 h 56"/>
                  <a:gd name="T26" fmla="*/ 42 w 42"/>
                  <a:gd name="T27" fmla="*/ 18 h 56"/>
                  <a:gd name="T28" fmla="*/ 40 w 42"/>
                  <a:gd name="T29" fmla="*/ 10 h 56"/>
                  <a:gd name="T30" fmla="*/ 34 w 42"/>
                  <a:gd name="T31" fmla="*/ 4 h 56"/>
                  <a:gd name="T32" fmla="*/ 28 w 42"/>
                  <a:gd name="T33" fmla="*/ 0 h 56"/>
                  <a:gd name="T34" fmla="*/ 20 w 42"/>
                  <a:gd name="T35" fmla="*/ 0 h 56"/>
                  <a:gd name="T36" fmla="*/ 20 w 42"/>
                  <a:gd name="T37" fmla="*/ 0 h 56"/>
                  <a:gd name="T38" fmla="*/ 14 w 42"/>
                  <a:gd name="T39" fmla="*/ 0 h 56"/>
                  <a:gd name="T40" fmla="*/ 6 w 42"/>
                  <a:gd name="T41" fmla="*/ 4 h 56"/>
                  <a:gd name="T42" fmla="*/ 2 w 42"/>
                  <a:gd name="T43" fmla="*/ 10 h 56"/>
                  <a:gd name="T44" fmla="*/ 0 w 42"/>
                  <a:gd name="T45" fmla="*/ 18 h 56"/>
                  <a:gd name="T46" fmla="*/ 0 w 42"/>
                  <a:gd name="T47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56"/>
                    </a:lnTo>
                    <a:lnTo>
                      <a:pt x="20" y="56"/>
                    </a:lnTo>
                    <a:lnTo>
                      <a:pt x="28" y="52"/>
                    </a:lnTo>
                    <a:lnTo>
                      <a:pt x="34" y="46"/>
                    </a:lnTo>
                    <a:lnTo>
                      <a:pt x="40" y="38"/>
                    </a:lnTo>
                    <a:lnTo>
                      <a:pt x="42" y="34"/>
                    </a:lnTo>
                    <a:lnTo>
                      <a:pt x="42" y="18"/>
                    </a:lnTo>
                    <a:lnTo>
                      <a:pt x="42" y="18"/>
                    </a:lnTo>
                    <a:lnTo>
                      <a:pt x="40" y="10"/>
                    </a:lnTo>
                    <a:lnTo>
                      <a:pt x="34" y="4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645"/>
              <p:cNvSpPr/>
              <p:nvPr/>
            </p:nvSpPr>
            <p:spPr bwMode="auto">
              <a:xfrm>
                <a:off x="1250" y="2340"/>
                <a:ext cx="20" cy="56"/>
              </a:xfrm>
              <a:custGeom>
                <a:avLst/>
                <a:gdLst>
                  <a:gd name="T0" fmla="*/ 0 w 20"/>
                  <a:gd name="T1" fmla="*/ 18 h 56"/>
                  <a:gd name="T2" fmla="*/ 0 w 20"/>
                  <a:gd name="T3" fmla="*/ 34 h 56"/>
                  <a:gd name="T4" fmla="*/ 0 w 20"/>
                  <a:gd name="T5" fmla="*/ 34 h 56"/>
                  <a:gd name="T6" fmla="*/ 2 w 20"/>
                  <a:gd name="T7" fmla="*/ 38 h 56"/>
                  <a:gd name="T8" fmla="*/ 8 w 20"/>
                  <a:gd name="T9" fmla="*/ 46 h 56"/>
                  <a:gd name="T10" fmla="*/ 14 w 20"/>
                  <a:gd name="T11" fmla="*/ 52 h 56"/>
                  <a:gd name="T12" fmla="*/ 20 w 20"/>
                  <a:gd name="T13" fmla="*/ 56 h 56"/>
                  <a:gd name="T14" fmla="*/ 20 w 20"/>
                  <a:gd name="T15" fmla="*/ 0 h 56"/>
                  <a:gd name="T16" fmla="*/ 20 w 20"/>
                  <a:gd name="T17" fmla="*/ 0 h 56"/>
                  <a:gd name="T18" fmla="*/ 20 w 20"/>
                  <a:gd name="T19" fmla="*/ 0 h 56"/>
                  <a:gd name="T20" fmla="*/ 14 w 20"/>
                  <a:gd name="T21" fmla="*/ 0 h 56"/>
                  <a:gd name="T22" fmla="*/ 6 w 20"/>
                  <a:gd name="T23" fmla="*/ 4 h 56"/>
                  <a:gd name="T24" fmla="*/ 2 w 20"/>
                  <a:gd name="T25" fmla="*/ 10 h 56"/>
                  <a:gd name="T26" fmla="*/ 0 w 20"/>
                  <a:gd name="T27" fmla="*/ 18 h 56"/>
                  <a:gd name="T28" fmla="*/ 0 w 20"/>
                  <a:gd name="T29" fmla="*/ 1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56">
                    <a:moveTo>
                      <a:pt x="0" y="18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5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646"/>
              <p:cNvSpPr/>
              <p:nvPr/>
            </p:nvSpPr>
            <p:spPr bwMode="auto">
              <a:xfrm>
                <a:off x="1266" y="2382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647"/>
              <p:cNvSpPr/>
              <p:nvPr/>
            </p:nvSpPr>
            <p:spPr bwMode="auto">
              <a:xfrm>
                <a:off x="1250" y="2336"/>
                <a:ext cx="42" cy="26"/>
              </a:xfrm>
              <a:custGeom>
                <a:avLst/>
                <a:gdLst>
                  <a:gd name="T0" fmla="*/ 12 w 42"/>
                  <a:gd name="T1" fmla="*/ 2 h 26"/>
                  <a:gd name="T2" fmla="*/ 12 w 42"/>
                  <a:gd name="T3" fmla="*/ 2 h 26"/>
                  <a:gd name="T4" fmla="*/ 6 w 42"/>
                  <a:gd name="T5" fmla="*/ 4 h 26"/>
                  <a:gd name="T6" fmla="*/ 2 w 42"/>
                  <a:gd name="T7" fmla="*/ 8 h 26"/>
                  <a:gd name="T8" fmla="*/ 0 w 42"/>
                  <a:gd name="T9" fmla="*/ 16 h 26"/>
                  <a:gd name="T10" fmla="*/ 0 w 42"/>
                  <a:gd name="T11" fmla="*/ 26 h 26"/>
                  <a:gd name="T12" fmla="*/ 0 w 42"/>
                  <a:gd name="T13" fmla="*/ 26 h 26"/>
                  <a:gd name="T14" fmla="*/ 8 w 42"/>
                  <a:gd name="T15" fmla="*/ 20 h 26"/>
                  <a:gd name="T16" fmla="*/ 12 w 42"/>
                  <a:gd name="T17" fmla="*/ 10 h 26"/>
                  <a:gd name="T18" fmla="*/ 12 w 42"/>
                  <a:gd name="T19" fmla="*/ 10 h 26"/>
                  <a:gd name="T20" fmla="*/ 18 w 42"/>
                  <a:gd name="T21" fmla="*/ 16 h 26"/>
                  <a:gd name="T22" fmla="*/ 26 w 42"/>
                  <a:gd name="T23" fmla="*/ 20 h 26"/>
                  <a:gd name="T24" fmla="*/ 42 w 42"/>
                  <a:gd name="T25" fmla="*/ 26 h 26"/>
                  <a:gd name="T26" fmla="*/ 42 w 42"/>
                  <a:gd name="T27" fmla="*/ 26 h 26"/>
                  <a:gd name="T28" fmla="*/ 42 w 42"/>
                  <a:gd name="T29" fmla="*/ 18 h 26"/>
                  <a:gd name="T30" fmla="*/ 40 w 42"/>
                  <a:gd name="T31" fmla="*/ 12 h 26"/>
                  <a:gd name="T32" fmla="*/ 38 w 42"/>
                  <a:gd name="T33" fmla="*/ 8 h 26"/>
                  <a:gd name="T34" fmla="*/ 34 w 42"/>
                  <a:gd name="T35" fmla="*/ 4 h 26"/>
                  <a:gd name="T36" fmla="*/ 30 w 42"/>
                  <a:gd name="T37" fmla="*/ 2 h 26"/>
                  <a:gd name="T38" fmla="*/ 24 w 42"/>
                  <a:gd name="T39" fmla="*/ 0 h 26"/>
                  <a:gd name="T40" fmla="*/ 12 w 42"/>
                  <a:gd name="T41" fmla="*/ 2 h 26"/>
                  <a:gd name="T42" fmla="*/ 12 w 42"/>
                  <a:gd name="T43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26">
                    <a:moveTo>
                      <a:pt x="12" y="2"/>
                    </a:moveTo>
                    <a:lnTo>
                      <a:pt x="12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6"/>
                    </a:lnTo>
                    <a:lnTo>
                      <a:pt x="26" y="20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2" y="18"/>
                    </a:lnTo>
                    <a:lnTo>
                      <a:pt x="40" y="12"/>
                    </a:lnTo>
                    <a:lnTo>
                      <a:pt x="38" y="8"/>
                    </a:lnTo>
                    <a:lnTo>
                      <a:pt x="34" y="4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648"/>
              <p:cNvSpPr/>
              <p:nvPr/>
            </p:nvSpPr>
            <p:spPr bwMode="auto">
              <a:xfrm>
                <a:off x="1250" y="2336"/>
                <a:ext cx="20" cy="26"/>
              </a:xfrm>
              <a:custGeom>
                <a:avLst/>
                <a:gdLst>
                  <a:gd name="T0" fmla="*/ 12 w 20"/>
                  <a:gd name="T1" fmla="*/ 2 h 26"/>
                  <a:gd name="T2" fmla="*/ 12 w 20"/>
                  <a:gd name="T3" fmla="*/ 2 h 26"/>
                  <a:gd name="T4" fmla="*/ 6 w 20"/>
                  <a:gd name="T5" fmla="*/ 4 h 26"/>
                  <a:gd name="T6" fmla="*/ 2 w 20"/>
                  <a:gd name="T7" fmla="*/ 8 h 26"/>
                  <a:gd name="T8" fmla="*/ 0 w 20"/>
                  <a:gd name="T9" fmla="*/ 16 h 26"/>
                  <a:gd name="T10" fmla="*/ 0 w 20"/>
                  <a:gd name="T11" fmla="*/ 26 h 26"/>
                  <a:gd name="T12" fmla="*/ 0 w 20"/>
                  <a:gd name="T13" fmla="*/ 26 h 26"/>
                  <a:gd name="T14" fmla="*/ 8 w 20"/>
                  <a:gd name="T15" fmla="*/ 20 h 26"/>
                  <a:gd name="T16" fmla="*/ 12 w 20"/>
                  <a:gd name="T17" fmla="*/ 10 h 26"/>
                  <a:gd name="T18" fmla="*/ 12 w 20"/>
                  <a:gd name="T19" fmla="*/ 10 h 26"/>
                  <a:gd name="T20" fmla="*/ 16 w 20"/>
                  <a:gd name="T21" fmla="*/ 14 h 26"/>
                  <a:gd name="T22" fmla="*/ 20 w 20"/>
                  <a:gd name="T23" fmla="*/ 18 h 26"/>
                  <a:gd name="T24" fmla="*/ 20 w 20"/>
                  <a:gd name="T25" fmla="*/ 0 h 26"/>
                  <a:gd name="T26" fmla="*/ 20 w 20"/>
                  <a:gd name="T27" fmla="*/ 0 h 26"/>
                  <a:gd name="T28" fmla="*/ 12 w 20"/>
                  <a:gd name="T29" fmla="*/ 2 h 26"/>
                  <a:gd name="T30" fmla="*/ 12 w 20"/>
                  <a:gd name="T31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6">
                    <a:moveTo>
                      <a:pt x="12" y="2"/>
                    </a:moveTo>
                    <a:lnTo>
                      <a:pt x="12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14"/>
                    </a:lnTo>
                    <a:lnTo>
                      <a:pt x="20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649"/>
              <p:cNvSpPr/>
              <p:nvPr/>
            </p:nvSpPr>
            <p:spPr bwMode="auto">
              <a:xfrm>
                <a:off x="1250" y="2336"/>
                <a:ext cx="20" cy="26"/>
              </a:xfrm>
              <a:custGeom>
                <a:avLst/>
                <a:gdLst>
                  <a:gd name="T0" fmla="*/ 12 w 20"/>
                  <a:gd name="T1" fmla="*/ 2 h 26"/>
                  <a:gd name="T2" fmla="*/ 12 w 20"/>
                  <a:gd name="T3" fmla="*/ 2 h 26"/>
                  <a:gd name="T4" fmla="*/ 6 w 20"/>
                  <a:gd name="T5" fmla="*/ 4 h 26"/>
                  <a:gd name="T6" fmla="*/ 2 w 20"/>
                  <a:gd name="T7" fmla="*/ 8 h 26"/>
                  <a:gd name="T8" fmla="*/ 0 w 20"/>
                  <a:gd name="T9" fmla="*/ 16 h 26"/>
                  <a:gd name="T10" fmla="*/ 0 w 20"/>
                  <a:gd name="T11" fmla="*/ 26 h 26"/>
                  <a:gd name="T12" fmla="*/ 0 w 20"/>
                  <a:gd name="T13" fmla="*/ 26 h 26"/>
                  <a:gd name="T14" fmla="*/ 8 w 20"/>
                  <a:gd name="T15" fmla="*/ 20 h 26"/>
                  <a:gd name="T16" fmla="*/ 12 w 20"/>
                  <a:gd name="T17" fmla="*/ 10 h 26"/>
                  <a:gd name="T18" fmla="*/ 12 w 20"/>
                  <a:gd name="T19" fmla="*/ 10 h 26"/>
                  <a:gd name="T20" fmla="*/ 16 w 20"/>
                  <a:gd name="T21" fmla="*/ 14 h 26"/>
                  <a:gd name="T22" fmla="*/ 20 w 20"/>
                  <a:gd name="T23" fmla="*/ 18 h 26"/>
                  <a:gd name="T24" fmla="*/ 20 w 20"/>
                  <a:gd name="T25" fmla="*/ 0 h 26"/>
                  <a:gd name="T26" fmla="*/ 20 w 20"/>
                  <a:gd name="T27" fmla="*/ 0 h 26"/>
                  <a:gd name="T28" fmla="*/ 12 w 20"/>
                  <a:gd name="T29" fmla="*/ 2 h 26"/>
                  <a:gd name="T30" fmla="*/ 12 w 20"/>
                  <a:gd name="T31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6">
                    <a:moveTo>
                      <a:pt x="12" y="2"/>
                    </a:moveTo>
                    <a:lnTo>
                      <a:pt x="12" y="2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14"/>
                    </a:lnTo>
                    <a:lnTo>
                      <a:pt x="20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650"/>
              <p:cNvSpPr/>
              <p:nvPr/>
            </p:nvSpPr>
            <p:spPr bwMode="auto">
              <a:xfrm>
                <a:off x="1258" y="2402"/>
                <a:ext cx="26" cy="36"/>
              </a:xfrm>
              <a:custGeom>
                <a:avLst/>
                <a:gdLst>
                  <a:gd name="T0" fmla="*/ 18 w 26"/>
                  <a:gd name="T1" fmla="*/ 36 h 36"/>
                  <a:gd name="T2" fmla="*/ 26 w 26"/>
                  <a:gd name="T3" fmla="*/ 2 h 36"/>
                  <a:gd name="T4" fmla="*/ 22 w 26"/>
                  <a:gd name="T5" fmla="*/ 0 h 36"/>
                  <a:gd name="T6" fmla="*/ 12 w 26"/>
                  <a:gd name="T7" fmla="*/ 4 h 36"/>
                  <a:gd name="T8" fmla="*/ 4 w 26"/>
                  <a:gd name="T9" fmla="*/ 0 h 36"/>
                  <a:gd name="T10" fmla="*/ 0 w 26"/>
                  <a:gd name="T11" fmla="*/ 2 h 36"/>
                  <a:gd name="T12" fmla="*/ 6 w 26"/>
                  <a:gd name="T13" fmla="*/ 36 h 36"/>
                  <a:gd name="T14" fmla="*/ 18 w 2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6">
                    <a:moveTo>
                      <a:pt x="18" y="36"/>
                    </a:moveTo>
                    <a:lnTo>
                      <a:pt x="26" y="2"/>
                    </a:lnTo>
                    <a:lnTo>
                      <a:pt x="22" y="0"/>
                    </a:lnTo>
                    <a:lnTo>
                      <a:pt x="12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6" y="36"/>
                    </a:lnTo>
                    <a:lnTo>
                      <a:pt x="18" y="36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651"/>
              <p:cNvSpPr/>
              <p:nvPr/>
            </p:nvSpPr>
            <p:spPr bwMode="auto">
              <a:xfrm>
                <a:off x="1258" y="2402"/>
                <a:ext cx="12" cy="36"/>
              </a:xfrm>
              <a:custGeom>
                <a:avLst/>
                <a:gdLst>
                  <a:gd name="T0" fmla="*/ 12 w 12"/>
                  <a:gd name="T1" fmla="*/ 4 h 36"/>
                  <a:gd name="T2" fmla="*/ 4 w 12"/>
                  <a:gd name="T3" fmla="*/ 0 h 36"/>
                  <a:gd name="T4" fmla="*/ 0 w 12"/>
                  <a:gd name="T5" fmla="*/ 2 h 36"/>
                  <a:gd name="T6" fmla="*/ 6 w 12"/>
                  <a:gd name="T7" fmla="*/ 36 h 36"/>
                  <a:gd name="T8" fmla="*/ 12 w 12"/>
                  <a:gd name="T9" fmla="*/ 36 h 36"/>
                  <a:gd name="T10" fmla="*/ 12 w 12"/>
                  <a:gd name="T11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6">
                    <a:moveTo>
                      <a:pt x="12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6" y="36"/>
                    </a:lnTo>
                    <a:lnTo>
                      <a:pt x="12" y="36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652"/>
              <p:cNvSpPr/>
              <p:nvPr/>
            </p:nvSpPr>
            <p:spPr bwMode="auto">
              <a:xfrm>
                <a:off x="1276" y="2404"/>
                <a:ext cx="18" cy="34"/>
              </a:xfrm>
              <a:custGeom>
                <a:avLst/>
                <a:gdLst>
                  <a:gd name="T0" fmla="*/ 0 w 18"/>
                  <a:gd name="T1" fmla="*/ 34 h 34"/>
                  <a:gd name="T2" fmla="*/ 0 w 18"/>
                  <a:gd name="T3" fmla="*/ 34 h 34"/>
                  <a:gd name="T4" fmla="*/ 12 w 18"/>
                  <a:gd name="T5" fmla="*/ 34 h 34"/>
                  <a:gd name="T6" fmla="*/ 12 w 18"/>
                  <a:gd name="T7" fmla="*/ 34 h 34"/>
                  <a:gd name="T8" fmla="*/ 14 w 18"/>
                  <a:gd name="T9" fmla="*/ 22 h 34"/>
                  <a:gd name="T10" fmla="*/ 14 w 18"/>
                  <a:gd name="T11" fmla="*/ 22 h 34"/>
                  <a:gd name="T12" fmla="*/ 10 w 18"/>
                  <a:gd name="T13" fmla="*/ 18 h 34"/>
                  <a:gd name="T14" fmla="*/ 10 w 18"/>
                  <a:gd name="T15" fmla="*/ 18 h 34"/>
                  <a:gd name="T16" fmla="*/ 14 w 18"/>
                  <a:gd name="T17" fmla="*/ 18 h 34"/>
                  <a:gd name="T18" fmla="*/ 14 w 18"/>
                  <a:gd name="T19" fmla="*/ 18 h 34"/>
                  <a:gd name="T20" fmla="*/ 18 w 18"/>
                  <a:gd name="T21" fmla="*/ 2 h 34"/>
                  <a:gd name="T22" fmla="*/ 18 w 18"/>
                  <a:gd name="T23" fmla="*/ 2 h 34"/>
                  <a:gd name="T24" fmla="*/ 18 w 18"/>
                  <a:gd name="T25" fmla="*/ 2 h 34"/>
                  <a:gd name="T26" fmla="*/ 8 w 18"/>
                  <a:gd name="T27" fmla="*/ 0 h 34"/>
                  <a:gd name="T28" fmla="*/ 8 w 18"/>
                  <a:gd name="T29" fmla="*/ 0 h 34"/>
                  <a:gd name="T30" fmla="*/ 8 w 18"/>
                  <a:gd name="T31" fmla="*/ 0 h 34"/>
                  <a:gd name="T32" fmla="*/ 0 w 18"/>
                  <a:gd name="T33" fmla="*/ 34 h 34"/>
                  <a:gd name="T34" fmla="*/ 0 w 18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34">
                    <a:moveTo>
                      <a:pt x="0" y="34"/>
                    </a:moveTo>
                    <a:lnTo>
                      <a:pt x="0" y="34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653"/>
              <p:cNvSpPr/>
              <p:nvPr/>
            </p:nvSpPr>
            <p:spPr bwMode="auto">
              <a:xfrm>
                <a:off x="1270" y="2402"/>
                <a:ext cx="14" cy="14"/>
              </a:xfrm>
              <a:custGeom>
                <a:avLst/>
                <a:gdLst>
                  <a:gd name="T0" fmla="*/ 10 w 14"/>
                  <a:gd name="T1" fmla="*/ 0 h 14"/>
                  <a:gd name="T2" fmla="*/ 10 w 14"/>
                  <a:gd name="T3" fmla="*/ 0 h 14"/>
                  <a:gd name="T4" fmla="*/ 0 w 14"/>
                  <a:gd name="T5" fmla="*/ 4 h 14"/>
                  <a:gd name="T6" fmla="*/ 0 w 14"/>
                  <a:gd name="T7" fmla="*/ 4 h 14"/>
                  <a:gd name="T8" fmla="*/ 6 w 14"/>
                  <a:gd name="T9" fmla="*/ 10 h 14"/>
                  <a:gd name="T10" fmla="*/ 8 w 14"/>
                  <a:gd name="T11" fmla="*/ 14 h 14"/>
                  <a:gd name="T12" fmla="*/ 8 w 14"/>
                  <a:gd name="T13" fmla="*/ 14 h 14"/>
                  <a:gd name="T14" fmla="*/ 12 w 14"/>
                  <a:gd name="T15" fmla="*/ 10 h 14"/>
                  <a:gd name="T16" fmla="*/ 14 w 14"/>
                  <a:gd name="T17" fmla="*/ 2 h 14"/>
                  <a:gd name="T18" fmla="*/ 14 w 14"/>
                  <a:gd name="T19" fmla="*/ 2 h 14"/>
                  <a:gd name="T20" fmla="*/ 10 w 14"/>
                  <a:gd name="T21" fmla="*/ 0 h 14"/>
                  <a:gd name="T22" fmla="*/ 10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654"/>
              <p:cNvSpPr/>
              <p:nvPr/>
            </p:nvSpPr>
            <p:spPr bwMode="auto">
              <a:xfrm>
                <a:off x="1258" y="2402"/>
                <a:ext cx="12" cy="14"/>
              </a:xfrm>
              <a:custGeom>
                <a:avLst/>
                <a:gdLst>
                  <a:gd name="T0" fmla="*/ 4 w 12"/>
                  <a:gd name="T1" fmla="*/ 0 h 14"/>
                  <a:gd name="T2" fmla="*/ 4 w 12"/>
                  <a:gd name="T3" fmla="*/ 0 h 14"/>
                  <a:gd name="T4" fmla="*/ 12 w 12"/>
                  <a:gd name="T5" fmla="*/ 4 h 14"/>
                  <a:gd name="T6" fmla="*/ 12 w 12"/>
                  <a:gd name="T7" fmla="*/ 4 h 14"/>
                  <a:gd name="T8" fmla="*/ 8 w 12"/>
                  <a:gd name="T9" fmla="*/ 10 h 14"/>
                  <a:gd name="T10" fmla="*/ 4 w 12"/>
                  <a:gd name="T11" fmla="*/ 14 h 14"/>
                  <a:gd name="T12" fmla="*/ 4 w 12"/>
                  <a:gd name="T13" fmla="*/ 14 h 14"/>
                  <a:gd name="T14" fmla="*/ 2 w 12"/>
                  <a:gd name="T15" fmla="*/ 10 h 14"/>
                  <a:gd name="T16" fmla="*/ 0 w 12"/>
                  <a:gd name="T17" fmla="*/ 2 h 14"/>
                  <a:gd name="T18" fmla="*/ 0 w 12"/>
                  <a:gd name="T19" fmla="*/ 2 h 14"/>
                  <a:gd name="T20" fmla="*/ 4 w 12"/>
                  <a:gd name="T21" fmla="*/ 0 h 14"/>
                  <a:gd name="T22" fmla="*/ 4 w 1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4">
                    <a:moveTo>
                      <a:pt x="4" y="0"/>
                    </a:moveTo>
                    <a:lnTo>
                      <a:pt x="4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655"/>
              <p:cNvSpPr/>
              <p:nvPr/>
            </p:nvSpPr>
            <p:spPr bwMode="auto">
              <a:xfrm>
                <a:off x="1248" y="2404"/>
                <a:ext cx="16" cy="34"/>
              </a:xfrm>
              <a:custGeom>
                <a:avLst/>
                <a:gdLst>
                  <a:gd name="T0" fmla="*/ 16 w 16"/>
                  <a:gd name="T1" fmla="*/ 34 h 34"/>
                  <a:gd name="T2" fmla="*/ 16 w 16"/>
                  <a:gd name="T3" fmla="*/ 34 h 34"/>
                  <a:gd name="T4" fmla="*/ 6 w 16"/>
                  <a:gd name="T5" fmla="*/ 34 h 34"/>
                  <a:gd name="T6" fmla="*/ 6 w 16"/>
                  <a:gd name="T7" fmla="*/ 34 h 34"/>
                  <a:gd name="T8" fmla="*/ 6 w 16"/>
                  <a:gd name="T9" fmla="*/ 34 h 34"/>
                  <a:gd name="T10" fmla="*/ 6 w 16"/>
                  <a:gd name="T11" fmla="*/ 34 h 34"/>
                  <a:gd name="T12" fmla="*/ 4 w 16"/>
                  <a:gd name="T13" fmla="*/ 22 h 34"/>
                  <a:gd name="T14" fmla="*/ 4 w 16"/>
                  <a:gd name="T15" fmla="*/ 22 h 34"/>
                  <a:gd name="T16" fmla="*/ 8 w 16"/>
                  <a:gd name="T17" fmla="*/ 18 h 34"/>
                  <a:gd name="T18" fmla="*/ 8 w 16"/>
                  <a:gd name="T19" fmla="*/ 18 h 34"/>
                  <a:gd name="T20" fmla="*/ 4 w 16"/>
                  <a:gd name="T21" fmla="*/ 18 h 34"/>
                  <a:gd name="T22" fmla="*/ 4 w 16"/>
                  <a:gd name="T23" fmla="*/ 18 h 34"/>
                  <a:gd name="T24" fmla="*/ 0 w 16"/>
                  <a:gd name="T25" fmla="*/ 2 h 34"/>
                  <a:gd name="T26" fmla="*/ 0 w 16"/>
                  <a:gd name="T27" fmla="*/ 2 h 34"/>
                  <a:gd name="T28" fmla="*/ 0 w 16"/>
                  <a:gd name="T29" fmla="*/ 2 h 34"/>
                  <a:gd name="T30" fmla="*/ 10 w 16"/>
                  <a:gd name="T31" fmla="*/ 0 h 34"/>
                  <a:gd name="T32" fmla="*/ 10 w 16"/>
                  <a:gd name="T33" fmla="*/ 0 h 34"/>
                  <a:gd name="T34" fmla="*/ 10 w 16"/>
                  <a:gd name="T35" fmla="*/ 0 h 34"/>
                  <a:gd name="T36" fmla="*/ 16 w 16"/>
                  <a:gd name="T37" fmla="*/ 34 h 34"/>
                  <a:gd name="T38" fmla="*/ 16 w 16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4">
                    <a:moveTo>
                      <a:pt x="16" y="34"/>
                    </a:moveTo>
                    <a:lnTo>
                      <a:pt x="1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6" y="34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656"/>
              <p:cNvSpPr/>
              <p:nvPr/>
            </p:nvSpPr>
            <p:spPr bwMode="auto">
              <a:xfrm>
                <a:off x="1278" y="235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8 w 10"/>
                  <a:gd name="T3" fmla="*/ 0 h 2"/>
                  <a:gd name="T4" fmla="*/ 10 w 10"/>
                  <a:gd name="T5" fmla="*/ 2 h 2"/>
                  <a:gd name="T6" fmla="*/ 10 w 10"/>
                  <a:gd name="T7" fmla="*/ 2 h 2"/>
                  <a:gd name="T8" fmla="*/ 10 w 10"/>
                  <a:gd name="T9" fmla="*/ 2 h 2"/>
                  <a:gd name="T10" fmla="*/ 10 w 10"/>
                  <a:gd name="T11" fmla="*/ 2 h 2"/>
                  <a:gd name="T12" fmla="*/ 6 w 10"/>
                  <a:gd name="T13" fmla="*/ 2 h 2"/>
                  <a:gd name="T14" fmla="*/ 0 w 10"/>
                  <a:gd name="T15" fmla="*/ 2 h 2"/>
                  <a:gd name="T16" fmla="*/ 0 w 10"/>
                  <a:gd name="T17" fmla="*/ 2 h 2"/>
                  <a:gd name="T18" fmla="*/ 0 w 10"/>
                  <a:gd name="T19" fmla="*/ 2 h 2"/>
                  <a:gd name="T20" fmla="*/ 0 w 10"/>
                  <a:gd name="T21" fmla="*/ 2 h 2"/>
                  <a:gd name="T22" fmla="*/ 0 w 10"/>
                  <a:gd name="T23" fmla="*/ 2 h 2"/>
                  <a:gd name="T24" fmla="*/ 0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657"/>
              <p:cNvSpPr/>
              <p:nvPr/>
            </p:nvSpPr>
            <p:spPr bwMode="auto">
              <a:xfrm>
                <a:off x="1252" y="2358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2 w 12"/>
                  <a:gd name="T5" fmla="*/ 2 h 2"/>
                  <a:gd name="T6" fmla="*/ 2 w 12"/>
                  <a:gd name="T7" fmla="*/ 2 h 2"/>
                  <a:gd name="T8" fmla="*/ 0 w 12"/>
                  <a:gd name="T9" fmla="*/ 2 h 2"/>
                  <a:gd name="T10" fmla="*/ 2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658"/>
              <p:cNvSpPr/>
              <p:nvPr/>
            </p:nvSpPr>
            <p:spPr bwMode="auto">
              <a:xfrm>
                <a:off x="1262" y="2404"/>
                <a:ext cx="16" cy="8"/>
              </a:xfrm>
              <a:custGeom>
                <a:avLst/>
                <a:gdLst>
                  <a:gd name="T0" fmla="*/ 8 w 16"/>
                  <a:gd name="T1" fmla="*/ 4 h 8"/>
                  <a:gd name="T2" fmla="*/ 8 w 16"/>
                  <a:gd name="T3" fmla="*/ 4 h 8"/>
                  <a:gd name="T4" fmla="*/ 16 w 16"/>
                  <a:gd name="T5" fmla="*/ 0 h 8"/>
                  <a:gd name="T6" fmla="*/ 16 w 16"/>
                  <a:gd name="T7" fmla="*/ 0 h 8"/>
                  <a:gd name="T8" fmla="*/ 16 w 16"/>
                  <a:gd name="T9" fmla="*/ 4 h 8"/>
                  <a:gd name="T10" fmla="*/ 16 w 16"/>
                  <a:gd name="T11" fmla="*/ 8 h 8"/>
                  <a:gd name="T12" fmla="*/ 16 w 16"/>
                  <a:gd name="T13" fmla="*/ 8 h 8"/>
                  <a:gd name="T14" fmla="*/ 8 w 16"/>
                  <a:gd name="T15" fmla="*/ 4 h 8"/>
                  <a:gd name="T16" fmla="*/ 8 w 16"/>
                  <a:gd name="T17" fmla="*/ 4 h 8"/>
                  <a:gd name="T18" fmla="*/ 2 w 16"/>
                  <a:gd name="T19" fmla="*/ 0 h 8"/>
                  <a:gd name="T20" fmla="*/ 2 w 16"/>
                  <a:gd name="T21" fmla="*/ 0 h 8"/>
                  <a:gd name="T22" fmla="*/ 0 w 16"/>
                  <a:gd name="T23" fmla="*/ 4 h 8"/>
                  <a:gd name="T24" fmla="*/ 2 w 16"/>
                  <a:gd name="T25" fmla="*/ 8 h 8"/>
                  <a:gd name="T26" fmla="*/ 2 w 16"/>
                  <a:gd name="T27" fmla="*/ 8 h 8"/>
                  <a:gd name="T28" fmla="*/ 8 w 16"/>
                  <a:gd name="T29" fmla="*/ 4 h 8"/>
                  <a:gd name="T30" fmla="*/ 8 w 16"/>
                  <a:gd name="T3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8">
                    <a:moveTo>
                      <a:pt x="8" y="4"/>
                    </a:moveTo>
                    <a:lnTo>
                      <a:pt x="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4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D62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659"/>
              <p:cNvSpPr/>
              <p:nvPr/>
            </p:nvSpPr>
            <p:spPr bwMode="auto">
              <a:xfrm>
                <a:off x="1268" y="2406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2 w 6"/>
                  <a:gd name="T3" fmla="*/ 0 h 4"/>
                  <a:gd name="T4" fmla="*/ 2 w 6"/>
                  <a:gd name="T5" fmla="*/ 0 h 4"/>
                  <a:gd name="T6" fmla="*/ 0 w 6"/>
                  <a:gd name="T7" fmla="*/ 2 h 4"/>
                  <a:gd name="T8" fmla="*/ 0 w 6"/>
                  <a:gd name="T9" fmla="*/ 4 h 4"/>
                  <a:gd name="T10" fmla="*/ 0 w 6"/>
                  <a:gd name="T11" fmla="*/ 4 h 4"/>
                  <a:gd name="T12" fmla="*/ 2 w 6"/>
                  <a:gd name="T13" fmla="*/ 4 h 4"/>
                  <a:gd name="T14" fmla="*/ 4 w 6"/>
                  <a:gd name="T15" fmla="*/ 4 h 4"/>
                  <a:gd name="T16" fmla="*/ 4 w 6"/>
                  <a:gd name="T17" fmla="*/ 4 h 4"/>
                  <a:gd name="T18" fmla="*/ 6 w 6"/>
                  <a:gd name="T19" fmla="*/ 4 h 4"/>
                  <a:gd name="T20" fmla="*/ 6 w 6"/>
                  <a:gd name="T21" fmla="*/ 2 h 4"/>
                  <a:gd name="T22" fmla="*/ 6 w 6"/>
                  <a:gd name="T23" fmla="*/ 2 h 4"/>
                  <a:gd name="T24" fmla="*/ 4 w 6"/>
                  <a:gd name="T25" fmla="*/ 0 h 4"/>
                  <a:gd name="T26" fmla="*/ 4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Rectangle 2660"/>
              <p:cNvSpPr>
                <a:spLocks noChangeArrowheads="1"/>
              </p:cNvSpPr>
              <p:nvPr/>
            </p:nvSpPr>
            <p:spPr bwMode="auto">
              <a:xfrm>
                <a:off x="1206" y="3182"/>
                <a:ext cx="128" cy="124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661"/>
              <p:cNvSpPr/>
              <p:nvPr/>
            </p:nvSpPr>
            <p:spPr bwMode="auto">
              <a:xfrm>
                <a:off x="1224" y="3266"/>
                <a:ext cx="92" cy="40"/>
              </a:xfrm>
              <a:custGeom>
                <a:avLst/>
                <a:gdLst>
                  <a:gd name="T0" fmla="*/ 58 w 92"/>
                  <a:gd name="T1" fmla="*/ 0 h 40"/>
                  <a:gd name="T2" fmla="*/ 58 w 92"/>
                  <a:gd name="T3" fmla="*/ 0 h 40"/>
                  <a:gd name="T4" fmla="*/ 72 w 92"/>
                  <a:gd name="T5" fmla="*/ 6 h 40"/>
                  <a:gd name="T6" fmla="*/ 82 w 92"/>
                  <a:gd name="T7" fmla="*/ 10 h 40"/>
                  <a:gd name="T8" fmla="*/ 90 w 92"/>
                  <a:gd name="T9" fmla="*/ 12 h 40"/>
                  <a:gd name="T10" fmla="*/ 92 w 92"/>
                  <a:gd name="T11" fmla="*/ 14 h 40"/>
                  <a:gd name="T12" fmla="*/ 92 w 92"/>
                  <a:gd name="T13" fmla="*/ 18 h 40"/>
                  <a:gd name="T14" fmla="*/ 92 w 92"/>
                  <a:gd name="T15" fmla="*/ 18 h 40"/>
                  <a:gd name="T16" fmla="*/ 92 w 92"/>
                  <a:gd name="T17" fmla="*/ 40 h 40"/>
                  <a:gd name="T18" fmla="*/ 92 w 92"/>
                  <a:gd name="T19" fmla="*/ 40 h 40"/>
                  <a:gd name="T20" fmla="*/ 0 w 92"/>
                  <a:gd name="T21" fmla="*/ 40 h 40"/>
                  <a:gd name="T22" fmla="*/ 0 w 92"/>
                  <a:gd name="T23" fmla="*/ 40 h 40"/>
                  <a:gd name="T24" fmla="*/ 0 w 92"/>
                  <a:gd name="T25" fmla="*/ 18 h 40"/>
                  <a:gd name="T26" fmla="*/ 0 w 92"/>
                  <a:gd name="T27" fmla="*/ 18 h 40"/>
                  <a:gd name="T28" fmla="*/ 2 w 92"/>
                  <a:gd name="T29" fmla="*/ 14 h 40"/>
                  <a:gd name="T30" fmla="*/ 4 w 92"/>
                  <a:gd name="T31" fmla="*/ 12 h 40"/>
                  <a:gd name="T32" fmla="*/ 10 w 92"/>
                  <a:gd name="T33" fmla="*/ 10 h 40"/>
                  <a:gd name="T34" fmla="*/ 22 w 92"/>
                  <a:gd name="T35" fmla="*/ 6 h 40"/>
                  <a:gd name="T36" fmla="*/ 36 w 92"/>
                  <a:gd name="T37" fmla="*/ 0 h 40"/>
                  <a:gd name="T38" fmla="*/ 36 w 92"/>
                  <a:gd name="T39" fmla="*/ 0 h 40"/>
                  <a:gd name="T40" fmla="*/ 46 w 92"/>
                  <a:gd name="T41" fmla="*/ 0 h 40"/>
                  <a:gd name="T42" fmla="*/ 46 w 92"/>
                  <a:gd name="T43" fmla="*/ 0 h 40"/>
                  <a:gd name="T44" fmla="*/ 58 w 92"/>
                  <a:gd name="T45" fmla="*/ 0 h 40"/>
                  <a:gd name="T46" fmla="*/ 58 w 92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0">
                    <a:moveTo>
                      <a:pt x="58" y="0"/>
                    </a:move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662"/>
              <p:cNvSpPr/>
              <p:nvPr/>
            </p:nvSpPr>
            <p:spPr bwMode="auto">
              <a:xfrm>
                <a:off x="1224" y="3266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8 h 40"/>
                  <a:gd name="T8" fmla="*/ 0 w 46"/>
                  <a:gd name="T9" fmla="*/ 18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663"/>
              <p:cNvSpPr/>
              <p:nvPr/>
            </p:nvSpPr>
            <p:spPr bwMode="auto">
              <a:xfrm>
                <a:off x="1264" y="3272"/>
                <a:ext cx="14" cy="34"/>
              </a:xfrm>
              <a:custGeom>
                <a:avLst/>
                <a:gdLst>
                  <a:gd name="T0" fmla="*/ 14 w 14"/>
                  <a:gd name="T1" fmla="*/ 34 h 34"/>
                  <a:gd name="T2" fmla="*/ 0 w 14"/>
                  <a:gd name="T3" fmla="*/ 34 h 34"/>
                  <a:gd name="T4" fmla="*/ 4 w 14"/>
                  <a:gd name="T5" fmla="*/ 10 h 34"/>
                  <a:gd name="T6" fmla="*/ 4 w 14"/>
                  <a:gd name="T7" fmla="*/ 10 h 34"/>
                  <a:gd name="T8" fmla="*/ 2 w 14"/>
                  <a:gd name="T9" fmla="*/ 10 h 34"/>
                  <a:gd name="T10" fmla="*/ 2 w 14"/>
                  <a:gd name="T11" fmla="*/ 8 h 34"/>
                  <a:gd name="T12" fmla="*/ 0 w 14"/>
                  <a:gd name="T13" fmla="*/ 2 h 34"/>
                  <a:gd name="T14" fmla="*/ 0 w 14"/>
                  <a:gd name="T15" fmla="*/ 2 h 34"/>
                  <a:gd name="T16" fmla="*/ 2 w 14"/>
                  <a:gd name="T17" fmla="*/ 0 h 34"/>
                  <a:gd name="T18" fmla="*/ 4 w 14"/>
                  <a:gd name="T19" fmla="*/ 0 h 34"/>
                  <a:gd name="T20" fmla="*/ 6 w 14"/>
                  <a:gd name="T21" fmla="*/ 0 h 34"/>
                  <a:gd name="T22" fmla="*/ 10 w 14"/>
                  <a:gd name="T23" fmla="*/ 0 h 34"/>
                  <a:gd name="T24" fmla="*/ 10 w 14"/>
                  <a:gd name="T25" fmla="*/ 0 h 34"/>
                  <a:gd name="T26" fmla="*/ 12 w 14"/>
                  <a:gd name="T27" fmla="*/ 0 h 34"/>
                  <a:gd name="T28" fmla="*/ 12 w 14"/>
                  <a:gd name="T29" fmla="*/ 2 h 34"/>
                  <a:gd name="T30" fmla="*/ 12 w 14"/>
                  <a:gd name="T31" fmla="*/ 8 h 34"/>
                  <a:gd name="T32" fmla="*/ 12 w 14"/>
                  <a:gd name="T33" fmla="*/ 8 h 34"/>
                  <a:gd name="T34" fmla="*/ 12 w 14"/>
                  <a:gd name="T35" fmla="*/ 10 h 34"/>
                  <a:gd name="T36" fmla="*/ 10 w 14"/>
                  <a:gd name="T37" fmla="*/ 10 h 34"/>
                  <a:gd name="T38" fmla="*/ 14 w 14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34">
                    <a:moveTo>
                      <a:pt x="14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664"/>
              <p:cNvSpPr/>
              <p:nvPr/>
            </p:nvSpPr>
            <p:spPr bwMode="auto">
              <a:xfrm>
                <a:off x="1264" y="3272"/>
                <a:ext cx="6" cy="34"/>
              </a:xfrm>
              <a:custGeom>
                <a:avLst/>
                <a:gdLst>
                  <a:gd name="T0" fmla="*/ 6 w 6"/>
                  <a:gd name="T1" fmla="*/ 34 h 34"/>
                  <a:gd name="T2" fmla="*/ 0 w 6"/>
                  <a:gd name="T3" fmla="*/ 34 h 34"/>
                  <a:gd name="T4" fmla="*/ 4 w 6"/>
                  <a:gd name="T5" fmla="*/ 10 h 34"/>
                  <a:gd name="T6" fmla="*/ 4 w 6"/>
                  <a:gd name="T7" fmla="*/ 10 h 34"/>
                  <a:gd name="T8" fmla="*/ 2 w 6"/>
                  <a:gd name="T9" fmla="*/ 10 h 34"/>
                  <a:gd name="T10" fmla="*/ 2 w 6"/>
                  <a:gd name="T11" fmla="*/ 8 h 34"/>
                  <a:gd name="T12" fmla="*/ 0 w 6"/>
                  <a:gd name="T13" fmla="*/ 2 h 34"/>
                  <a:gd name="T14" fmla="*/ 0 w 6"/>
                  <a:gd name="T15" fmla="*/ 2 h 34"/>
                  <a:gd name="T16" fmla="*/ 2 w 6"/>
                  <a:gd name="T17" fmla="*/ 0 h 34"/>
                  <a:gd name="T18" fmla="*/ 4 w 6"/>
                  <a:gd name="T19" fmla="*/ 0 h 34"/>
                  <a:gd name="T20" fmla="*/ 6 w 6"/>
                  <a:gd name="T21" fmla="*/ 0 h 34"/>
                  <a:gd name="T22" fmla="*/ 6 w 6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4">
                    <a:moveTo>
                      <a:pt x="6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34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665"/>
              <p:cNvSpPr/>
              <p:nvPr/>
            </p:nvSpPr>
            <p:spPr bwMode="auto">
              <a:xfrm>
                <a:off x="1268" y="3268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666"/>
              <p:cNvSpPr/>
              <p:nvPr/>
            </p:nvSpPr>
            <p:spPr bwMode="auto">
              <a:xfrm>
                <a:off x="1238" y="3268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667"/>
              <p:cNvSpPr/>
              <p:nvPr/>
            </p:nvSpPr>
            <p:spPr bwMode="auto">
              <a:xfrm>
                <a:off x="1270" y="3266"/>
                <a:ext cx="16" cy="18"/>
              </a:xfrm>
              <a:custGeom>
                <a:avLst/>
                <a:gdLst>
                  <a:gd name="T0" fmla="*/ 12 w 16"/>
                  <a:gd name="T1" fmla="*/ 0 h 18"/>
                  <a:gd name="T2" fmla="*/ 12 w 16"/>
                  <a:gd name="T3" fmla="*/ 0 h 18"/>
                  <a:gd name="T4" fmla="*/ 0 w 16"/>
                  <a:gd name="T5" fmla="*/ 6 h 18"/>
                  <a:gd name="T6" fmla="*/ 0 w 16"/>
                  <a:gd name="T7" fmla="*/ 6 h 18"/>
                  <a:gd name="T8" fmla="*/ 6 w 16"/>
                  <a:gd name="T9" fmla="*/ 14 h 18"/>
                  <a:gd name="T10" fmla="*/ 10 w 16"/>
                  <a:gd name="T11" fmla="*/ 18 h 18"/>
                  <a:gd name="T12" fmla="*/ 10 w 16"/>
                  <a:gd name="T13" fmla="*/ 18 h 18"/>
                  <a:gd name="T14" fmla="*/ 12 w 16"/>
                  <a:gd name="T15" fmla="*/ 12 h 18"/>
                  <a:gd name="T16" fmla="*/ 16 w 16"/>
                  <a:gd name="T17" fmla="*/ 2 h 18"/>
                  <a:gd name="T18" fmla="*/ 16 w 16"/>
                  <a:gd name="T19" fmla="*/ 2 h 18"/>
                  <a:gd name="T20" fmla="*/ 12 w 16"/>
                  <a:gd name="T21" fmla="*/ 0 h 18"/>
                  <a:gd name="T22" fmla="*/ 12 w 16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8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2668"/>
              <p:cNvSpPr/>
              <p:nvPr/>
            </p:nvSpPr>
            <p:spPr bwMode="auto">
              <a:xfrm>
                <a:off x="1256" y="3266"/>
                <a:ext cx="14" cy="18"/>
              </a:xfrm>
              <a:custGeom>
                <a:avLst/>
                <a:gdLst>
                  <a:gd name="T0" fmla="*/ 4 w 14"/>
                  <a:gd name="T1" fmla="*/ 0 h 18"/>
                  <a:gd name="T2" fmla="*/ 4 w 14"/>
                  <a:gd name="T3" fmla="*/ 0 h 18"/>
                  <a:gd name="T4" fmla="*/ 14 w 14"/>
                  <a:gd name="T5" fmla="*/ 6 h 18"/>
                  <a:gd name="T6" fmla="*/ 14 w 14"/>
                  <a:gd name="T7" fmla="*/ 6 h 18"/>
                  <a:gd name="T8" fmla="*/ 10 w 14"/>
                  <a:gd name="T9" fmla="*/ 14 h 18"/>
                  <a:gd name="T10" fmla="*/ 6 w 14"/>
                  <a:gd name="T11" fmla="*/ 18 h 18"/>
                  <a:gd name="T12" fmla="*/ 6 w 14"/>
                  <a:gd name="T13" fmla="*/ 18 h 18"/>
                  <a:gd name="T14" fmla="*/ 4 w 14"/>
                  <a:gd name="T15" fmla="*/ 12 h 18"/>
                  <a:gd name="T16" fmla="*/ 0 w 14"/>
                  <a:gd name="T17" fmla="*/ 2 h 18"/>
                  <a:gd name="T18" fmla="*/ 0 w 14"/>
                  <a:gd name="T19" fmla="*/ 2 h 18"/>
                  <a:gd name="T20" fmla="*/ 4 w 14"/>
                  <a:gd name="T21" fmla="*/ 0 h 18"/>
                  <a:gd name="T22" fmla="*/ 4 w 14"/>
                  <a:gd name="T2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8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2669"/>
              <p:cNvSpPr/>
              <p:nvPr/>
            </p:nvSpPr>
            <p:spPr bwMode="auto">
              <a:xfrm>
                <a:off x="1294" y="3220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0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2670"/>
              <p:cNvSpPr/>
              <p:nvPr/>
            </p:nvSpPr>
            <p:spPr bwMode="auto">
              <a:xfrm>
                <a:off x="1246" y="3220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0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2671"/>
              <p:cNvSpPr/>
              <p:nvPr/>
            </p:nvSpPr>
            <p:spPr bwMode="auto">
              <a:xfrm>
                <a:off x="1260" y="3252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672"/>
              <p:cNvSpPr/>
              <p:nvPr/>
            </p:nvSpPr>
            <p:spPr bwMode="auto">
              <a:xfrm>
                <a:off x="1260" y="3252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673"/>
              <p:cNvSpPr/>
              <p:nvPr/>
            </p:nvSpPr>
            <p:spPr bwMode="auto">
              <a:xfrm>
                <a:off x="1248" y="3192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674"/>
              <p:cNvSpPr/>
              <p:nvPr/>
            </p:nvSpPr>
            <p:spPr bwMode="auto">
              <a:xfrm>
                <a:off x="1248" y="3192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675"/>
              <p:cNvSpPr/>
              <p:nvPr/>
            </p:nvSpPr>
            <p:spPr bwMode="auto">
              <a:xfrm>
                <a:off x="1266" y="3244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2676"/>
              <p:cNvSpPr/>
              <p:nvPr/>
            </p:nvSpPr>
            <p:spPr bwMode="auto">
              <a:xfrm>
                <a:off x="1248" y="3190"/>
                <a:ext cx="46" cy="30"/>
              </a:xfrm>
              <a:custGeom>
                <a:avLst/>
                <a:gdLst>
                  <a:gd name="T0" fmla="*/ 14 w 46"/>
                  <a:gd name="T1" fmla="*/ 12 h 30"/>
                  <a:gd name="T2" fmla="*/ 14 w 46"/>
                  <a:gd name="T3" fmla="*/ 12 h 30"/>
                  <a:gd name="T4" fmla="*/ 22 w 46"/>
                  <a:gd name="T5" fmla="*/ 20 h 30"/>
                  <a:gd name="T6" fmla="*/ 28 w 46"/>
                  <a:gd name="T7" fmla="*/ 24 h 30"/>
                  <a:gd name="T8" fmla="*/ 36 w 46"/>
                  <a:gd name="T9" fmla="*/ 28 h 30"/>
                  <a:gd name="T10" fmla="*/ 46 w 46"/>
                  <a:gd name="T11" fmla="*/ 30 h 30"/>
                  <a:gd name="T12" fmla="*/ 46 w 46"/>
                  <a:gd name="T13" fmla="*/ 30 h 30"/>
                  <a:gd name="T14" fmla="*/ 46 w 46"/>
                  <a:gd name="T15" fmla="*/ 22 h 30"/>
                  <a:gd name="T16" fmla="*/ 46 w 46"/>
                  <a:gd name="T17" fmla="*/ 14 h 30"/>
                  <a:gd name="T18" fmla="*/ 42 w 46"/>
                  <a:gd name="T19" fmla="*/ 10 h 30"/>
                  <a:gd name="T20" fmla="*/ 38 w 46"/>
                  <a:gd name="T21" fmla="*/ 6 h 30"/>
                  <a:gd name="T22" fmla="*/ 34 w 46"/>
                  <a:gd name="T23" fmla="*/ 2 h 30"/>
                  <a:gd name="T24" fmla="*/ 28 w 46"/>
                  <a:gd name="T25" fmla="*/ 0 h 30"/>
                  <a:gd name="T26" fmla="*/ 22 w 46"/>
                  <a:gd name="T27" fmla="*/ 0 h 30"/>
                  <a:gd name="T28" fmla="*/ 14 w 46"/>
                  <a:gd name="T29" fmla="*/ 2 h 30"/>
                  <a:gd name="T30" fmla="*/ 14 w 46"/>
                  <a:gd name="T31" fmla="*/ 2 h 30"/>
                  <a:gd name="T32" fmla="*/ 8 w 46"/>
                  <a:gd name="T33" fmla="*/ 4 h 30"/>
                  <a:gd name="T34" fmla="*/ 2 w 46"/>
                  <a:gd name="T35" fmla="*/ 8 h 30"/>
                  <a:gd name="T36" fmla="*/ 0 w 46"/>
                  <a:gd name="T37" fmla="*/ 18 h 30"/>
                  <a:gd name="T38" fmla="*/ 0 w 46"/>
                  <a:gd name="T39" fmla="*/ 30 h 30"/>
                  <a:gd name="T40" fmla="*/ 0 w 46"/>
                  <a:gd name="T41" fmla="*/ 30 h 30"/>
                  <a:gd name="T42" fmla="*/ 8 w 46"/>
                  <a:gd name="T43" fmla="*/ 22 h 30"/>
                  <a:gd name="T44" fmla="*/ 14 w 46"/>
                  <a:gd name="T45" fmla="*/ 12 h 30"/>
                  <a:gd name="T46" fmla="*/ 14 w 46"/>
                  <a:gd name="T47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30">
                    <a:moveTo>
                      <a:pt x="14" y="12"/>
                    </a:moveTo>
                    <a:lnTo>
                      <a:pt x="14" y="12"/>
                    </a:lnTo>
                    <a:lnTo>
                      <a:pt x="22" y="20"/>
                    </a:lnTo>
                    <a:lnTo>
                      <a:pt x="28" y="24"/>
                    </a:lnTo>
                    <a:lnTo>
                      <a:pt x="36" y="28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6" y="22"/>
                    </a:lnTo>
                    <a:lnTo>
                      <a:pt x="46" y="14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2677"/>
              <p:cNvSpPr/>
              <p:nvPr/>
            </p:nvSpPr>
            <p:spPr bwMode="auto">
              <a:xfrm>
                <a:off x="1248" y="3190"/>
                <a:ext cx="22" cy="30"/>
              </a:xfrm>
              <a:custGeom>
                <a:avLst/>
                <a:gdLst>
                  <a:gd name="T0" fmla="*/ 14 w 22"/>
                  <a:gd name="T1" fmla="*/ 12 h 30"/>
                  <a:gd name="T2" fmla="*/ 14 w 22"/>
                  <a:gd name="T3" fmla="*/ 12 h 30"/>
                  <a:gd name="T4" fmla="*/ 22 w 22"/>
                  <a:gd name="T5" fmla="*/ 20 h 30"/>
                  <a:gd name="T6" fmla="*/ 22 w 22"/>
                  <a:gd name="T7" fmla="*/ 0 h 30"/>
                  <a:gd name="T8" fmla="*/ 22 w 22"/>
                  <a:gd name="T9" fmla="*/ 0 h 30"/>
                  <a:gd name="T10" fmla="*/ 14 w 22"/>
                  <a:gd name="T11" fmla="*/ 2 h 30"/>
                  <a:gd name="T12" fmla="*/ 14 w 22"/>
                  <a:gd name="T13" fmla="*/ 2 h 30"/>
                  <a:gd name="T14" fmla="*/ 8 w 22"/>
                  <a:gd name="T15" fmla="*/ 4 h 30"/>
                  <a:gd name="T16" fmla="*/ 2 w 22"/>
                  <a:gd name="T17" fmla="*/ 8 h 30"/>
                  <a:gd name="T18" fmla="*/ 0 w 22"/>
                  <a:gd name="T19" fmla="*/ 18 h 30"/>
                  <a:gd name="T20" fmla="*/ 0 w 22"/>
                  <a:gd name="T21" fmla="*/ 30 h 30"/>
                  <a:gd name="T22" fmla="*/ 0 w 22"/>
                  <a:gd name="T23" fmla="*/ 30 h 30"/>
                  <a:gd name="T24" fmla="*/ 8 w 22"/>
                  <a:gd name="T25" fmla="*/ 22 h 30"/>
                  <a:gd name="T26" fmla="*/ 14 w 22"/>
                  <a:gd name="T27" fmla="*/ 12 h 30"/>
                  <a:gd name="T28" fmla="*/ 14 w 22"/>
                  <a:gd name="T29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30">
                    <a:moveTo>
                      <a:pt x="14" y="12"/>
                    </a:moveTo>
                    <a:lnTo>
                      <a:pt x="14" y="12"/>
                    </a:lnTo>
                    <a:lnTo>
                      <a:pt x="22" y="2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8" y="22"/>
                    </a:lnTo>
                    <a:lnTo>
                      <a:pt x="14" y="12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2678"/>
              <p:cNvSpPr/>
              <p:nvPr/>
            </p:nvSpPr>
            <p:spPr bwMode="auto">
              <a:xfrm>
                <a:off x="1276" y="3220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0 h 2"/>
                  <a:gd name="T6" fmla="*/ 12 w 14"/>
                  <a:gd name="T7" fmla="*/ 0 h 2"/>
                  <a:gd name="T8" fmla="*/ 14 w 14"/>
                  <a:gd name="T9" fmla="*/ 0 h 2"/>
                  <a:gd name="T10" fmla="*/ 12 w 14"/>
                  <a:gd name="T11" fmla="*/ 2 h 2"/>
                  <a:gd name="T12" fmla="*/ 8 w 14"/>
                  <a:gd name="T13" fmla="*/ 0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0 h 2"/>
                  <a:gd name="T20" fmla="*/ 0 w 14"/>
                  <a:gd name="T21" fmla="*/ 0 h 2"/>
                  <a:gd name="T22" fmla="*/ 0 w 14"/>
                  <a:gd name="T23" fmla="*/ 0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2679"/>
              <p:cNvSpPr/>
              <p:nvPr/>
            </p:nvSpPr>
            <p:spPr bwMode="auto">
              <a:xfrm>
                <a:off x="1252" y="3220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0 h 2"/>
                  <a:gd name="T6" fmla="*/ 2 w 14"/>
                  <a:gd name="T7" fmla="*/ 0 h 2"/>
                  <a:gd name="T8" fmla="*/ 0 w 14"/>
                  <a:gd name="T9" fmla="*/ 0 h 2"/>
                  <a:gd name="T10" fmla="*/ 2 w 14"/>
                  <a:gd name="T11" fmla="*/ 2 h 2"/>
                  <a:gd name="T12" fmla="*/ 4 w 14"/>
                  <a:gd name="T13" fmla="*/ 0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0 h 2"/>
                  <a:gd name="T20" fmla="*/ 14 w 14"/>
                  <a:gd name="T21" fmla="*/ 0 h 2"/>
                  <a:gd name="T22" fmla="*/ 14 w 14"/>
                  <a:gd name="T23" fmla="*/ 0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2680"/>
              <p:cNvSpPr/>
              <p:nvPr/>
            </p:nvSpPr>
            <p:spPr bwMode="auto">
              <a:xfrm>
                <a:off x="1288" y="3290"/>
                <a:ext cx="10" cy="12"/>
              </a:xfrm>
              <a:custGeom>
                <a:avLst/>
                <a:gdLst>
                  <a:gd name="T0" fmla="*/ 10 w 10"/>
                  <a:gd name="T1" fmla="*/ 6 h 12"/>
                  <a:gd name="T2" fmla="*/ 4 w 10"/>
                  <a:gd name="T3" fmla="*/ 0 h 12"/>
                  <a:gd name="T4" fmla="*/ 0 w 10"/>
                  <a:gd name="T5" fmla="*/ 6 h 12"/>
                  <a:gd name="T6" fmla="*/ 4 w 10"/>
                  <a:gd name="T7" fmla="*/ 12 h 12"/>
                  <a:gd name="T8" fmla="*/ 1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10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681"/>
              <p:cNvSpPr/>
              <p:nvPr/>
            </p:nvSpPr>
            <p:spPr bwMode="auto">
              <a:xfrm>
                <a:off x="1278" y="3290"/>
                <a:ext cx="8" cy="12"/>
              </a:xfrm>
              <a:custGeom>
                <a:avLst/>
                <a:gdLst>
                  <a:gd name="T0" fmla="*/ 8 w 8"/>
                  <a:gd name="T1" fmla="*/ 6 h 12"/>
                  <a:gd name="T2" fmla="*/ 4 w 8"/>
                  <a:gd name="T3" fmla="*/ 0 h 12"/>
                  <a:gd name="T4" fmla="*/ 0 w 8"/>
                  <a:gd name="T5" fmla="*/ 6 h 12"/>
                  <a:gd name="T6" fmla="*/ 4 w 8"/>
                  <a:gd name="T7" fmla="*/ 12 h 12"/>
                  <a:gd name="T8" fmla="*/ 8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682"/>
              <p:cNvSpPr/>
              <p:nvPr/>
            </p:nvSpPr>
            <p:spPr bwMode="auto">
              <a:xfrm>
                <a:off x="1288" y="3274"/>
                <a:ext cx="10" cy="14"/>
              </a:xfrm>
              <a:custGeom>
                <a:avLst/>
                <a:gdLst>
                  <a:gd name="T0" fmla="*/ 10 w 10"/>
                  <a:gd name="T1" fmla="*/ 6 h 14"/>
                  <a:gd name="T2" fmla="*/ 4 w 10"/>
                  <a:gd name="T3" fmla="*/ 0 h 14"/>
                  <a:gd name="T4" fmla="*/ 0 w 10"/>
                  <a:gd name="T5" fmla="*/ 6 h 14"/>
                  <a:gd name="T6" fmla="*/ 4 w 10"/>
                  <a:gd name="T7" fmla="*/ 14 h 14"/>
                  <a:gd name="T8" fmla="*/ 1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2683"/>
              <p:cNvSpPr/>
              <p:nvPr/>
            </p:nvSpPr>
            <p:spPr bwMode="auto">
              <a:xfrm>
                <a:off x="1244" y="3290"/>
                <a:ext cx="10" cy="12"/>
              </a:xfrm>
              <a:custGeom>
                <a:avLst/>
                <a:gdLst>
                  <a:gd name="T0" fmla="*/ 0 w 10"/>
                  <a:gd name="T1" fmla="*/ 6 h 12"/>
                  <a:gd name="T2" fmla="*/ 4 w 10"/>
                  <a:gd name="T3" fmla="*/ 0 h 12"/>
                  <a:gd name="T4" fmla="*/ 10 w 10"/>
                  <a:gd name="T5" fmla="*/ 6 h 12"/>
                  <a:gd name="T6" fmla="*/ 4 w 10"/>
                  <a:gd name="T7" fmla="*/ 12 h 12"/>
                  <a:gd name="T8" fmla="*/ 0 w 10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lnTo>
                      <a:pt x="4" y="0"/>
                    </a:lnTo>
                    <a:lnTo>
                      <a:pt x="10" y="6"/>
                    </a:lnTo>
                    <a:lnTo>
                      <a:pt x="4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684"/>
              <p:cNvSpPr/>
              <p:nvPr/>
            </p:nvSpPr>
            <p:spPr bwMode="auto">
              <a:xfrm>
                <a:off x="1256" y="3290"/>
                <a:ext cx="8" cy="12"/>
              </a:xfrm>
              <a:custGeom>
                <a:avLst/>
                <a:gdLst>
                  <a:gd name="T0" fmla="*/ 0 w 8"/>
                  <a:gd name="T1" fmla="*/ 6 h 12"/>
                  <a:gd name="T2" fmla="*/ 4 w 8"/>
                  <a:gd name="T3" fmla="*/ 0 h 12"/>
                  <a:gd name="T4" fmla="*/ 8 w 8"/>
                  <a:gd name="T5" fmla="*/ 6 h 12"/>
                  <a:gd name="T6" fmla="*/ 4 w 8"/>
                  <a:gd name="T7" fmla="*/ 12 h 12"/>
                  <a:gd name="T8" fmla="*/ 0 w 8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685"/>
              <p:cNvSpPr/>
              <p:nvPr/>
            </p:nvSpPr>
            <p:spPr bwMode="auto">
              <a:xfrm>
                <a:off x="1244" y="3274"/>
                <a:ext cx="10" cy="14"/>
              </a:xfrm>
              <a:custGeom>
                <a:avLst/>
                <a:gdLst>
                  <a:gd name="T0" fmla="*/ 0 w 10"/>
                  <a:gd name="T1" fmla="*/ 6 h 14"/>
                  <a:gd name="T2" fmla="*/ 4 w 10"/>
                  <a:gd name="T3" fmla="*/ 0 h 14"/>
                  <a:gd name="T4" fmla="*/ 10 w 10"/>
                  <a:gd name="T5" fmla="*/ 6 h 14"/>
                  <a:gd name="T6" fmla="*/ 4 w 10"/>
                  <a:gd name="T7" fmla="*/ 14 h 14"/>
                  <a:gd name="T8" fmla="*/ 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0" y="6"/>
                    </a:moveTo>
                    <a:lnTo>
                      <a:pt x="4" y="0"/>
                    </a:lnTo>
                    <a:lnTo>
                      <a:pt x="10" y="6"/>
                    </a:lnTo>
                    <a:lnTo>
                      <a:pt x="4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438" name="Picture 2686"/>
              <p:cNvPicPr>
                <a:picLocks noChangeAspect="1" noChangeArrowheads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8" y="3300"/>
                <a:ext cx="13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9" name="Rectangle 2687"/>
              <p:cNvSpPr>
                <a:spLocks noChangeArrowheads="1"/>
              </p:cNvSpPr>
              <p:nvPr/>
            </p:nvSpPr>
            <p:spPr bwMode="auto">
              <a:xfrm>
                <a:off x="1206" y="3058"/>
                <a:ext cx="128" cy="124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688"/>
              <p:cNvSpPr/>
              <p:nvPr/>
            </p:nvSpPr>
            <p:spPr bwMode="auto">
              <a:xfrm>
                <a:off x="1238" y="3080"/>
                <a:ext cx="64" cy="72"/>
              </a:xfrm>
              <a:custGeom>
                <a:avLst/>
                <a:gdLst>
                  <a:gd name="T0" fmla="*/ 32 w 64"/>
                  <a:gd name="T1" fmla="*/ 0 h 72"/>
                  <a:gd name="T2" fmla="*/ 32 w 64"/>
                  <a:gd name="T3" fmla="*/ 0 h 72"/>
                  <a:gd name="T4" fmla="*/ 42 w 64"/>
                  <a:gd name="T5" fmla="*/ 0 h 72"/>
                  <a:gd name="T6" fmla="*/ 48 w 64"/>
                  <a:gd name="T7" fmla="*/ 4 h 72"/>
                  <a:gd name="T8" fmla="*/ 54 w 64"/>
                  <a:gd name="T9" fmla="*/ 8 h 72"/>
                  <a:gd name="T10" fmla="*/ 58 w 64"/>
                  <a:gd name="T11" fmla="*/ 16 h 72"/>
                  <a:gd name="T12" fmla="*/ 62 w 64"/>
                  <a:gd name="T13" fmla="*/ 22 h 72"/>
                  <a:gd name="T14" fmla="*/ 64 w 64"/>
                  <a:gd name="T15" fmla="*/ 32 h 72"/>
                  <a:gd name="T16" fmla="*/ 64 w 64"/>
                  <a:gd name="T17" fmla="*/ 50 h 72"/>
                  <a:gd name="T18" fmla="*/ 64 w 64"/>
                  <a:gd name="T19" fmla="*/ 50 h 72"/>
                  <a:gd name="T20" fmla="*/ 64 w 64"/>
                  <a:gd name="T21" fmla="*/ 54 h 72"/>
                  <a:gd name="T22" fmla="*/ 62 w 64"/>
                  <a:gd name="T23" fmla="*/ 58 h 72"/>
                  <a:gd name="T24" fmla="*/ 56 w 64"/>
                  <a:gd name="T25" fmla="*/ 66 h 72"/>
                  <a:gd name="T26" fmla="*/ 48 w 64"/>
                  <a:gd name="T27" fmla="*/ 70 h 72"/>
                  <a:gd name="T28" fmla="*/ 42 w 64"/>
                  <a:gd name="T29" fmla="*/ 72 h 72"/>
                  <a:gd name="T30" fmla="*/ 24 w 64"/>
                  <a:gd name="T31" fmla="*/ 72 h 72"/>
                  <a:gd name="T32" fmla="*/ 24 w 64"/>
                  <a:gd name="T33" fmla="*/ 72 h 72"/>
                  <a:gd name="T34" fmla="*/ 16 w 64"/>
                  <a:gd name="T35" fmla="*/ 70 h 72"/>
                  <a:gd name="T36" fmla="*/ 10 w 64"/>
                  <a:gd name="T37" fmla="*/ 66 h 72"/>
                  <a:gd name="T38" fmla="*/ 4 w 64"/>
                  <a:gd name="T39" fmla="*/ 58 h 72"/>
                  <a:gd name="T40" fmla="*/ 2 w 64"/>
                  <a:gd name="T41" fmla="*/ 54 h 72"/>
                  <a:gd name="T42" fmla="*/ 0 w 64"/>
                  <a:gd name="T43" fmla="*/ 50 h 72"/>
                  <a:gd name="T44" fmla="*/ 0 w 64"/>
                  <a:gd name="T45" fmla="*/ 50 h 72"/>
                  <a:gd name="T46" fmla="*/ 2 w 64"/>
                  <a:gd name="T47" fmla="*/ 32 h 72"/>
                  <a:gd name="T48" fmla="*/ 4 w 64"/>
                  <a:gd name="T49" fmla="*/ 22 h 72"/>
                  <a:gd name="T50" fmla="*/ 8 w 64"/>
                  <a:gd name="T51" fmla="*/ 16 h 72"/>
                  <a:gd name="T52" fmla="*/ 12 w 64"/>
                  <a:gd name="T53" fmla="*/ 8 h 72"/>
                  <a:gd name="T54" fmla="*/ 18 w 64"/>
                  <a:gd name="T55" fmla="*/ 4 h 72"/>
                  <a:gd name="T56" fmla="*/ 24 w 64"/>
                  <a:gd name="T57" fmla="*/ 0 h 72"/>
                  <a:gd name="T58" fmla="*/ 32 w 64"/>
                  <a:gd name="T59" fmla="*/ 0 h 72"/>
                  <a:gd name="T60" fmla="*/ 32 w 64"/>
                  <a:gd name="T6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2">
                    <a:moveTo>
                      <a:pt x="32" y="0"/>
                    </a:moveTo>
                    <a:lnTo>
                      <a:pt x="32" y="0"/>
                    </a:lnTo>
                    <a:lnTo>
                      <a:pt x="42" y="0"/>
                    </a:lnTo>
                    <a:lnTo>
                      <a:pt x="48" y="4"/>
                    </a:lnTo>
                    <a:lnTo>
                      <a:pt x="54" y="8"/>
                    </a:lnTo>
                    <a:lnTo>
                      <a:pt x="58" y="16"/>
                    </a:lnTo>
                    <a:lnTo>
                      <a:pt x="62" y="22"/>
                    </a:lnTo>
                    <a:lnTo>
                      <a:pt x="64" y="32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4"/>
                    </a:lnTo>
                    <a:lnTo>
                      <a:pt x="62" y="58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2" y="72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689"/>
              <p:cNvSpPr/>
              <p:nvPr/>
            </p:nvSpPr>
            <p:spPr bwMode="auto">
              <a:xfrm>
                <a:off x="1238" y="3080"/>
                <a:ext cx="32" cy="72"/>
              </a:xfrm>
              <a:custGeom>
                <a:avLst/>
                <a:gdLst>
                  <a:gd name="T0" fmla="*/ 32 w 32"/>
                  <a:gd name="T1" fmla="*/ 72 h 72"/>
                  <a:gd name="T2" fmla="*/ 24 w 32"/>
                  <a:gd name="T3" fmla="*/ 72 h 72"/>
                  <a:gd name="T4" fmla="*/ 24 w 32"/>
                  <a:gd name="T5" fmla="*/ 72 h 72"/>
                  <a:gd name="T6" fmla="*/ 16 w 32"/>
                  <a:gd name="T7" fmla="*/ 70 h 72"/>
                  <a:gd name="T8" fmla="*/ 10 w 32"/>
                  <a:gd name="T9" fmla="*/ 66 h 72"/>
                  <a:gd name="T10" fmla="*/ 4 w 32"/>
                  <a:gd name="T11" fmla="*/ 58 h 72"/>
                  <a:gd name="T12" fmla="*/ 2 w 32"/>
                  <a:gd name="T13" fmla="*/ 54 h 72"/>
                  <a:gd name="T14" fmla="*/ 0 w 32"/>
                  <a:gd name="T15" fmla="*/ 50 h 72"/>
                  <a:gd name="T16" fmla="*/ 0 w 32"/>
                  <a:gd name="T17" fmla="*/ 50 h 72"/>
                  <a:gd name="T18" fmla="*/ 2 w 32"/>
                  <a:gd name="T19" fmla="*/ 32 h 72"/>
                  <a:gd name="T20" fmla="*/ 4 w 32"/>
                  <a:gd name="T21" fmla="*/ 22 h 72"/>
                  <a:gd name="T22" fmla="*/ 8 w 32"/>
                  <a:gd name="T23" fmla="*/ 16 h 72"/>
                  <a:gd name="T24" fmla="*/ 12 w 32"/>
                  <a:gd name="T25" fmla="*/ 8 h 72"/>
                  <a:gd name="T26" fmla="*/ 18 w 32"/>
                  <a:gd name="T27" fmla="*/ 4 h 72"/>
                  <a:gd name="T28" fmla="*/ 24 w 32"/>
                  <a:gd name="T29" fmla="*/ 0 h 72"/>
                  <a:gd name="T30" fmla="*/ 32 w 32"/>
                  <a:gd name="T31" fmla="*/ 0 h 72"/>
                  <a:gd name="T32" fmla="*/ 32 w 32"/>
                  <a:gd name="T3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2">
                    <a:moveTo>
                      <a:pt x="32" y="72"/>
                    </a:moveTo>
                    <a:lnTo>
                      <a:pt x="24" y="72"/>
                    </a:lnTo>
                    <a:lnTo>
                      <a:pt x="24" y="72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2" y="7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690"/>
              <p:cNvSpPr/>
              <p:nvPr/>
            </p:nvSpPr>
            <p:spPr bwMode="auto">
              <a:xfrm>
                <a:off x="1224" y="3142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691"/>
              <p:cNvSpPr/>
              <p:nvPr/>
            </p:nvSpPr>
            <p:spPr bwMode="auto">
              <a:xfrm>
                <a:off x="1224" y="3142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Rectangle 2692"/>
              <p:cNvSpPr>
                <a:spLocks noChangeArrowheads="1"/>
              </p:cNvSpPr>
              <p:nvPr/>
            </p:nvSpPr>
            <p:spPr bwMode="auto">
              <a:xfrm>
                <a:off x="1260" y="3130"/>
                <a:ext cx="22" cy="12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Rectangle 2693"/>
              <p:cNvSpPr>
                <a:spLocks noChangeArrowheads="1"/>
              </p:cNvSpPr>
              <p:nvPr/>
            </p:nvSpPr>
            <p:spPr bwMode="auto">
              <a:xfrm>
                <a:off x="1260" y="3130"/>
                <a:ext cx="10" cy="12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694"/>
              <p:cNvSpPr/>
              <p:nvPr/>
            </p:nvSpPr>
            <p:spPr bwMode="auto">
              <a:xfrm>
                <a:off x="1294" y="3098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695"/>
              <p:cNvSpPr/>
              <p:nvPr/>
            </p:nvSpPr>
            <p:spPr bwMode="auto">
              <a:xfrm>
                <a:off x="1246" y="3098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696"/>
              <p:cNvSpPr/>
              <p:nvPr/>
            </p:nvSpPr>
            <p:spPr bwMode="auto">
              <a:xfrm>
                <a:off x="1248" y="3074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0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0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0 h 62"/>
                  <a:gd name="T34" fmla="*/ 38 w 46"/>
                  <a:gd name="T35" fmla="*/ 4 h 62"/>
                  <a:gd name="T36" fmla="*/ 32 w 46"/>
                  <a:gd name="T37" fmla="*/ 0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0 h 62"/>
                  <a:gd name="T44" fmla="*/ 8 w 46"/>
                  <a:gd name="T45" fmla="*/ 4 h 62"/>
                  <a:gd name="T46" fmla="*/ 2 w 46"/>
                  <a:gd name="T47" fmla="*/ 10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0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0"/>
                    </a:lnTo>
                    <a:lnTo>
                      <a:pt x="38" y="4"/>
                    </a:lnTo>
                    <a:lnTo>
                      <a:pt x="3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697"/>
              <p:cNvSpPr/>
              <p:nvPr/>
            </p:nvSpPr>
            <p:spPr bwMode="auto">
              <a:xfrm>
                <a:off x="1248" y="3074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58 h 62"/>
                  <a:gd name="T12" fmla="*/ 20 w 22"/>
                  <a:gd name="T13" fmla="*/ 60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0 h 62"/>
                  <a:gd name="T24" fmla="*/ 8 w 22"/>
                  <a:gd name="T25" fmla="*/ 4 h 62"/>
                  <a:gd name="T26" fmla="*/ 2 w 22"/>
                  <a:gd name="T27" fmla="*/ 10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698"/>
              <p:cNvSpPr/>
              <p:nvPr/>
            </p:nvSpPr>
            <p:spPr bwMode="auto">
              <a:xfrm>
                <a:off x="1266" y="3120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699"/>
              <p:cNvSpPr/>
              <p:nvPr/>
            </p:nvSpPr>
            <p:spPr bwMode="auto">
              <a:xfrm>
                <a:off x="1246" y="3070"/>
                <a:ext cx="48" cy="28"/>
              </a:xfrm>
              <a:custGeom>
                <a:avLst/>
                <a:gdLst>
                  <a:gd name="T0" fmla="*/ 16 w 48"/>
                  <a:gd name="T1" fmla="*/ 0 h 28"/>
                  <a:gd name="T2" fmla="*/ 16 w 48"/>
                  <a:gd name="T3" fmla="*/ 0 h 28"/>
                  <a:gd name="T4" fmla="*/ 8 w 48"/>
                  <a:gd name="T5" fmla="*/ 4 h 28"/>
                  <a:gd name="T6" fmla="*/ 2 w 48"/>
                  <a:gd name="T7" fmla="*/ 8 h 28"/>
                  <a:gd name="T8" fmla="*/ 0 w 48"/>
                  <a:gd name="T9" fmla="*/ 16 h 28"/>
                  <a:gd name="T10" fmla="*/ 2 w 48"/>
                  <a:gd name="T11" fmla="*/ 28 h 28"/>
                  <a:gd name="T12" fmla="*/ 2 w 48"/>
                  <a:gd name="T13" fmla="*/ 28 h 28"/>
                  <a:gd name="T14" fmla="*/ 10 w 48"/>
                  <a:gd name="T15" fmla="*/ 20 h 28"/>
                  <a:gd name="T16" fmla="*/ 16 w 48"/>
                  <a:gd name="T17" fmla="*/ 10 h 28"/>
                  <a:gd name="T18" fmla="*/ 16 w 48"/>
                  <a:gd name="T19" fmla="*/ 10 h 28"/>
                  <a:gd name="T20" fmla="*/ 22 w 48"/>
                  <a:gd name="T21" fmla="*/ 18 h 28"/>
                  <a:gd name="T22" fmla="*/ 32 w 48"/>
                  <a:gd name="T23" fmla="*/ 22 h 28"/>
                  <a:gd name="T24" fmla="*/ 42 w 48"/>
                  <a:gd name="T25" fmla="*/ 26 h 28"/>
                  <a:gd name="T26" fmla="*/ 48 w 48"/>
                  <a:gd name="T27" fmla="*/ 28 h 28"/>
                  <a:gd name="T28" fmla="*/ 48 w 48"/>
                  <a:gd name="T29" fmla="*/ 28 h 28"/>
                  <a:gd name="T30" fmla="*/ 48 w 48"/>
                  <a:gd name="T31" fmla="*/ 20 h 28"/>
                  <a:gd name="T32" fmla="*/ 48 w 48"/>
                  <a:gd name="T33" fmla="*/ 12 h 28"/>
                  <a:gd name="T34" fmla="*/ 44 w 48"/>
                  <a:gd name="T35" fmla="*/ 8 h 28"/>
                  <a:gd name="T36" fmla="*/ 40 w 48"/>
                  <a:gd name="T37" fmla="*/ 4 h 28"/>
                  <a:gd name="T38" fmla="*/ 34 w 48"/>
                  <a:gd name="T39" fmla="*/ 0 h 28"/>
                  <a:gd name="T40" fmla="*/ 28 w 48"/>
                  <a:gd name="T41" fmla="*/ 0 h 28"/>
                  <a:gd name="T42" fmla="*/ 22 w 48"/>
                  <a:gd name="T43" fmla="*/ 0 h 28"/>
                  <a:gd name="T44" fmla="*/ 16 w 48"/>
                  <a:gd name="T45" fmla="*/ 0 h 28"/>
                  <a:gd name="T46" fmla="*/ 16 w 48"/>
                  <a:gd name="T4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2" y="22"/>
                    </a:lnTo>
                    <a:lnTo>
                      <a:pt x="42" y="26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48" y="20"/>
                    </a:lnTo>
                    <a:lnTo>
                      <a:pt x="48" y="12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700"/>
              <p:cNvSpPr/>
              <p:nvPr/>
            </p:nvSpPr>
            <p:spPr bwMode="auto">
              <a:xfrm>
                <a:off x="1246" y="3070"/>
                <a:ext cx="24" cy="28"/>
              </a:xfrm>
              <a:custGeom>
                <a:avLst/>
                <a:gdLst>
                  <a:gd name="T0" fmla="*/ 16 w 24"/>
                  <a:gd name="T1" fmla="*/ 0 h 28"/>
                  <a:gd name="T2" fmla="*/ 16 w 24"/>
                  <a:gd name="T3" fmla="*/ 0 h 28"/>
                  <a:gd name="T4" fmla="*/ 8 w 24"/>
                  <a:gd name="T5" fmla="*/ 4 h 28"/>
                  <a:gd name="T6" fmla="*/ 2 w 24"/>
                  <a:gd name="T7" fmla="*/ 8 h 28"/>
                  <a:gd name="T8" fmla="*/ 0 w 24"/>
                  <a:gd name="T9" fmla="*/ 16 h 28"/>
                  <a:gd name="T10" fmla="*/ 2 w 24"/>
                  <a:gd name="T11" fmla="*/ 28 h 28"/>
                  <a:gd name="T12" fmla="*/ 2 w 24"/>
                  <a:gd name="T13" fmla="*/ 28 h 28"/>
                  <a:gd name="T14" fmla="*/ 10 w 24"/>
                  <a:gd name="T15" fmla="*/ 20 h 28"/>
                  <a:gd name="T16" fmla="*/ 16 w 24"/>
                  <a:gd name="T17" fmla="*/ 10 h 28"/>
                  <a:gd name="T18" fmla="*/ 16 w 24"/>
                  <a:gd name="T19" fmla="*/ 10 h 28"/>
                  <a:gd name="T20" fmla="*/ 20 w 24"/>
                  <a:gd name="T21" fmla="*/ 16 h 28"/>
                  <a:gd name="T22" fmla="*/ 24 w 24"/>
                  <a:gd name="T23" fmla="*/ 20 h 28"/>
                  <a:gd name="T24" fmla="*/ 24 w 24"/>
                  <a:gd name="T25" fmla="*/ 0 h 28"/>
                  <a:gd name="T26" fmla="*/ 24 w 24"/>
                  <a:gd name="T27" fmla="*/ 0 h 28"/>
                  <a:gd name="T28" fmla="*/ 16 w 24"/>
                  <a:gd name="T29" fmla="*/ 0 h 28"/>
                  <a:gd name="T30" fmla="*/ 16 w 24"/>
                  <a:gd name="T3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16" y="0"/>
                    </a:moveTo>
                    <a:lnTo>
                      <a:pt x="16" y="0"/>
                    </a:lnTo>
                    <a:lnTo>
                      <a:pt x="8" y="4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10" y="20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Rectangle 2701"/>
              <p:cNvSpPr>
                <a:spLocks noChangeArrowheads="1"/>
              </p:cNvSpPr>
              <p:nvPr/>
            </p:nvSpPr>
            <p:spPr bwMode="auto">
              <a:xfrm>
                <a:off x="1260" y="3138"/>
                <a:ext cx="22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Rectangle 2702"/>
              <p:cNvSpPr>
                <a:spLocks noChangeArrowheads="1"/>
              </p:cNvSpPr>
              <p:nvPr/>
            </p:nvSpPr>
            <p:spPr bwMode="auto">
              <a:xfrm>
                <a:off x="1260" y="3138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Rectangle 2703"/>
              <p:cNvSpPr>
                <a:spLocks noChangeArrowheads="1"/>
              </p:cNvSpPr>
              <p:nvPr/>
            </p:nvSpPr>
            <p:spPr bwMode="auto">
              <a:xfrm>
                <a:off x="1462" y="3554"/>
                <a:ext cx="128" cy="126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704"/>
              <p:cNvSpPr/>
              <p:nvPr/>
            </p:nvSpPr>
            <p:spPr bwMode="auto">
              <a:xfrm>
                <a:off x="1494" y="3576"/>
                <a:ext cx="64" cy="74"/>
              </a:xfrm>
              <a:custGeom>
                <a:avLst/>
                <a:gdLst>
                  <a:gd name="T0" fmla="*/ 32 w 64"/>
                  <a:gd name="T1" fmla="*/ 0 h 74"/>
                  <a:gd name="T2" fmla="*/ 32 w 64"/>
                  <a:gd name="T3" fmla="*/ 0 h 74"/>
                  <a:gd name="T4" fmla="*/ 40 w 64"/>
                  <a:gd name="T5" fmla="*/ 2 h 74"/>
                  <a:gd name="T6" fmla="*/ 48 w 64"/>
                  <a:gd name="T7" fmla="*/ 4 h 74"/>
                  <a:gd name="T8" fmla="*/ 54 w 64"/>
                  <a:gd name="T9" fmla="*/ 10 h 74"/>
                  <a:gd name="T10" fmla="*/ 58 w 64"/>
                  <a:gd name="T11" fmla="*/ 16 h 74"/>
                  <a:gd name="T12" fmla="*/ 62 w 64"/>
                  <a:gd name="T13" fmla="*/ 24 h 74"/>
                  <a:gd name="T14" fmla="*/ 64 w 64"/>
                  <a:gd name="T15" fmla="*/ 32 h 74"/>
                  <a:gd name="T16" fmla="*/ 64 w 64"/>
                  <a:gd name="T17" fmla="*/ 52 h 74"/>
                  <a:gd name="T18" fmla="*/ 64 w 64"/>
                  <a:gd name="T19" fmla="*/ 52 h 74"/>
                  <a:gd name="T20" fmla="*/ 64 w 64"/>
                  <a:gd name="T21" fmla="*/ 56 h 74"/>
                  <a:gd name="T22" fmla="*/ 62 w 64"/>
                  <a:gd name="T23" fmla="*/ 60 h 74"/>
                  <a:gd name="T24" fmla="*/ 56 w 64"/>
                  <a:gd name="T25" fmla="*/ 66 h 74"/>
                  <a:gd name="T26" fmla="*/ 48 w 64"/>
                  <a:gd name="T27" fmla="*/ 70 h 74"/>
                  <a:gd name="T28" fmla="*/ 42 w 64"/>
                  <a:gd name="T29" fmla="*/ 74 h 74"/>
                  <a:gd name="T30" fmla="*/ 24 w 64"/>
                  <a:gd name="T31" fmla="*/ 74 h 74"/>
                  <a:gd name="T32" fmla="*/ 24 w 64"/>
                  <a:gd name="T33" fmla="*/ 74 h 74"/>
                  <a:gd name="T34" fmla="*/ 16 w 64"/>
                  <a:gd name="T35" fmla="*/ 70 h 74"/>
                  <a:gd name="T36" fmla="*/ 10 w 64"/>
                  <a:gd name="T37" fmla="*/ 66 h 74"/>
                  <a:gd name="T38" fmla="*/ 4 w 64"/>
                  <a:gd name="T39" fmla="*/ 60 h 74"/>
                  <a:gd name="T40" fmla="*/ 2 w 64"/>
                  <a:gd name="T41" fmla="*/ 56 h 74"/>
                  <a:gd name="T42" fmla="*/ 0 w 64"/>
                  <a:gd name="T43" fmla="*/ 52 h 74"/>
                  <a:gd name="T44" fmla="*/ 0 w 64"/>
                  <a:gd name="T45" fmla="*/ 52 h 74"/>
                  <a:gd name="T46" fmla="*/ 2 w 64"/>
                  <a:gd name="T47" fmla="*/ 32 h 74"/>
                  <a:gd name="T48" fmla="*/ 4 w 64"/>
                  <a:gd name="T49" fmla="*/ 24 h 74"/>
                  <a:gd name="T50" fmla="*/ 8 w 64"/>
                  <a:gd name="T51" fmla="*/ 16 h 74"/>
                  <a:gd name="T52" fmla="*/ 12 w 64"/>
                  <a:gd name="T53" fmla="*/ 10 h 74"/>
                  <a:gd name="T54" fmla="*/ 18 w 64"/>
                  <a:gd name="T55" fmla="*/ 4 h 74"/>
                  <a:gd name="T56" fmla="*/ 24 w 64"/>
                  <a:gd name="T57" fmla="*/ 2 h 74"/>
                  <a:gd name="T58" fmla="*/ 32 w 64"/>
                  <a:gd name="T59" fmla="*/ 0 h 74"/>
                  <a:gd name="T60" fmla="*/ 32 w 64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4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54" y="10"/>
                    </a:lnTo>
                    <a:lnTo>
                      <a:pt x="58" y="16"/>
                    </a:lnTo>
                    <a:lnTo>
                      <a:pt x="62" y="24"/>
                    </a:lnTo>
                    <a:lnTo>
                      <a:pt x="64" y="3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2" y="60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2" y="74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705"/>
              <p:cNvSpPr/>
              <p:nvPr/>
            </p:nvSpPr>
            <p:spPr bwMode="auto">
              <a:xfrm>
                <a:off x="1494" y="3576"/>
                <a:ext cx="32" cy="74"/>
              </a:xfrm>
              <a:custGeom>
                <a:avLst/>
                <a:gdLst>
                  <a:gd name="T0" fmla="*/ 32 w 32"/>
                  <a:gd name="T1" fmla="*/ 74 h 74"/>
                  <a:gd name="T2" fmla="*/ 24 w 32"/>
                  <a:gd name="T3" fmla="*/ 74 h 74"/>
                  <a:gd name="T4" fmla="*/ 24 w 32"/>
                  <a:gd name="T5" fmla="*/ 74 h 74"/>
                  <a:gd name="T6" fmla="*/ 16 w 32"/>
                  <a:gd name="T7" fmla="*/ 70 h 74"/>
                  <a:gd name="T8" fmla="*/ 10 w 32"/>
                  <a:gd name="T9" fmla="*/ 66 h 74"/>
                  <a:gd name="T10" fmla="*/ 4 w 32"/>
                  <a:gd name="T11" fmla="*/ 60 h 74"/>
                  <a:gd name="T12" fmla="*/ 2 w 32"/>
                  <a:gd name="T13" fmla="*/ 56 h 74"/>
                  <a:gd name="T14" fmla="*/ 0 w 32"/>
                  <a:gd name="T15" fmla="*/ 52 h 74"/>
                  <a:gd name="T16" fmla="*/ 0 w 32"/>
                  <a:gd name="T17" fmla="*/ 52 h 74"/>
                  <a:gd name="T18" fmla="*/ 2 w 32"/>
                  <a:gd name="T19" fmla="*/ 32 h 74"/>
                  <a:gd name="T20" fmla="*/ 4 w 32"/>
                  <a:gd name="T21" fmla="*/ 24 h 74"/>
                  <a:gd name="T22" fmla="*/ 8 w 32"/>
                  <a:gd name="T23" fmla="*/ 16 h 74"/>
                  <a:gd name="T24" fmla="*/ 12 w 32"/>
                  <a:gd name="T25" fmla="*/ 10 h 74"/>
                  <a:gd name="T26" fmla="*/ 18 w 32"/>
                  <a:gd name="T27" fmla="*/ 4 h 74"/>
                  <a:gd name="T28" fmla="*/ 24 w 32"/>
                  <a:gd name="T29" fmla="*/ 2 h 74"/>
                  <a:gd name="T30" fmla="*/ 32 w 32"/>
                  <a:gd name="T31" fmla="*/ 0 h 74"/>
                  <a:gd name="T32" fmla="*/ 32 w 32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4">
                    <a:moveTo>
                      <a:pt x="32" y="74"/>
                    </a:moveTo>
                    <a:lnTo>
                      <a:pt x="24" y="74"/>
                    </a:lnTo>
                    <a:lnTo>
                      <a:pt x="24" y="74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706"/>
              <p:cNvSpPr/>
              <p:nvPr/>
            </p:nvSpPr>
            <p:spPr bwMode="auto">
              <a:xfrm>
                <a:off x="1480" y="364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4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2 h 40"/>
                  <a:gd name="T34" fmla="*/ 4 w 92"/>
                  <a:gd name="T35" fmla="*/ 10 h 40"/>
                  <a:gd name="T36" fmla="*/ 10 w 92"/>
                  <a:gd name="T37" fmla="*/ 8 h 40"/>
                  <a:gd name="T38" fmla="*/ 22 w 92"/>
                  <a:gd name="T39" fmla="*/ 4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707"/>
              <p:cNvSpPr/>
              <p:nvPr/>
            </p:nvSpPr>
            <p:spPr bwMode="auto">
              <a:xfrm>
                <a:off x="1480" y="364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2 h 40"/>
                  <a:gd name="T12" fmla="*/ 4 w 46"/>
                  <a:gd name="T13" fmla="*/ 10 h 40"/>
                  <a:gd name="T14" fmla="*/ 10 w 46"/>
                  <a:gd name="T15" fmla="*/ 8 h 40"/>
                  <a:gd name="T16" fmla="*/ 22 w 46"/>
                  <a:gd name="T17" fmla="*/ 4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Rectangle 2708"/>
              <p:cNvSpPr>
                <a:spLocks noChangeArrowheads="1"/>
              </p:cNvSpPr>
              <p:nvPr/>
            </p:nvSpPr>
            <p:spPr bwMode="auto">
              <a:xfrm>
                <a:off x="1516" y="3626"/>
                <a:ext cx="22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Rectangle 2709"/>
              <p:cNvSpPr>
                <a:spLocks noChangeArrowheads="1"/>
              </p:cNvSpPr>
              <p:nvPr/>
            </p:nvSpPr>
            <p:spPr bwMode="auto">
              <a:xfrm>
                <a:off x="1516" y="3626"/>
                <a:ext cx="10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710"/>
              <p:cNvSpPr/>
              <p:nvPr/>
            </p:nvSpPr>
            <p:spPr bwMode="auto">
              <a:xfrm>
                <a:off x="1550" y="359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711"/>
              <p:cNvSpPr/>
              <p:nvPr/>
            </p:nvSpPr>
            <p:spPr bwMode="auto">
              <a:xfrm>
                <a:off x="1500" y="3594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712"/>
              <p:cNvSpPr/>
              <p:nvPr/>
            </p:nvSpPr>
            <p:spPr bwMode="auto">
              <a:xfrm>
                <a:off x="1504" y="3570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713"/>
              <p:cNvSpPr/>
              <p:nvPr/>
            </p:nvSpPr>
            <p:spPr bwMode="auto">
              <a:xfrm>
                <a:off x="1504" y="3570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58 h 62"/>
                  <a:gd name="T12" fmla="*/ 20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714"/>
              <p:cNvSpPr/>
              <p:nvPr/>
            </p:nvSpPr>
            <p:spPr bwMode="auto">
              <a:xfrm>
                <a:off x="1522" y="361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715"/>
              <p:cNvSpPr/>
              <p:nvPr/>
            </p:nvSpPr>
            <p:spPr bwMode="auto">
              <a:xfrm>
                <a:off x="1502" y="3566"/>
                <a:ext cx="48" cy="30"/>
              </a:xfrm>
              <a:custGeom>
                <a:avLst/>
                <a:gdLst>
                  <a:gd name="T0" fmla="*/ 16 w 48"/>
                  <a:gd name="T1" fmla="*/ 2 h 30"/>
                  <a:gd name="T2" fmla="*/ 16 w 48"/>
                  <a:gd name="T3" fmla="*/ 2 h 30"/>
                  <a:gd name="T4" fmla="*/ 8 w 48"/>
                  <a:gd name="T5" fmla="*/ 4 h 30"/>
                  <a:gd name="T6" fmla="*/ 2 w 48"/>
                  <a:gd name="T7" fmla="*/ 10 h 30"/>
                  <a:gd name="T8" fmla="*/ 0 w 48"/>
                  <a:gd name="T9" fmla="*/ 18 h 30"/>
                  <a:gd name="T10" fmla="*/ 0 w 48"/>
                  <a:gd name="T11" fmla="*/ 30 h 30"/>
                  <a:gd name="T12" fmla="*/ 0 w 48"/>
                  <a:gd name="T13" fmla="*/ 30 h 30"/>
                  <a:gd name="T14" fmla="*/ 10 w 48"/>
                  <a:gd name="T15" fmla="*/ 22 h 30"/>
                  <a:gd name="T16" fmla="*/ 16 w 48"/>
                  <a:gd name="T17" fmla="*/ 10 h 30"/>
                  <a:gd name="T18" fmla="*/ 16 w 48"/>
                  <a:gd name="T19" fmla="*/ 10 h 30"/>
                  <a:gd name="T20" fmla="*/ 22 w 48"/>
                  <a:gd name="T21" fmla="*/ 18 h 30"/>
                  <a:gd name="T22" fmla="*/ 32 w 48"/>
                  <a:gd name="T23" fmla="*/ 24 h 30"/>
                  <a:gd name="T24" fmla="*/ 40 w 48"/>
                  <a:gd name="T25" fmla="*/ 28 h 30"/>
                  <a:gd name="T26" fmla="*/ 48 w 48"/>
                  <a:gd name="T27" fmla="*/ 30 h 30"/>
                  <a:gd name="T28" fmla="*/ 48 w 48"/>
                  <a:gd name="T29" fmla="*/ 30 h 30"/>
                  <a:gd name="T30" fmla="*/ 48 w 48"/>
                  <a:gd name="T31" fmla="*/ 20 h 30"/>
                  <a:gd name="T32" fmla="*/ 46 w 48"/>
                  <a:gd name="T33" fmla="*/ 14 h 30"/>
                  <a:gd name="T34" fmla="*/ 44 w 48"/>
                  <a:gd name="T35" fmla="*/ 8 h 30"/>
                  <a:gd name="T36" fmla="*/ 40 w 48"/>
                  <a:gd name="T37" fmla="*/ 4 h 30"/>
                  <a:gd name="T38" fmla="*/ 34 w 48"/>
                  <a:gd name="T39" fmla="*/ 2 h 30"/>
                  <a:gd name="T40" fmla="*/ 28 w 48"/>
                  <a:gd name="T41" fmla="*/ 0 h 30"/>
                  <a:gd name="T42" fmla="*/ 22 w 48"/>
                  <a:gd name="T43" fmla="*/ 0 h 30"/>
                  <a:gd name="T44" fmla="*/ 16 w 48"/>
                  <a:gd name="T45" fmla="*/ 2 h 30"/>
                  <a:gd name="T46" fmla="*/ 16 w 48"/>
                  <a:gd name="T47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2" y="24"/>
                    </a:lnTo>
                    <a:lnTo>
                      <a:pt x="40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716"/>
              <p:cNvSpPr/>
              <p:nvPr/>
            </p:nvSpPr>
            <p:spPr bwMode="auto">
              <a:xfrm>
                <a:off x="1502" y="3566"/>
                <a:ext cx="24" cy="30"/>
              </a:xfrm>
              <a:custGeom>
                <a:avLst/>
                <a:gdLst>
                  <a:gd name="T0" fmla="*/ 16 w 24"/>
                  <a:gd name="T1" fmla="*/ 2 h 30"/>
                  <a:gd name="T2" fmla="*/ 16 w 24"/>
                  <a:gd name="T3" fmla="*/ 2 h 30"/>
                  <a:gd name="T4" fmla="*/ 8 w 24"/>
                  <a:gd name="T5" fmla="*/ 4 h 30"/>
                  <a:gd name="T6" fmla="*/ 2 w 24"/>
                  <a:gd name="T7" fmla="*/ 10 h 30"/>
                  <a:gd name="T8" fmla="*/ 0 w 24"/>
                  <a:gd name="T9" fmla="*/ 18 h 30"/>
                  <a:gd name="T10" fmla="*/ 0 w 24"/>
                  <a:gd name="T11" fmla="*/ 30 h 30"/>
                  <a:gd name="T12" fmla="*/ 0 w 24"/>
                  <a:gd name="T13" fmla="*/ 30 h 30"/>
                  <a:gd name="T14" fmla="*/ 10 w 24"/>
                  <a:gd name="T15" fmla="*/ 22 h 30"/>
                  <a:gd name="T16" fmla="*/ 16 w 24"/>
                  <a:gd name="T17" fmla="*/ 10 h 30"/>
                  <a:gd name="T18" fmla="*/ 16 w 24"/>
                  <a:gd name="T19" fmla="*/ 10 h 30"/>
                  <a:gd name="T20" fmla="*/ 20 w 24"/>
                  <a:gd name="T21" fmla="*/ 16 h 30"/>
                  <a:gd name="T22" fmla="*/ 24 w 24"/>
                  <a:gd name="T23" fmla="*/ 20 h 30"/>
                  <a:gd name="T24" fmla="*/ 24 w 24"/>
                  <a:gd name="T25" fmla="*/ 0 h 30"/>
                  <a:gd name="T26" fmla="*/ 24 w 24"/>
                  <a:gd name="T27" fmla="*/ 0 h 30"/>
                  <a:gd name="T28" fmla="*/ 16 w 24"/>
                  <a:gd name="T29" fmla="*/ 2 h 30"/>
                  <a:gd name="T30" fmla="*/ 16 w 24"/>
                  <a:gd name="T3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Rectangle 2717"/>
              <p:cNvSpPr>
                <a:spLocks noChangeArrowheads="1"/>
              </p:cNvSpPr>
              <p:nvPr/>
            </p:nvSpPr>
            <p:spPr bwMode="auto">
              <a:xfrm>
                <a:off x="1516" y="3636"/>
                <a:ext cx="22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Rectangle 2718"/>
              <p:cNvSpPr>
                <a:spLocks noChangeArrowheads="1"/>
              </p:cNvSpPr>
              <p:nvPr/>
            </p:nvSpPr>
            <p:spPr bwMode="auto">
              <a:xfrm>
                <a:off x="1516" y="3636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Rectangle 2719"/>
              <p:cNvSpPr>
                <a:spLocks noChangeArrowheads="1"/>
              </p:cNvSpPr>
              <p:nvPr/>
            </p:nvSpPr>
            <p:spPr bwMode="auto">
              <a:xfrm>
                <a:off x="1846" y="3554"/>
                <a:ext cx="128" cy="126"/>
              </a:xfrm>
              <a:prstGeom prst="rect">
                <a:avLst/>
              </a:prstGeom>
              <a:solidFill>
                <a:srgbClr val="88D3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720"/>
              <p:cNvSpPr/>
              <p:nvPr/>
            </p:nvSpPr>
            <p:spPr bwMode="auto">
              <a:xfrm>
                <a:off x="1876" y="3560"/>
                <a:ext cx="68" cy="84"/>
              </a:xfrm>
              <a:custGeom>
                <a:avLst/>
                <a:gdLst>
                  <a:gd name="T0" fmla="*/ 34 w 68"/>
                  <a:gd name="T1" fmla="*/ 0 h 84"/>
                  <a:gd name="T2" fmla="*/ 34 w 68"/>
                  <a:gd name="T3" fmla="*/ 0 h 84"/>
                  <a:gd name="T4" fmla="*/ 24 w 68"/>
                  <a:gd name="T5" fmla="*/ 2 h 84"/>
                  <a:gd name="T6" fmla="*/ 16 w 68"/>
                  <a:gd name="T7" fmla="*/ 6 h 84"/>
                  <a:gd name="T8" fmla="*/ 10 w 68"/>
                  <a:gd name="T9" fmla="*/ 10 h 84"/>
                  <a:gd name="T10" fmla="*/ 6 w 68"/>
                  <a:gd name="T11" fmla="*/ 16 h 84"/>
                  <a:gd name="T12" fmla="*/ 2 w 68"/>
                  <a:gd name="T13" fmla="*/ 24 h 84"/>
                  <a:gd name="T14" fmla="*/ 0 w 68"/>
                  <a:gd name="T15" fmla="*/ 32 h 84"/>
                  <a:gd name="T16" fmla="*/ 0 w 68"/>
                  <a:gd name="T17" fmla="*/ 46 h 84"/>
                  <a:gd name="T18" fmla="*/ 0 w 68"/>
                  <a:gd name="T19" fmla="*/ 46 h 84"/>
                  <a:gd name="T20" fmla="*/ 4 w 68"/>
                  <a:gd name="T21" fmla="*/ 58 h 84"/>
                  <a:gd name="T22" fmla="*/ 8 w 68"/>
                  <a:gd name="T23" fmla="*/ 70 h 84"/>
                  <a:gd name="T24" fmla="*/ 14 w 68"/>
                  <a:gd name="T25" fmla="*/ 80 h 84"/>
                  <a:gd name="T26" fmla="*/ 18 w 68"/>
                  <a:gd name="T27" fmla="*/ 84 h 84"/>
                  <a:gd name="T28" fmla="*/ 18 w 68"/>
                  <a:gd name="T29" fmla="*/ 84 h 84"/>
                  <a:gd name="T30" fmla="*/ 34 w 68"/>
                  <a:gd name="T31" fmla="*/ 84 h 84"/>
                  <a:gd name="T32" fmla="*/ 34 w 68"/>
                  <a:gd name="T33" fmla="*/ 84 h 84"/>
                  <a:gd name="T34" fmla="*/ 50 w 68"/>
                  <a:gd name="T35" fmla="*/ 84 h 84"/>
                  <a:gd name="T36" fmla="*/ 50 w 68"/>
                  <a:gd name="T37" fmla="*/ 84 h 84"/>
                  <a:gd name="T38" fmla="*/ 56 w 68"/>
                  <a:gd name="T39" fmla="*/ 80 h 84"/>
                  <a:gd name="T40" fmla="*/ 60 w 68"/>
                  <a:gd name="T41" fmla="*/ 70 h 84"/>
                  <a:gd name="T42" fmla="*/ 66 w 68"/>
                  <a:gd name="T43" fmla="*/ 58 h 84"/>
                  <a:gd name="T44" fmla="*/ 68 w 68"/>
                  <a:gd name="T45" fmla="*/ 46 h 84"/>
                  <a:gd name="T46" fmla="*/ 68 w 68"/>
                  <a:gd name="T47" fmla="*/ 46 h 84"/>
                  <a:gd name="T48" fmla="*/ 68 w 68"/>
                  <a:gd name="T49" fmla="*/ 32 h 84"/>
                  <a:gd name="T50" fmla="*/ 66 w 68"/>
                  <a:gd name="T51" fmla="*/ 24 h 84"/>
                  <a:gd name="T52" fmla="*/ 64 w 68"/>
                  <a:gd name="T53" fmla="*/ 16 h 84"/>
                  <a:gd name="T54" fmla="*/ 60 w 68"/>
                  <a:gd name="T55" fmla="*/ 10 h 84"/>
                  <a:gd name="T56" fmla="*/ 52 w 68"/>
                  <a:gd name="T57" fmla="*/ 6 h 84"/>
                  <a:gd name="T58" fmla="*/ 44 w 68"/>
                  <a:gd name="T59" fmla="*/ 2 h 84"/>
                  <a:gd name="T60" fmla="*/ 34 w 68"/>
                  <a:gd name="T61" fmla="*/ 0 h 84"/>
                  <a:gd name="T62" fmla="*/ 34 w 68"/>
                  <a:gd name="T6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4" y="58"/>
                    </a:lnTo>
                    <a:lnTo>
                      <a:pt x="8" y="70"/>
                    </a:lnTo>
                    <a:lnTo>
                      <a:pt x="14" y="80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84"/>
                    </a:lnTo>
                    <a:lnTo>
                      <a:pt x="50" y="84"/>
                    </a:lnTo>
                    <a:lnTo>
                      <a:pt x="50" y="84"/>
                    </a:lnTo>
                    <a:lnTo>
                      <a:pt x="56" y="80"/>
                    </a:lnTo>
                    <a:lnTo>
                      <a:pt x="60" y="70"/>
                    </a:lnTo>
                    <a:lnTo>
                      <a:pt x="66" y="58"/>
                    </a:lnTo>
                    <a:lnTo>
                      <a:pt x="68" y="46"/>
                    </a:lnTo>
                    <a:lnTo>
                      <a:pt x="68" y="46"/>
                    </a:lnTo>
                    <a:lnTo>
                      <a:pt x="68" y="32"/>
                    </a:lnTo>
                    <a:lnTo>
                      <a:pt x="66" y="24"/>
                    </a:lnTo>
                    <a:lnTo>
                      <a:pt x="64" y="16"/>
                    </a:lnTo>
                    <a:lnTo>
                      <a:pt x="60" y="10"/>
                    </a:lnTo>
                    <a:lnTo>
                      <a:pt x="52" y="6"/>
                    </a:lnTo>
                    <a:lnTo>
                      <a:pt x="4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721"/>
              <p:cNvSpPr/>
              <p:nvPr/>
            </p:nvSpPr>
            <p:spPr bwMode="auto">
              <a:xfrm>
                <a:off x="1876" y="3560"/>
                <a:ext cx="34" cy="84"/>
              </a:xfrm>
              <a:custGeom>
                <a:avLst/>
                <a:gdLst>
                  <a:gd name="T0" fmla="*/ 34 w 34"/>
                  <a:gd name="T1" fmla="*/ 0 h 84"/>
                  <a:gd name="T2" fmla="*/ 34 w 34"/>
                  <a:gd name="T3" fmla="*/ 0 h 84"/>
                  <a:gd name="T4" fmla="*/ 24 w 34"/>
                  <a:gd name="T5" fmla="*/ 2 h 84"/>
                  <a:gd name="T6" fmla="*/ 16 w 34"/>
                  <a:gd name="T7" fmla="*/ 6 h 84"/>
                  <a:gd name="T8" fmla="*/ 10 w 34"/>
                  <a:gd name="T9" fmla="*/ 10 h 84"/>
                  <a:gd name="T10" fmla="*/ 6 w 34"/>
                  <a:gd name="T11" fmla="*/ 16 h 84"/>
                  <a:gd name="T12" fmla="*/ 2 w 34"/>
                  <a:gd name="T13" fmla="*/ 24 h 84"/>
                  <a:gd name="T14" fmla="*/ 0 w 34"/>
                  <a:gd name="T15" fmla="*/ 32 h 84"/>
                  <a:gd name="T16" fmla="*/ 0 w 34"/>
                  <a:gd name="T17" fmla="*/ 46 h 84"/>
                  <a:gd name="T18" fmla="*/ 0 w 34"/>
                  <a:gd name="T19" fmla="*/ 46 h 84"/>
                  <a:gd name="T20" fmla="*/ 4 w 34"/>
                  <a:gd name="T21" fmla="*/ 58 h 84"/>
                  <a:gd name="T22" fmla="*/ 8 w 34"/>
                  <a:gd name="T23" fmla="*/ 70 h 84"/>
                  <a:gd name="T24" fmla="*/ 14 w 34"/>
                  <a:gd name="T25" fmla="*/ 80 h 84"/>
                  <a:gd name="T26" fmla="*/ 18 w 34"/>
                  <a:gd name="T27" fmla="*/ 84 h 84"/>
                  <a:gd name="T28" fmla="*/ 34 w 34"/>
                  <a:gd name="T29" fmla="*/ 84 h 84"/>
                  <a:gd name="T30" fmla="*/ 34 w 34"/>
                  <a:gd name="T3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84">
                    <a:moveTo>
                      <a:pt x="34" y="0"/>
                    </a:moveTo>
                    <a:lnTo>
                      <a:pt x="34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4"/>
                    </a:lnTo>
                    <a:lnTo>
                      <a:pt x="0" y="3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4" y="58"/>
                    </a:lnTo>
                    <a:lnTo>
                      <a:pt x="8" y="70"/>
                    </a:lnTo>
                    <a:lnTo>
                      <a:pt x="14" y="80"/>
                    </a:lnTo>
                    <a:lnTo>
                      <a:pt x="18" y="84"/>
                    </a:lnTo>
                    <a:lnTo>
                      <a:pt x="34" y="8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722"/>
              <p:cNvSpPr/>
              <p:nvPr/>
            </p:nvSpPr>
            <p:spPr bwMode="auto">
              <a:xfrm>
                <a:off x="1864" y="364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4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2 h 40"/>
                  <a:gd name="T34" fmla="*/ 2 w 92"/>
                  <a:gd name="T35" fmla="*/ 10 h 40"/>
                  <a:gd name="T36" fmla="*/ 10 w 92"/>
                  <a:gd name="T37" fmla="*/ 8 h 40"/>
                  <a:gd name="T38" fmla="*/ 22 w 92"/>
                  <a:gd name="T39" fmla="*/ 4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723"/>
              <p:cNvSpPr/>
              <p:nvPr/>
            </p:nvSpPr>
            <p:spPr bwMode="auto">
              <a:xfrm>
                <a:off x="1864" y="364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4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E39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724"/>
              <p:cNvSpPr/>
              <p:nvPr/>
            </p:nvSpPr>
            <p:spPr bwMode="auto">
              <a:xfrm>
                <a:off x="1900" y="3626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2725"/>
              <p:cNvSpPr/>
              <p:nvPr/>
            </p:nvSpPr>
            <p:spPr bwMode="auto">
              <a:xfrm>
                <a:off x="1900" y="3626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2726"/>
              <p:cNvSpPr/>
              <p:nvPr/>
            </p:nvSpPr>
            <p:spPr bwMode="auto">
              <a:xfrm>
                <a:off x="1888" y="3570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58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58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2727"/>
              <p:cNvSpPr/>
              <p:nvPr/>
            </p:nvSpPr>
            <p:spPr bwMode="auto">
              <a:xfrm>
                <a:off x="1888" y="3570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728"/>
              <p:cNvSpPr/>
              <p:nvPr/>
            </p:nvSpPr>
            <p:spPr bwMode="auto">
              <a:xfrm>
                <a:off x="1906" y="361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5B4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729"/>
              <p:cNvSpPr/>
              <p:nvPr/>
            </p:nvSpPr>
            <p:spPr bwMode="auto">
              <a:xfrm>
                <a:off x="1888" y="3568"/>
                <a:ext cx="46" cy="26"/>
              </a:xfrm>
              <a:custGeom>
                <a:avLst/>
                <a:gdLst>
                  <a:gd name="T0" fmla="*/ 22 w 46"/>
                  <a:gd name="T1" fmla="*/ 10 h 26"/>
                  <a:gd name="T2" fmla="*/ 22 w 46"/>
                  <a:gd name="T3" fmla="*/ 10 h 26"/>
                  <a:gd name="T4" fmla="*/ 18 w 46"/>
                  <a:gd name="T5" fmla="*/ 16 h 26"/>
                  <a:gd name="T6" fmla="*/ 12 w 46"/>
                  <a:gd name="T7" fmla="*/ 22 h 26"/>
                  <a:gd name="T8" fmla="*/ 6 w 46"/>
                  <a:gd name="T9" fmla="*/ 24 h 26"/>
                  <a:gd name="T10" fmla="*/ 0 w 46"/>
                  <a:gd name="T11" fmla="*/ 26 h 26"/>
                  <a:gd name="T12" fmla="*/ 0 w 46"/>
                  <a:gd name="T13" fmla="*/ 26 h 26"/>
                  <a:gd name="T14" fmla="*/ 0 w 46"/>
                  <a:gd name="T15" fmla="*/ 18 h 26"/>
                  <a:gd name="T16" fmla="*/ 0 w 46"/>
                  <a:gd name="T17" fmla="*/ 12 h 26"/>
                  <a:gd name="T18" fmla="*/ 2 w 46"/>
                  <a:gd name="T19" fmla="*/ 8 h 26"/>
                  <a:gd name="T20" fmla="*/ 6 w 46"/>
                  <a:gd name="T21" fmla="*/ 4 h 26"/>
                  <a:gd name="T22" fmla="*/ 14 w 46"/>
                  <a:gd name="T23" fmla="*/ 0 h 26"/>
                  <a:gd name="T24" fmla="*/ 22 w 46"/>
                  <a:gd name="T25" fmla="*/ 0 h 26"/>
                  <a:gd name="T26" fmla="*/ 22 w 46"/>
                  <a:gd name="T27" fmla="*/ 0 h 26"/>
                  <a:gd name="T28" fmla="*/ 32 w 46"/>
                  <a:gd name="T29" fmla="*/ 0 h 26"/>
                  <a:gd name="T30" fmla="*/ 40 w 46"/>
                  <a:gd name="T31" fmla="*/ 4 h 26"/>
                  <a:gd name="T32" fmla="*/ 42 w 46"/>
                  <a:gd name="T33" fmla="*/ 8 h 26"/>
                  <a:gd name="T34" fmla="*/ 44 w 46"/>
                  <a:gd name="T35" fmla="*/ 12 h 26"/>
                  <a:gd name="T36" fmla="*/ 46 w 46"/>
                  <a:gd name="T37" fmla="*/ 18 h 26"/>
                  <a:gd name="T38" fmla="*/ 46 w 46"/>
                  <a:gd name="T39" fmla="*/ 26 h 26"/>
                  <a:gd name="T40" fmla="*/ 46 w 46"/>
                  <a:gd name="T41" fmla="*/ 26 h 26"/>
                  <a:gd name="T42" fmla="*/ 40 w 46"/>
                  <a:gd name="T43" fmla="*/ 24 h 26"/>
                  <a:gd name="T44" fmla="*/ 32 w 46"/>
                  <a:gd name="T45" fmla="*/ 22 h 26"/>
                  <a:gd name="T46" fmla="*/ 26 w 46"/>
                  <a:gd name="T47" fmla="*/ 16 h 26"/>
                  <a:gd name="T48" fmla="*/ 22 w 46"/>
                  <a:gd name="T49" fmla="*/ 10 h 26"/>
                  <a:gd name="T50" fmla="*/ 22 w 46"/>
                  <a:gd name="T51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26">
                    <a:moveTo>
                      <a:pt x="22" y="10"/>
                    </a:moveTo>
                    <a:lnTo>
                      <a:pt x="22" y="10"/>
                    </a:lnTo>
                    <a:lnTo>
                      <a:pt x="18" y="16"/>
                    </a:lnTo>
                    <a:lnTo>
                      <a:pt x="12" y="22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32" y="0"/>
                    </a:lnTo>
                    <a:lnTo>
                      <a:pt x="40" y="4"/>
                    </a:lnTo>
                    <a:lnTo>
                      <a:pt x="42" y="8"/>
                    </a:lnTo>
                    <a:lnTo>
                      <a:pt x="44" y="12"/>
                    </a:lnTo>
                    <a:lnTo>
                      <a:pt x="46" y="18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0" y="24"/>
                    </a:lnTo>
                    <a:lnTo>
                      <a:pt x="32" y="22"/>
                    </a:lnTo>
                    <a:lnTo>
                      <a:pt x="26" y="16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730"/>
              <p:cNvSpPr/>
              <p:nvPr/>
            </p:nvSpPr>
            <p:spPr bwMode="auto">
              <a:xfrm>
                <a:off x="1888" y="3568"/>
                <a:ext cx="22" cy="26"/>
              </a:xfrm>
              <a:custGeom>
                <a:avLst/>
                <a:gdLst>
                  <a:gd name="T0" fmla="*/ 22 w 22"/>
                  <a:gd name="T1" fmla="*/ 10 h 26"/>
                  <a:gd name="T2" fmla="*/ 22 w 22"/>
                  <a:gd name="T3" fmla="*/ 10 h 26"/>
                  <a:gd name="T4" fmla="*/ 18 w 22"/>
                  <a:gd name="T5" fmla="*/ 16 h 26"/>
                  <a:gd name="T6" fmla="*/ 12 w 22"/>
                  <a:gd name="T7" fmla="*/ 22 h 26"/>
                  <a:gd name="T8" fmla="*/ 6 w 22"/>
                  <a:gd name="T9" fmla="*/ 24 h 26"/>
                  <a:gd name="T10" fmla="*/ 0 w 22"/>
                  <a:gd name="T11" fmla="*/ 26 h 26"/>
                  <a:gd name="T12" fmla="*/ 0 w 22"/>
                  <a:gd name="T13" fmla="*/ 26 h 26"/>
                  <a:gd name="T14" fmla="*/ 0 w 22"/>
                  <a:gd name="T15" fmla="*/ 18 h 26"/>
                  <a:gd name="T16" fmla="*/ 0 w 22"/>
                  <a:gd name="T17" fmla="*/ 12 h 26"/>
                  <a:gd name="T18" fmla="*/ 2 w 22"/>
                  <a:gd name="T19" fmla="*/ 8 h 26"/>
                  <a:gd name="T20" fmla="*/ 6 w 22"/>
                  <a:gd name="T21" fmla="*/ 4 h 26"/>
                  <a:gd name="T22" fmla="*/ 14 w 22"/>
                  <a:gd name="T23" fmla="*/ 0 h 26"/>
                  <a:gd name="T24" fmla="*/ 22 w 22"/>
                  <a:gd name="T25" fmla="*/ 0 h 26"/>
                  <a:gd name="T26" fmla="*/ 22 w 22"/>
                  <a:gd name="T2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26">
                    <a:moveTo>
                      <a:pt x="22" y="10"/>
                    </a:moveTo>
                    <a:lnTo>
                      <a:pt x="22" y="10"/>
                    </a:lnTo>
                    <a:lnTo>
                      <a:pt x="18" y="16"/>
                    </a:lnTo>
                    <a:lnTo>
                      <a:pt x="12" y="22"/>
                    </a:lnTo>
                    <a:lnTo>
                      <a:pt x="6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2731"/>
              <p:cNvSpPr>
                <a:spLocks noEditPoints="1"/>
              </p:cNvSpPr>
              <p:nvPr/>
            </p:nvSpPr>
            <p:spPr bwMode="auto">
              <a:xfrm>
                <a:off x="1884" y="3592"/>
                <a:ext cx="52" cy="14"/>
              </a:xfrm>
              <a:custGeom>
                <a:avLst/>
                <a:gdLst>
                  <a:gd name="T0" fmla="*/ 26 w 52"/>
                  <a:gd name="T1" fmla="*/ 2 h 14"/>
                  <a:gd name="T2" fmla="*/ 30 w 52"/>
                  <a:gd name="T3" fmla="*/ 2 h 14"/>
                  <a:gd name="T4" fmla="*/ 46 w 52"/>
                  <a:gd name="T5" fmla="*/ 2 h 14"/>
                  <a:gd name="T6" fmla="*/ 52 w 52"/>
                  <a:gd name="T7" fmla="*/ 2 h 14"/>
                  <a:gd name="T8" fmla="*/ 52 w 52"/>
                  <a:gd name="T9" fmla="*/ 4 h 14"/>
                  <a:gd name="T10" fmla="*/ 48 w 52"/>
                  <a:gd name="T11" fmla="*/ 4 h 14"/>
                  <a:gd name="T12" fmla="*/ 46 w 52"/>
                  <a:gd name="T13" fmla="*/ 10 h 14"/>
                  <a:gd name="T14" fmla="*/ 40 w 52"/>
                  <a:gd name="T15" fmla="*/ 14 h 14"/>
                  <a:gd name="T16" fmla="*/ 34 w 52"/>
                  <a:gd name="T17" fmla="*/ 14 h 14"/>
                  <a:gd name="T18" fmla="*/ 28 w 52"/>
                  <a:gd name="T19" fmla="*/ 6 h 14"/>
                  <a:gd name="T20" fmla="*/ 26 w 52"/>
                  <a:gd name="T21" fmla="*/ 6 h 14"/>
                  <a:gd name="T22" fmla="*/ 24 w 52"/>
                  <a:gd name="T23" fmla="*/ 6 h 14"/>
                  <a:gd name="T24" fmla="*/ 22 w 52"/>
                  <a:gd name="T25" fmla="*/ 12 h 14"/>
                  <a:gd name="T26" fmla="*/ 14 w 52"/>
                  <a:gd name="T27" fmla="*/ 14 h 14"/>
                  <a:gd name="T28" fmla="*/ 10 w 52"/>
                  <a:gd name="T29" fmla="*/ 14 h 14"/>
                  <a:gd name="T30" fmla="*/ 4 w 52"/>
                  <a:gd name="T31" fmla="*/ 4 h 14"/>
                  <a:gd name="T32" fmla="*/ 0 w 52"/>
                  <a:gd name="T33" fmla="*/ 4 h 14"/>
                  <a:gd name="T34" fmla="*/ 0 w 52"/>
                  <a:gd name="T35" fmla="*/ 2 h 14"/>
                  <a:gd name="T36" fmla="*/ 8 w 52"/>
                  <a:gd name="T37" fmla="*/ 2 h 14"/>
                  <a:gd name="T38" fmla="*/ 14 w 52"/>
                  <a:gd name="T39" fmla="*/ 0 h 14"/>
                  <a:gd name="T40" fmla="*/ 22 w 52"/>
                  <a:gd name="T41" fmla="*/ 2 h 14"/>
                  <a:gd name="T42" fmla="*/ 26 w 52"/>
                  <a:gd name="T43" fmla="*/ 2 h 14"/>
                  <a:gd name="T44" fmla="*/ 10 w 52"/>
                  <a:gd name="T45" fmla="*/ 12 h 14"/>
                  <a:gd name="T46" fmla="*/ 6 w 52"/>
                  <a:gd name="T47" fmla="*/ 6 h 14"/>
                  <a:gd name="T48" fmla="*/ 6 w 52"/>
                  <a:gd name="T49" fmla="*/ 4 h 14"/>
                  <a:gd name="T50" fmla="*/ 14 w 52"/>
                  <a:gd name="T51" fmla="*/ 2 h 14"/>
                  <a:gd name="T52" fmla="*/ 22 w 52"/>
                  <a:gd name="T53" fmla="*/ 4 h 14"/>
                  <a:gd name="T54" fmla="*/ 22 w 52"/>
                  <a:gd name="T55" fmla="*/ 8 h 14"/>
                  <a:gd name="T56" fmla="*/ 18 w 52"/>
                  <a:gd name="T57" fmla="*/ 12 h 14"/>
                  <a:gd name="T58" fmla="*/ 10 w 52"/>
                  <a:gd name="T59" fmla="*/ 12 h 14"/>
                  <a:gd name="T60" fmla="*/ 42 w 52"/>
                  <a:gd name="T61" fmla="*/ 12 h 14"/>
                  <a:gd name="T62" fmla="*/ 46 w 52"/>
                  <a:gd name="T63" fmla="*/ 8 h 14"/>
                  <a:gd name="T64" fmla="*/ 46 w 52"/>
                  <a:gd name="T65" fmla="*/ 4 h 14"/>
                  <a:gd name="T66" fmla="*/ 42 w 52"/>
                  <a:gd name="T67" fmla="*/ 2 h 14"/>
                  <a:gd name="T68" fmla="*/ 32 w 52"/>
                  <a:gd name="T69" fmla="*/ 2 h 14"/>
                  <a:gd name="T70" fmla="*/ 30 w 52"/>
                  <a:gd name="T71" fmla="*/ 4 h 14"/>
                  <a:gd name="T72" fmla="*/ 34 w 52"/>
                  <a:gd name="T73" fmla="*/ 12 h 14"/>
                  <a:gd name="T74" fmla="*/ 38 w 52"/>
                  <a:gd name="T75" fmla="*/ 14 h 14"/>
                  <a:gd name="T76" fmla="*/ 42 w 52"/>
                  <a:gd name="T7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4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0"/>
                    </a:lnTo>
                    <a:lnTo>
                      <a:pt x="44" y="14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  <a:moveTo>
                      <a:pt x="42" y="12"/>
                    </a:moveTo>
                    <a:lnTo>
                      <a:pt x="42" y="12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2"/>
                    </a:lnTo>
                    <a:lnTo>
                      <a:pt x="42" y="12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732"/>
              <p:cNvSpPr>
                <a:spLocks noEditPoints="1"/>
              </p:cNvSpPr>
              <p:nvPr/>
            </p:nvSpPr>
            <p:spPr bwMode="auto">
              <a:xfrm>
                <a:off x="1884" y="3592"/>
                <a:ext cx="26" cy="14"/>
              </a:xfrm>
              <a:custGeom>
                <a:avLst/>
                <a:gdLst>
                  <a:gd name="T0" fmla="*/ 26 w 26"/>
                  <a:gd name="T1" fmla="*/ 6 h 14"/>
                  <a:gd name="T2" fmla="*/ 24 w 26"/>
                  <a:gd name="T3" fmla="*/ 6 h 14"/>
                  <a:gd name="T4" fmla="*/ 24 w 26"/>
                  <a:gd name="T5" fmla="*/ 6 h 14"/>
                  <a:gd name="T6" fmla="*/ 22 w 26"/>
                  <a:gd name="T7" fmla="*/ 12 h 14"/>
                  <a:gd name="T8" fmla="*/ 18 w 26"/>
                  <a:gd name="T9" fmla="*/ 14 h 14"/>
                  <a:gd name="T10" fmla="*/ 14 w 26"/>
                  <a:gd name="T11" fmla="*/ 14 h 14"/>
                  <a:gd name="T12" fmla="*/ 14 w 26"/>
                  <a:gd name="T13" fmla="*/ 14 h 14"/>
                  <a:gd name="T14" fmla="*/ 10 w 26"/>
                  <a:gd name="T15" fmla="*/ 14 h 14"/>
                  <a:gd name="T16" fmla="*/ 6 w 26"/>
                  <a:gd name="T17" fmla="*/ 10 h 14"/>
                  <a:gd name="T18" fmla="*/ 4 w 26"/>
                  <a:gd name="T19" fmla="*/ 4 h 14"/>
                  <a:gd name="T20" fmla="*/ 4 w 26"/>
                  <a:gd name="T21" fmla="*/ 4 h 14"/>
                  <a:gd name="T22" fmla="*/ 0 w 26"/>
                  <a:gd name="T23" fmla="*/ 4 h 14"/>
                  <a:gd name="T24" fmla="*/ 0 w 26"/>
                  <a:gd name="T25" fmla="*/ 4 h 14"/>
                  <a:gd name="T26" fmla="*/ 0 w 26"/>
                  <a:gd name="T27" fmla="*/ 2 h 14"/>
                  <a:gd name="T28" fmla="*/ 0 w 26"/>
                  <a:gd name="T29" fmla="*/ 2 h 14"/>
                  <a:gd name="T30" fmla="*/ 8 w 26"/>
                  <a:gd name="T31" fmla="*/ 2 h 14"/>
                  <a:gd name="T32" fmla="*/ 8 w 26"/>
                  <a:gd name="T33" fmla="*/ 2 h 14"/>
                  <a:gd name="T34" fmla="*/ 14 w 26"/>
                  <a:gd name="T35" fmla="*/ 0 h 14"/>
                  <a:gd name="T36" fmla="*/ 22 w 26"/>
                  <a:gd name="T37" fmla="*/ 2 h 14"/>
                  <a:gd name="T38" fmla="*/ 26 w 26"/>
                  <a:gd name="T39" fmla="*/ 2 h 14"/>
                  <a:gd name="T40" fmla="*/ 26 w 26"/>
                  <a:gd name="T41" fmla="*/ 6 h 14"/>
                  <a:gd name="T42" fmla="*/ 10 w 26"/>
                  <a:gd name="T43" fmla="*/ 12 h 14"/>
                  <a:gd name="T44" fmla="*/ 10 w 26"/>
                  <a:gd name="T45" fmla="*/ 12 h 14"/>
                  <a:gd name="T46" fmla="*/ 6 w 26"/>
                  <a:gd name="T47" fmla="*/ 8 h 14"/>
                  <a:gd name="T48" fmla="*/ 6 w 26"/>
                  <a:gd name="T49" fmla="*/ 6 h 14"/>
                  <a:gd name="T50" fmla="*/ 6 w 26"/>
                  <a:gd name="T51" fmla="*/ 4 h 14"/>
                  <a:gd name="T52" fmla="*/ 6 w 26"/>
                  <a:gd name="T53" fmla="*/ 4 h 14"/>
                  <a:gd name="T54" fmla="*/ 10 w 26"/>
                  <a:gd name="T55" fmla="*/ 2 h 14"/>
                  <a:gd name="T56" fmla="*/ 14 w 26"/>
                  <a:gd name="T57" fmla="*/ 2 h 14"/>
                  <a:gd name="T58" fmla="*/ 20 w 26"/>
                  <a:gd name="T59" fmla="*/ 2 h 14"/>
                  <a:gd name="T60" fmla="*/ 22 w 26"/>
                  <a:gd name="T61" fmla="*/ 4 h 14"/>
                  <a:gd name="T62" fmla="*/ 22 w 26"/>
                  <a:gd name="T63" fmla="*/ 4 h 14"/>
                  <a:gd name="T64" fmla="*/ 22 w 26"/>
                  <a:gd name="T65" fmla="*/ 8 h 14"/>
                  <a:gd name="T66" fmla="*/ 18 w 26"/>
                  <a:gd name="T67" fmla="*/ 12 h 14"/>
                  <a:gd name="T68" fmla="*/ 18 w 26"/>
                  <a:gd name="T69" fmla="*/ 12 h 14"/>
                  <a:gd name="T70" fmla="*/ 14 w 26"/>
                  <a:gd name="T71" fmla="*/ 14 h 14"/>
                  <a:gd name="T72" fmla="*/ 10 w 26"/>
                  <a:gd name="T73" fmla="*/ 12 h 14"/>
                  <a:gd name="T74" fmla="*/ 10 w 26"/>
                  <a:gd name="T7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4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6" y="1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2"/>
                    </a:moveTo>
                    <a:lnTo>
                      <a:pt x="10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733"/>
              <p:cNvSpPr/>
              <p:nvPr/>
            </p:nvSpPr>
            <p:spPr bwMode="auto">
              <a:xfrm>
                <a:off x="1910" y="364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734"/>
              <p:cNvSpPr/>
              <p:nvPr/>
            </p:nvSpPr>
            <p:spPr bwMode="auto">
              <a:xfrm>
                <a:off x="1896" y="364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Rectangle 2735"/>
              <p:cNvSpPr>
                <a:spLocks noChangeArrowheads="1"/>
              </p:cNvSpPr>
              <p:nvPr/>
            </p:nvSpPr>
            <p:spPr bwMode="auto">
              <a:xfrm>
                <a:off x="1718" y="3554"/>
                <a:ext cx="128" cy="126"/>
              </a:xfrm>
              <a:prstGeom prst="rect">
                <a:avLst/>
              </a:prstGeom>
              <a:solidFill>
                <a:srgbClr val="F05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736"/>
              <p:cNvSpPr/>
              <p:nvPr/>
            </p:nvSpPr>
            <p:spPr bwMode="auto">
              <a:xfrm>
                <a:off x="1806" y="359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737"/>
              <p:cNvSpPr/>
              <p:nvPr/>
            </p:nvSpPr>
            <p:spPr bwMode="auto">
              <a:xfrm>
                <a:off x="1756" y="3594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2738"/>
              <p:cNvSpPr/>
              <p:nvPr/>
            </p:nvSpPr>
            <p:spPr bwMode="auto">
              <a:xfrm>
                <a:off x="1736" y="364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4 h 40"/>
                  <a:gd name="T10" fmla="*/ 10 w 92"/>
                  <a:gd name="T11" fmla="*/ 8 h 40"/>
                  <a:gd name="T12" fmla="*/ 4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2 h 40"/>
                  <a:gd name="T34" fmla="*/ 90 w 92"/>
                  <a:gd name="T35" fmla="*/ 10 h 40"/>
                  <a:gd name="T36" fmla="*/ 82 w 92"/>
                  <a:gd name="T37" fmla="*/ 8 h 40"/>
                  <a:gd name="T38" fmla="*/ 70 w 92"/>
                  <a:gd name="T39" fmla="*/ 4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2739"/>
              <p:cNvSpPr/>
              <p:nvPr/>
            </p:nvSpPr>
            <p:spPr bwMode="auto">
              <a:xfrm>
                <a:off x="1736" y="364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4 h 40"/>
                  <a:gd name="T8" fmla="*/ 10 w 46"/>
                  <a:gd name="T9" fmla="*/ 8 h 40"/>
                  <a:gd name="T10" fmla="*/ 4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2740"/>
              <p:cNvSpPr/>
              <p:nvPr/>
            </p:nvSpPr>
            <p:spPr bwMode="auto">
              <a:xfrm>
                <a:off x="1764" y="3640"/>
                <a:ext cx="36" cy="18"/>
              </a:xfrm>
              <a:custGeom>
                <a:avLst/>
                <a:gdLst>
                  <a:gd name="T0" fmla="*/ 18 w 36"/>
                  <a:gd name="T1" fmla="*/ 0 h 18"/>
                  <a:gd name="T2" fmla="*/ 18 w 36"/>
                  <a:gd name="T3" fmla="*/ 0 h 18"/>
                  <a:gd name="T4" fmla="*/ 8 w 36"/>
                  <a:gd name="T5" fmla="*/ 0 h 18"/>
                  <a:gd name="T6" fmla="*/ 8 w 36"/>
                  <a:gd name="T7" fmla="*/ 0 h 18"/>
                  <a:gd name="T8" fmla="*/ 0 w 36"/>
                  <a:gd name="T9" fmla="*/ 2 h 18"/>
                  <a:gd name="T10" fmla="*/ 0 w 36"/>
                  <a:gd name="T11" fmla="*/ 2 h 18"/>
                  <a:gd name="T12" fmla="*/ 2 w 36"/>
                  <a:gd name="T13" fmla="*/ 8 h 18"/>
                  <a:gd name="T14" fmla="*/ 6 w 36"/>
                  <a:gd name="T15" fmla="*/ 14 h 18"/>
                  <a:gd name="T16" fmla="*/ 12 w 36"/>
                  <a:gd name="T17" fmla="*/ 18 h 18"/>
                  <a:gd name="T18" fmla="*/ 18 w 36"/>
                  <a:gd name="T19" fmla="*/ 18 h 18"/>
                  <a:gd name="T20" fmla="*/ 18 w 36"/>
                  <a:gd name="T21" fmla="*/ 18 h 18"/>
                  <a:gd name="T22" fmla="*/ 26 w 36"/>
                  <a:gd name="T23" fmla="*/ 18 h 18"/>
                  <a:gd name="T24" fmla="*/ 30 w 36"/>
                  <a:gd name="T25" fmla="*/ 14 h 18"/>
                  <a:gd name="T26" fmla="*/ 34 w 36"/>
                  <a:gd name="T27" fmla="*/ 8 h 18"/>
                  <a:gd name="T28" fmla="*/ 36 w 36"/>
                  <a:gd name="T29" fmla="*/ 2 h 18"/>
                  <a:gd name="T30" fmla="*/ 36 w 36"/>
                  <a:gd name="T31" fmla="*/ 2 h 18"/>
                  <a:gd name="T32" fmla="*/ 28 w 36"/>
                  <a:gd name="T33" fmla="*/ 0 h 18"/>
                  <a:gd name="T34" fmla="*/ 18 w 36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8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6" y="18"/>
                    </a:lnTo>
                    <a:lnTo>
                      <a:pt x="30" y="14"/>
                    </a:lnTo>
                    <a:lnTo>
                      <a:pt x="34" y="8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2741"/>
              <p:cNvSpPr/>
              <p:nvPr/>
            </p:nvSpPr>
            <p:spPr bwMode="auto">
              <a:xfrm>
                <a:off x="1764" y="3640"/>
                <a:ext cx="18" cy="18"/>
              </a:xfrm>
              <a:custGeom>
                <a:avLst/>
                <a:gdLst>
                  <a:gd name="T0" fmla="*/ 18 w 18"/>
                  <a:gd name="T1" fmla="*/ 0 h 18"/>
                  <a:gd name="T2" fmla="*/ 8 w 18"/>
                  <a:gd name="T3" fmla="*/ 0 h 18"/>
                  <a:gd name="T4" fmla="*/ 8 w 18"/>
                  <a:gd name="T5" fmla="*/ 0 h 18"/>
                  <a:gd name="T6" fmla="*/ 0 w 18"/>
                  <a:gd name="T7" fmla="*/ 2 h 18"/>
                  <a:gd name="T8" fmla="*/ 0 w 18"/>
                  <a:gd name="T9" fmla="*/ 2 h 18"/>
                  <a:gd name="T10" fmla="*/ 2 w 18"/>
                  <a:gd name="T11" fmla="*/ 8 h 18"/>
                  <a:gd name="T12" fmla="*/ 6 w 18"/>
                  <a:gd name="T13" fmla="*/ 14 h 18"/>
                  <a:gd name="T14" fmla="*/ 12 w 18"/>
                  <a:gd name="T15" fmla="*/ 18 h 18"/>
                  <a:gd name="T16" fmla="*/ 18 w 18"/>
                  <a:gd name="T17" fmla="*/ 18 h 18"/>
                  <a:gd name="T18" fmla="*/ 18 w 18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7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2742"/>
              <p:cNvSpPr/>
              <p:nvPr/>
            </p:nvSpPr>
            <p:spPr bwMode="auto">
              <a:xfrm>
                <a:off x="1768" y="3640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8 w 30"/>
                  <a:gd name="T17" fmla="*/ 14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4 h 16"/>
                  <a:gd name="T24" fmla="*/ 26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4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4"/>
                    </a:lnTo>
                    <a:lnTo>
                      <a:pt x="26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2743"/>
              <p:cNvSpPr/>
              <p:nvPr/>
            </p:nvSpPr>
            <p:spPr bwMode="auto">
              <a:xfrm>
                <a:off x="1768" y="3640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8 w 14"/>
                  <a:gd name="T15" fmla="*/ 14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DCB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2744"/>
              <p:cNvSpPr/>
              <p:nvPr/>
            </p:nvSpPr>
            <p:spPr bwMode="auto">
              <a:xfrm>
                <a:off x="1772" y="3626"/>
                <a:ext cx="20" cy="18"/>
              </a:xfrm>
              <a:custGeom>
                <a:avLst/>
                <a:gdLst>
                  <a:gd name="T0" fmla="*/ 20 w 20"/>
                  <a:gd name="T1" fmla="*/ 0 h 18"/>
                  <a:gd name="T2" fmla="*/ 0 w 20"/>
                  <a:gd name="T3" fmla="*/ 0 h 18"/>
                  <a:gd name="T4" fmla="*/ 0 w 20"/>
                  <a:gd name="T5" fmla="*/ 14 h 18"/>
                  <a:gd name="T6" fmla="*/ 10 w 20"/>
                  <a:gd name="T7" fmla="*/ 18 h 18"/>
                  <a:gd name="T8" fmla="*/ 20 w 20"/>
                  <a:gd name="T9" fmla="*/ 14 h 18"/>
                  <a:gd name="T10" fmla="*/ 2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2745"/>
              <p:cNvSpPr/>
              <p:nvPr/>
            </p:nvSpPr>
            <p:spPr bwMode="auto">
              <a:xfrm>
                <a:off x="1772" y="3626"/>
                <a:ext cx="10" cy="18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0 h 18"/>
                  <a:gd name="T4" fmla="*/ 0 w 10"/>
                  <a:gd name="T5" fmla="*/ 14 h 18"/>
                  <a:gd name="T6" fmla="*/ 10 w 10"/>
                  <a:gd name="T7" fmla="*/ 18 h 18"/>
                  <a:gd name="T8" fmla="*/ 10 w 10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1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2746"/>
              <p:cNvSpPr/>
              <p:nvPr/>
            </p:nvSpPr>
            <p:spPr bwMode="auto">
              <a:xfrm>
                <a:off x="1760" y="356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0 w 46"/>
                  <a:gd name="T3" fmla="*/ 0 h 64"/>
                  <a:gd name="T4" fmla="*/ 20 w 46"/>
                  <a:gd name="T5" fmla="*/ 0 h 64"/>
                  <a:gd name="T6" fmla="*/ 12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2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2747"/>
              <p:cNvSpPr/>
              <p:nvPr/>
            </p:nvSpPr>
            <p:spPr bwMode="auto">
              <a:xfrm>
                <a:off x="1760" y="356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2748"/>
              <p:cNvSpPr/>
              <p:nvPr/>
            </p:nvSpPr>
            <p:spPr bwMode="auto">
              <a:xfrm>
                <a:off x="1774" y="3624"/>
                <a:ext cx="16" cy="6"/>
              </a:xfrm>
              <a:custGeom>
                <a:avLst/>
                <a:gdLst>
                  <a:gd name="T0" fmla="*/ 0 w 16"/>
                  <a:gd name="T1" fmla="*/ 4 h 6"/>
                  <a:gd name="T2" fmla="*/ 0 w 16"/>
                  <a:gd name="T3" fmla="*/ 4 h 6"/>
                  <a:gd name="T4" fmla="*/ 8 w 16"/>
                  <a:gd name="T5" fmla="*/ 6 h 6"/>
                  <a:gd name="T6" fmla="*/ 8 w 16"/>
                  <a:gd name="T7" fmla="*/ 6 h 6"/>
                  <a:gd name="T8" fmla="*/ 16 w 16"/>
                  <a:gd name="T9" fmla="*/ 4 h 6"/>
                  <a:gd name="T10" fmla="*/ 16 w 16"/>
                  <a:gd name="T11" fmla="*/ 4 h 6"/>
                  <a:gd name="T12" fmla="*/ 14 w 16"/>
                  <a:gd name="T13" fmla="*/ 0 h 6"/>
                  <a:gd name="T14" fmla="*/ 8 w 16"/>
                  <a:gd name="T15" fmla="*/ 0 h 6"/>
                  <a:gd name="T16" fmla="*/ 8 w 16"/>
                  <a:gd name="T17" fmla="*/ 0 h 6"/>
                  <a:gd name="T18" fmla="*/ 4 w 16"/>
                  <a:gd name="T19" fmla="*/ 0 h 6"/>
                  <a:gd name="T20" fmla="*/ 0 w 16"/>
                  <a:gd name="T21" fmla="*/ 4 h 6"/>
                  <a:gd name="T22" fmla="*/ 0 w 16"/>
                  <a:gd name="T2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2749"/>
              <p:cNvSpPr/>
              <p:nvPr/>
            </p:nvSpPr>
            <p:spPr bwMode="auto">
              <a:xfrm>
                <a:off x="1774" y="3624"/>
                <a:ext cx="8" cy="6"/>
              </a:xfrm>
              <a:custGeom>
                <a:avLst/>
                <a:gdLst>
                  <a:gd name="T0" fmla="*/ 0 w 8"/>
                  <a:gd name="T1" fmla="*/ 4 h 6"/>
                  <a:gd name="T2" fmla="*/ 0 w 8"/>
                  <a:gd name="T3" fmla="*/ 4 h 6"/>
                  <a:gd name="T4" fmla="*/ 8 w 8"/>
                  <a:gd name="T5" fmla="*/ 6 h 6"/>
                  <a:gd name="T6" fmla="*/ 8 w 8"/>
                  <a:gd name="T7" fmla="*/ 0 h 6"/>
                  <a:gd name="T8" fmla="*/ 8 w 8"/>
                  <a:gd name="T9" fmla="*/ 0 h 6"/>
                  <a:gd name="T10" fmla="*/ 4 w 8"/>
                  <a:gd name="T11" fmla="*/ 0 h 6"/>
                  <a:gd name="T12" fmla="*/ 0 w 8"/>
                  <a:gd name="T13" fmla="*/ 4 h 6"/>
                  <a:gd name="T14" fmla="*/ 0 w 8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0" y="4"/>
                    </a:moveTo>
                    <a:lnTo>
                      <a:pt x="0" y="4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2750"/>
              <p:cNvSpPr/>
              <p:nvPr/>
            </p:nvSpPr>
            <p:spPr bwMode="auto">
              <a:xfrm>
                <a:off x="1782" y="364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2751"/>
              <p:cNvSpPr/>
              <p:nvPr/>
            </p:nvSpPr>
            <p:spPr bwMode="auto">
              <a:xfrm>
                <a:off x="1768" y="364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2752"/>
              <p:cNvSpPr>
                <a:spLocks noEditPoints="1"/>
              </p:cNvSpPr>
              <p:nvPr/>
            </p:nvSpPr>
            <p:spPr bwMode="auto">
              <a:xfrm>
                <a:off x="1756" y="3590"/>
                <a:ext cx="52" cy="16"/>
              </a:xfrm>
              <a:custGeom>
                <a:avLst/>
                <a:gdLst>
                  <a:gd name="T0" fmla="*/ 26 w 52"/>
                  <a:gd name="T1" fmla="*/ 2 h 16"/>
                  <a:gd name="T2" fmla="*/ 30 w 52"/>
                  <a:gd name="T3" fmla="*/ 2 h 16"/>
                  <a:gd name="T4" fmla="*/ 46 w 52"/>
                  <a:gd name="T5" fmla="*/ 2 h 16"/>
                  <a:gd name="T6" fmla="*/ 52 w 52"/>
                  <a:gd name="T7" fmla="*/ 2 h 16"/>
                  <a:gd name="T8" fmla="*/ 52 w 52"/>
                  <a:gd name="T9" fmla="*/ 4 h 16"/>
                  <a:gd name="T10" fmla="*/ 48 w 52"/>
                  <a:gd name="T11" fmla="*/ 4 h 16"/>
                  <a:gd name="T12" fmla="*/ 46 w 52"/>
                  <a:gd name="T13" fmla="*/ 12 h 16"/>
                  <a:gd name="T14" fmla="*/ 40 w 52"/>
                  <a:gd name="T15" fmla="*/ 16 h 16"/>
                  <a:gd name="T16" fmla="*/ 34 w 52"/>
                  <a:gd name="T17" fmla="*/ 14 h 16"/>
                  <a:gd name="T18" fmla="*/ 28 w 52"/>
                  <a:gd name="T19" fmla="*/ 6 h 16"/>
                  <a:gd name="T20" fmla="*/ 26 w 52"/>
                  <a:gd name="T21" fmla="*/ 6 h 16"/>
                  <a:gd name="T22" fmla="*/ 24 w 52"/>
                  <a:gd name="T23" fmla="*/ 6 h 16"/>
                  <a:gd name="T24" fmla="*/ 22 w 52"/>
                  <a:gd name="T25" fmla="*/ 12 h 16"/>
                  <a:gd name="T26" fmla="*/ 14 w 52"/>
                  <a:gd name="T27" fmla="*/ 16 h 16"/>
                  <a:gd name="T28" fmla="*/ 10 w 52"/>
                  <a:gd name="T29" fmla="*/ 14 h 16"/>
                  <a:gd name="T30" fmla="*/ 4 w 52"/>
                  <a:gd name="T31" fmla="*/ 4 h 16"/>
                  <a:gd name="T32" fmla="*/ 0 w 52"/>
                  <a:gd name="T33" fmla="*/ 4 h 16"/>
                  <a:gd name="T34" fmla="*/ 0 w 52"/>
                  <a:gd name="T35" fmla="*/ 2 h 16"/>
                  <a:gd name="T36" fmla="*/ 8 w 52"/>
                  <a:gd name="T37" fmla="*/ 2 h 16"/>
                  <a:gd name="T38" fmla="*/ 14 w 52"/>
                  <a:gd name="T39" fmla="*/ 0 h 16"/>
                  <a:gd name="T40" fmla="*/ 22 w 52"/>
                  <a:gd name="T41" fmla="*/ 2 h 16"/>
                  <a:gd name="T42" fmla="*/ 26 w 52"/>
                  <a:gd name="T43" fmla="*/ 2 h 16"/>
                  <a:gd name="T44" fmla="*/ 10 w 52"/>
                  <a:gd name="T45" fmla="*/ 14 h 16"/>
                  <a:gd name="T46" fmla="*/ 6 w 52"/>
                  <a:gd name="T47" fmla="*/ 6 h 16"/>
                  <a:gd name="T48" fmla="*/ 8 w 52"/>
                  <a:gd name="T49" fmla="*/ 4 h 16"/>
                  <a:gd name="T50" fmla="*/ 16 w 52"/>
                  <a:gd name="T51" fmla="*/ 2 h 16"/>
                  <a:gd name="T52" fmla="*/ 24 w 52"/>
                  <a:gd name="T53" fmla="*/ 4 h 16"/>
                  <a:gd name="T54" fmla="*/ 22 w 52"/>
                  <a:gd name="T55" fmla="*/ 8 h 16"/>
                  <a:gd name="T56" fmla="*/ 18 w 52"/>
                  <a:gd name="T57" fmla="*/ 12 h 16"/>
                  <a:gd name="T58" fmla="*/ 10 w 52"/>
                  <a:gd name="T59" fmla="*/ 14 h 16"/>
                  <a:gd name="T60" fmla="*/ 42 w 52"/>
                  <a:gd name="T61" fmla="*/ 14 h 16"/>
                  <a:gd name="T62" fmla="*/ 46 w 52"/>
                  <a:gd name="T63" fmla="*/ 8 h 16"/>
                  <a:gd name="T64" fmla="*/ 46 w 52"/>
                  <a:gd name="T65" fmla="*/ 4 h 16"/>
                  <a:gd name="T66" fmla="*/ 42 w 52"/>
                  <a:gd name="T67" fmla="*/ 2 h 16"/>
                  <a:gd name="T68" fmla="*/ 32 w 52"/>
                  <a:gd name="T69" fmla="*/ 2 h 16"/>
                  <a:gd name="T70" fmla="*/ 30 w 52"/>
                  <a:gd name="T71" fmla="*/ 4 h 16"/>
                  <a:gd name="T72" fmla="*/ 34 w 52"/>
                  <a:gd name="T73" fmla="*/ 12 h 16"/>
                  <a:gd name="T74" fmla="*/ 38 w 52"/>
                  <a:gd name="T75" fmla="*/ 14 h 16"/>
                  <a:gd name="T76" fmla="*/ 42 w 52"/>
                  <a:gd name="T7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16">
                    <a:moveTo>
                      <a:pt x="26" y="2"/>
                    </a:moveTo>
                    <a:lnTo>
                      <a:pt x="26" y="2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0" y="16"/>
                    </a:lnTo>
                    <a:lnTo>
                      <a:pt x="40" y="16"/>
                    </a:lnTo>
                    <a:lnTo>
                      <a:pt x="34" y="14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2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  <a:moveTo>
                      <a:pt x="42" y="14"/>
                    </a:moveTo>
                    <a:lnTo>
                      <a:pt x="42" y="14"/>
                    </a:lnTo>
                    <a:lnTo>
                      <a:pt x="46" y="8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2" y="2"/>
                    </a:lnTo>
                    <a:lnTo>
                      <a:pt x="38" y="2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8" y="14"/>
                    </a:lnTo>
                    <a:lnTo>
                      <a:pt x="42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2753"/>
              <p:cNvSpPr>
                <a:spLocks noEditPoints="1"/>
              </p:cNvSpPr>
              <p:nvPr/>
            </p:nvSpPr>
            <p:spPr bwMode="auto">
              <a:xfrm>
                <a:off x="1756" y="3590"/>
                <a:ext cx="26" cy="16"/>
              </a:xfrm>
              <a:custGeom>
                <a:avLst/>
                <a:gdLst>
                  <a:gd name="T0" fmla="*/ 26 w 26"/>
                  <a:gd name="T1" fmla="*/ 6 h 16"/>
                  <a:gd name="T2" fmla="*/ 24 w 26"/>
                  <a:gd name="T3" fmla="*/ 6 h 16"/>
                  <a:gd name="T4" fmla="*/ 24 w 26"/>
                  <a:gd name="T5" fmla="*/ 6 h 16"/>
                  <a:gd name="T6" fmla="*/ 22 w 26"/>
                  <a:gd name="T7" fmla="*/ 12 h 16"/>
                  <a:gd name="T8" fmla="*/ 18 w 26"/>
                  <a:gd name="T9" fmla="*/ 14 h 16"/>
                  <a:gd name="T10" fmla="*/ 14 w 26"/>
                  <a:gd name="T11" fmla="*/ 16 h 16"/>
                  <a:gd name="T12" fmla="*/ 14 w 26"/>
                  <a:gd name="T13" fmla="*/ 16 h 16"/>
                  <a:gd name="T14" fmla="*/ 10 w 26"/>
                  <a:gd name="T15" fmla="*/ 14 h 16"/>
                  <a:gd name="T16" fmla="*/ 6 w 26"/>
                  <a:gd name="T17" fmla="*/ 12 h 16"/>
                  <a:gd name="T18" fmla="*/ 4 w 26"/>
                  <a:gd name="T19" fmla="*/ 4 h 16"/>
                  <a:gd name="T20" fmla="*/ 4 w 26"/>
                  <a:gd name="T21" fmla="*/ 4 h 16"/>
                  <a:gd name="T22" fmla="*/ 0 w 26"/>
                  <a:gd name="T23" fmla="*/ 4 h 16"/>
                  <a:gd name="T24" fmla="*/ 0 w 26"/>
                  <a:gd name="T25" fmla="*/ 4 h 16"/>
                  <a:gd name="T26" fmla="*/ 0 w 26"/>
                  <a:gd name="T27" fmla="*/ 2 h 16"/>
                  <a:gd name="T28" fmla="*/ 0 w 26"/>
                  <a:gd name="T29" fmla="*/ 2 h 16"/>
                  <a:gd name="T30" fmla="*/ 8 w 26"/>
                  <a:gd name="T31" fmla="*/ 2 h 16"/>
                  <a:gd name="T32" fmla="*/ 8 w 26"/>
                  <a:gd name="T33" fmla="*/ 2 h 16"/>
                  <a:gd name="T34" fmla="*/ 14 w 26"/>
                  <a:gd name="T35" fmla="*/ 0 h 16"/>
                  <a:gd name="T36" fmla="*/ 22 w 26"/>
                  <a:gd name="T37" fmla="*/ 2 h 16"/>
                  <a:gd name="T38" fmla="*/ 26 w 26"/>
                  <a:gd name="T39" fmla="*/ 2 h 16"/>
                  <a:gd name="T40" fmla="*/ 26 w 26"/>
                  <a:gd name="T41" fmla="*/ 6 h 16"/>
                  <a:gd name="T42" fmla="*/ 10 w 26"/>
                  <a:gd name="T43" fmla="*/ 14 h 16"/>
                  <a:gd name="T44" fmla="*/ 10 w 26"/>
                  <a:gd name="T45" fmla="*/ 14 h 16"/>
                  <a:gd name="T46" fmla="*/ 6 w 26"/>
                  <a:gd name="T47" fmla="*/ 8 h 16"/>
                  <a:gd name="T48" fmla="*/ 6 w 26"/>
                  <a:gd name="T49" fmla="*/ 6 h 16"/>
                  <a:gd name="T50" fmla="*/ 8 w 26"/>
                  <a:gd name="T51" fmla="*/ 4 h 16"/>
                  <a:gd name="T52" fmla="*/ 8 w 26"/>
                  <a:gd name="T53" fmla="*/ 4 h 16"/>
                  <a:gd name="T54" fmla="*/ 10 w 26"/>
                  <a:gd name="T55" fmla="*/ 2 h 16"/>
                  <a:gd name="T56" fmla="*/ 16 w 26"/>
                  <a:gd name="T57" fmla="*/ 2 h 16"/>
                  <a:gd name="T58" fmla="*/ 20 w 26"/>
                  <a:gd name="T59" fmla="*/ 2 h 16"/>
                  <a:gd name="T60" fmla="*/ 24 w 26"/>
                  <a:gd name="T61" fmla="*/ 4 h 16"/>
                  <a:gd name="T62" fmla="*/ 24 w 26"/>
                  <a:gd name="T63" fmla="*/ 4 h 16"/>
                  <a:gd name="T64" fmla="*/ 22 w 26"/>
                  <a:gd name="T65" fmla="*/ 8 h 16"/>
                  <a:gd name="T66" fmla="*/ 18 w 26"/>
                  <a:gd name="T67" fmla="*/ 12 h 16"/>
                  <a:gd name="T68" fmla="*/ 18 w 26"/>
                  <a:gd name="T69" fmla="*/ 12 h 16"/>
                  <a:gd name="T70" fmla="*/ 14 w 26"/>
                  <a:gd name="T71" fmla="*/ 14 h 16"/>
                  <a:gd name="T72" fmla="*/ 10 w 26"/>
                  <a:gd name="T73" fmla="*/ 14 h 16"/>
                  <a:gd name="T74" fmla="*/ 10 w 26"/>
                  <a:gd name="T7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" h="16">
                    <a:moveTo>
                      <a:pt x="26" y="6"/>
                    </a:moveTo>
                    <a:lnTo>
                      <a:pt x="24" y="6"/>
                    </a:lnTo>
                    <a:lnTo>
                      <a:pt x="24" y="6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0" y="14"/>
                    </a:lnTo>
                    <a:lnTo>
                      <a:pt x="6" y="1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6" y="6"/>
                    </a:lnTo>
                    <a:close/>
                    <a:moveTo>
                      <a:pt x="10" y="14"/>
                    </a:moveTo>
                    <a:lnTo>
                      <a:pt x="10" y="14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Rectangle 2754"/>
              <p:cNvSpPr>
                <a:spLocks noChangeArrowheads="1"/>
              </p:cNvSpPr>
              <p:nvPr/>
            </p:nvSpPr>
            <p:spPr bwMode="auto">
              <a:xfrm>
                <a:off x="1334" y="3554"/>
                <a:ext cx="128" cy="126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2755"/>
              <p:cNvSpPr/>
              <p:nvPr/>
            </p:nvSpPr>
            <p:spPr bwMode="auto">
              <a:xfrm>
                <a:off x="1422" y="359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2756"/>
              <p:cNvSpPr/>
              <p:nvPr/>
            </p:nvSpPr>
            <p:spPr bwMode="auto">
              <a:xfrm>
                <a:off x="1374" y="359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2757"/>
              <p:cNvSpPr/>
              <p:nvPr/>
            </p:nvSpPr>
            <p:spPr bwMode="auto">
              <a:xfrm>
                <a:off x="1352" y="364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6 h 40"/>
                  <a:gd name="T10" fmla="*/ 10 w 92"/>
                  <a:gd name="T11" fmla="*/ 8 h 40"/>
                  <a:gd name="T12" fmla="*/ 4 w 92"/>
                  <a:gd name="T13" fmla="*/ 12 h 40"/>
                  <a:gd name="T14" fmla="*/ 2 w 92"/>
                  <a:gd name="T15" fmla="*/ 14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4 h 40"/>
                  <a:gd name="T34" fmla="*/ 90 w 92"/>
                  <a:gd name="T35" fmla="*/ 12 h 40"/>
                  <a:gd name="T36" fmla="*/ 82 w 92"/>
                  <a:gd name="T37" fmla="*/ 8 h 40"/>
                  <a:gd name="T38" fmla="*/ 72 w 92"/>
                  <a:gd name="T39" fmla="*/ 6 h 40"/>
                  <a:gd name="T40" fmla="*/ 58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2" y="6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2758"/>
              <p:cNvSpPr/>
              <p:nvPr/>
            </p:nvSpPr>
            <p:spPr bwMode="auto">
              <a:xfrm>
                <a:off x="1352" y="364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46 w 46"/>
                  <a:gd name="T3" fmla="*/ 0 h 40"/>
                  <a:gd name="T4" fmla="*/ 36 w 46"/>
                  <a:gd name="T5" fmla="*/ 0 h 40"/>
                  <a:gd name="T6" fmla="*/ 36 w 46"/>
                  <a:gd name="T7" fmla="*/ 0 h 40"/>
                  <a:gd name="T8" fmla="*/ 22 w 46"/>
                  <a:gd name="T9" fmla="*/ 6 h 40"/>
                  <a:gd name="T10" fmla="*/ 10 w 46"/>
                  <a:gd name="T11" fmla="*/ 8 h 40"/>
                  <a:gd name="T12" fmla="*/ 4 w 46"/>
                  <a:gd name="T13" fmla="*/ 12 h 40"/>
                  <a:gd name="T14" fmla="*/ 2 w 46"/>
                  <a:gd name="T15" fmla="*/ 14 h 40"/>
                  <a:gd name="T16" fmla="*/ 0 w 46"/>
                  <a:gd name="T17" fmla="*/ 16 h 40"/>
                  <a:gd name="T18" fmla="*/ 0 w 46"/>
                  <a:gd name="T19" fmla="*/ 16 h 40"/>
                  <a:gd name="T20" fmla="*/ 0 w 46"/>
                  <a:gd name="T21" fmla="*/ 40 h 40"/>
                  <a:gd name="T22" fmla="*/ 0 w 46"/>
                  <a:gd name="T23" fmla="*/ 40 h 40"/>
                  <a:gd name="T24" fmla="*/ 46 w 46"/>
                  <a:gd name="T25" fmla="*/ 40 h 40"/>
                  <a:gd name="T26" fmla="*/ 46 w 46"/>
                  <a:gd name="T27" fmla="*/ 0 h 40"/>
                  <a:gd name="T28" fmla="*/ 46 w 46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2759"/>
              <p:cNvSpPr/>
              <p:nvPr/>
            </p:nvSpPr>
            <p:spPr bwMode="auto">
              <a:xfrm>
                <a:off x="1386" y="3640"/>
                <a:ext cx="26" cy="14"/>
              </a:xfrm>
              <a:custGeom>
                <a:avLst/>
                <a:gdLst>
                  <a:gd name="T0" fmla="*/ 12 w 26"/>
                  <a:gd name="T1" fmla="*/ 0 h 14"/>
                  <a:gd name="T2" fmla="*/ 12 w 26"/>
                  <a:gd name="T3" fmla="*/ 0 h 14"/>
                  <a:gd name="T4" fmla="*/ 2 w 26"/>
                  <a:gd name="T5" fmla="*/ 0 h 14"/>
                  <a:gd name="T6" fmla="*/ 2 w 26"/>
                  <a:gd name="T7" fmla="*/ 0 h 14"/>
                  <a:gd name="T8" fmla="*/ 0 w 26"/>
                  <a:gd name="T9" fmla="*/ 2 h 14"/>
                  <a:gd name="T10" fmla="*/ 0 w 26"/>
                  <a:gd name="T11" fmla="*/ 2 h 14"/>
                  <a:gd name="T12" fmla="*/ 0 w 26"/>
                  <a:gd name="T13" fmla="*/ 2 h 14"/>
                  <a:gd name="T14" fmla="*/ 0 w 26"/>
                  <a:gd name="T15" fmla="*/ 2 h 14"/>
                  <a:gd name="T16" fmla="*/ 0 w 26"/>
                  <a:gd name="T17" fmla="*/ 6 h 14"/>
                  <a:gd name="T18" fmla="*/ 4 w 26"/>
                  <a:gd name="T19" fmla="*/ 10 h 14"/>
                  <a:gd name="T20" fmla="*/ 8 w 26"/>
                  <a:gd name="T21" fmla="*/ 14 h 14"/>
                  <a:gd name="T22" fmla="*/ 12 w 26"/>
                  <a:gd name="T23" fmla="*/ 14 h 14"/>
                  <a:gd name="T24" fmla="*/ 12 w 26"/>
                  <a:gd name="T25" fmla="*/ 14 h 14"/>
                  <a:gd name="T26" fmla="*/ 12 w 26"/>
                  <a:gd name="T27" fmla="*/ 14 h 14"/>
                  <a:gd name="T28" fmla="*/ 18 w 26"/>
                  <a:gd name="T29" fmla="*/ 14 h 14"/>
                  <a:gd name="T30" fmla="*/ 22 w 26"/>
                  <a:gd name="T31" fmla="*/ 10 h 14"/>
                  <a:gd name="T32" fmla="*/ 26 w 26"/>
                  <a:gd name="T33" fmla="*/ 6 h 14"/>
                  <a:gd name="T34" fmla="*/ 26 w 26"/>
                  <a:gd name="T35" fmla="*/ 2 h 14"/>
                  <a:gd name="T36" fmla="*/ 26 w 26"/>
                  <a:gd name="T37" fmla="*/ 2 h 14"/>
                  <a:gd name="T38" fmla="*/ 26 w 26"/>
                  <a:gd name="T39" fmla="*/ 2 h 14"/>
                  <a:gd name="T40" fmla="*/ 26 w 26"/>
                  <a:gd name="T41" fmla="*/ 2 h 14"/>
                  <a:gd name="T42" fmla="*/ 24 w 26"/>
                  <a:gd name="T43" fmla="*/ 0 h 14"/>
                  <a:gd name="T44" fmla="*/ 12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2760"/>
              <p:cNvSpPr/>
              <p:nvPr/>
            </p:nvSpPr>
            <p:spPr bwMode="auto">
              <a:xfrm>
                <a:off x="1386" y="3640"/>
                <a:ext cx="12" cy="14"/>
              </a:xfrm>
              <a:custGeom>
                <a:avLst/>
                <a:gdLst>
                  <a:gd name="T0" fmla="*/ 12 w 12"/>
                  <a:gd name="T1" fmla="*/ 0 h 14"/>
                  <a:gd name="T2" fmla="*/ 12 w 12"/>
                  <a:gd name="T3" fmla="*/ 0 h 14"/>
                  <a:gd name="T4" fmla="*/ 2 w 12"/>
                  <a:gd name="T5" fmla="*/ 0 h 14"/>
                  <a:gd name="T6" fmla="*/ 2 w 12"/>
                  <a:gd name="T7" fmla="*/ 0 h 14"/>
                  <a:gd name="T8" fmla="*/ 0 w 12"/>
                  <a:gd name="T9" fmla="*/ 2 h 14"/>
                  <a:gd name="T10" fmla="*/ 0 w 12"/>
                  <a:gd name="T11" fmla="*/ 2 h 14"/>
                  <a:gd name="T12" fmla="*/ 0 w 12"/>
                  <a:gd name="T13" fmla="*/ 2 h 14"/>
                  <a:gd name="T14" fmla="*/ 0 w 12"/>
                  <a:gd name="T15" fmla="*/ 2 h 14"/>
                  <a:gd name="T16" fmla="*/ 0 w 12"/>
                  <a:gd name="T17" fmla="*/ 6 h 14"/>
                  <a:gd name="T18" fmla="*/ 4 w 12"/>
                  <a:gd name="T19" fmla="*/ 10 h 14"/>
                  <a:gd name="T20" fmla="*/ 8 w 12"/>
                  <a:gd name="T21" fmla="*/ 14 h 14"/>
                  <a:gd name="T22" fmla="*/ 12 w 12"/>
                  <a:gd name="T23" fmla="*/ 14 h 14"/>
                  <a:gd name="T24" fmla="*/ 12 w 12"/>
                  <a:gd name="T25" fmla="*/ 14 h 14"/>
                  <a:gd name="T26" fmla="*/ 12 w 12"/>
                  <a:gd name="T27" fmla="*/ 14 h 14"/>
                  <a:gd name="T28" fmla="*/ 12 w 12"/>
                  <a:gd name="T29" fmla="*/ 0 h 14"/>
                  <a:gd name="T30" fmla="*/ 12 w 12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2761"/>
              <p:cNvSpPr/>
              <p:nvPr/>
            </p:nvSpPr>
            <p:spPr bwMode="auto">
              <a:xfrm>
                <a:off x="1388" y="3626"/>
                <a:ext cx="22" cy="26"/>
              </a:xfrm>
              <a:custGeom>
                <a:avLst/>
                <a:gdLst>
                  <a:gd name="T0" fmla="*/ 10 w 22"/>
                  <a:gd name="T1" fmla="*/ 26 h 26"/>
                  <a:gd name="T2" fmla="*/ 10 w 22"/>
                  <a:gd name="T3" fmla="*/ 26 h 26"/>
                  <a:gd name="T4" fmla="*/ 6 w 22"/>
                  <a:gd name="T5" fmla="*/ 24 h 26"/>
                  <a:gd name="T6" fmla="*/ 4 w 22"/>
                  <a:gd name="T7" fmla="*/ 22 h 26"/>
                  <a:gd name="T8" fmla="*/ 2 w 22"/>
                  <a:gd name="T9" fmla="*/ 20 h 26"/>
                  <a:gd name="T10" fmla="*/ 0 w 22"/>
                  <a:gd name="T11" fmla="*/ 16 h 26"/>
                  <a:gd name="T12" fmla="*/ 0 w 22"/>
                  <a:gd name="T13" fmla="*/ 16 h 26"/>
                  <a:gd name="T14" fmla="*/ 0 w 22"/>
                  <a:gd name="T15" fmla="*/ 16 h 26"/>
                  <a:gd name="T16" fmla="*/ 0 w 22"/>
                  <a:gd name="T17" fmla="*/ 0 h 26"/>
                  <a:gd name="T18" fmla="*/ 22 w 22"/>
                  <a:gd name="T19" fmla="*/ 0 h 26"/>
                  <a:gd name="T20" fmla="*/ 22 w 22"/>
                  <a:gd name="T21" fmla="*/ 16 h 26"/>
                  <a:gd name="T22" fmla="*/ 22 w 22"/>
                  <a:gd name="T23" fmla="*/ 16 h 26"/>
                  <a:gd name="T24" fmla="*/ 22 w 22"/>
                  <a:gd name="T25" fmla="*/ 16 h 26"/>
                  <a:gd name="T26" fmla="*/ 20 w 22"/>
                  <a:gd name="T27" fmla="*/ 20 h 26"/>
                  <a:gd name="T28" fmla="*/ 18 w 22"/>
                  <a:gd name="T29" fmla="*/ 22 h 26"/>
                  <a:gd name="T30" fmla="*/ 14 w 22"/>
                  <a:gd name="T31" fmla="*/ 24 h 26"/>
                  <a:gd name="T32" fmla="*/ 10 w 22"/>
                  <a:gd name="T33" fmla="*/ 26 h 26"/>
                  <a:gd name="T34" fmla="*/ 10 w 22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2762"/>
              <p:cNvSpPr/>
              <p:nvPr/>
            </p:nvSpPr>
            <p:spPr bwMode="auto">
              <a:xfrm>
                <a:off x="1388" y="3626"/>
                <a:ext cx="10" cy="26"/>
              </a:xfrm>
              <a:custGeom>
                <a:avLst/>
                <a:gdLst>
                  <a:gd name="T0" fmla="*/ 10 w 10"/>
                  <a:gd name="T1" fmla="*/ 26 h 26"/>
                  <a:gd name="T2" fmla="*/ 10 w 10"/>
                  <a:gd name="T3" fmla="*/ 26 h 26"/>
                  <a:gd name="T4" fmla="*/ 6 w 10"/>
                  <a:gd name="T5" fmla="*/ 24 h 26"/>
                  <a:gd name="T6" fmla="*/ 4 w 10"/>
                  <a:gd name="T7" fmla="*/ 22 h 26"/>
                  <a:gd name="T8" fmla="*/ 2 w 10"/>
                  <a:gd name="T9" fmla="*/ 20 h 26"/>
                  <a:gd name="T10" fmla="*/ 0 w 10"/>
                  <a:gd name="T11" fmla="*/ 16 h 26"/>
                  <a:gd name="T12" fmla="*/ 0 w 10"/>
                  <a:gd name="T13" fmla="*/ 16 h 26"/>
                  <a:gd name="T14" fmla="*/ 0 w 10"/>
                  <a:gd name="T15" fmla="*/ 16 h 26"/>
                  <a:gd name="T16" fmla="*/ 0 w 10"/>
                  <a:gd name="T17" fmla="*/ 0 h 26"/>
                  <a:gd name="T18" fmla="*/ 10 w 10"/>
                  <a:gd name="T19" fmla="*/ 0 h 26"/>
                  <a:gd name="T20" fmla="*/ 10 w 10"/>
                  <a:gd name="T21" fmla="*/ 26 h 26"/>
                  <a:gd name="T22" fmla="*/ 10 w 10"/>
                  <a:gd name="T2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2763"/>
              <p:cNvSpPr/>
              <p:nvPr/>
            </p:nvSpPr>
            <p:spPr bwMode="auto">
              <a:xfrm>
                <a:off x="1376" y="3568"/>
                <a:ext cx="46" cy="62"/>
              </a:xfrm>
              <a:custGeom>
                <a:avLst/>
                <a:gdLst>
                  <a:gd name="T0" fmla="*/ 24 w 46"/>
                  <a:gd name="T1" fmla="*/ 0 h 62"/>
                  <a:gd name="T2" fmla="*/ 22 w 46"/>
                  <a:gd name="T3" fmla="*/ 0 h 62"/>
                  <a:gd name="T4" fmla="*/ 22 w 46"/>
                  <a:gd name="T5" fmla="*/ 0 h 62"/>
                  <a:gd name="T6" fmla="*/ 12 w 46"/>
                  <a:gd name="T7" fmla="*/ 0 h 62"/>
                  <a:gd name="T8" fmla="*/ 6 w 46"/>
                  <a:gd name="T9" fmla="*/ 6 h 62"/>
                  <a:gd name="T10" fmla="*/ 2 w 46"/>
                  <a:gd name="T11" fmla="*/ 12 h 62"/>
                  <a:gd name="T12" fmla="*/ 0 w 46"/>
                  <a:gd name="T13" fmla="*/ 20 h 62"/>
                  <a:gd name="T14" fmla="*/ 0 w 46"/>
                  <a:gd name="T15" fmla="*/ 40 h 62"/>
                  <a:gd name="T16" fmla="*/ 0 w 46"/>
                  <a:gd name="T17" fmla="*/ 40 h 62"/>
                  <a:gd name="T18" fmla="*/ 2 w 46"/>
                  <a:gd name="T19" fmla="*/ 48 h 62"/>
                  <a:gd name="T20" fmla="*/ 8 w 46"/>
                  <a:gd name="T21" fmla="*/ 56 h 62"/>
                  <a:gd name="T22" fmla="*/ 16 w 46"/>
                  <a:gd name="T23" fmla="*/ 60 h 62"/>
                  <a:gd name="T24" fmla="*/ 22 w 46"/>
                  <a:gd name="T25" fmla="*/ 62 h 62"/>
                  <a:gd name="T26" fmla="*/ 22 w 46"/>
                  <a:gd name="T27" fmla="*/ 62 h 62"/>
                  <a:gd name="T28" fmla="*/ 30 w 46"/>
                  <a:gd name="T29" fmla="*/ 60 h 62"/>
                  <a:gd name="T30" fmla="*/ 38 w 46"/>
                  <a:gd name="T31" fmla="*/ 56 h 62"/>
                  <a:gd name="T32" fmla="*/ 44 w 46"/>
                  <a:gd name="T33" fmla="*/ 48 h 62"/>
                  <a:gd name="T34" fmla="*/ 46 w 46"/>
                  <a:gd name="T35" fmla="*/ 40 h 62"/>
                  <a:gd name="T36" fmla="*/ 46 w 46"/>
                  <a:gd name="T37" fmla="*/ 20 h 62"/>
                  <a:gd name="T38" fmla="*/ 46 w 46"/>
                  <a:gd name="T39" fmla="*/ 20 h 62"/>
                  <a:gd name="T40" fmla="*/ 44 w 46"/>
                  <a:gd name="T41" fmla="*/ 12 h 62"/>
                  <a:gd name="T42" fmla="*/ 40 w 46"/>
                  <a:gd name="T43" fmla="*/ 6 h 62"/>
                  <a:gd name="T44" fmla="*/ 32 w 46"/>
                  <a:gd name="T45" fmla="*/ 0 h 62"/>
                  <a:gd name="T46" fmla="*/ 24 w 46"/>
                  <a:gd name="T47" fmla="*/ 0 h 62"/>
                  <a:gd name="T48" fmla="*/ 24 w 46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2764"/>
              <p:cNvSpPr/>
              <p:nvPr/>
            </p:nvSpPr>
            <p:spPr bwMode="auto">
              <a:xfrm>
                <a:off x="1376" y="3568"/>
                <a:ext cx="22" cy="62"/>
              </a:xfrm>
              <a:custGeom>
                <a:avLst/>
                <a:gdLst>
                  <a:gd name="T0" fmla="*/ 22 w 22"/>
                  <a:gd name="T1" fmla="*/ 0 h 62"/>
                  <a:gd name="T2" fmla="*/ 22 w 22"/>
                  <a:gd name="T3" fmla="*/ 0 h 62"/>
                  <a:gd name="T4" fmla="*/ 22 w 22"/>
                  <a:gd name="T5" fmla="*/ 0 h 62"/>
                  <a:gd name="T6" fmla="*/ 12 w 22"/>
                  <a:gd name="T7" fmla="*/ 0 h 62"/>
                  <a:gd name="T8" fmla="*/ 6 w 22"/>
                  <a:gd name="T9" fmla="*/ 6 h 62"/>
                  <a:gd name="T10" fmla="*/ 2 w 22"/>
                  <a:gd name="T11" fmla="*/ 12 h 62"/>
                  <a:gd name="T12" fmla="*/ 0 w 22"/>
                  <a:gd name="T13" fmla="*/ 20 h 62"/>
                  <a:gd name="T14" fmla="*/ 0 w 22"/>
                  <a:gd name="T15" fmla="*/ 40 h 62"/>
                  <a:gd name="T16" fmla="*/ 0 w 22"/>
                  <a:gd name="T17" fmla="*/ 40 h 62"/>
                  <a:gd name="T18" fmla="*/ 2 w 22"/>
                  <a:gd name="T19" fmla="*/ 48 h 62"/>
                  <a:gd name="T20" fmla="*/ 8 w 22"/>
                  <a:gd name="T21" fmla="*/ 56 h 62"/>
                  <a:gd name="T22" fmla="*/ 16 w 22"/>
                  <a:gd name="T23" fmla="*/ 60 h 62"/>
                  <a:gd name="T24" fmla="*/ 22 w 22"/>
                  <a:gd name="T25" fmla="*/ 62 h 62"/>
                  <a:gd name="T26" fmla="*/ 22 w 22"/>
                  <a:gd name="T27" fmla="*/ 62 h 62"/>
                  <a:gd name="T28" fmla="*/ 22 w 22"/>
                  <a:gd name="T2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2765"/>
              <p:cNvSpPr/>
              <p:nvPr/>
            </p:nvSpPr>
            <p:spPr bwMode="auto">
              <a:xfrm>
                <a:off x="1394" y="361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2766"/>
              <p:cNvSpPr/>
              <p:nvPr/>
            </p:nvSpPr>
            <p:spPr bwMode="auto">
              <a:xfrm>
                <a:off x="1404" y="3594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10 w 12"/>
                  <a:gd name="T3" fmla="*/ 0 h 2"/>
                  <a:gd name="T4" fmla="*/ 12 w 12"/>
                  <a:gd name="T5" fmla="*/ 2 h 2"/>
                  <a:gd name="T6" fmla="*/ 12 w 12"/>
                  <a:gd name="T7" fmla="*/ 2 h 2"/>
                  <a:gd name="T8" fmla="*/ 12 w 12"/>
                  <a:gd name="T9" fmla="*/ 2 h 2"/>
                  <a:gd name="T10" fmla="*/ 12 w 12"/>
                  <a:gd name="T11" fmla="*/ 2 h 2"/>
                  <a:gd name="T12" fmla="*/ 8 w 12"/>
                  <a:gd name="T13" fmla="*/ 2 h 2"/>
                  <a:gd name="T14" fmla="*/ 2 w 12"/>
                  <a:gd name="T15" fmla="*/ 2 h 2"/>
                  <a:gd name="T16" fmla="*/ 2 w 12"/>
                  <a:gd name="T17" fmla="*/ 2 h 2"/>
                  <a:gd name="T18" fmla="*/ 0 w 12"/>
                  <a:gd name="T19" fmla="*/ 2 h 2"/>
                  <a:gd name="T20" fmla="*/ 0 w 12"/>
                  <a:gd name="T21" fmla="*/ 2 h 2"/>
                  <a:gd name="T22" fmla="*/ 0 w 12"/>
                  <a:gd name="T23" fmla="*/ 2 h 2"/>
                  <a:gd name="T24" fmla="*/ 2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2767"/>
              <p:cNvSpPr/>
              <p:nvPr/>
            </p:nvSpPr>
            <p:spPr bwMode="auto">
              <a:xfrm>
                <a:off x="1380" y="3594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2 h 2"/>
                  <a:gd name="T6" fmla="*/ 2 w 14"/>
                  <a:gd name="T7" fmla="*/ 2 h 2"/>
                  <a:gd name="T8" fmla="*/ 0 w 14"/>
                  <a:gd name="T9" fmla="*/ 2 h 2"/>
                  <a:gd name="T10" fmla="*/ 2 w 14"/>
                  <a:gd name="T11" fmla="*/ 2 h 2"/>
                  <a:gd name="T12" fmla="*/ 4 w 14"/>
                  <a:gd name="T13" fmla="*/ 2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2 h 2"/>
                  <a:gd name="T20" fmla="*/ 14 w 14"/>
                  <a:gd name="T21" fmla="*/ 2 h 2"/>
                  <a:gd name="T22" fmla="*/ 14 w 14"/>
                  <a:gd name="T23" fmla="*/ 2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2768"/>
              <p:cNvSpPr/>
              <p:nvPr/>
            </p:nvSpPr>
            <p:spPr bwMode="auto">
              <a:xfrm>
                <a:off x="1374" y="3554"/>
                <a:ext cx="50" cy="40"/>
              </a:xfrm>
              <a:custGeom>
                <a:avLst/>
                <a:gdLst>
                  <a:gd name="T0" fmla="*/ 26 w 50"/>
                  <a:gd name="T1" fmla="*/ 8 h 40"/>
                  <a:gd name="T2" fmla="*/ 26 w 50"/>
                  <a:gd name="T3" fmla="*/ 8 h 40"/>
                  <a:gd name="T4" fmla="*/ 36 w 50"/>
                  <a:gd name="T5" fmla="*/ 6 h 40"/>
                  <a:gd name="T6" fmla="*/ 44 w 50"/>
                  <a:gd name="T7" fmla="*/ 0 h 40"/>
                  <a:gd name="T8" fmla="*/ 44 w 50"/>
                  <a:gd name="T9" fmla="*/ 0 h 40"/>
                  <a:gd name="T10" fmla="*/ 46 w 50"/>
                  <a:gd name="T11" fmla="*/ 8 h 40"/>
                  <a:gd name="T12" fmla="*/ 44 w 50"/>
                  <a:gd name="T13" fmla="*/ 10 h 40"/>
                  <a:gd name="T14" fmla="*/ 42 w 50"/>
                  <a:gd name="T15" fmla="*/ 14 h 40"/>
                  <a:gd name="T16" fmla="*/ 42 w 50"/>
                  <a:gd name="T17" fmla="*/ 14 h 40"/>
                  <a:gd name="T18" fmla="*/ 46 w 50"/>
                  <a:gd name="T19" fmla="*/ 16 h 40"/>
                  <a:gd name="T20" fmla="*/ 50 w 50"/>
                  <a:gd name="T21" fmla="*/ 14 h 40"/>
                  <a:gd name="T22" fmla="*/ 50 w 50"/>
                  <a:gd name="T23" fmla="*/ 14 h 40"/>
                  <a:gd name="T24" fmla="*/ 50 w 50"/>
                  <a:gd name="T25" fmla="*/ 18 h 40"/>
                  <a:gd name="T26" fmla="*/ 46 w 50"/>
                  <a:gd name="T27" fmla="*/ 20 h 40"/>
                  <a:gd name="T28" fmla="*/ 46 w 50"/>
                  <a:gd name="T29" fmla="*/ 20 h 40"/>
                  <a:gd name="T30" fmla="*/ 48 w 50"/>
                  <a:gd name="T31" fmla="*/ 28 h 40"/>
                  <a:gd name="T32" fmla="*/ 48 w 50"/>
                  <a:gd name="T33" fmla="*/ 40 h 40"/>
                  <a:gd name="T34" fmla="*/ 48 w 50"/>
                  <a:gd name="T35" fmla="*/ 40 h 40"/>
                  <a:gd name="T36" fmla="*/ 46 w 50"/>
                  <a:gd name="T37" fmla="*/ 38 h 40"/>
                  <a:gd name="T38" fmla="*/ 42 w 50"/>
                  <a:gd name="T39" fmla="*/ 32 h 40"/>
                  <a:gd name="T40" fmla="*/ 36 w 50"/>
                  <a:gd name="T41" fmla="*/ 26 h 40"/>
                  <a:gd name="T42" fmla="*/ 30 w 50"/>
                  <a:gd name="T43" fmla="*/ 24 h 40"/>
                  <a:gd name="T44" fmla="*/ 24 w 50"/>
                  <a:gd name="T45" fmla="*/ 22 h 40"/>
                  <a:gd name="T46" fmla="*/ 24 w 50"/>
                  <a:gd name="T47" fmla="*/ 22 h 40"/>
                  <a:gd name="T48" fmla="*/ 18 w 50"/>
                  <a:gd name="T49" fmla="*/ 24 h 40"/>
                  <a:gd name="T50" fmla="*/ 14 w 50"/>
                  <a:gd name="T51" fmla="*/ 26 h 40"/>
                  <a:gd name="T52" fmla="*/ 8 w 50"/>
                  <a:gd name="T53" fmla="*/ 32 h 40"/>
                  <a:gd name="T54" fmla="*/ 4 w 50"/>
                  <a:gd name="T55" fmla="*/ 38 h 40"/>
                  <a:gd name="T56" fmla="*/ 2 w 50"/>
                  <a:gd name="T57" fmla="*/ 40 h 40"/>
                  <a:gd name="T58" fmla="*/ 2 w 50"/>
                  <a:gd name="T59" fmla="*/ 40 h 40"/>
                  <a:gd name="T60" fmla="*/ 0 w 50"/>
                  <a:gd name="T61" fmla="*/ 32 h 40"/>
                  <a:gd name="T62" fmla="*/ 2 w 50"/>
                  <a:gd name="T63" fmla="*/ 26 h 40"/>
                  <a:gd name="T64" fmla="*/ 4 w 50"/>
                  <a:gd name="T65" fmla="*/ 20 h 40"/>
                  <a:gd name="T66" fmla="*/ 6 w 50"/>
                  <a:gd name="T67" fmla="*/ 16 h 40"/>
                  <a:gd name="T68" fmla="*/ 10 w 50"/>
                  <a:gd name="T69" fmla="*/ 12 h 40"/>
                  <a:gd name="T70" fmla="*/ 14 w 50"/>
                  <a:gd name="T71" fmla="*/ 10 h 40"/>
                  <a:gd name="T72" fmla="*/ 24 w 50"/>
                  <a:gd name="T73" fmla="*/ 8 h 40"/>
                  <a:gd name="T74" fmla="*/ 24 w 50"/>
                  <a:gd name="T75" fmla="*/ 8 h 40"/>
                  <a:gd name="T76" fmla="*/ 26 w 50"/>
                  <a:gd name="T77" fmla="*/ 8 h 40"/>
                  <a:gd name="T78" fmla="*/ 26 w 50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40">
                    <a:moveTo>
                      <a:pt x="26" y="8"/>
                    </a:moveTo>
                    <a:lnTo>
                      <a:pt x="26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2" y="14"/>
                    </a:lnTo>
                    <a:lnTo>
                      <a:pt x="46" y="16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0" y="1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8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6" y="38"/>
                    </a:lnTo>
                    <a:lnTo>
                      <a:pt x="42" y="32"/>
                    </a:lnTo>
                    <a:lnTo>
                      <a:pt x="36" y="26"/>
                    </a:lnTo>
                    <a:lnTo>
                      <a:pt x="30" y="24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8" y="32"/>
                    </a:lnTo>
                    <a:lnTo>
                      <a:pt x="4" y="38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2769"/>
              <p:cNvSpPr/>
              <p:nvPr/>
            </p:nvSpPr>
            <p:spPr bwMode="auto">
              <a:xfrm>
                <a:off x="1374" y="3562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6 h 32"/>
                  <a:gd name="T8" fmla="*/ 14 w 24"/>
                  <a:gd name="T9" fmla="*/ 18 h 32"/>
                  <a:gd name="T10" fmla="*/ 8 w 24"/>
                  <a:gd name="T11" fmla="*/ 24 h 32"/>
                  <a:gd name="T12" fmla="*/ 4 w 24"/>
                  <a:gd name="T13" fmla="*/ 30 h 32"/>
                  <a:gd name="T14" fmla="*/ 2 w 24"/>
                  <a:gd name="T15" fmla="*/ 32 h 32"/>
                  <a:gd name="T16" fmla="*/ 2 w 24"/>
                  <a:gd name="T17" fmla="*/ 32 h 32"/>
                  <a:gd name="T18" fmla="*/ 0 w 24"/>
                  <a:gd name="T19" fmla="*/ 24 h 32"/>
                  <a:gd name="T20" fmla="*/ 2 w 24"/>
                  <a:gd name="T21" fmla="*/ 18 h 32"/>
                  <a:gd name="T22" fmla="*/ 4 w 24"/>
                  <a:gd name="T23" fmla="*/ 12 h 32"/>
                  <a:gd name="T24" fmla="*/ 6 w 24"/>
                  <a:gd name="T25" fmla="*/ 8 h 32"/>
                  <a:gd name="T26" fmla="*/ 10 w 24"/>
                  <a:gd name="T27" fmla="*/ 4 h 32"/>
                  <a:gd name="T28" fmla="*/ 14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Rectangle 2770"/>
              <p:cNvSpPr>
                <a:spLocks noChangeArrowheads="1"/>
              </p:cNvSpPr>
              <p:nvPr/>
            </p:nvSpPr>
            <p:spPr bwMode="auto">
              <a:xfrm>
                <a:off x="1396" y="3654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Rectangle 2771"/>
              <p:cNvSpPr>
                <a:spLocks noChangeArrowheads="1"/>
              </p:cNvSpPr>
              <p:nvPr/>
            </p:nvSpPr>
            <p:spPr bwMode="auto">
              <a:xfrm>
                <a:off x="1396" y="3654"/>
                <a:ext cx="2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2772"/>
              <p:cNvSpPr>
                <a:spLocks noEditPoints="1"/>
              </p:cNvSpPr>
              <p:nvPr/>
            </p:nvSpPr>
            <p:spPr bwMode="auto">
              <a:xfrm>
                <a:off x="1398" y="3656"/>
                <a:ext cx="2" cy="20"/>
              </a:xfrm>
              <a:custGeom>
                <a:avLst/>
                <a:gdLst>
                  <a:gd name="T0" fmla="*/ 0 w 2"/>
                  <a:gd name="T1" fmla="*/ 18 h 20"/>
                  <a:gd name="T2" fmla="*/ 0 w 2"/>
                  <a:gd name="T3" fmla="*/ 18 h 20"/>
                  <a:gd name="T4" fmla="*/ 0 w 2"/>
                  <a:gd name="T5" fmla="*/ 20 h 20"/>
                  <a:gd name="T6" fmla="*/ 0 w 2"/>
                  <a:gd name="T7" fmla="*/ 20 h 20"/>
                  <a:gd name="T8" fmla="*/ 0 w 2"/>
                  <a:gd name="T9" fmla="*/ 20 h 20"/>
                  <a:gd name="T10" fmla="*/ 0 w 2"/>
                  <a:gd name="T11" fmla="*/ 20 h 20"/>
                  <a:gd name="T12" fmla="*/ 2 w 2"/>
                  <a:gd name="T13" fmla="*/ 20 h 20"/>
                  <a:gd name="T14" fmla="*/ 2 w 2"/>
                  <a:gd name="T15" fmla="*/ 20 h 20"/>
                  <a:gd name="T16" fmla="*/ 0 w 2"/>
                  <a:gd name="T17" fmla="*/ 18 h 20"/>
                  <a:gd name="T18" fmla="*/ 0 w 2"/>
                  <a:gd name="T19" fmla="*/ 18 h 20"/>
                  <a:gd name="T20" fmla="*/ 0 w 2"/>
                  <a:gd name="T21" fmla="*/ 0 h 20"/>
                  <a:gd name="T22" fmla="*/ 0 w 2"/>
                  <a:gd name="T23" fmla="*/ 0 h 20"/>
                  <a:gd name="T24" fmla="*/ 0 w 2"/>
                  <a:gd name="T25" fmla="*/ 2 h 20"/>
                  <a:gd name="T26" fmla="*/ 0 w 2"/>
                  <a:gd name="T27" fmla="*/ 2 h 20"/>
                  <a:gd name="T28" fmla="*/ 0 w 2"/>
                  <a:gd name="T29" fmla="*/ 4 h 20"/>
                  <a:gd name="T30" fmla="*/ 0 w 2"/>
                  <a:gd name="T31" fmla="*/ 4 h 20"/>
                  <a:gd name="T32" fmla="*/ 2 w 2"/>
                  <a:gd name="T33" fmla="*/ 2 h 20"/>
                  <a:gd name="T34" fmla="*/ 2 w 2"/>
                  <a:gd name="T35" fmla="*/ 2 h 20"/>
                  <a:gd name="T36" fmla="*/ 0 w 2"/>
                  <a:gd name="T37" fmla="*/ 0 h 20"/>
                  <a:gd name="T38" fmla="*/ 0 w 2"/>
                  <a:gd name="T39" fmla="*/ 0 h 20"/>
                  <a:gd name="T40" fmla="*/ 0 w 2"/>
                  <a:gd name="T41" fmla="*/ 10 h 20"/>
                  <a:gd name="T42" fmla="*/ 0 w 2"/>
                  <a:gd name="T43" fmla="*/ 10 h 20"/>
                  <a:gd name="T44" fmla="*/ 0 w 2"/>
                  <a:gd name="T45" fmla="*/ 10 h 20"/>
                  <a:gd name="T46" fmla="*/ 0 w 2"/>
                  <a:gd name="T47" fmla="*/ 10 h 20"/>
                  <a:gd name="T48" fmla="*/ 0 w 2"/>
                  <a:gd name="T49" fmla="*/ 12 h 20"/>
                  <a:gd name="T50" fmla="*/ 0 w 2"/>
                  <a:gd name="T51" fmla="*/ 12 h 20"/>
                  <a:gd name="T52" fmla="*/ 2 w 2"/>
                  <a:gd name="T53" fmla="*/ 10 h 20"/>
                  <a:gd name="T54" fmla="*/ 2 w 2"/>
                  <a:gd name="T55" fmla="*/ 10 h 20"/>
                  <a:gd name="T56" fmla="*/ 0 w 2"/>
                  <a:gd name="T57" fmla="*/ 10 h 20"/>
                  <a:gd name="T58" fmla="*/ 0 w 2"/>
                  <a:gd name="T5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" h="20">
                    <a:moveTo>
                      <a:pt x="0" y="18"/>
                    </a:move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2773"/>
              <p:cNvSpPr>
                <a:spLocks noEditPoints="1"/>
              </p:cNvSpPr>
              <p:nvPr/>
            </p:nvSpPr>
            <p:spPr bwMode="auto">
              <a:xfrm>
                <a:off x="1398" y="3656"/>
                <a:ext cx="0" cy="20"/>
              </a:xfrm>
              <a:custGeom>
                <a:avLst/>
                <a:gdLst>
                  <a:gd name="T0" fmla="*/ 18 h 20"/>
                  <a:gd name="T1" fmla="*/ 18 h 20"/>
                  <a:gd name="T2" fmla="*/ 20 h 20"/>
                  <a:gd name="T3" fmla="*/ 20 h 20"/>
                  <a:gd name="T4" fmla="*/ 20 h 20"/>
                  <a:gd name="T5" fmla="*/ 20 h 20"/>
                  <a:gd name="T6" fmla="*/ 18 h 20"/>
                  <a:gd name="T7" fmla="*/ 18 h 20"/>
                  <a:gd name="T8" fmla="*/ 12 h 20"/>
                  <a:gd name="T9" fmla="*/ 10 h 20"/>
                  <a:gd name="T10" fmla="*/ 10 h 20"/>
                  <a:gd name="T11" fmla="*/ 10 h 20"/>
                  <a:gd name="T12" fmla="*/ 10 h 20"/>
                  <a:gd name="T13" fmla="*/ 10 h 20"/>
                  <a:gd name="T14" fmla="*/ 12 h 20"/>
                  <a:gd name="T15" fmla="*/ 12 h 20"/>
                  <a:gd name="T16" fmla="*/ 4 h 20"/>
                  <a:gd name="T17" fmla="*/ 0 h 20"/>
                  <a:gd name="T18" fmla="*/ 0 h 20"/>
                  <a:gd name="T19" fmla="*/ 0 h 20"/>
                  <a:gd name="T20" fmla="*/ 2 h 20"/>
                  <a:gd name="T21" fmla="*/ 2 h 20"/>
                  <a:gd name="T22" fmla="*/ 4 h 20"/>
                  <a:gd name="T23" fmla="*/ 4 h 2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</a:cxnLst>
                <a:rect l="0" t="0" r="r" b="b"/>
                <a:pathLst>
                  <a:path h="20">
                    <a:moveTo>
                      <a:pt x="0" y="18"/>
                    </a:move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  <a:moveTo>
                      <a:pt x="0" y="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526" name="Picture 2774"/>
              <p:cNvPicPr>
                <a:picLocks noChangeAspect="1" noChangeArrowheads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354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7" name="Rectangle 2775"/>
              <p:cNvSpPr>
                <a:spLocks noChangeArrowheads="1"/>
              </p:cNvSpPr>
              <p:nvPr/>
            </p:nvSpPr>
            <p:spPr bwMode="auto">
              <a:xfrm>
                <a:off x="3382" y="3554"/>
                <a:ext cx="126" cy="126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2776"/>
              <p:cNvSpPr/>
              <p:nvPr/>
            </p:nvSpPr>
            <p:spPr bwMode="auto">
              <a:xfrm>
                <a:off x="3412" y="3576"/>
                <a:ext cx="66" cy="74"/>
              </a:xfrm>
              <a:custGeom>
                <a:avLst/>
                <a:gdLst>
                  <a:gd name="T0" fmla="*/ 34 w 66"/>
                  <a:gd name="T1" fmla="*/ 0 h 74"/>
                  <a:gd name="T2" fmla="*/ 34 w 66"/>
                  <a:gd name="T3" fmla="*/ 0 h 74"/>
                  <a:gd name="T4" fmla="*/ 42 w 66"/>
                  <a:gd name="T5" fmla="*/ 2 h 74"/>
                  <a:gd name="T6" fmla="*/ 48 w 66"/>
                  <a:gd name="T7" fmla="*/ 4 h 74"/>
                  <a:gd name="T8" fmla="*/ 54 w 66"/>
                  <a:gd name="T9" fmla="*/ 10 h 74"/>
                  <a:gd name="T10" fmla="*/ 58 w 66"/>
                  <a:gd name="T11" fmla="*/ 16 h 74"/>
                  <a:gd name="T12" fmla="*/ 62 w 66"/>
                  <a:gd name="T13" fmla="*/ 24 h 74"/>
                  <a:gd name="T14" fmla="*/ 64 w 66"/>
                  <a:gd name="T15" fmla="*/ 32 h 74"/>
                  <a:gd name="T16" fmla="*/ 66 w 66"/>
                  <a:gd name="T17" fmla="*/ 52 h 74"/>
                  <a:gd name="T18" fmla="*/ 66 w 66"/>
                  <a:gd name="T19" fmla="*/ 52 h 74"/>
                  <a:gd name="T20" fmla="*/ 64 w 66"/>
                  <a:gd name="T21" fmla="*/ 56 h 74"/>
                  <a:gd name="T22" fmla="*/ 62 w 66"/>
                  <a:gd name="T23" fmla="*/ 60 h 74"/>
                  <a:gd name="T24" fmla="*/ 56 w 66"/>
                  <a:gd name="T25" fmla="*/ 66 h 74"/>
                  <a:gd name="T26" fmla="*/ 50 w 66"/>
                  <a:gd name="T27" fmla="*/ 70 h 74"/>
                  <a:gd name="T28" fmla="*/ 42 w 66"/>
                  <a:gd name="T29" fmla="*/ 74 h 74"/>
                  <a:gd name="T30" fmla="*/ 24 w 66"/>
                  <a:gd name="T31" fmla="*/ 74 h 74"/>
                  <a:gd name="T32" fmla="*/ 24 w 66"/>
                  <a:gd name="T33" fmla="*/ 74 h 74"/>
                  <a:gd name="T34" fmla="*/ 16 w 66"/>
                  <a:gd name="T35" fmla="*/ 70 h 74"/>
                  <a:gd name="T36" fmla="*/ 10 w 66"/>
                  <a:gd name="T37" fmla="*/ 66 h 74"/>
                  <a:gd name="T38" fmla="*/ 4 w 66"/>
                  <a:gd name="T39" fmla="*/ 60 h 74"/>
                  <a:gd name="T40" fmla="*/ 2 w 66"/>
                  <a:gd name="T41" fmla="*/ 56 h 74"/>
                  <a:gd name="T42" fmla="*/ 0 w 66"/>
                  <a:gd name="T43" fmla="*/ 52 h 74"/>
                  <a:gd name="T44" fmla="*/ 0 w 66"/>
                  <a:gd name="T45" fmla="*/ 52 h 74"/>
                  <a:gd name="T46" fmla="*/ 2 w 66"/>
                  <a:gd name="T47" fmla="*/ 32 h 74"/>
                  <a:gd name="T48" fmla="*/ 4 w 66"/>
                  <a:gd name="T49" fmla="*/ 24 h 74"/>
                  <a:gd name="T50" fmla="*/ 8 w 66"/>
                  <a:gd name="T51" fmla="*/ 16 h 74"/>
                  <a:gd name="T52" fmla="*/ 12 w 66"/>
                  <a:gd name="T53" fmla="*/ 10 h 74"/>
                  <a:gd name="T54" fmla="*/ 18 w 66"/>
                  <a:gd name="T55" fmla="*/ 4 h 74"/>
                  <a:gd name="T56" fmla="*/ 24 w 66"/>
                  <a:gd name="T57" fmla="*/ 2 h 74"/>
                  <a:gd name="T58" fmla="*/ 34 w 66"/>
                  <a:gd name="T59" fmla="*/ 0 h 74"/>
                  <a:gd name="T60" fmla="*/ 34 w 66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6" h="74">
                    <a:moveTo>
                      <a:pt x="34" y="0"/>
                    </a:moveTo>
                    <a:lnTo>
                      <a:pt x="34" y="0"/>
                    </a:lnTo>
                    <a:lnTo>
                      <a:pt x="42" y="2"/>
                    </a:lnTo>
                    <a:lnTo>
                      <a:pt x="48" y="4"/>
                    </a:lnTo>
                    <a:lnTo>
                      <a:pt x="54" y="10"/>
                    </a:lnTo>
                    <a:lnTo>
                      <a:pt x="58" y="16"/>
                    </a:lnTo>
                    <a:lnTo>
                      <a:pt x="62" y="24"/>
                    </a:lnTo>
                    <a:lnTo>
                      <a:pt x="64" y="32"/>
                    </a:lnTo>
                    <a:lnTo>
                      <a:pt x="66" y="52"/>
                    </a:lnTo>
                    <a:lnTo>
                      <a:pt x="66" y="52"/>
                    </a:lnTo>
                    <a:lnTo>
                      <a:pt x="64" y="56"/>
                    </a:lnTo>
                    <a:lnTo>
                      <a:pt x="62" y="60"/>
                    </a:lnTo>
                    <a:lnTo>
                      <a:pt x="56" y="66"/>
                    </a:lnTo>
                    <a:lnTo>
                      <a:pt x="50" y="70"/>
                    </a:lnTo>
                    <a:lnTo>
                      <a:pt x="42" y="74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2777"/>
              <p:cNvSpPr/>
              <p:nvPr/>
            </p:nvSpPr>
            <p:spPr bwMode="auto">
              <a:xfrm>
                <a:off x="3412" y="3576"/>
                <a:ext cx="34" cy="74"/>
              </a:xfrm>
              <a:custGeom>
                <a:avLst/>
                <a:gdLst>
                  <a:gd name="T0" fmla="*/ 34 w 34"/>
                  <a:gd name="T1" fmla="*/ 74 h 74"/>
                  <a:gd name="T2" fmla="*/ 24 w 34"/>
                  <a:gd name="T3" fmla="*/ 74 h 74"/>
                  <a:gd name="T4" fmla="*/ 24 w 34"/>
                  <a:gd name="T5" fmla="*/ 74 h 74"/>
                  <a:gd name="T6" fmla="*/ 16 w 34"/>
                  <a:gd name="T7" fmla="*/ 70 h 74"/>
                  <a:gd name="T8" fmla="*/ 10 w 34"/>
                  <a:gd name="T9" fmla="*/ 66 h 74"/>
                  <a:gd name="T10" fmla="*/ 4 w 34"/>
                  <a:gd name="T11" fmla="*/ 60 h 74"/>
                  <a:gd name="T12" fmla="*/ 2 w 34"/>
                  <a:gd name="T13" fmla="*/ 56 h 74"/>
                  <a:gd name="T14" fmla="*/ 0 w 34"/>
                  <a:gd name="T15" fmla="*/ 52 h 74"/>
                  <a:gd name="T16" fmla="*/ 0 w 34"/>
                  <a:gd name="T17" fmla="*/ 52 h 74"/>
                  <a:gd name="T18" fmla="*/ 2 w 34"/>
                  <a:gd name="T19" fmla="*/ 32 h 74"/>
                  <a:gd name="T20" fmla="*/ 4 w 34"/>
                  <a:gd name="T21" fmla="*/ 24 h 74"/>
                  <a:gd name="T22" fmla="*/ 8 w 34"/>
                  <a:gd name="T23" fmla="*/ 16 h 74"/>
                  <a:gd name="T24" fmla="*/ 12 w 34"/>
                  <a:gd name="T25" fmla="*/ 10 h 74"/>
                  <a:gd name="T26" fmla="*/ 18 w 34"/>
                  <a:gd name="T27" fmla="*/ 4 h 74"/>
                  <a:gd name="T28" fmla="*/ 24 w 34"/>
                  <a:gd name="T29" fmla="*/ 2 h 74"/>
                  <a:gd name="T30" fmla="*/ 34 w 34"/>
                  <a:gd name="T31" fmla="*/ 0 h 74"/>
                  <a:gd name="T32" fmla="*/ 34 w 34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74">
                    <a:moveTo>
                      <a:pt x="34" y="74"/>
                    </a:moveTo>
                    <a:lnTo>
                      <a:pt x="24" y="74"/>
                    </a:lnTo>
                    <a:lnTo>
                      <a:pt x="24" y="74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4" y="0"/>
                    </a:lnTo>
                    <a:lnTo>
                      <a:pt x="34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2778"/>
              <p:cNvSpPr/>
              <p:nvPr/>
            </p:nvSpPr>
            <p:spPr bwMode="auto">
              <a:xfrm>
                <a:off x="3398" y="3640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58 w 94"/>
                  <a:gd name="T5" fmla="*/ 0 h 40"/>
                  <a:gd name="T6" fmla="*/ 58 w 94"/>
                  <a:gd name="T7" fmla="*/ 0 h 40"/>
                  <a:gd name="T8" fmla="*/ 72 w 94"/>
                  <a:gd name="T9" fmla="*/ 4 h 40"/>
                  <a:gd name="T10" fmla="*/ 82 w 94"/>
                  <a:gd name="T11" fmla="*/ 8 h 40"/>
                  <a:gd name="T12" fmla="*/ 90 w 94"/>
                  <a:gd name="T13" fmla="*/ 10 h 40"/>
                  <a:gd name="T14" fmla="*/ 92 w 94"/>
                  <a:gd name="T15" fmla="*/ 12 h 40"/>
                  <a:gd name="T16" fmla="*/ 94 w 94"/>
                  <a:gd name="T17" fmla="*/ 16 h 40"/>
                  <a:gd name="T18" fmla="*/ 94 w 94"/>
                  <a:gd name="T19" fmla="*/ 16 h 40"/>
                  <a:gd name="T20" fmla="*/ 94 w 94"/>
                  <a:gd name="T21" fmla="*/ 40 h 40"/>
                  <a:gd name="T22" fmla="*/ 94 w 94"/>
                  <a:gd name="T23" fmla="*/ 40 h 40"/>
                  <a:gd name="T24" fmla="*/ 0 w 94"/>
                  <a:gd name="T25" fmla="*/ 40 h 40"/>
                  <a:gd name="T26" fmla="*/ 0 w 94"/>
                  <a:gd name="T27" fmla="*/ 40 h 40"/>
                  <a:gd name="T28" fmla="*/ 0 w 94"/>
                  <a:gd name="T29" fmla="*/ 16 h 40"/>
                  <a:gd name="T30" fmla="*/ 0 w 94"/>
                  <a:gd name="T31" fmla="*/ 16 h 40"/>
                  <a:gd name="T32" fmla="*/ 2 w 94"/>
                  <a:gd name="T33" fmla="*/ 12 h 40"/>
                  <a:gd name="T34" fmla="*/ 4 w 94"/>
                  <a:gd name="T35" fmla="*/ 10 h 40"/>
                  <a:gd name="T36" fmla="*/ 12 w 94"/>
                  <a:gd name="T37" fmla="*/ 8 h 40"/>
                  <a:gd name="T38" fmla="*/ 22 w 94"/>
                  <a:gd name="T39" fmla="*/ 4 h 40"/>
                  <a:gd name="T40" fmla="*/ 36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2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2779"/>
              <p:cNvSpPr/>
              <p:nvPr/>
            </p:nvSpPr>
            <p:spPr bwMode="auto">
              <a:xfrm>
                <a:off x="3398" y="3640"/>
                <a:ext cx="48" cy="40"/>
              </a:xfrm>
              <a:custGeom>
                <a:avLst/>
                <a:gdLst>
                  <a:gd name="T0" fmla="*/ 48 w 48"/>
                  <a:gd name="T1" fmla="*/ 40 h 40"/>
                  <a:gd name="T2" fmla="*/ 0 w 48"/>
                  <a:gd name="T3" fmla="*/ 40 h 40"/>
                  <a:gd name="T4" fmla="*/ 0 w 48"/>
                  <a:gd name="T5" fmla="*/ 40 h 40"/>
                  <a:gd name="T6" fmla="*/ 0 w 48"/>
                  <a:gd name="T7" fmla="*/ 16 h 40"/>
                  <a:gd name="T8" fmla="*/ 0 w 48"/>
                  <a:gd name="T9" fmla="*/ 16 h 40"/>
                  <a:gd name="T10" fmla="*/ 2 w 48"/>
                  <a:gd name="T11" fmla="*/ 12 h 40"/>
                  <a:gd name="T12" fmla="*/ 4 w 48"/>
                  <a:gd name="T13" fmla="*/ 10 h 40"/>
                  <a:gd name="T14" fmla="*/ 12 w 48"/>
                  <a:gd name="T15" fmla="*/ 8 h 40"/>
                  <a:gd name="T16" fmla="*/ 22 w 48"/>
                  <a:gd name="T17" fmla="*/ 4 h 40"/>
                  <a:gd name="T18" fmla="*/ 36 w 48"/>
                  <a:gd name="T19" fmla="*/ 0 h 40"/>
                  <a:gd name="T20" fmla="*/ 48 w 48"/>
                  <a:gd name="T21" fmla="*/ 0 h 40"/>
                  <a:gd name="T22" fmla="*/ 48 w 48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48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2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8" y="0"/>
                    </a:ln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Rectangle 2780"/>
              <p:cNvSpPr>
                <a:spLocks noChangeArrowheads="1"/>
              </p:cNvSpPr>
              <p:nvPr/>
            </p:nvSpPr>
            <p:spPr bwMode="auto">
              <a:xfrm>
                <a:off x="3434" y="3626"/>
                <a:ext cx="22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Rectangle 2781"/>
              <p:cNvSpPr>
                <a:spLocks noChangeArrowheads="1"/>
              </p:cNvSpPr>
              <p:nvPr/>
            </p:nvSpPr>
            <p:spPr bwMode="auto">
              <a:xfrm>
                <a:off x="3434" y="3626"/>
                <a:ext cx="12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2782"/>
              <p:cNvSpPr/>
              <p:nvPr/>
            </p:nvSpPr>
            <p:spPr bwMode="auto">
              <a:xfrm>
                <a:off x="3468" y="359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2783"/>
              <p:cNvSpPr/>
              <p:nvPr/>
            </p:nvSpPr>
            <p:spPr bwMode="auto">
              <a:xfrm>
                <a:off x="3420" y="359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2784"/>
              <p:cNvSpPr/>
              <p:nvPr/>
            </p:nvSpPr>
            <p:spPr bwMode="auto">
              <a:xfrm>
                <a:off x="3422" y="3570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2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2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2785"/>
              <p:cNvSpPr/>
              <p:nvPr/>
            </p:nvSpPr>
            <p:spPr bwMode="auto">
              <a:xfrm>
                <a:off x="3422" y="3570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4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2786"/>
              <p:cNvSpPr/>
              <p:nvPr/>
            </p:nvSpPr>
            <p:spPr bwMode="auto">
              <a:xfrm>
                <a:off x="3440" y="361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2787"/>
              <p:cNvSpPr/>
              <p:nvPr/>
            </p:nvSpPr>
            <p:spPr bwMode="auto">
              <a:xfrm>
                <a:off x="3420" y="3566"/>
                <a:ext cx="48" cy="30"/>
              </a:xfrm>
              <a:custGeom>
                <a:avLst/>
                <a:gdLst>
                  <a:gd name="T0" fmla="*/ 16 w 48"/>
                  <a:gd name="T1" fmla="*/ 2 h 30"/>
                  <a:gd name="T2" fmla="*/ 16 w 48"/>
                  <a:gd name="T3" fmla="*/ 2 h 30"/>
                  <a:gd name="T4" fmla="*/ 8 w 48"/>
                  <a:gd name="T5" fmla="*/ 4 h 30"/>
                  <a:gd name="T6" fmla="*/ 2 w 48"/>
                  <a:gd name="T7" fmla="*/ 10 h 30"/>
                  <a:gd name="T8" fmla="*/ 0 w 48"/>
                  <a:gd name="T9" fmla="*/ 18 h 30"/>
                  <a:gd name="T10" fmla="*/ 2 w 48"/>
                  <a:gd name="T11" fmla="*/ 30 h 30"/>
                  <a:gd name="T12" fmla="*/ 2 w 48"/>
                  <a:gd name="T13" fmla="*/ 30 h 30"/>
                  <a:gd name="T14" fmla="*/ 10 w 48"/>
                  <a:gd name="T15" fmla="*/ 22 h 30"/>
                  <a:gd name="T16" fmla="*/ 16 w 48"/>
                  <a:gd name="T17" fmla="*/ 10 h 30"/>
                  <a:gd name="T18" fmla="*/ 16 w 48"/>
                  <a:gd name="T19" fmla="*/ 10 h 30"/>
                  <a:gd name="T20" fmla="*/ 22 w 48"/>
                  <a:gd name="T21" fmla="*/ 18 h 30"/>
                  <a:gd name="T22" fmla="*/ 32 w 48"/>
                  <a:gd name="T23" fmla="*/ 24 h 30"/>
                  <a:gd name="T24" fmla="*/ 42 w 48"/>
                  <a:gd name="T25" fmla="*/ 28 h 30"/>
                  <a:gd name="T26" fmla="*/ 48 w 48"/>
                  <a:gd name="T27" fmla="*/ 30 h 30"/>
                  <a:gd name="T28" fmla="*/ 48 w 48"/>
                  <a:gd name="T29" fmla="*/ 30 h 30"/>
                  <a:gd name="T30" fmla="*/ 48 w 48"/>
                  <a:gd name="T31" fmla="*/ 20 h 30"/>
                  <a:gd name="T32" fmla="*/ 48 w 48"/>
                  <a:gd name="T33" fmla="*/ 14 h 30"/>
                  <a:gd name="T34" fmla="*/ 44 w 48"/>
                  <a:gd name="T35" fmla="*/ 8 h 30"/>
                  <a:gd name="T36" fmla="*/ 40 w 48"/>
                  <a:gd name="T37" fmla="*/ 4 h 30"/>
                  <a:gd name="T38" fmla="*/ 34 w 48"/>
                  <a:gd name="T39" fmla="*/ 2 h 30"/>
                  <a:gd name="T40" fmla="*/ 28 w 48"/>
                  <a:gd name="T41" fmla="*/ 0 h 30"/>
                  <a:gd name="T42" fmla="*/ 22 w 48"/>
                  <a:gd name="T43" fmla="*/ 0 h 30"/>
                  <a:gd name="T44" fmla="*/ 16 w 48"/>
                  <a:gd name="T45" fmla="*/ 2 h 30"/>
                  <a:gd name="T46" fmla="*/ 16 w 48"/>
                  <a:gd name="T47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2" y="24"/>
                    </a:lnTo>
                    <a:lnTo>
                      <a:pt x="42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20"/>
                    </a:lnTo>
                    <a:lnTo>
                      <a:pt x="48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2788"/>
              <p:cNvSpPr/>
              <p:nvPr/>
            </p:nvSpPr>
            <p:spPr bwMode="auto">
              <a:xfrm>
                <a:off x="3420" y="3566"/>
                <a:ext cx="26" cy="30"/>
              </a:xfrm>
              <a:custGeom>
                <a:avLst/>
                <a:gdLst>
                  <a:gd name="T0" fmla="*/ 16 w 26"/>
                  <a:gd name="T1" fmla="*/ 2 h 30"/>
                  <a:gd name="T2" fmla="*/ 16 w 26"/>
                  <a:gd name="T3" fmla="*/ 2 h 30"/>
                  <a:gd name="T4" fmla="*/ 8 w 26"/>
                  <a:gd name="T5" fmla="*/ 4 h 30"/>
                  <a:gd name="T6" fmla="*/ 2 w 26"/>
                  <a:gd name="T7" fmla="*/ 10 h 30"/>
                  <a:gd name="T8" fmla="*/ 0 w 26"/>
                  <a:gd name="T9" fmla="*/ 18 h 30"/>
                  <a:gd name="T10" fmla="*/ 2 w 26"/>
                  <a:gd name="T11" fmla="*/ 30 h 30"/>
                  <a:gd name="T12" fmla="*/ 2 w 26"/>
                  <a:gd name="T13" fmla="*/ 30 h 30"/>
                  <a:gd name="T14" fmla="*/ 10 w 26"/>
                  <a:gd name="T15" fmla="*/ 22 h 30"/>
                  <a:gd name="T16" fmla="*/ 16 w 26"/>
                  <a:gd name="T17" fmla="*/ 10 h 30"/>
                  <a:gd name="T18" fmla="*/ 16 w 26"/>
                  <a:gd name="T19" fmla="*/ 10 h 30"/>
                  <a:gd name="T20" fmla="*/ 20 w 26"/>
                  <a:gd name="T21" fmla="*/ 16 h 30"/>
                  <a:gd name="T22" fmla="*/ 26 w 26"/>
                  <a:gd name="T23" fmla="*/ 20 h 30"/>
                  <a:gd name="T24" fmla="*/ 26 w 26"/>
                  <a:gd name="T25" fmla="*/ 0 h 30"/>
                  <a:gd name="T26" fmla="*/ 26 w 26"/>
                  <a:gd name="T27" fmla="*/ 0 h 30"/>
                  <a:gd name="T28" fmla="*/ 16 w 26"/>
                  <a:gd name="T29" fmla="*/ 2 h 30"/>
                  <a:gd name="T30" fmla="*/ 16 w 26"/>
                  <a:gd name="T3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6"/>
                    </a:lnTo>
                    <a:lnTo>
                      <a:pt x="26" y="2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Rectangle 2789"/>
              <p:cNvSpPr>
                <a:spLocks noChangeArrowheads="1"/>
              </p:cNvSpPr>
              <p:nvPr/>
            </p:nvSpPr>
            <p:spPr bwMode="auto">
              <a:xfrm>
                <a:off x="3434" y="3636"/>
                <a:ext cx="22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Rectangle 2790"/>
              <p:cNvSpPr>
                <a:spLocks noChangeArrowheads="1"/>
              </p:cNvSpPr>
              <p:nvPr/>
            </p:nvSpPr>
            <p:spPr bwMode="auto">
              <a:xfrm>
                <a:off x="3434" y="3636"/>
                <a:ext cx="12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Rectangle 2791"/>
              <p:cNvSpPr>
                <a:spLocks noChangeArrowheads="1"/>
              </p:cNvSpPr>
              <p:nvPr/>
            </p:nvSpPr>
            <p:spPr bwMode="auto">
              <a:xfrm>
                <a:off x="3254" y="3554"/>
                <a:ext cx="128" cy="126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2792"/>
              <p:cNvSpPr/>
              <p:nvPr/>
            </p:nvSpPr>
            <p:spPr bwMode="auto">
              <a:xfrm>
                <a:off x="3340" y="359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2793"/>
              <p:cNvSpPr/>
              <p:nvPr/>
            </p:nvSpPr>
            <p:spPr bwMode="auto">
              <a:xfrm>
                <a:off x="3292" y="359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2794"/>
              <p:cNvSpPr/>
              <p:nvPr/>
            </p:nvSpPr>
            <p:spPr bwMode="auto">
              <a:xfrm>
                <a:off x="3270" y="3640"/>
                <a:ext cx="94" cy="40"/>
              </a:xfrm>
              <a:custGeom>
                <a:avLst/>
                <a:gdLst>
                  <a:gd name="T0" fmla="*/ 48 w 94"/>
                  <a:gd name="T1" fmla="*/ 0 h 40"/>
                  <a:gd name="T2" fmla="*/ 48 w 94"/>
                  <a:gd name="T3" fmla="*/ 0 h 40"/>
                  <a:gd name="T4" fmla="*/ 36 w 94"/>
                  <a:gd name="T5" fmla="*/ 0 h 40"/>
                  <a:gd name="T6" fmla="*/ 36 w 94"/>
                  <a:gd name="T7" fmla="*/ 0 h 40"/>
                  <a:gd name="T8" fmla="*/ 22 w 94"/>
                  <a:gd name="T9" fmla="*/ 6 h 40"/>
                  <a:gd name="T10" fmla="*/ 12 w 94"/>
                  <a:gd name="T11" fmla="*/ 8 h 40"/>
                  <a:gd name="T12" fmla="*/ 4 w 94"/>
                  <a:gd name="T13" fmla="*/ 12 h 40"/>
                  <a:gd name="T14" fmla="*/ 2 w 94"/>
                  <a:gd name="T15" fmla="*/ 14 h 40"/>
                  <a:gd name="T16" fmla="*/ 0 w 94"/>
                  <a:gd name="T17" fmla="*/ 16 h 40"/>
                  <a:gd name="T18" fmla="*/ 0 w 94"/>
                  <a:gd name="T19" fmla="*/ 16 h 40"/>
                  <a:gd name="T20" fmla="*/ 0 w 94"/>
                  <a:gd name="T21" fmla="*/ 40 h 40"/>
                  <a:gd name="T22" fmla="*/ 0 w 94"/>
                  <a:gd name="T23" fmla="*/ 40 h 40"/>
                  <a:gd name="T24" fmla="*/ 94 w 94"/>
                  <a:gd name="T25" fmla="*/ 40 h 40"/>
                  <a:gd name="T26" fmla="*/ 94 w 94"/>
                  <a:gd name="T27" fmla="*/ 40 h 40"/>
                  <a:gd name="T28" fmla="*/ 94 w 94"/>
                  <a:gd name="T29" fmla="*/ 16 h 40"/>
                  <a:gd name="T30" fmla="*/ 94 w 94"/>
                  <a:gd name="T31" fmla="*/ 16 h 40"/>
                  <a:gd name="T32" fmla="*/ 92 w 94"/>
                  <a:gd name="T33" fmla="*/ 14 h 40"/>
                  <a:gd name="T34" fmla="*/ 90 w 94"/>
                  <a:gd name="T35" fmla="*/ 12 h 40"/>
                  <a:gd name="T36" fmla="*/ 84 w 94"/>
                  <a:gd name="T37" fmla="*/ 8 h 40"/>
                  <a:gd name="T38" fmla="*/ 72 w 94"/>
                  <a:gd name="T39" fmla="*/ 6 h 40"/>
                  <a:gd name="T40" fmla="*/ 58 w 94"/>
                  <a:gd name="T41" fmla="*/ 0 h 40"/>
                  <a:gd name="T42" fmla="*/ 48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8" y="0"/>
                    </a:moveTo>
                    <a:lnTo>
                      <a:pt x="4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4" y="8"/>
                    </a:lnTo>
                    <a:lnTo>
                      <a:pt x="72" y="6"/>
                    </a:lnTo>
                    <a:lnTo>
                      <a:pt x="5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2795"/>
              <p:cNvSpPr/>
              <p:nvPr/>
            </p:nvSpPr>
            <p:spPr bwMode="auto">
              <a:xfrm>
                <a:off x="3270" y="3640"/>
                <a:ext cx="48" cy="40"/>
              </a:xfrm>
              <a:custGeom>
                <a:avLst/>
                <a:gdLst>
                  <a:gd name="T0" fmla="*/ 48 w 48"/>
                  <a:gd name="T1" fmla="*/ 0 h 40"/>
                  <a:gd name="T2" fmla="*/ 48 w 48"/>
                  <a:gd name="T3" fmla="*/ 0 h 40"/>
                  <a:gd name="T4" fmla="*/ 36 w 48"/>
                  <a:gd name="T5" fmla="*/ 0 h 40"/>
                  <a:gd name="T6" fmla="*/ 36 w 48"/>
                  <a:gd name="T7" fmla="*/ 0 h 40"/>
                  <a:gd name="T8" fmla="*/ 22 w 48"/>
                  <a:gd name="T9" fmla="*/ 6 h 40"/>
                  <a:gd name="T10" fmla="*/ 12 w 48"/>
                  <a:gd name="T11" fmla="*/ 8 h 40"/>
                  <a:gd name="T12" fmla="*/ 4 w 48"/>
                  <a:gd name="T13" fmla="*/ 12 h 40"/>
                  <a:gd name="T14" fmla="*/ 2 w 48"/>
                  <a:gd name="T15" fmla="*/ 14 h 40"/>
                  <a:gd name="T16" fmla="*/ 0 w 48"/>
                  <a:gd name="T17" fmla="*/ 16 h 40"/>
                  <a:gd name="T18" fmla="*/ 0 w 48"/>
                  <a:gd name="T19" fmla="*/ 16 h 40"/>
                  <a:gd name="T20" fmla="*/ 0 w 48"/>
                  <a:gd name="T21" fmla="*/ 40 h 40"/>
                  <a:gd name="T22" fmla="*/ 0 w 48"/>
                  <a:gd name="T23" fmla="*/ 40 h 40"/>
                  <a:gd name="T24" fmla="*/ 48 w 48"/>
                  <a:gd name="T25" fmla="*/ 40 h 40"/>
                  <a:gd name="T26" fmla="*/ 48 w 48"/>
                  <a:gd name="T27" fmla="*/ 0 h 40"/>
                  <a:gd name="T28" fmla="*/ 48 w 48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40">
                    <a:moveTo>
                      <a:pt x="48" y="0"/>
                    </a:moveTo>
                    <a:lnTo>
                      <a:pt x="48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0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2796"/>
              <p:cNvSpPr/>
              <p:nvPr/>
            </p:nvSpPr>
            <p:spPr bwMode="auto">
              <a:xfrm>
                <a:off x="3304" y="3640"/>
                <a:ext cx="26" cy="14"/>
              </a:xfrm>
              <a:custGeom>
                <a:avLst/>
                <a:gdLst>
                  <a:gd name="T0" fmla="*/ 14 w 26"/>
                  <a:gd name="T1" fmla="*/ 0 h 14"/>
                  <a:gd name="T2" fmla="*/ 14 w 26"/>
                  <a:gd name="T3" fmla="*/ 0 h 14"/>
                  <a:gd name="T4" fmla="*/ 2 w 26"/>
                  <a:gd name="T5" fmla="*/ 0 h 14"/>
                  <a:gd name="T6" fmla="*/ 2 w 26"/>
                  <a:gd name="T7" fmla="*/ 0 h 14"/>
                  <a:gd name="T8" fmla="*/ 0 w 26"/>
                  <a:gd name="T9" fmla="*/ 2 h 14"/>
                  <a:gd name="T10" fmla="*/ 0 w 26"/>
                  <a:gd name="T11" fmla="*/ 2 h 14"/>
                  <a:gd name="T12" fmla="*/ 0 w 26"/>
                  <a:gd name="T13" fmla="*/ 2 h 14"/>
                  <a:gd name="T14" fmla="*/ 0 w 26"/>
                  <a:gd name="T15" fmla="*/ 2 h 14"/>
                  <a:gd name="T16" fmla="*/ 0 w 26"/>
                  <a:gd name="T17" fmla="*/ 6 h 14"/>
                  <a:gd name="T18" fmla="*/ 4 w 26"/>
                  <a:gd name="T19" fmla="*/ 10 h 14"/>
                  <a:gd name="T20" fmla="*/ 8 w 26"/>
                  <a:gd name="T21" fmla="*/ 14 h 14"/>
                  <a:gd name="T22" fmla="*/ 14 w 26"/>
                  <a:gd name="T23" fmla="*/ 14 h 14"/>
                  <a:gd name="T24" fmla="*/ 14 w 26"/>
                  <a:gd name="T25" fmla="*/ 14 h 14"/>
                  <a:gd name="T26" fmla="*/ 14 w 26"/>
                  <a:gd name="T27" fmla="*/ 14 h 14"/>
                  <a:gd name="T28" fmla="*/ 18 w 26"/>
                  <a:gd name="T29" fmla="*/ 14 h 14"/>
                  <a:gd name="T30" fmla="*/ 22 w 26"/>
                  <a:gd name="T31" fmla="*/ 10 h 14"/>
                  <a:gd name="T32" fmla="*/ 26 w 26"/>
                  <a:gd name="T33" fmla="*/ 6 h 14"/>
                  <a:gd name="T34" fmla="*/ 26 w 26"/>
                  <a:gd name="T35" fmla="*/ 2 h 14"/>
                  <a:gd name="T36" fmla="*/ 26 w 26"/>
                  <a:gd name="T37" fmla="*/ 2 h 14"/>
                  <a:gd name="T38" fmla="*/ 26 w 26"/>
                  <a:gd name="T39" fmla="*/ 2 h 14"/>
                  <a:gd name="T40" fmla="*/ 26 w 26"/>
                  <a:gd name="T41" fmla="*/ 2 h 14"/>
                  <a:gd name="T42" fmla="*/ 24 w 26"/>
                  <a:gd name="T43" fmla="*/ 0 h 14"/>
                  <a:gd name="T44" fmla="*/ 14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4" y="0"/>
                    </a:moveTo>
                    <a:lnTo>
                      <a:pt x="1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2797"/>
              <p:cNvSpPr/>
              <p:nvPr/>
            </p:nvSpPr>
            <p:spPr bwMode="auto">
              <a:xfrm>
                <a:off x="3304" y="3640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2 w 14"/>
                  <a:gd name="T5" fmla="*/ 0 h 14"/>
                  <a:gd name="T6" fmla="*/ 2 w 14"/>
                  <a:gd name="T7" fmla="*/ 0 h 14"/>
                  <a:gd name="T8" fmla="*/ 0 w 14"/>
                  <a:gd name="T9" fmla="*/ 2 h 14"/>
                  <a:gd name="T10" fmla="*/ 0 w 14"/>
                  <a:gd name="T11" fmla="*/ 2 h 14"/>
                  <a:gd name="T12" fmla="*/ 0 w 14"/>
                  <a:gd name="T13" fmla="*/ 2 h 14"/>
                  <a:gd name="T14" fmla="*/ 0 w 14"/>
                  <a:gd name="T15" fmla="*/ 2 h 14"/>
                  <a:gd name="T16" fmla="*/ 0 w 14"/>
                  <a:gd name="T17" fmla="*/ 6 h 14"/>
                  <a:gd name="T18" fmla="*/ 4 w 14"/>
                  <a:gd name="T19" fmla="*/ 10 h 14"/>
                  <a:gd name="T20" fmla="*/ 8 w 14"/>
                  <a:gd name="T21" fmla="*/ 14 h 14"/>
                  <a:gd name="T22" fmla="*/ 14 w 14"/>
                  <a:gd name="T23" fmla="*/ 14 h 14"/>
                  <a:gd name="T24" fmla="*/ 14 w 14"/>
                  <a:gd name="T25" fmla="*/ 14 h 14"/>
                  <a:gd name="T26" fmla="*/ 14 w 14"/>
                  <a:gd name="T27" fmla="*/ 14 h 14"/>
                  <a:gd name="T28" fmla="*/ 14 w 14"/>
                  <a:gd name="T29" fmla="*/ 0 h 14"/>
                  <a:gd name="T30" fmla="*/ 14 w 14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2798"/>
              <p:cNvSpPr/>
              <p:nvPr/>
            </p:nvSpPr>
            <p:spPr bwMode="auto">
              <a:xfrm>
                <a:off x="3306" y="3626"/>
                <a:ext cx="22" cy="26"/>
              </a:xfrm>
              <a:custGeom>
                <a:avLst/>
                <a:gdLst>
                  <a:gd name="T0" fmla="*/ 12 w 22"/>
                  <a:gd name="T1" fmla="*/ 26 h 26"/>
                  <a:gd name="T2" fmla="*/ 12 w 22"/>
                  <a:gd name="T3" fmla="*/ 26 h 26"/>
                  <a:gd name="T4" fmla="*/ 8 w 22"/>
                  <a:gd name="T5" fmla="*/ 24 h 26"/>
                  <a:gd name="T6" fmla="*/ 4 w 22"/>
                  <a:gd name="T7" fmla="*/ 22 h 26"/>
                  <a:gd name="T8" fmla="*/ 2 w 22"/>
                  <a:gd name="T9" fmla="*/ 20 h 26"/>
                  <a:gd name="T10" fmla="*/ 0 w 22"/>
                  <a:gd name="T11" fmla="*/ 16 h 26"/>
                  <a:gd name="T12" fmla="*/ 0 w 22"/>
                  <a:gd name="T13" fmla="*/ 16 h 26"/>
                  <a:gd name="T14" fmla="*/ 0 w 22"/>
                  <a:gd name="T15" fmla="*/ 16 h 26"/>
                  <a:gd name="T16" fmla="*/ 0 w 22"/>
                  <a:gd name="T17" fmla="*/ 0 h 26"/>
                  <a:gd name="T18" fmla="*/ 22 w 22"/>
                  <a:gd name="T19" fmla="*/ 0 h 26"/>
                  <a:gd name="T20" fmla="*/ 22 w 22"/>
                  <a:gd name="T21" fmla="*/ 16 h 26"/>
                  <a:gd name="T22" fmla="*/ 22 w 22"/>
                  <a:gd name="T23" fmla="*/ 16 h 26"/>
                  <a:gd name="T24" fmla="*/ 22 w 22"/>
                  <a:gd name="T25" fmla="*/ 16 h 26"/>
                  <a:gd name="T26" fmla="*/ 20 w 22"/>
                  <a:gd name="T27" fmla="*/ 20 h 26"/>
                  <a:gd name="T28" fmla="*/ 18 w 22"/>
                  <a:gd name="T29" fmla="*/ 22 h 26"/>
                  <a:gd name="T30" fmla="*/ 16 w 22"/>
                  <a:gd name="T31" fmla="*/ 24 h 26"/>
                  <a:gd name="T32" fmla="*/ 12 w 22"/>
                  <a:gd name="T33" fmla="*/ 26 h 26"/>
                  <a:gd name="T34" fmla="*/ 12 w 22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6" y="24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2799"/>
              <p:cNvSpPr/>
              <p:nvPr/>
            </p:nvSpPr>
            <p:spPr bwMode="auto">
              <a:xfrm>
                <a:off x="3306" y="3626"/>
                <a:ext cx="12" cy="26"/>
              </a:xfrm>
              <a:custGeom>
                <a:avLst/>
                <a:gdLst>
                  <a:gd name="T0" fmla="*/ 12 w 12"/>
                  <a:gd name="T1" fmla="*/ 26 h 26"/>
                  <a:gd name="T2" fmla="*/ 12 w 12"/>
                  <a:gd name="T3" fmla="*/ 26 h 26"/>
                  <a:gd name="T4" fmla="*/ 8 w 12"/>
                  <a:gd name="T5" fmla="*/ 24 h 26"/>
                  <a:gd name="T6" fmla="*/ 4 w 12"/>
                  <a:gd name="T7" fmla="*/ 22 h 26"/>
                  <a:gd name="T8" fmla="*/ 2 w 12"/>
                  <a:gd name="T9" fmla="*/ 20 h 26"/>
                  <a:gd name="T10" fmla="*/ 0 w 12"/>
                  <a:gd name="T11" fmla="*/ 16 h 26"/>
                  <a:gd name="T12" fmla="*/ 0 w 12"/>
                  <a:gd name="T13" fmla="*/ 16 h 26"/>
                  <a:gd name="T14" fmla="*/ 0 w 12"/>
                  <a:gd name="T15" fmla="*/ 16 h 26"/>
                  <a:gd name="T16" fmla="*/ 0 w 12"/>
                  <a:gd name="T17" fmla="*/ 0 h 26"/>
                  <a:gd name="T18" fmla="*/ 12 w 12"/>
                  <a:gd name="T19" fmla="*/ 0 h 26"/>
                  <a:gd name="T20" fmla="*/ 12 w 12"/>
                  <a:gd name="T21" fmla="*/ 26 h 26"/>
                  <a:gd name="T22" fmla="*/ 12 w 12"/>
                  <a:gd name="T2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Freeform 2800"/>
              <p:cNvSpPr/>
              <p:nvPr/>
            </p:nvSpPr>
            <p:spPr bwMode="auto">
              <a:xfrm>
                <a:off x="3294" y="3568"/>
                <a:ext cx="46" cy="62"/>
              </a:xfrm>
              <a:custGeom>
                <a:avLst/>
                <a:gdLst>
                  <a:gd name="T0" fmla="*/ 24 w 46"/>
                  <a:gd name="T1" fmla="*/ 0 h 62"/>
                  <a:gd name="T2" fmla="*/ 22 w 46"/>
                  <a:gd name="T3" fmla="*/ 0 h 62"/>
                  <a:gd name="T4" fmla="*/ 22 w 46"/>
                  <a:gd name="T5" fmla="*/ 0 h 62"/>
                  <a:gd name="T6" fmla="*/ 14 w 46"/>
                  <a:gd name="T7" fmla="*/ 0 h 62"/>
                  <a:gd name="T8" fmla="*/ 6 w 46"/>
                  <a:gd name="T9" fmla="*/ 6 h 62"/>
                  <a:gd name="T10" fmla="*/ 2 w 46"/>
                  <a:gd name="T11" fmla="*/ 12 h 62"/>
                  <a:gd name="T12" fmla="*/ 0 w 46"/>
                  <a:gd name="T13" fmla="*/ 20 h 62"/>
                  <a:gd name="T14" fmla="*/ 0 w 46"/>
                  <a:gd name="T15" fmla="*/ 40 h 62"/>
                  <a:gd name="T16" fmla="*/ 0 w 46"/>
                  <a:gd name="T17" fmla="*/ 40 h 62"/>
                  <a:gd name="T18" fmla="*/ 2 w 46"/>
                  <a:gd name="T19" fmla="*/ 48 h 62"/>
                  <a:gd name="T20" fmla="*/ 8 w 46"/>
                  <a:gd name="T21" fmla="*/ 56 h 62"/>
                  <a:gd name="T22" fmla="*/ 16 w 46"/>
                  <a:gd name="T23" fmla="*/ 60 h 62"/>
                  <a:gd name="T24" fmla="*/ 24 w 46"/>
                  <a:gd name="T25" fmla="*/ 62 h 62"/>
                  <a:gd name="T26" fmla="*/ 24 w 46"/>
                  <a:gd name="T27" fmla="*/ 62 h 62"/>
                  <a:gd name="T28" fmla="*/ 30 w 46"/>
                  <a:gd name="T29" fmla="*/ 60 h 62"/>
                  <a:gd name="T30" fmla="*/ 38 w 46"/>
                  <a:gd name="T31" fmla="*/ 56 h 62"/>
                  <a:gd name="T32" fmla="*/ 44 w 46"/>
                  <a:gd name="T33" fmla="*/ 48 h 62"/>
                  <a:gd name="T34" fmla="*/ 46 w 46"/>
                  <a:gd name="T35" fmla="*/ 40 h 62"/>
                  <a:gd name="T36" fmla="*/ 46 w 46"/>
                  <a:gd name="T37" fmla="*/ 20 h 62"/>
                  <a:gd name="T38" fmla="*/ 46 w 46"/>
                  <a:gd name="T39" fmla="*/ 20 h 62"/>
                  <a:gd name="T40" fmla="*/ 44 w 46"/>
                  <a:gd name="T41" fmla="*/ 12 h 62"/>
                  <a:gd name="T42" fmla="*/ 40 w 46"/>
                  <a:gd name="T43" fmla="*/ 6 h 62"/>
                  <a:gd name="T44" fmla="*/ 34 w 46"/>
                  <a:gd name="T45" fmla="*/ 0 h 62"/>
                  <a:gd name="T46" fmla="*/ 24 w 46"/>
                  <a:gd name="T47" fmla="*/ 0 h 62"/>
                  <a:gd name="T48" fmla="*/ 24 w 46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Freeform 2801"/>
              <p:cNvSpPr/>
              <p:nvPr/>
            </p:nvSpPr>
            <p:spPr bwMode="auto">
              <a:xfrm>
                <a:off x="3294" y="3568"/>
                <a:ext cx="24" cy="62"/>
              </a:xfrm>
              <a:custGeom>
                <a:avLst/>
                <a:gdLst>
                  <a:gd name="T0" fmla="*/ 24 w 24"/>
                  <a:gd name="T1" fmla="*/ 0 h 62"/>
                  <a:gd name="T2" fmla="*/ 22 w 24"/>
                  <a:gd name="T3" fmla="*/ 0 h 62"/>
                  <a:gd name="T4" fmla="*/ 22 w 24"/>
                  <a:gd name="T5" fmla="*/ 0 h 62"/>
                  <a:gd name="T6" fmla="*/ 14 w 24"/>
                  <a:gd name="T7" fmla="*/ 0 h 62"/>
                  <a:gd name="T8" fmla="*/ 6 w 24"/>
                  <a:gd name="T9" fmla="*/ 6 h 62"/>
                  <a:gd name="T10" fmla="*/ 2 w 24"/>
                  <a:gd name="T11" fmla="*/ 12 h 62"/>
                  <a:gd name="T12" fmla="*/ 0 w 24"/>
                  <a:gd name="T13" fmla="*/ 20 h 62"/>
                  <a:gd name="T14" fmla="*/ 0 w 24"/>
                  <a:gd name="T15" fmla="*/ 40 h 62"/>
                  <a:gd name="T16" fmla="*/ 0 w 24"/>
                  <a:gd name="T17" fmla="*/ 40 h 62"/>
                  <a:gd name="T18" fmla="*/ 2 w 24"/>
                  <a:gd name="T19" fmla="*/ 48 h 62"/>
                  <a:gd name="T20" fmla="*/ 8 w 24"/>
                  <a:gd name="T21" fmla="*/ 56 h 62"/>
                  <a:gd name="T22" fmla="*/ 16 w 24"/>
                  <a:gd name="T23" fmla="*/ 60 h 62"/>
                  <a:gd name="T24" fmla="*/ 24 w 24"/>
                  <a:gd name="T25" fmla="*/ 62 h 62"/>
                  <a:gd name="T26" fmla="*/ 24 w 24"/>
                  <a:gd name="T27" fmla="*/ 62 h 62"/>
                  <a:gd name="T28" fmla="*/ 24 w 24"/>
                  <a:gd name="T2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4" name="Freeform 2802"/>
              <p:cNvSpPr/>
              <p:nvPr/>
            </p:nvSpPr>
            <p:spPr bwMode="auto">
              <a:xfrm>
                <a:off x="3312" y="361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5" name="Freeform 2803"/>
              <p:cNvSpPr/>
              <p:nvPr/>
            </p:nvSpPr>
            <p:spPr bwMode="auto">
              <a:xfrm>
                <a:off x="3322" y="3594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2 h 2"/>
                  <a:gd name="T6" fmla="*/ 12 w 14"/>
                  <a:gd name="T7" fmla="*/ 2 h 2"/>
                  <a:gd name="T8" fmla="*/ 14 w 14"/>
                  <a:gd name="T9" fmla="*/ 2 h 2"/>
                  <a:gd name="T10" fmla="*/ 12 w 14"/>
                  <a:gd name="T11" fmla="*/ 2 h 2"/>
                  <a:gd name="T12" fmla="*/ 10 w 14"/>
                  <a:gd name="T13" fmla="*/ 2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2 h 2"/>
                  <a:gd name="T20" fmla="*/ 0 w 14"/>
                  <a:gd name="T21" fmla="*/ 2 h 2"/>
                  <a:gd name="T22" fmla="*/ 0 w 14"/>
                  <a:gd name="T23" fmla="*/ 2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6" name="Freeform 2804"/>
              <p:cNvSpPr/>
              <p:nvPr/>
            </p:nvSpPr>
            <p:spPr bwMode="auto">
              <a:xfrm>
                <a:off x="3298" y="3594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2 h 2"/>
                  <a:gd name="T6" fmla="*/ 2 w 14"/>
                  <a:gd name="T7" fmla="*/ 2 h 2"/>
                  <a:gd name="T8" fmla="*/ 0 w 14"/>
                  <a:gd name="T9" fmla="*/ 2 h 2"/>
                  <a:gd name="T10" fmla="*/ 2 w 14"/>
                  <a:gd name="T11" fmla="*/ 2 h 2"/>
                  <a:gd name="T12" fmla="*/ 6 w 14"/>
                  <a:gd name="T13" fmla="*/ 2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2 h 2"/>
                  <a:gd name="T20" fmla="*/ 14 w 14"/>
                  <a:gd name="T21" fmla="*/ 2 h 2"/>
                  <a:gd name="T22" fmla="*/ 14 w 14"/>
                  <a:gd name="T23" fmla="*/ 2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7" name="Freeform 2805"/>
              <p:cNvSpPr/>
              <p:nvPr/>
            </p:nvSpPr>
            <p:spPr bwMode="auto">
              <a:xfrm>
                <a:off x="3294" y="3554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24 w 48"/>
                  <a:gd name="T3" fmla="*/ 8 h 40"/>
                  <a:gd name="T4" fmla="*/ 36 w 48"/>
                  <a:gd name="T5" fmla="*/ 6 h 40"/>
                  <a:gd name="T6" fmla="*/ 44 w 48"/>
                  <a:gd name="T7" fmla="*/ 0 h 40"/>
                  <a:gd name="T8" fmla="*/ 44 w 48"/>
                  <a:gd name="T9" fmla="*/ 0 h 40"/>
                  <a:gd name="T10" fmla="*/ 44 w 48"/>
                  <a:gd name="T11" fmla="*/ 8 h 40"/>
                  <a:gd name="T12" fmla="*/ 42 w 48"/>
                  <a:gd name="T13" fmla="*/ 10 h 40"/>
                  <a:gd name="T14" fmla="*/ 40 w 48"/>
                  <a:gd name="T15" fmla="*/ 14 h 40"/>
                  <a:gd name="T16" fmla="*/ 40 w 48"/>
                  <a:gd name="T17" fmla="*/ 14 h 40"/>
                  <a:gd name="T18" fmla="*/ 44 w 48"/>
                  <a:gd name="T19" fmla="*/ 16 h 40"/>
                  <a:gd name="T20" fmla="*/ 48 w 48"/>
                  <a:gd name="T21" fmla="*/ 14 h 40"/>
                  <a:gd name="T22" fmla="*/ 48 w 48"/>
                  <a:gd name="T23" fmla="*/ 14 h 40"/>
                  <a:gd name="T24" fmla="*/ 48 w 48"/>
                  <a:gd name="T25" fmla="*/ 18 h 40"/>
                  <a:gd name="T26" fmla="*/ 44 w 48"/>
                  <a:gd name="T27" fmla="*/ 20 h 40"/>
                  <a:gd name="T28" fmla="*/ 44 w 48"/>
                  <a:gd name="T29" fmla="*/ 20 h 40"/>
                  <a:gd name="T30" fmla="*/ 46 w 48"/>
                  <a:gd name="T31" fmla="*/ 28 h 40"/>
                  <a:gd name="T32" fmla="*/ 46 w 48"/>
                  <a:gd name="T33" fmla="*/ 40 h 40"/>
                  <a:gd name="T34" fmla="*/ 46 w 48"/>
                  <a:gd name="T35" fmla="*/ 40 h 40"/>
                  <a:gd name="T36" fmla="*/ 44 w 48"/>
                  <a:gd name="T37" fmla="*/ 38 h 40"/>
                  <a:gd name="T38" fmla="*/ 40 w 48"/>
                  <a:gd name="T39" fmla="*/ 32 h 40"/>
                  <a:gd name="T40" fmla="*/ 34 w 48"/>
                  <a:gd name="T41" fmla="*/ 26 h 40"/>
                  <a:gd name="T42" fmla="*/ 30 w 48"/>
                  <a:gd name="T43" fmla="*/ 24 h 40"/>
                  <a:gd name="T44" fmla="*/ 24 w 48"/>
                  <a:gd name="T45" fmla="*/ 22 h 40"/>
                  <a:gd name="T46" fmla="*/ 24 w 48"/>
                  <a:gd name="T47" fmla="*/ 22 h 40"/>
                  <a:gd name="T48" fmla="*/ 18 w 48"/>
                  <a:gd name="T49" fmla="*/ 24 h 40"/>
                  <a:gd name="T50" fmla="*/ 12 w 48"/>
                  <a:gd name="T51" fmla="*/ 26 h 40"/>
                  <a:gd name="T52" fmla="*/ 6 w 48"/>
                  <a:gd name="T53" fmla="*/ 32 h 40"/>
                  <a:gd name="T54" fmla="*/ 2 w 48"/>
                  <a:gd name="T55" fmla="*/ 38 h 40"/>
                  <a:gd name="T56" fmla="*/ 0 w 48"/>
                  <a:gd name="T57" fmla="*/ 40 h 40"/>
                  <a:gd name="T58" fmla="*/ 0 w 48"/>
                  <a:gd name="T59" fmla="*/ 40 h 40"/>
                  <a:gd name="T60" fmla="*/ 0 w 48"/>
                  <a:gd name="T61" fmla="*/ 32 h 40"/>
                  <a:gd name="T62" fmla="*/ 0 w 48"/>
                  <a:gd name="T63" fmla="*/ 26 h 40"/>
                  <a:gd name="T64" fmla="*/ 2 w 48"/>
                  <a:gd name="T65" fmla="*/ 20 h 40"/>
                  <a:gd name="T66" fmla="*/ 4 w 48"/>
                  <a:gd name="T67" fmla="*/ 16 h 40"/>
                  <a:gd name="T68" fmla="*/ 8 w 48"/>
                  <a:gd name="T69" fmla="*/ 12 h 40"/>
                  <a:gd name="T70" fmla="*/ 12 w 48"/>
                  <a:gd name="T71" fmla="*/ 10 h 40"/>
                  <a:gd name="T72" fmla="*/ 24 w 48"/>
                  <a:gd name="T73" fmla="*/ 8 h 40"/>
                  <a:gd name="T74" fmla="*/ 24 w 48"/>
                  <a:gd name="T75" fmla="*/ 8 h 40"/>
                  <a:gd name="T76" fmla="*/ 24 w 48"/>
                  <a:gd name="T77" fmla="*/ 8 h 40"/>
                  <a:gd name="T78" fmla="*/ 24 w 48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6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6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8"/>
                    </a:lnTo>
                    <a:lnTo>
                      <a:pt x="40" y="32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4"/>
                    </a:lnTo>
                    <a:lnTo>
                      <a:pt x="12" y="26"/>
                    </a:lnTo>
                    <a:lnTo>
                      <a:pt x="6" y="32"/>
                    </a:lnTo>
                    <a:lnTo>
                      <a:pt x="2" y="3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8" name="Freeform 2806"/>
              <p:cNvSpPr/>
              <p:nvPr/>
            </p:nvSpPr>
            <p:spPr bwMode="auto">
              <a:xfrm>
                <a:off x="3294" y="3562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24 w 24"/>
                  <a:gd name="T5" fmla="*/ 14 h 32"/>
                  <a:gd name="T6" fmla="*/ 18 w 24"/>
                  <a:gd name="T7" fmla="*/ 16 h 32"/>
                  <a:gd name="T8" fmla="*/ 12 w 24"/>
                  <a:gd name="T9" fmla="*/ 18 h 32"/>
                  <a:gd name="T10" fmla="*/ 6 w 24"/>
                  <a:gd name="T11" fmla="*/ 24 h 32"/>
                  <a:gd name="T12" fmla="*/ 2 w 24"/>
                  <a:gd name="T13" fmla="*/ 30 h 32"/>
                  <a:gd name="T14" fmla="*/ 0 w 24"/>
                  <a:gd name="T15" fmla="*/ 32 h 32"/>
                  <a:gd name="T16" fmla="*/ 0 w 24"/>
                  <a:gd name="T17" fmla="*/ 32 h 32"/>
                  <a:gd name="T18" fmla="*/ 0 w 24"/>
                  <a:gd name="T19" fmla="*/ 24 h 32"/>
                  <a:gd name="T20" fmla="*/ 0 w 24"/>
                  <a:gd name="T21" fmla="*/ 18 h 32"/>
                  <a:gd name="T22" fmla="*/ 2 w 24"/>
                  <a:gd name="T23" fmla="*/ 12 h 32"/>
                  <a:gd name="T24" fmla="*/ 4 w 24"/>
                  <a:gd name="T25" fmla="*/ 8 h 32"/>
                  <a:gd name="T26" fmla="*/ 8 w 24"/>
                  <a:gd name="T27" fmla="*/ 4 h 32"/>
                  <a:gd name="T28" fmla="*/ 12 w 24"/>
                  <a:gd name="T29" fmla="*/ 2 h 32"/>
                  <a:gd name="T30" fmla="*/ 24 w 24"/>
                  <a:gd name="T31" fmla="*/ 0 h 32"/>
                  <a:gd name="T32" fmla="*/ 24 w 24"/>
                  <a:gd name="T33" fmla="*/ 0 h 32"/>
                  <a:gd name="T34" fmla="*/ 24 w 24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24" y="14"/>
                    </a:lnTo>
                    <a:lnTo>
                      <a:pt x="18" y="16"/>
                    </a:lnTo>
                    <a:lnTo>
                      <a:pt x="12" y="18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9" name="Rectangle 2807"/>
              <p:cNvSpPr>
                <a:spLocks noChangeArrowheads="1"/>
              </p:cNvSpPr>
              <p:nvPr/>
            </p:nvSpPr>
            <p:spPr bwMode="auto">
              <a:xfrm>
                <a:off x="3314" y="3654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0" name="Rectangle 2808"/>
              <p:cNvSpPr>
                <a:spLocks noChangeArrowheads="1"/>
              </p:cNvSpPr>
              <p:nvPr/>
            </p:nvSpPr>
            <p:spPr bwMode="auto">
              <a:xfrm>
                <a:off x="3314" y="3654"/>
                <a:ext cx="4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1" name="Freeform 2809"/>
              <p:cNvSpPr>
                <a:spLocks noEditPoints="1"/>
              </p:cNvSpPr>
              <p:nvPr/>
            </p:nvSpPr>
            <p:spPr bwMode="auto">
              <a:xfrm>
                <a:off x="3316" y="3656"/>
                <a:ext cx="2" cy="20"/>
              </a:xfrm>
              <a:custGeom>
                <a:avLst/>
                <a:gdLst>
                  <a:gd name="T0" fmla="*/ 2 w 2"/>
                  <a:gd name="T1" fmla="*/ 18 h 20"/>
                  <a:gd name="T2" fmla="*/ 2 w 2"/>
                  <a:gd name="T3" fmla="*/ 18 h 20"/>
                  <a:gd name="T4" fmla="*/ 0 w 2"/>
                  <a:gd name="T5" fmla="*/ 20 h 20"/>
                  <a:gd name="T6" fmla="*/ 0 w 2"/>
                  <a:gd name="T7" fmla="*/ 20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20 h 20"/>
                  <a:gd name="T14" fmla="*/ 2 w 2"/>
                  <a:gd name="T15" fmla="*/ 20 h 20"/>
                  <a:gd name="T16" fmla="*/ 2 w 2"/>
                  <a:gd name="T17" fmla="*/ 18 h 20"/>
                  <a:gd name="T18" fmla="*/ 2 w 2"/>
                  <a:gd name="T19" fmla="*/ 18 h 20"/>
                  <a:gd name="T20" fmla="*/ 2 w 2"/>
                  <a:gd name="T21" fmla="*/ 0 h 20"/>
                  <a:gd name="T22" fmla="*/ 2 w 2"/>
                  <a:gd name="T23" fmla="*/ 0 h 20"/>
                  <a:gd name="T24" fmla="*/ 0 w 2"/>
                  <a:gd name="T25" fmla="*/ 2 h 20"/>
                  <a:gd name="T26" fmla="*/ 0 w 2"/>
                  <a:gd name="T27" fmla="*/ 2 h 20"/>
                  <a:gd name="T28" fmla="*/ 2 w 2"/>
                  <a:gd name="T29" fmla="*/ 4 h 20"/>
                  <a:gd name="T30" fmla="*/ 2 w 2"/>
                  <a:gd name="T31" fmla="*/ 4 h 20"/>
                  <a:gd name="T32" fmla="*/ 2 w 2"/>
                  <a:gd name="T33" fmla="*/ 2 h 20"/>
                  <a:gd name="T34" fmla="*/ 2 w 2"/>
                  <a:gd name="T35" fmla="*/ 2 h 20"/>
                  <a:gd name="T36" fmla="*/ 2 w 2"/>
                  <a:gd name="T37" fmla="*/ 0 h 20"/>
                  <a:gd name="T38" fmla="*/ 2 w 2"/>
                  <a:gd name="T39" fmla="*/ 0 h 20"/>
                  <a:gd name="T40" fmla="*/ 2 w 2"/>
                  <a:gd name="T41" fmla="*/ 10 h 20"/>
                  <a:gd name="T42" fmla="*/ 2 w 2"/>
                  <a:gd name="T43" fmla="*/ 10 h 20"/>
                  <a:gd name="T44" fmla="*/ 0 w 2"/>
                  <a:gd name="T45" fmla="*/ 10 h 20"/>
                  <a:gd name="T46" fmla="*/ 0 w 2"/>
                  <a:gd name="T47" fmla="*/ 10 h 20"/>
                  <a:gd name="T48" fmla="*/ 2 w 2"/>
                  <a:gd name="T49" fmla="*/ 12 h 20"/>
                  <a:gd name="T50" fmla="*/ 2 w 2"/>
                  <a:gd name="T51" fmla="*/ 12 h 20"/>
                  <a:gd name="T52" fmla="*/ 2 w 2"/>
                  <a:gd name="T53" fmla="*/ 10 h 20"/>
                  <a:gd name="T54" fmla="*/ 2 w 2"/>
                  <a:gd name="T55" fmla="*/ 10 h 20"/>
                  <a:gd name="T56" fmla="*/ 2 w 2"/>
                  <a:gd name="T57" fmla="*/ 10 h 20"/>
                  <a:gd name="T58" fmla="*/ 2 w 2"/>
                  <a:gd name="T5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" h="20">
                    <a:moveTo>
                      <a:pt x="2" y="18"/>
                    </a:moveTo>
                    <a:lnTo>
                      <a:pt x="2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2" y="10"/>
                    </a:move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2" name="Freeform 2810"/>
              <p:cNvSpPr>
                <a:spLocks noEditPoints="1"/>
              </p:cNvSpPr>
              <p:nvPr/>
            </p:nvSpPr>
            <p:spPr bwMode="auto">
              <a:xfrm>
                <a:off x="3316" y="3656"/>
                <a:ext cx="2" cy="20"/>
              </a:xfrm>
              <a:custGeom>
                <a:avLst/>
                <a:gdLst>
                  <a:gd name="T0" fmla="*/ 2 w 2"/>
                  <a:gd name="T1" fmla="*/ 18 h 20"/>
                  <a:gd name="T2" fmla="*/ 2 w 2"/>
                  <a:gd name="T3" fmla="*/ 18 h 20"/>
                  <a:gd name="T4" fmla="*/ 0 w 2"/>
                  <a:gd name="T5" fmla="*/ 20 h 20"/>
                  <a:gd name="T6" fmla="*/ 0 w 2"/>
                  <a:gd name="T7" fmla="*/ 20 h 20"/>
                  <a:gd name="T8" fmla="*/ 2 w 2"/>
                  <a:gd name="T9" fmla="*/ 20 h 20"/>
                  <a:gd name="T10" fmla="*/ 2 w 2"/>
                  <a:gd name="T11" fmla="*/ 20 h 20"/>
                  <a:gd name="T12" fmla="*/ 2 w 2"/>
                  <a:gd name="T13" fmla="*/ 18 h 20"/>
                  <a:gd name="T14" fmla="*/ 2 w 2"/>
                  <a:gd name="T15" fmla="*/ 18 h 20"/>
                  <a:gd name="T16" fmla="*/ 2 w 2"/>
                  <a:gd name="T17" fmla="*/ 12 h 20"/>
                  <a:gd name="T18" fmla="*/ 2 w 2"/>
                  <a:gd name="T19" fmla="*/ 10 h 20"/>
                  <a:gd name="T20" fmla="*/ 2 w 2"/>
                  <a:gd name="T21" fmla="*/ 10 h 20"/>
                  <a:gd name="T22" fmla="*/ 2 w 2"/>
                  <a:gd name="T23" fmla="*/ 10 h 20"/>
                  <a:gd name="T24" fmla="*/ 0 w 2"/>
                  <a:gd name="T25" fmla="*/ 10 h 20"/>
                  <a:gd name="T26" fmla="*/ 0 w 2"/>
                  <a:gd name="T27" fmla="*/ 10 h 20"/>
                  <a:gd name="T28" fmla="*/ 2 w 2"/>
                  <a:gd name="T29" fmla="*/ 12 h 20"/>
                  <a:gd name="T30" fmla="*/ 2 w 2"/>
                  <a:gd name="T31" fmla="*/ 12 h 20"/>
                  <a:gd name="T32" fmla="*/ 2 w 2"/>
                  <a:gd name="T33" fmla="*/ 4 h 20"/>
                  <a:gd name="T34" fmla="*/ 2 w 2"/>
                  <a:gd name="T35" fmla="*/ 0 h 20"/>
                  <a:gd name="T36" fmla="*/ 2 w 2"/>
                  <a:gd name="T37" fmla="*/ 0 h 20"/>
                  <a:gd name="T38" fmla="*/ 2 w 2"/>
                  <a:gd name="T39" fmla="*/ 0 h 20"/>
                  <a:gd name="T40" fmla="*/ 0 w 2"/>
                  <a:gd name="T41" fmla="*/ 2 h 20"/>
                  <a:gd name="T42" fmla="*/ 0 w 2"/>
                  <a:gd name="T43" fmla="*/ 2 h 20"/>
                  <a:gd name="T44" fmla="*/ 2 w 2"/>
                  <a:gd name="T45" fmla="*/ 4 h 20"/>
                  <a:gd name="T46" fmla="*/ 2 w 2"/>
                  <a:gd name="T4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" h="20">
                    <a:moveTo>
                      <a:pt x="2" y="18"/>
                    </a:moveTo>
                    <a:lnTo>
                      <a:pt x="2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  <a:moveTo>
                      <a:pt x="2" y="12"/>
                    </a:move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  <a:moveTo>
                      <a:pt x="2" y="4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3" name="Rectangle 2811"/>
              <p:cNvSpPr>
                <a:spLocks noChangeArrowheads="1"/>
              </p:cNvSpPr>
              <p:nvPr/>
            </p:nvSpPr>
            <p:spPr bwMode="auto">
              <a:xfrm>
                <a:off x="2358" y="3554"/>
                <a:ext cx="128" cy="126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4" name="Freeform 2812"/>
              <p:cNvSpPr/>
              <p:nvPr/>
            </p:nvSpPr>
            <p:spPr bwMode="auto">
              <a:xfrm>
                <a:off x="2386" y="3564"/>
                <a:ext cx="72" cy="90"/>
              </a:xfrm>
              <a:custGeom>
                <a:avLst/>
                <a:gdLst>
                  <a:gd name="T0" fmla="*/ 36 w 72"/>
                  <a:gd name="T1" fmla="*/ 0 h 90"/>
                  <a:gd name="T2" fmla="*/ 36 w 72"/>
                  <a:gd name="T3" fmla="*/ 0 h 90"/>
                  <a:gd name="T4" fmla="*/ 46 w 72"/>
                  <a:gd name="T5" fmla="*/ 2 h 90"/>
                  <a:gd name="T6" fmla="*/ 54 w 72"/>
                  <a:gd name="T7" fmla="*/ 4 h 90"/>
                  <a:gd name="T8" fmla="*/ 60 w 72"/>
                  <a:gd name="T9" fmla="*/ 10 h 90"/>
                  <a:gd name="T10" fmla="*/ 64 w 72"/>
                  <a:gd name="T11" fmla="*/ 20 h 90"/>
                  <a:gd name="T12" fmla="*/ 68 w 72"/>
                  <a:gd name="T13" fmla="*/ 28 h 90"/>
                  <a:gd name="T14" fmla="*/ 70 w 72"/>
                  <a:gd name="T15" fmla="*/ 40 h 90"/>
                  <a:gd name="T16" fmla="*/ 72 w 72"/>
                  <a:gd name="T17" fmla="*/ 62 h 90"/>
                  <a:gd name="T18" fmla="*/ 72 w 72"/>
                  <a:gd name="T19" fmla="*/ 62 h 90"/>
                  <a:gd name="T20" fmla="*/ 72 w 72"/>
                  <a:gd name="T21" fmla="*/ 70 h 90"/>
                  <a:gd name="T22" fmla="*/ 70 w 72"/>
                  <a:gd name="T23" fmla="*/ 74 h 90"/>
                  <a:gd name="T24" fmla="*/ 66 w 72"/>
                  <a:gd name="T25" fmla="*/ 80 h 90"/>
                  <a:gd name="T26" fmla="*/ 60 w 72"/>
                  <a:gd name="T27" fmla="*/ 84 h 90"/>
                  <a:gd name="T28" fmla="*/ 50 w 72"/>
                  <a:gd name="T29" fmla="*/ 88 h 90"/>
                  <a:gd name="T30" fmla="*/ 36 w 72"/>
                  <a:gd name="T31" fmla="*/ 90 h 90"/>
                  <a:gd name="T32" fmla="*/ 22 w 72"/>
                  <a:gd name="T33" fmla="*/ 88 h 90"/>
                  <a:gd name="T34" fmla="*/ 10 w 72"/>
                  <a:gd name="T35" fmla="*/ 84 h 90"/>
                  <a:gd name="T36" fmla="*/ 6 w 72"/>
                  <a:gd name="T37" fmla="*/ 80 h 90"/>
                  <a:gd name="T38" fmla="*/ 2 w 72"/>
                  <a:gd name="T39" fmla="*/ 74 h 90"/>
                  <a:gd name="T40" fmla="*/ 0 w 72"/>
                  <a:gd name="T41" fmla="*/ 70 h 90"/>
                  <a:gd name="T42" fmla="*/ 0 w 72"/>
                  <a:gd name="T43" fmla="*/ 62 h 90"/>
                  <a:gd name="T44" fmla="*/ 0 w 72"/>
                  <a:gd name="T45" fmla="*/ 62 h 90"/>
                  <a:gd name="T46" fmla="*/ 2 w 72"/>
                  <a:gd name="T47" fmla="*/ 40 h 90"/>
                  <a:gd name="T48" fmla="*/ 4 w 72"/>
                  <a:gd name="T49" fmla="*/ 28 h 90"/>
                  <a:gd name="T50" fmla="*/ 8 w 72"/>
                  <a:gd name="T51" fmla="*/ 20 h 90"/>
                  <a:gd name="T52" fmla="*/ 12 w 72"/>
                  <a:gd name="T53" fmla="*/ 10 h 90"/>
                  <a:gd name="T54" fmla="*/ 18 w 72"/>
                  <a:gd name="T55" fmla="*/ 4 h 90"/>
                  <a:gd name="T56" fmla="*/ 26 w 72"/>
                  <a:gd name="T57" fmla="*/ 2 h 90"/>
                  <a:gd name="T58" fmla="*/ 36 w 72"/>
                  <a:gd name="T59" fmla="*/ 0 h 90"/>
                  <a:gd name="T60" fmla="*/ 36 w 72"/>
                  <a:gd name="T6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90">
                    <a:moveTo>
                      <a:pt x="36" y="0"/>
                    </a:moveTo>
                    <a:lnTo>
                      <a:pt x="36" y="0"/>
                    </a:lnTo>
                    <a:lnTo>
                      <a:pt x="46" y="2"/>
                    </a:lnTo>
                    <a:lnTo>
                      <a:pt x="54" y="4"/>
                    </a:lnTo>
                    <a:lnTo>
                      <a:pt x="60" y="10"/>
                    </a:lnTo>
                    <a:lnTo>
                      <a:pt x="64" y="20"/>
                    </a:lnTo>
                    <a:lnTo>
                      <a:pt x="68" y="28"/>
                    </a:lnTo>
                    <a:lnTo>
                      <a:pt x="70" y="40"/>
                    </a:lnTo>
                    <a:lnTo>
                      <a:pt x="72" y="62"/>
                    </a:lnTo>
                    <a:lnTo>
                      <a:pt x="72" y="62"/>
                    </a:lnTo>
                    <a:lnTo>
                      <a:pt x="72" y="70"/>
                    </a:lnTo>
                    <a:lnTo>
                      <a:pt x="70" y="74"/>
                    </a:lnTo>
                    <a:lnTo>
                      <a:pt x="66" y="80"/>
                    </a:lnTo>
                    <a:lnTo>
                      <a:pt x="60" y="84"/>
                    </a:lnTo>
                    <a:lnTo>
                      <a:pt x="50" y="88"/>
                    </a:lnTo>
                    <a:lnTo>
                      <a:pt x="36" y="90"/>
                    </a:lnTo>
                    <a:lnTo>
                      <a:pt x="22" y="88"/>
                    </a:lnTo>
                    <a:lnTo>
                      <a:pt x="10" y="84"/>
                    </a:lnTo>
                    <a:lnTo>
                      <a:pt x="6" y="80"/>
                    </a:lnTo>
                    <a:lnTo>
                      <a:pt x="2" y="74"/>
                    </a:lnTo>
                    <a:lnTo>
                      <a:pt x="0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6" y="2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5" name="Freeform 2813"/>
              <p:cNvSpPr/>
              <p:nvPr/>
            </p:nvSpPr>
            <p:spPr bwMode="auto">
              <a:xfrm>
                <a:off x="2386" y="3564"/>
                <a:ext cx="36" cy="90"/>
              </a:xfrm>
              <a:custGeom>
                <a:avLst/>
                <a:gdLst>
                  <a:gd name="T0" fmla="*/ 36 w 36"/>
                  <a:gd name="T1" fmla="*/ 90 h 90"/>
                  <a:gd name="T2" fmla="*/ 36 w 36"/>
                  <a:gd name="T3" fmla="*/ 90 h 90"/>
                  <a:gd name="T4" fmla="*/ 22 w 36"/>
                  <a:gd name="T5" fmla="*/ 88 h 90"/>
                  <a:gd name="T6" fmla="*/ 10 w 36"/>
                  <a:gd name="T7" fmla="*/ 84 h 90"/>
                  <a:gd name="T8" fmla="*/ 6 w 36"/>
                  <a:gd name="T9" fmla="*/ 80 h 90"/>
                  <a:gd name="T10" fmla="*/ 2 w 36"/>
                  <a:gd name="T11" fmla="*/ 74 h 90"/>
                  <a:gd name="T12" fmla="*/ 0 w 36"/>
                  <a:gd name="T13" fmla="*/ 70 h 90"/>
                  <a:gd name="T14" fmla="*/ 0 w 36"/>
                  <a:gd name="T15" fmla="*/ 62 h 90"/>
                  <a:gd name="T16" fmla="*/ 0 w 36"/>
                  <a:gd name="T17" fmla="*/ 62 h 90"/>
                  <a:gd name="T18" fmla="*/ 2 w 36"/>
                  <a:gd name="T19" fmla="*/ 40 h 90"/>
                  <a:gd name="T20" fmla="*/ 4 w 36"/>
                  <a:gd name="T21" fmla="*/ 28 h 90"/>
                  <a:gd name="T22" fmla="*/ 8 w 36"/>
                  <a:gd name="T23" fmla="*/ 20 h 90"/>
                  <a:gd name="T24" fmla="*/ 12 w 36"/>
                  <a:gd name="T25" fmla="*/ 10 h 90"/>
                  <a:gd name="T26" fmla="*/ 18 w 36"/>
                  <a:gd name="T27" fmla="*/ 4 h 90"/>
                  <a:gd name="T28" fmla="*/ 26 w 36"/>
                  <a:gd name="T29" fmla="*/ 2 h 90"/>
                  <a:gd name="T30" fmla="*/ 36 w 36"/>
                  <a:gd name="T31" fmla="*/ 0 h 90"/>
                  <a:gd name="T32" fmla="*/ 36 w 36"/>
                  <a:gd name="T3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90">
                    <a:moveTo>
                      <a:pt x="36" y="90"/>
                    </a:moveTo>
                    <a:lnTo>
                      <a:pt x="36" y="90"/>
                    </a:lnTo>
                    <a:lnTo>
                      <a:pt x="22" y="88"/>
                    </a:lnTo>
                    <a:lnTo>
                      <a:pt x="10" y="84"/>
                    </a:lnTo>
                    <a:lnTo>
                      <a:pt x="6" y="80"/>
                    </a:lnTo>
                    <a:lnTo>
                      <a:pt x="2" y="74"/>
                    </a:lnTo>
                    <a:lnTo>
                      <a:pt x="0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6" y="2"/>
                    </a:lnTo>
                    <a:lnTo>
                      <a:pt x="36" y="0"/>
                    </a:lnTo>
                    <a:lnTo>
                      <a:pt x="36" y="9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6" name="Freeform 2814"/>
              <p:cNvSpPr/>
              <p:nvPr/>
            </p:nvSpPr>
            <p:spPr bwMode="auto">
              <a:xfrm>
                <a:off x="2376" y="364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6 w 92"/>
                  <a:gd name="T5" fmla="*/ 0 h 40"/>
                  <a:gd name="T6" fmla="*/ 36 w 92"/>
                  <a:gd name="T7" fmla="*/ 0 h 40"/>
                  <a:gd name="T8" fmla="*/ 22 w 92"/>
                  <a:gd name="T9" fmla="*/ 4 h 40"/>
                  <a:gd name="T10" fmla="*/ 10 w 92"/>
                  <a:gd name="T11" fmla="*/ 8 h 40"/>
                  <a:gd name="T12" fmla="*/ 2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2 w 92"/>
                  <a:gd name="T33" fmla="*/ 12 h 40"/>
                  <a:gd name="T34" fmla="*/ 90 w 92"/>
                  <a:gd name="T35" fmla="*/ 10 h 40"/>
                  <a:gd name="T36" fmla="*/ 82 w 92"/>
                  <a:gd name="T37" fmla="*/ 8 h 40"/>
                  <a:gd name="T38" fmla="*/ 70 w 92"/>
                  <a:gd name="T39" fmla="*/ 4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12"/>
                    </a:lnTo>
                    <a:lnTo>
                      <a:pt x="90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Freeform 2815"/>
              <p:cNvSpPr/>
              <p:nvPr/>
            </p:nvSpPr>
            <p:spPr bwMode="auto">
              <a:xfrm>
                <a:off x="2376" y="364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4 h 40"/>
                  <a:gd name="T8" fmla="*/ 10 w 46"/>
                  <a:gd name="T9" fmla="*/ 8 h 40"/>
                  <a:gd name="T10" fmla="*/ 2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Freeform 2816"/>
              <p:cNvSpPr/>
              <p:nvPr/>
            </p:nvSpPr>
            <p:spPr bwMode="auto">
              <a:xfrm>
                <a:off x="2408" y="3640"/>
                <a:ext cx="28" cy="14"/>
              </a:xfrm>
              <a:custGeom>
                <a:avLst/>
                <a:gdLst>
                  <a:gd name="T0" fmla="*/ 14 w 28"/>
                  <a:gd name="T1" fmla="*/ 0 h 14"/>
                  <a:gd name="T2" fmla="*/ 14 w 28"/>
                  <a:gd name="T3" fmla="*/ 0 h 14"/>
                  <a:gd name="T4" fmla="*/ 4 w 28"/>
                  <a:gd name="T5" fmla="*/ 0 h 14"/>
                  <a:gd name="T6" fmla="*/ 4 w 28"/>
                  <a:gd name="T7" fmla="*/ 0 h 14"/>
                  <a:gd name="T8" fmla="*/ 0 w 28"/>
                  <a:gd name="T9" fmla="*/ 0 h 14"/>
                  <a:gd name="T10" fmla="*/ 0 w 28"/>
                  <a:gd name="T11" fmla="*/ 0 h 14"/>
                  <a:gd name="T12" fmla="*/ 0 w 28"/>
                  <a:gd name="T13" fmla="*/ 0 h 14"/>
                  <a:gd name="T14" fmla="*/ 0 w 28"/>
                  <a:gd name="T15" fmla="*/ 0 h 14"/>
                  <a:gd name="T16" fmla="*/ 2 w 28"/>
                  <a:gd name="T17" fmla="*/ 6 h 14"/>
                  <a:gd name="T18" fmla="*/ 4 w 28"/>
                  <a:gd name="T19" fmla="*/ 10 h 14"/>
                  <a:gd name="T20" fmla="*/ 8 w 28"/>
                  <a:gd name="T21" fmla="*/ 12 h 14"/>
                  <a:gd name="T22" fmla="*/ 14 w 28"/>
                  <a:gd name="T23" fmla="*/ 14 h 14"/>
                  <a:gd name="T24" fmla="*/ 14 w 28"/>
                  <a:gd name="T25" fmla="*/ 14 h 14"/>
                  <a:gd name="T26" fmla="*/ 14 w 28"/>
                  <a:gd name="T27" fmla="*/ 14 h 14"/>
                  <a:gd name="T28" fmla="*/ 20 w 28"/>
                  <a:gd name="T29" fmla="*/ 12 h 14"/>
                  <a:gd name="T30" fmla="*/ 24 w 28"/>
                  <a:gd name="T31" fmla="*/ 10 h 14"/>
                  <a:gd name="T32" fmla="*/ 26 w 28"/>
                  <a:gd name="T33" fmla="*/ 6 h 14"/>
                  <a:gd name="T34" fmla="*/ 28 w 28"/>
                  <a:gd name="T35" fmla="*/ 0 h 14"/>
                  <a:gd name="T36" fmla="*/ 28 w 28"/>
                  <a:gd name="T37" fmla="*/ 0 h 14"/>
                  <a:gd name="T38" fmla="*/ 28 w 28"/>
                  <a:gd name="T39" fmla="*/ 0 h 14"/>
                  <a:gd name="T40" fmla="*/ 28 w 28"/>
                  <a:gd name="T41" fmla="*/ 0 h 14"/>
                  <a:gd name="T42" fmla="*/ 24 w 28"/>
                  <a:gd name="T43" fmla="*/ 0 h 14"/>
                  <a:gd name="T44" fmla="*/ 14 w 28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14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Freeform 2817"/>
              <p:cNvSpPr/>
              <p:nvPr/>
            </p:nvSpPr>
            <p:spPr bwMode="auto">
              <a:xfrm>
                <a:off x="2408" y="3640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4 w 14"/>
                  <a:gd name="T3" fmla="*/ 0 h 14"/>
                  <a:gd name="T4" fmla="*/ 4 w 14"/>
                  <a:gd name="T5" fmla="*/ 0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0 w 14"/>
                  <a:gd name="T13" fmla="*/ 0 h 14"/>
                  <a:gd name="T14" fmla="*/ 2 w 14"/>
                  <a:gd name="T15" fmla="*/ 6 h 14"/>
                  <a:gd name="T16" fmla="*/ 4 w 14"/>
                  <a:gd name="T17" fmla="*/ 10 h 14"/>
                  <a:gd name="T18" fmla="*/ 8 w 14"/>
                  <a:gd name="T19" fmla="*/ 12 h 14"/>
                  <a:gd name="T20" fmla="*/ 14 w 14"/>
                  <a:gd name="T21" fmla="*/ 14 h 14"/>
                  <a:gd name="T22" fmla="*/ 14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Freeform 2818"/>
              <p:cNvSpPr/>
              <p:nvPr/>
            </p:nvSpPr>
            <p:spPr bwMode="auto">
              <a:xfrm>
                <a:off x="2412" y="3626"/>
                <a:ext cx="20" cy="26"/>
              </a:xfrm>
              <a:custGeom>
                <a:avLst/>
                <a:gdLst>
                  <a:gd name="T0" fmla="*/ 20 w 20"/>
                  <a:gd name="T1" fmla="*/ 0 h 26"/>
                  <a:gd name="T2" fmla="*/ 0 w 20"/>
                  <a:gd name="T3" fmla="*/ 0 h 26"/>
                  <a:gd name="T4" fmla="*/ 0 w 20"/>
                  <a:gd name="T5" fmla="*/ 14 h 26"/>
                  <a:gd name="T6" fmla="*/ 0 w 20"/>
                  <a:gd name="T7" fmla="*/ 14 h 26"/>
                  <a:gd name="T8" fmla="*/ 0 w 20"/>
                  <a:gd name="T9" fmla="*/ 14 h 26"/>
                  <a:gd name="T10" fmla="*/ 0 w 20"/>
                  <a:gd name="T11" fmla="*/ 14 h 26"/>
                  <a:gd name="T12" fmla="*/ 0 w 20"/>
                  <a:gd name="T13" fmla="*/ 18 h 26"/>
                  <a:gd name="T14" fmla="*/ 2 w 20"/>
                  <a:gd name="T15" fmla="*/ 22 h 26"/>
                  <a:gd name="T16" fmla="*/ 6 w 20"/>
                  <a:gd name="T17" fmla="*/ 24 h 26"/>
                  <a:gd name="T18" fmla="*/ 10 w 20"/>
                  <a:gd name="T19" fmla="*/ 26 h 26"/>
                  <a:gd name="T20" fmla="*/ 10 w 20"/>
                  <a:gd name="T21" fmla="*/ 26 h 26"/>
                  <a:gd name="T22" fmla="*/ 14 w 20"/>
                  <a:gd name="T23" fmla="*/ 24 h 26"/>
                  <a:gd name="T24" fmla="*/ 18 w 20"/>
                  <a:gd name="T25" fmla="*/ 22 h 26"/>
                  <a:gd name="T26" fmla="*/ 20 w 20"/>
                  <a:gd name="T27" fmla="*/ 18 h 26"/>
                  <a:gd name="T28" fmla="*/ 20 w 20"/>
                  <a:gd name="T29" fmla="*/ 14 h 26"/>
                  <a:gd name="T30" fmla="*/ 20 w 20"/>
                  <a:gd name="T31" fmla="*/ 14 h 26"/>
                  <a:gd name="T32" fmla="*/ 20 w 20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26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4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Freeform 2819"/>
              <p:cNvSpPr/>
              <p:nvPr/>
            </p:nvSpPr>
            <p:spPr bwMode="auto">
              <a:xfrm>
                <a:off x="2412" y="3626"/>
                <a:ext cx="10" cy="26"/>
              </a:xfrm>
              <a:custGeom>
                <a:avLst/>
                <a:gdLst>
                  <a:gd name="T0" fmla="*/ 10 w 10"/>
                  <a:gd name="T1" fmla="*/ 0 h 26"/>
                  <a:gd name="T2" fmla="*/ 0 w 10"/>
                  <a:gd name="T3" fmla="*/ 0 h 26"/>
                  <a:gd name="T4" fmla="*/ 0 w 10"/>
                  <a:gd name="T5" fmla="*/ 14 h 26"/>
                  <a:gd name="T6" fmla="*/ 0 w 10"/>
                  <a:gd name="T7" fmla="*/ 14 h 26"/>
                  <a:gd name="T8" fmla="*/ 0 w 10"/>
                  <a:gd name="T9" fmla="*/ 14 h 26"/>
                  <a:gd name="T10" fmla="*/ 0 w 10"/>
                  <a:gd name="T11" fmla="*/ 14 h 26"/>
                  <a:gd name="T12" fmla="*/ 0 w 10"/>
                  <a:gd name="T13" fmla="*/ 18 h 26"/>
                  <a:gd name="T14" fmla="*/ 2 w 10"/>
                  <a:gd name="T15" fmla="*/ 22 h 26"/>
                  <a:gd name="T16" fmla="*/ 6 w 10"/>
                  <a:gd name="T17" fmla="*/ 24 h 26"/>
                  <a:gd name="T18" fmla="*/ 10 w 10"/>
                  <a:gd name="T19" fmla="*/ 26 h 26"/>
                  <a:gd name="T20" fmla="*/ 10 w 10"/>
                  <a:gd name="T21" fmla="*/ 14 h 26"/>
                  <a:gd name="T22" fmla="*/ 10 w 10"/>
                  <a:gd name="T23" fmla="*/ 4 h 26"/>
                  <a:gd name="T24" fmla="*/ 10 w 10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6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6" y="24"/>
                    </a:lnTo>
                    <a:lnTo>
                      <a:pt x="10" y="26"/>
                    </a:lnTo>
                    <a:lnTo>
                      <a:pt x="10" y="14"/>
                    </a:lnTo>
                    <a:lnTo>
                      <a:pt x="1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Freeform 2820"/>
              <p:cNvSpPr/>
              <p:nvPr/>
            </p:nvSpPr>
            <p:spPr bwMode="auto">
              <a:xfrm>
                <a:off x="2398" y="3570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10 w 46"/>
                  <a:gd name="T9" fmla="*/ 52 h 62"/>
                  <a:gd name="T10" fmla="*/ 16 w 46"/>
                  <a:gd name="T11" fmla="*/ 58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2 h 62"/>
                  <a:gd name="T20" fmla="*/ 32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10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32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9" name="Group 3022"/>
            <p:cNvGrpSpPr/>
            <p:nvPr/>
          </p:nvGrpSpPr>
          <p:grpSpPr bwMode="auto">
            <a:xfrm>
              <a:off x="1206" y="2188"/>
              <a:ext cx="2430" cy="1498"/>
              <a:chOff x="1206" y="2188"/>
              <a:chExt cx="2430" cy="1498"/>
            </a:xfrm>
          </p:grpSpPr>
          <p:sp>
            <p:nvSpPr>
              <p:cNvPr id="173" name="Freeform 2822"/>
              <p:cNvSpPr/>
              <p:nvPr/>
            </p:nvSpPr>
            <p:spPr bwMode="auto">
              <a:xfrm>
                <a:off x="2398" y="3570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10 w 24"/>
                  <a:gd name="T9" fmla="*/ 52 h 62"/>
                  <a:gd name="T10" fmla="*/ 16 w 24"/>
                  <a:gd name="T11" fmla="*/ 58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10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2823"/>
              <p:cNvSpPr/>
              <p:nvPr/>
            </p:nvSpPr>
            <p:spPr bwMode="auto">
              <a:xfrm>
                <a:off x="2398" y="3568"/>
                <a:ext cx="48" cy="26"/>
              </a:xfrm>
              <a:custGeom>
                <a:avLst/>
                <a:gdLst>
                  <a:gd name="T0" fmla="*/ 24 w 48"/>
                  <a:gd name="T1" fmla="*/ 26 h 26"/>
                  <a:gd name="T2" fmla="*/ 24 w 48"/>
                  <a:gd name="T3" fmla="*/ 14 h 26"/>
                  <a:gd name="T4" fmla="*/ 24 w 48"/>
                  <a:gd name="T5" fmla="*/ 26 h 26"/>
                  <a:gd name="T6" fmla="*/ 24 w 48"/>
                  <a:gd name="T7" fmla="*/ 26 h 26"/>
                  <a:gd name="T8" fmla="*/ 30 w 48"/>
                  <a:gd name="T9" fmla="*/ 26 h 26"/>
                  <a:gd name="T10" fmla="*/ 30 w 48"/>
                  <a:gd name="T11" fmla="*/ 26 h 26"/>
                  <a:gd name="T12" fmla="*/ 32 w 48"/>
                  <a:gd name="T13" fmla="*/ 20 h 26"/>
                  <a:gd name="T14" fmla="*/ 32 w 48"/>
                  <a:gd name="T15" fmla="*/ 20 h 26"/>
                  <a:gd name="T16" fmla="*/ 32 w 48"/>
                  <a:gd name="T17" fmla="*/ 26 h 26"/>
                  <a:gd name="T18" fmla="*/ 32 w 48"/>
                  <a:gd name="T19" fmla="*/ 26 h 26"/>
                  <a:gd name="T20" fmla="*/ 34 w 48"/>
                  <a:gd name="T21" fmla="*/ 26 h 26"/>
                  <a:gd name="T22" fmla="*/ 34 w 48"/>
                  <a:gd name="T23" fmla="*/ 26 h 26"/>
                  <a:gd name="T24" fmla="*/ 36 w 48"/>
                  <a:gd name="T25" fmla="*/ 24 h 26"/>
                  <a:gd name="T26" fmla="*/ 36 w 48"/>
                  <a:gd name="T27" fmla="*/ 24 h 26"/>
                  <a:gd name="T28" fmla="*/ 38 w 48"/>
                  <a:gd name="T29" fmla="*/ 26 h 26"/>
                  <a:gd name="T30" fmla="*/ 38 w 48"/>
                  <a:gd name="T31" fmla="*/ 26 h 26"/>
                  <a:gd name="T32" fmla="*/ 46 w 48"/>
                  <a:gd name="T33" fmla="*/ 26 h 26"/>
                  <a:gd name="T34" fmla="*/ 46 w 48"/>
                  <a:gd name="T35" fmla="*/ 26 h 26"/>
                  <a:gd name="T36" fmla="*/ 48 w 48"/>
                  <a:gd name="T37" fmla="*/ 20 h 26"/>
                  <a:gd name="T38" fmla="*/ 46 w 48"/>
                  <a:gd name="T39" fmla="*/ 14 h 26"/>
                  <a:gd name="T40" fmla="*/ 44 w 48"/>
                  <a:gd name="T41" fmla="*/ 10 h 26"/>
                  <a:gd name="T42" fmla="*/ 40 w 48"/>
                  <a:gd name="T43" fmla="*/ 6 h 26"/>
                  <a:gd name="T44" fmla="*/ 32 w 48"/>
                  <a:gd name="T45" fmla="*/ 2 h 26"/>
                  <a:gd name="T46" fmla="*/ 24 w 48"/>
                  <a:gd name="T47" fmla="*/ 0 h 26"/>
                  <a:gd name="T48" fmla="*/ 24 w 48"/>
                  <a:gd name="T49" fmla="*/ 0 h 26"/>
                  <a:gd name="T50" fmla="*/ 24 w 48"/>
                  <a:gd name="T51" fmla="*/ 0 h 26"/>
                  <a:gd name="T52" fmla="*/ 16 w 48"/>
                  <a:gd name="T53" fmla="*/ 2 h 26"/>
                  <a:gd name="T54" fmla="*/ 8 w 48"/>
                  <a:gd name="T55" fmla="*/ 6 h 26"/>
                  <a:gd name="T56" fmla="*/ 4 w 48"/>
                  <a:gd name="T57" fmla="*/ 10 h 26"/>
                  <a:gd name="T58" fmla="*/ 2 w 48"/>
                  <a:gd name="T59" fmla="*/ 14 h 26"/>
                  <a:gd name="T60" fmla="*/ 0 w 48"/>
                  <a:gd name="T61" fmla="*/ 20 h 26"/>
                  <a:gd name="T62" fmla="*/ 0 w 48"/>
                  <a:gd name="T63" fmla="*/ 26 h 26"/>
                  <a:gd name="T64" fmla="*/ 0 w 48"/>
                  <a:gd name="T65" fmla="*/ 26 h 26"/>
                  <a:gd name="T66" fmla="*/ 24 w 48"/>
                  <a:gd name="T67" fmla="*/ 26 h 26"/>
                  <a:gd name="T68" fmla="*/ 24 w 48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2824"/>
              <p:cNvSpPr/>
              <p:nvPr/>
            </p:nvSpPr>
            <p:spPr bwMode="auto">
              <a:xfrm>
                <a:off x="2398" y="3568"/>
                <a:ext cx="24" cy="26"/>
              </a:xfrm>
              <a:custGeom>
                <a:avLst/>
                <a:gdLst>
                  <a:gd name="T0" fmla="*/ 24 w 24"/>
                  <a:gd name="T1" fmla="*/ 26 h 26"/>
                  <a:gd name="T2" fmla="*/ 24 w 24"/>
                  <a:gd name="T3" fmla="*/ 14 h 26"/>
                  <a:gd name="T4" fmla="*/ 24 w 24"/>
                  <a:gd name="T5" fmla="*/ 26 h 26"/>
                  <a:gd name="T6" fmla="*/ 24 w 24"/>
                  <a:gd name="T7" fmla="*/ 26 h 26"/>
                  <a:gd name="T8" fmla="*/ 24 w 24"/>
                  <a:gd name="T9" fmla="*/ 0 h 26"/>
                  <a:gd name="T10" fmla="*/ 24 w 24"/>
                  <a:gd name="T11" fmla="*/ 0 h 26"/>
                  <a:gd name="T12" fmla="*/ 24 w 24"/>
                  <a:gd name="T13" fmla="*/ 0 h 26"/>
                  <a:gd name="T14" fmla="*/ 24 w 24"/>
                  <a:gd name="T15" fmla="*/ 0 h 26"/>
                  <a:gd name="T16" fmla="*/ 16 w 24"/>
                  <a:gd name="T17" fmla="*/ 2 h 26"/>
                  <a:gd name="T18" fmla="*/ 8 w 24"/>
                  <a:gd name="T19" fmla="*/ 6 h 26"/>
                  <a:gd name="T20" fmla="*/ 4 w 24"/>
                  <a:gd name="T21" fmla="*/ 10 h 26"/>
                  <a:gd name="T22" fmla="*/ 2 w 24"/>
                  <a:gd name="T23" fmla="*/ 14 h 26"/>
                  <a:gd name="T24" fmla="*/ 0 w 24"/>
                  <a:gd name="T25" fmla="*/ 20 h 26"/>
                  <a:gd name="T26" fmla="*/ 0 w 24"/>
                  <a:gd name="T27" fmla="*/ 26 h 26"/>
                  <a:gd name="T28" fmla="*/ 0 w 24"/>
                  <a:gd name="T29" fmla="*/ 26 h 26"/>
                  <a:gd name="T30" fmla="*/ 24 w 24"/>
                  <a:gd name="T31" fmla="*/ 26 h 26"/>
                  <a:gd name="T32" fmla="*/ 24 w 24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Rectangle 2825"/>
              <p:cNvSpPr>
                <a:spLocks noChangeArrowheads="1"/>
              </p:cNvSpPr>
              <p:nvPr/>
            </p:nvSpPr>
            <p:spPr bwMode="auto">
              <a:xfrm>
                <a:off x="2230" y="3554"/>
                <a:ext cx="128" cy="126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2826"/>
              <p:cNvSpPr/>
              <p:nvPr/>
            </p:nvSpPr>
            <p:spPr bwMode="auto">
              <a:xfrm>
                <a:off x="2248" y="3640"/>
                <a:ext cx="92" cy="40"/>
              </a:xfrm>
              <a:custGeom>
                <a:avLst/>
                <a:gdLst>
                  <a:gd name="T0" fmla="*/ 56 w 92"/>
                  <a:gd name="T1" fmla="*/ 0 h 40"/>
                  <a:gd name="T2" fmla="*/ 56 w 92"/>
                  <a:gd name="T3" fmla="*/ 0 h 40"/>
                  <a:gd name="T4" fmla="*/ 70 w 92"/>
                  <a:gd name="T5" fmla="*/ 4 h 40"/>
                  <a:gd name="T6" fmla="*/ 82 w 92"/>
                  <a:gd name="T7" fmla="*/ 8 h 40"/>
                  <a:gd name="T8" fmla="*/ 90 w 92"/>
                  <a:gd name="T9" fmla="*/ 10 h 40"/>
                  <a:gd name="T10" fmla="*/ 92 w 92"/>
                  <a:gd name="T11" fmla="*/ 12 h 40"/>
                  <a:gd name="T12" fmla="*/ 92 w 92"/>
                  <a:gd name="T13" fmla="*/ 16 h 40"/>
                  <a:gd name="T14" fmla="*/ 92 w 92"/>
                  <a:gd name="T15" fmla="*/ 16 h 40"/>
                  <a:gd name="T16" fmla="*/ 92 w 92"/>
                  <a:gd name="T17" fmla="*/ 40 h 40"/>
                  <a:gd name="T18" fmla="*/ 92 w 92"/>
                  <a:gd name="T19" fmla="*/ 40 h 40"/>
                  <a:gd name="T20" fmla="*/ 0 w 92"/>
                  <a:gd name="T21" fmla="*/ 40 h 40"/>
                  <a:gd name="T22" fmla="*/ 0 w 92"/>
                  <a:gd name="T23" fmla="*/ 40 h 40"/>
                  <a:gd name="T24" fmla="*/ 0 w 92"/>
                  <a:gd name="T25" fmla="*/ 16 h 40"/>
                  <a:gd name="T26" fmla="*/ 0 w 92"/>
                  <a:gd name="T27" fmla="*/ 16 h 40"/>
                  <a:gd name="T28" fmla="*/ 0 w 92"/>
                  <a:gd name="T29" fmla="*/ 12 h 40"/>
                  <a:gd name="T30" fmla="*/ 2 w 92"/>
                  <a:gd name="T31" fmla="*/ 10 h 40"/>
                  <a:gd name="T32" fmla="*/ 10 w 92"/>
                  <a:gd name="T33" fmla="*/ 8 h 40"/>
                  <a:gd name="T34" fmla="*/ 22 w 92"/>
                  <a:gd name="T35" fmla="*/ 4 h 40"/>
                  <a:gd name="T36" fmla="*/ 36 w 92"/>
                  <a:gd name="T37" fmla="*/ 0 h 40"/>
                  <a:gd name="T38" fmla="*/ 36 w 92"/>
                  <a:gd name="T39" fmla="*/ 0 h 40"/>
                  <a:gd name="T40" fmla="*/ 46 w 92"/>
                  <a:gd name="T41" fmla="*/ 0 h 40"/>
                  <a:gd name="T42" fmla="*/ 46 w 92"/>
                  <a:gd name="T43" fmla="*/ 0 h 40"/>
                  <a:gd name="T44" fmla="*/ 56 w 92"/>
                  <a:gd name="T45" fmla="*/ 0 h 40"/>
                  <a:gd name="T46" fmla="*/ 56 w 92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0">
                    <a:moveTo>
                      <a:pt x="56" y="0"/>
                    </a:move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2827"/>
              <p:cNvSpPr/>
              <p:nvPr/>
            </p:nvSpPr>
            <p:spPr bwMode="auto">
              <a:xfrm>
                <a:off x="2248" y="364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4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2828"/>
              <p:cNvSpPr/>
              <p:nvPr/>
            </p:nvSpPr>
            <p:spPr bwMode="auto">
              <a:xfrm>
                <a:off x="2286" y="3644"/>
                <a:ext cx="16" cy="36"/>
              </a:xfrm>
              <a:custGeom>
                <a:avLst/>
                <a:gdLst>
                  <a:gd name="T0" fmla="*/ 16 w 16"/>
                  <a:gd name="T1" fmla="*/ 36 h 36"/>
                  <a:gd name="T2" fmla="*/ 0 w 16"/>
                  <a:gd name="T3" fmla="*/ 36 h 36"/>
                  <a:gd name="T4" fmla="*/ 6 w 16"/>
                  <a:gd name="T5" fmla="*/ 10 h 36"/>
                  <a:gd name="T6" fmla="*/ 6 w 16"/>
                  <a:gd name="T7" fmla="*/ 10 h 36"/>
                  <a:gd name="T8" fmla="*/ 4 w 16"/>
                  <a:gd name="T9" fmla="*/ 10 h 36"/>
                  <a:gd name="T10" fmla="*/ 2 w 16"/>
                  <a:gd name="T11" fmla="*/ 8 h 36"/>
                  <a:gd name="T12" fmla="*/ 2 w 16"/>
                  <a:gd name="T13" fmla="*/ 4 h 36"/>
                  <a:gd name="T14" fmla="*/ 2 w 16"/>
                  <a:gd name="T15" fmla="*/ 4 h 36"/>
                  <a:gd name="T16" fmla="*/ 2 w 16"/>
                  <a:gd name="T17" fmla="*/ 2 h 36"/>
                  <a:gd name="T18" fmla="*/ 4 w 16"/>
                  <a:gd name="T19" fmla="*/ 0 h 36"/>
                  <a:gd name="T20" fmla="*/ 8 w 16"/>
                  <a:gd name="T21" fmla="*/ 0 h 36"/>
                  <a:gd name="T22" fmla="*/ 12 w 16"/>
                  <a:gd name="T23" fmla="*/ 0 h 36"/>
                  <a:gd name="T24" fmla="*/ 12 w 16"/>
                  <a:gd name="T25" fmla="*/ 0 h 36"/>
                  <a:gd name="T26" fmla="*/ 14 w 16"/>
                  <a:gd name="T27" fmla="*/ 2 h 36"/>
                  <a:gd name="T28" fmla="*/ 14 w 16"/>
                  <a:gd name="T29" fmla="*/ 4 h 36"/>
                  <a:gd name="T30" fmla="*/ 14 w 16"/>
                  <a:gd name="T31" fmla="*/ 8 h 36"/>
                  <a:gd name="T32" fmla="*/ 14 w 16"/>
                  <a:gd name="T33" fmla="*/ 8 h 36"/>
                  <a:gd name="T34" fmla="*/ 12 w 16"/>
                  <a:gd name="T35" fmla="*/ 10 h 36"/>
                  <a:gd name="T36" fmla="*/ 10 w 16"/>
                  <a:gd name="T37" fmla="*/ 10 h 36"/>
                  <a:gd name="T38" fmla="*/ 16 w 16"/>
                  <a:gd name="T3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6">
                    <a:moveTo>
                      <a:pt x="16" y="36"/>
                    </a:moveTo>
                    <a:lnTo>
                      <a:pt x="0" y="3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2829"/>
              <p:cNvSpPr/>
              <p:nvPr/>
            </p:nvSpPr>
            <p:spPr bwMode="auto">
              <a:xfrm>
                <a:off x="2286" y="3644"/>
                <a:ext cx="8" cy="36"/>
              </a:xfrm>
              <a:custGeom>
                <a:avLst/>
                <a:gdLst>
                  <a:gd name="T0" fmla="*/ 8 w 8"/>
                  <a:gd name="T1" fmla="*/ 36 h 36"/>
                  <a:gd name="T2" fmla="*/ 0 w 8"/>
                  <a:gd name="T3" fmla="*/ 36 h 36"/>
                  <a:gd name="T4" fmla="*/ 6 w 8"/>
                  <a:gd name="T5" fmla="*/ 10 h 36"/>
                  <a:gd name="T6" fmla="*/ 6 w 8"/>
                  <a:gd name="T7" fmla="*/ 10 h 36"/>
                  <a:gd name="T8" fmla="*/ 4 w 8"/>
                  <a:gd name="T9" fmla="*/ 10 h 36"/>
                  <a:gd name="T10" fmla="*/ 2 w 8"/>
                  <a:gd name="T11" fmla="*/ 8 h 36"/>
                  <a:gd name="T12" fmla="*/ 2 w 8"/>
                  <a:gd name="T13" fmla="*/ 4 h 36"/>
                  <a:gd name="T14" fmla="*/ 2 w 8"/>
                  <a:gd name="T15" fmla="*/ 4 h 36"/>
                  <a:gd name="T16" fmla="*/ 2 w 8"/>
                  <a:gd name="T17" fmla="*/ 2 h 36"/>
                  <a:gd name="T18" fmla="*/ 4 w 8"/>
                  <a:gd name="T19" fmla="*/ 0 h 36"/>
                  <a:gd name="T20" fmla="*/ 8 w 8"/>
                  <a:gd name="T21" fmla="*/ 0 h 36"/>
                  <a:gd name="T22" fmla="*/ 8 w 8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6">
                    <a:moveTo>
                      <a:pt x="8" y="36"/>
                    </a:moveTo>
                    <a:lnTo>
                      <a:pt x="0" y="3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6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2830"/>
              <p:cNvSpPr/>
              <p:nvPr/>
            </p:nvSpPr>
            <p:spPr bwMode="auto">
              <a:xfrm>
                <a:off x="2290" y="3642"/>
                <a:ext cx="38" cy="38"/>
              </a:xfrm>
              <a:custGeom>
                <a:avLst/>
                <a:gdLst>
                  <a:gd name="T0" fmla="*/ 18 w 38"/>
                  <a:gd name="T1" fmla="*/ 0 h 38"/>
                  <a:gd name="T2" fmla="*/ 18 w 38"/>
                  <a:gd name="T3" fmla="*/ 0 h 38"/>
                  <a:gd name="T4" fmla="*/ 28 w 38"/>
                  <a:gd name="T5" fmla="*/ 4 h 38"/>
                  <a:gd name="T6" fmla="*/ 38 w 38"/>
                  <a:gd name="T7" fmla="*/ 6 h 38"/>
                  <a:gd name="T8" fmla="*/ 32 w 38"/>
                  <a:gd name="T9" fmla="*/ 38 h 38"/>
                  <a:gd name="T10" fmla="*/ 0 w 38"/>
                  <a:gd name="T11" fmla="*/ 38 h 38"/>
                  <a:gd name="T12" fmla="*/ 18 w 38"/>
                  <a:gd name="T13" fmla="*/ 0 h 38"/>
                  <a:gd name="T14" fmla="*/ 18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8" y="6"/>
                    </a:lnTo>
                    <a:lnTo>
                      <a:pt x="32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2831"/>
              <p:cNvSpPr/>
              <p:nvPr/>
            </p:nvSpPr>
            <p:spPr bwMode="auto">
              <a:xfrm>
                <a:off x="2260" y="3642"/>
                <a:ext cx="38" cy="38"/>
              </a:xfrm>
              <a:custGeom>
                <a:avLst/>
                <a:gdLst>
                  <a:gd name="T0" fmla="*/ 20 w 38"/>
                  <a:gd name="T1" fmla="*/ 0 h 38"/>
                  <a:gd name="T2" fmla="*/ 20 w 38"/>
                  <a:gd name="T3" fmla="*/ 0 h 38"/>
                  <a:gd name="T4" fmla="*/ 10 w 38"/>
                  <a:gd name="T5" fmla="*/ 4 h 38"/>
                  <a:gd name="T6" fmla="*/ 0 w 38"/>
                  <a:gd name="T7" fmla="*/ 6 h 38"/>
                  <a:gd name="T8" fmla="*/ 6 w 38"/>
                  <a:gd name="T9" fmla="*/ 38 h 38"/>
                  <a:gd name="T10" fmla="*/ 38 w 38"/>
                  <a:gd name="T11" fmla="*/ 38 h 38"/>
                  <a:gd name="T12" fmla="*/ 20 w 38"/>
                  <a:gd name="T13" fmla="*/ 0 h 38"/>
                  <a:gd name="T14" fmla="*/ 20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20" y="0"/>
                    </a:moveTo>
                    <a:lnTo>
                      <a:pt x="20" y="0"/>
                    </a:lnTo>
                    <a:lnTo>
                      <a:pt x="10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8" y="38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2832"/>
              <p:cNvSpPr/>
              <p:nvPr/>
            </p:nvSpPr>
            <p:spPr bwMode="auto">
              <a:xfrm>
                <a:off x="2294" y="364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6 w 14"/>
                  <a:gd name="T9" fmla="*/ 12 h 16"/>
                  <a:gd name="T10" fmla="*/ 10 w 14"/>
                  <a:gd name="T11" fmla="*/ 16 h 16"/>
                  <a:gd name="T12" fmla="*/ 10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2833"/>
              <p:cNvSpPr/>
              <p:nvPr/>
            </p:nvSpPr>
            <p:spPr bwMode="auto">
              <a:xfrm>
                <a:off x="2280" y="364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4 h 16"/>
                  <a:gd name="T6" fmla="*/ 14 w 14"/>
                  <a:gd name="T7" fmla="*/ 4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0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2834"/>
              <p:cNvSpPr/>
              <p:nvPr/>
            </p:nvSpPr>
            <p:spPr bwMode="auto">
              <a:xfrm>
                <a:off x="2316" y="359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4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2835"/>
              <p:cNvSpPr/>
              <p:nvPr/>
            </p:nvSpPr>
            <p:spPr bwMode="auto">
              <a:xfrm>
                <a:off x="2268" y="3592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0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2836"/>
              <p:cNvSpPr/>
              <p:nvPr/>
            </p:nvSpPr>
            <p:spPr bwMode="auto">
              <a:xfrm>
                <a:off x="2284" y="3624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6 h 20"/>
                  <a:gd name="T6" fmla="*/ 10 w 20"/>
                  <a:gd name="T7" fmla="*/ 20 h 20"/>
                  <a:gd name="T8" fmla="*/ 20 w 20"/>
                  <a:gd name="T9" fmla="*/ 16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0" y="20"/>
                    </a:lnTo>
                    <a:lnTo>
                      <a:pt x="20" y="1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2837"/>
              <p:cNvSpPr/>
              <p:nvPr/>
            </p:nvSpPr>
            <p:spPr bwMode="auto">
              <a:xfrm>
                <a:off x="2284" y="3624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6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2838"/>
              <p:cNvSpPr/>
              <p:nvPr/>
            </p:nvSpPr>
            <p:spPr bwMode="auto">
              <a:xfrm>
                <a:off x="2272" y="3564"/>
                <a:ext cx="44" cy="64"/>
              </a:xfrm>
              <a:custGeom>
                <a:avLst/>
                <a:gdLst>
                  <a:gd name="T0" fmla="*/ 24 w 44"/>
                  <a:gd name="T1" fmla="*/ 0 h 64"/>
                  <a:gd name="T2" fmla="*/ 20 w 44"/>
                  <a:gd name="T3" fmla="*/ 0 h 64"/>
                  <a:gd name="T4" fmla="*/ 20 w 44"/>
                  <a:gd name="T5" fmla="*/ 0 h 64"/>
                  <a:gd name="T6" fmla="*/ 12 w 44"/>
                  <a:gd name="T7" fmla="*/ 2 h 64"/>
                  <a:gd name="T8" fmla="*/ 6 w 44"/>
                  <a:gd name="T9" fmla="*/ 6 h 64"/>
                  <a:gd name="T10" fmla="*/ 0 w 44"/>
                  <a:gd name="T11" fmla="*/ 12 h 64"/>
                  <a:gd name="T12" fmla="*/ 0 w 44"/>
                  <a:gd name="T13" fmla="*/ 20 h 64"/>
                  <a:gd name="T14" fmla="*/ 0 w 44"/>
                  <a:gd name="T15" fmla="*/ 40 h 64"/>
                  <a:gd name="T16" fmla="*/ 0 w 44"/>
                  <a:gd name="T17" fmla="*/ 40 h 64"/>
                  <a:gd name="T18" fmla="*/ 2 w 44"/>
                  <a:gd name="T19" fmla="*/ 50 h 64"/>
                  <a:gd name="T20" fmla="*/ 8 w 44"/>
                  <a:gd name="T21" fmla="*/ 56 h 64"/>
                  <a:gd name="T22" fmla="*/ 14 w 44"/>
                  <a:gd name="T23" fmla="*/ 62 h 64"/>
                  <a:gd name="T24" fmla="*/ 22 w 44"/>
                  <a:gd name="T25" fmla="*/ 64 h 64"/>
                  <a:gd name="T26" fmla="*/ 22 w 44"/>
                  <a:gd name="T27" fmla="*/ 64 h 64"/>
                  <a:gd name="T28" fmla="*/ 30 w 44"/>
                  <a:gd name="T29" fmla="*/ 62 h 64"/>
                  <a:gd name="T30" fmla="*/ 36 w 44"/>
                  <a:gd name="T31" fmla="*/ 56 h 64"/>
                  <a:gd name="T32" fmla="*/ 42 w 44"/>
                  <a:gd name="T33" fmla="*/ 50 h 64"/>
                  <a:gd name="T34" fmla="*/ 44 w 44"/>
                  <a:gd name="T35" fmla="*/ 40 h 64"/>
                  <a:gd name="T36" fmla="*/ 44 w 44"/>
                  <a:gd name="T37" fmla="*/ 20 h 64"/>
                  <a:gd name="T38" fmla="*/ 44 w 44"/>
                  <a:gd name="T39" fmla="*/ 20 h 64"/>
                  <a:gd name="T40" fmla="*/ 44 w 44"/>
                  <a:gd name="T41" fmla="*/ 12 h 64"/>
                  <a:gd name="T42" fmla="*/ 38 w 44"/>
                  <a:gd name="T43" fmla="*/ 6 h 64"/>
                  <a:gd name="T44" fmla="*/ 32 w 44"/>
                  <a:gd name="T45" fmla="*/ 2 h 64"/>
                  <a:gd name="T46" fmla="*/ 24 w 44"/>
                  <a:gd name="T47" fmla="*/ 0 h 64"/>
                  <a:gd name="T48" fmla="*/ 24 w 44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6" y="56"/>
                    </a:lnTo>
                    <a:lnTo>
                      <a:pt x="42" y="50"/>
                    </a:lnTo>
                    <a:lnTo>
                      <a:pt x="44" y="4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2839"/>
              <p:cNvSpPr/>
              <p:nvPr/>
            </p:nvSpPr>
            <p:spPr bwMode="auto">
              <a:xfrm>
                <a:off x="2272" y="3564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50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64 h 64"/>
                  <a:gd name="T28" fmla="*/ 22 w 22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2840"/>
              <p:cNvSpPr/>
              <p:nvPr/>
            </p:nvSpPr>
            <p:spPr bwMode="auto">
              <a:xfrm>
                <a:off x="2288" y="3616"/>
                <a:ext cx="12" cy="2"/>
              </a:xfrm>
              <a:custGeom>
                <a:avLst/>
                <a:gdLst>
                  <a:gd name="T0" fmla="*/ 10 w 12"/>
                  <a:gd name="T1" fmla="*/ 0 h 2"/>
                  <a:gd name="T2" fmla="*/ 2 w 12"/>
                  <a:gd name="T3" fmla="*/ 0 h 2"/>
                  <a:gd name="T4" fmla="*/ 2 w 12"/>
                  <a:gd name="T5" fmla="*/ 0 h 2"/>
                  <a:gd name="T6" fmla="*/ 0 w 12"/>
                  <a:gd name="T7" fmla="*/ 0 h 2"/>
                  <a:gd name="T8" fmla="*/ 0 w 12"/>
                  <a:gd name="T9" fmla="*/ 0 h 2"/>
                  <a:gd name="T10" fmla="*/ 0 w 12"/>
                  <a:gd name="T11" fmla="*/ 0 h 2"/>
                  <a:gd name="T12" fmla="*/ 2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0 h 2"/>
                  <a:gd name="T20" fmla="*/ 12 w 12"/>
                  <a:gd name="T21" fmla="*/ 0 h 2"/>
                  <a:gd name="T22" fmla="*/ 12 w 12"/>
                  <a:gd name="T23" fmla="*/ 0 h 2"/>
                  <a:gd name="T24" fmla="*/ 10 w 12"/>
                  <a:gd name="T25" fmla="*/ 0 h 2"/>
                  <a:gd name="T26" fmla="*/ 10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2841"/>
              <p:cNvSpPr/>
              <p:nvPr/>
            </p:nvSpPr>
            <p:spPr bwMode="auto">
              <a:xfrm>
                <a:off x="2270" y="3562"/>
                <a:ext cx="48" cy="30"/>
              </a:xfrm>
              <a:custGeom>
                <a:avLst/>
                <a:gdLst>
                  <a:gd name="T0" fmla="*/ 16 w 48"/>
                  <a:gd name="T1" fmla="*/ 14 h 30"/>
                  <a:gd name="T2" fmla="*/ 16 w 48"/>
                  <a:gd name="T3" fmla="*/ 14 h 30"/>
                  <a:gd name="T4" fmla="*/ 22 w 48"/>
                  <a:gd name="T5" fmla="*/ 20 h 30"/>
                  <a:gd name="T6" fmla="*/ 30 w 48"/>
                  <a:gd name="T7" fmla="*/ 24 h 30"/>
                  <a:gd name="T8" fmla="*/ 38 w 48"/>
                  <a:gd name="T9" fmla="*/ 28 h 30"/>
                  <a:gd name="T10" fmla="*/ 46 w 48"/>
                  <a:gd name="T11" fmla="*/ 30 h 30"/>
                  <a:gd name="T12" fmla="*/ 46 w 48"/>
                  <a:gd name="T13" fmla="*/ 30 h 30"/>
                  <a:gd name="T14" fmla="*/ 48 w 48"/>
                  <a:gd name="T15" fmla="*/ 22 h 30"/>
                  <a:gd name="T16" fmla="*/ 46 w 48"/>
                  <a:gd name="T17" fmla="*/ 16 h 30"/>
                  <a:gd name="T18" fmla="*/ 44 w 48"/>
                  <a:gd name="T19" fmla="*/ 10 h 30"/>
                  <a:gd name="T20" fmla="*/ 40 w 48"/>
                  <a:gd name="T21" fmla="*/ 6 h 30"/>
                  <a:gd name="T22" fmla="*/ 34 w 48"/>
                  <a:gd name="T23" fmla="*/ 2 h 30"/>
                  <a:gd name="T24" fmla="*/ 28 w 48"/>
                  <a:gd name="T25" fmla="*/ 2 h 30"/>
                  <a:gd name="T26" fmla="*/ 22 w 48"/>
                  <a:gd name="T27" fmla="*/ 0 h 30"/>
                  <a:gd name="T28" fmla="*/ 16 w 48"/>
                  <a:gd name="T29" fmla="*/ 2 h 30"/>
                  <a:gd name="T30" fmla="*/ 16 w 48"/>
                  <a:gd name="T31" fmla="*/ 2 h 30"/>
                  <a:gd name="T32" fmla="*/ 8 w 48"/>
                  <a:gd name="T33" fmla="*/ 4 h 30"/>
                  <a:gd name="T34" fmla="*/ 4 w 48"/>
                  <a:gd name="T35" fmla="*/ 10 h 30"/>
                  <a:gd name="T36" fmla="*/ 0 w 48"/>
                  <a:gd name="T37" fmla="*/ 18 h 30"/>
                  <a:gd name="T38" fmla="*/ 0 w 48"/>
                  <a:gd name="T39" fmla="*/ 30 h 30"/>
                  <a:gd name="T40" fmla="*/ 0 w 48"/>
                  <a:gd name="T41" fmla="*/ 30 h 30"/>
                  <a:gd name="T42" fmla="*/ 10 w 48"/>
                  <a:gd name="T43" fmla="*/ 22 h 30"/>
                  <a:gd name="T44" fmla="*/ 16 w 48"/>
                  <a:gd name="T45" fmla="*/ 14 h 30"/>
                  <a:gd name="T46" fmla="*/ 16 w 48"/>
                  <a:gd name="T47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30">
                    <a:moveTo>
                      <a:pt x="16" y="14"/>
                    </a:moveTo>
                    <a:lnTo>
                      <a:pt x="16" y="14"/>
                    </a:lnTo>
                    <a:lnTo>
                      <a:pt x="22" y="20"/>
                    </a:lnTo>
                    <a:lnTo>
                      <a:pt x="30" y="24"/>
                    </a:lnTo>
                    <a:lnTo>
                      <a:pt x="38" y="28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8" y="22"/>
                    </a:lnTo>
                    <a:lnTo>
                      <a:pt x="46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842"/>
              <p:cNvSpPr/>
              <p:nvPr/>
            </p:nvSpPr>
            <p:spPr bwMode="auto">
              <a:xfrm>
                <a:off x="2270" y="3562"/>
                <a:ext cx="24" cy="30"/>
              </a:xfrm>
              <a:custGeom>
                <a:avLst/>
                <a:gdLst>
                  <a:gd name="T0" fmla="*/ 16 w 24"/>
                  <a:gd name="T1" fmla="*/ 14 h 30"/>
                  <a:gd name="T2" fmla="*/ 16 w 24"/>
                  <a:gd name="T3" fmla="*/ 14 h 30"/>
                  <a:gd name="T4" fmla="*/ 24 w 24"/>
                  <a:gd name="T5" fmla="*/ 22 h 30"/>
                  <a:gd name="T6" fmla="*/ 24 w 24"/>
                  <a:gd name="T7" fmla="*/ 0 h 30"/>
                  <a:gd name="T8" fmla="*/ 24 w 24"/>
                  <a:gd name="T9" fmla="*/ 0 h 30"/>
                  <a:gd name="T10" fmla="*/ 16 w 24"/>
                  <a:gd name="T11" fmla="*/ 2 h 30"/>
                  <a:gd name="T12" fmla="*/ 16 w 24"/>
                  <a:gd name="T13" fmla="*/ 2 h 30"/>
                  <a:gd name="T14" fmla="*/ 8 w 24"/>
                  <a:gd name="T15" fmla="*/ 4 h 30"/>
                  <a:gd name="T16" fmla="*/ 4 w 24"/>
                  <a:gd name="T17" fmla="*/ 10 h 30"/>
                  <a:gd name="T18" fmla="*/ 0 w 24"/>
                  <a:gd name="T19" fmla="*/ 18 h 30"/>
                  <a:gd name="T20" fmla="*/ 0 w 24"/>
                  <a:gd name="T21" fmla="*/ 30 h 30"/>
                  <a:gd name="T22" fmla="*/ 0 w 24"/>
                  <a:gd name="T23" fmla="*/ 30 h 30"/>
                  <a:gd name="T24" fmla="*/ 10 w 24"/>
                  <a:gd name="T25" fmla="*/ 22 h 30"/>
                  <a:gd name="T26" fmla="*/ 16 w 24"/>
                  <a:gd name="T27" fmla="*/ 14 h 30"/>
                  <a:gd name="T28" fmla="*/ 16 w 24"/>
                  <a:gd name="T2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0">
                    <a:moveTo>
                      <a:pt x="16" y="14"/>
                    </a:moveTo>
                    <a:lnTo>
                      <a:pt x="16" y="14"/>
                    </a:lnTo>
                    <a:lnTo>
                      <a:pt x="24" y="2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2843"/>
              <p:cNvSpPr/>
              <p:nvPr/>
            </p:nvSpPr>
            <p:spPr bwMode="auto">
              <a:xfrm>
                <a:off x="2300" y="3592"/>
                <a:ext cx="12" cy="2"/>
              </a:xfrm>
              <a:custGeom>
                <a:avLst/>
                <a:gdLst>
                  <a:gd name="T0" fmla="*/ 8 w 12"/>
                  <a:gd name="T1" fmla="*/ 0 h 2"/>
                  <a:gd name="T2" fmla="*/ 8 w 12"/>
                  <a:gd name="T3" fmla="*/ 0 h 2"/>
                  <a:gd name="T4" fmla="*/ 12 w 12"/>
                  <a:gd name="T5" fmla="*/ 0 h 2"/>
                  <a:gd name="T6" fmla="*/ 12 w 12"/>
                  <a:gd name="T7" fmla="*/ 0 h 2"/>
                  <a:gd name="T8" fmla="*/ 12 w 12"/>
                  <a:gd name="T9" fmla="*/ 2 h 2"/>
                  <a:gd name="T10" fmla="*/ 10 w 12"/>
                  <a:gd name="T11" fmla="*/ 2 h 2"/>
                  <a:gd name="T12" fmla="*/ 8 w 12"/>
                  <a:gd name="T13" fmla="*/ 2 h 2"/>
                  <a:gd name="T14" fmla="*/ 0 w 12"/>
                  <a:gd name="T15" fmla="*/ 2 h 2"/>
                  <a:gd name="T16" fmla="*/ 0 w 12"/>
                  <a:gd name="T17" fmla="*/ 2 h 2"/>
                  <a:gd name="T18" fmla="*/ 0 w 12"/>
                  <a:gd name="T19" fmla="*/ 2 h 2"/>
                  <a:gd name="T20" fmla="*/ 0 w 12"/>
                  <a:gd name="T21" fmla="*/ 2 h 2"/>
                  <a:gd name="T22" fmla="*/ 0 w 12"/>
                  <a:gd name="T23" fmla="*/ 2 h 2"/>
                  <a:gd name="T24" fmla="*/ 0 w 12"/>
                  <a:gd name="T25" fmla="*/ 0 h 2"/>
                  <a:gd name="T26" fmla="*/ 8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8" y="0"/>
                    </a:moveTo>
                    <a:lnTo>
                      <a:pt x="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2844"/>
              <p:cNvSpPr/>
              <p:nvPr/>
            </p:nvSpPr>
            <p:spPr bwMode="auto">
              <a:xfrm>
                <a:off x="2276" y="3592"/>
                <a:ext cx="12" cy="2"/>
              </a:xfrm>
              <a:custGeom>
                <a:avLst/>
                <a:gdLst>
                  <a:gd name="T0" fmla="*/ 4 w 12"/>
                  <a:gd name="T1" fmla="*/ 0 h 2"/>
                  <a:gd name="T2" fmla="*/ 4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2 h 2"/>
                  <a:gd name="T10" fmla="*/ 0 w 12"/>
                  <a:gd name="T11" fmla="*/ 2 h 2"/>
                  <a:gd name="T12" fmla="*/ 4 w 12"/>
                  <a:gd name="T13" fmla="*/ 2 h 2"/>
                  <a:gd name="T14" fmla="*/ 12 w 12"/>
                  <a:gd name="T15" fmla="*/ 2 h 2"/>
                  <a:gd name="T16" fmla="*/ 12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2 w 12"/>
                  <a:gd name="T25" fmla="*/ 0 h 2"/>
                  <a:gd name="T26" fmla="*/ 4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2845"/>
              <p:cNvSpPr/>
              <p:nvPr/>
            </p:nvSpPr>
            <p:spPr bwMode="auto">
              <a:xfrm>
                <a:off x="2312" y="3662"/>
                <a:ext cx="8" cy="14"/>
              </a:xfrm>
              <a:custGeom>
                <a:avLst/>
                <a:gdLst>
                  <a:gd name="T0" fmla="*/ 8 w 8"/>
                  <a:gd name="T1" fmla="*/ 6 h 14"/>
                  <a:gd name="T2" fmla="*/ 4 w 8"/>
                  <a:gd name="T3" fmla="*/ 0 h 14"/>
                  <a:gd name="T4" fmla="*/ 0 w 8"/>
                  <a:gd name="T5" fmla="*/ 6 h 14"/>
                  <a:gd name="T6" fmla="*/ 4 w 8"/>
                  <a:gd name="T7" fmla="*/ 14 h 14"/>
                  <a:gd name="T8" fmla="*/ 8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2846"/>
              <p:cNvSpPr/>
              <p:nvPr/>
            </p:nvSpPr>
            <p:spPr bwMode="auto">
              <a:xfrm>
                <a:off x="2300" y="3662"/>
                <a:ext cx="10" cy="14"/>
              </a:xfrm>
              <a:custGeom>
                <a:avLst/>
                <a:gdLst>
                  <a:gd name="T0" fmla="*/ 10 w 10"/>
                  <a:gd name="T1" fmla="*/ 6 h 14"/>
                  <a:gd name="T2" fmla="*/ 4 w 10"/>
                  <a:gd name="T3" fmla="*/ 0 h 14"/>
                  <a:gd name="T4" fmla="*/ 0 w 10"/>
                  <a:gd name="T5" fmla="*/ 6 h 14"/>
                  <a:gd name="T6" fmla="*/ 4 w 10"/>
                  <a:gd name="T7" fmla="*/ 14 h 14"/>
                  <a:gd name="T8" fmla="*/ 1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2847"/>
              <p:cNvSpPr/>
              <p:nvPr/>
            </p:nvSpPr>
            <p:spPr bwMode="auto">
              <a:xfrm>
                <a:off x="2312" y="3646"/>
                <a:ext cx="8" cy="14"/>
              </a:xfrm>
              <a:custGeom>
                <a:avLst/>
                <a:gdLst>
                  <a:gd name="T0" fmla="*/ 8 w 8"/>
                  <a:gd name="T1" fmla="*/ 8 h 14"/>
                  <a:gd name="T2" fmla="*/ 4 w 8"/>
                  <a:gd name="T3" fmla="*/ 0 h 14"/>
                  <a:gd name="T4" fmla="*/ 0 w 8"/>
                  <a:gd name="T5" fmla="*/ 8 h 14"/>
                  <a:gd name="T6" fmla="*/ 4 w 8"/>
                  <a:gd name="T7" fmla="*/ 14 h 14"/>
                  <a:gd name="T8" fmla="*/ 8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8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2848"/>
              <p:cNvSpPr/>
              <p:nvPr/>
            </p:nvSpPr>
            <p:spPr bwMode="auto">
              <a:xfrm>
                <a:off x="2268" y="3662"/>
                <a:ext cx="8" cy="14"/>
              </a:xfrm>
              <a:custGeom>
                <a:avLst/>
                <a:gdLst>
                  <a:gd name="T0" fmla="*/ 0 w 8"/>
                  <a:gd name="T1" fmla="*/ 6 h 14"/>
                  <a:gd name="T2" fmla="*/ 4 w 8"/>
                  <a:gd name="T3" fmla="*/ 0 h 14"/>
                  <a:gd name="T4" fmla="*/ 8 w 8"/>
                  <a:gd name="T5" fmla="*/ 6 h 14"/>
                  <a:gd name="T6" fmla="*/ 4 w 8"/>
                  <a:gd name="T7" fmla="*/ 14 h 14"/>
                  <a:gd name="T8" fmla="*/ 0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849"/>
              <p:cNvSpPr/>
              <p:nvPr/>
            </p:nvSpPr>
            <p:spPr bwMode="auto">
              <a:xfrm>
                <a:off x="2278" y="3662"/>
                <a:ext cx="10" cy="14"/>
              </a:xfrm>
              <a:custGeom>
                <a:avLst/>
                <a:gdLst>
                  <a:gd name="T0" fmla="*/ 0 w 10"/>
                  <a:gd name="T1" fmla="*/ 6 h 14"/>
                  <a:gd name="T2" fmla="*/ 6 w 10"/>
                  <a:gd name="T3" fmla="*/ 0 h 14"/>
                  <a:gd name="T4" fmla="*/ 10 w 10"/>
                  <a:gd name="T5" fmla="*/ 6 h 14"/>
                  <a:gd name="T6" fmla="*/ 6 w 10"/>
                  <a:gd name="T7" fmla="*/ 14 h 14"/>
                  <a:gd name="T8" fmla="*/ 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0" y="6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6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2850"/>
              <p:cNvSpPr/>
              <p:nvPr/>
            </p:nvSpPr>
            <p:spPr bwMode="auto">
              <a:xfrm>
                <a:off x="2268" y="3646"/>
                <a:ext cx="8" cy="14"/>
              </a:xfrm>
              <a:custGeom>
                <a:avLst/>
                <a:gdLst>
                  <a:gd name="T0" fmla="*/ 0 w 8"/>
                  <a:gd name="T1" fmla="*/ 8 h 14"/>
                  <a:gd name="T2" fmla="*/ 4 w 8"/>
                  <a:gd name="T3" fmla="*/ 0 h 14"/>
                  <a:gd name="T4" fmla="*/ 8 w 8"/>
                  <a:gd name="T5" fmla="*/ 8 h 14"/>
                  <a:gd name="T6" fmla="*/ 4 w 8"/>
                  <a:gd name="T7" fmla="*/ 14 h 14"/>
                  <a:gd name="T8" fmla="*/ 0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8"/>
                    </a:moveTo>
                    <a:lnTo>
                      <a:pt x="4" y="0"/>
                    </a:lnTo>
                    <a:lnTo>
                      <a:pt x="8" y="8"/>
                    </a:lnTo>
                    <a:lnTo>
                      <a:pt x="4" y="1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02" name="Picture 2851"/>
              <p:cNvPicPr>
                <a:picLocks noChangeAspect="1" noChangeArrowheads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" y="354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3" name="Rectangle 2852"/>
              <p:cNvSpPr>
                <a:spLocks noChangeArrowheads="1"/>
              </p:cNvSpPr>
              <p:nvPr/>
            </p:nvSpPr>
            <p:spPr bwMode="auto">
              <a:xfrm>
                <a:off x="1974" y="3554"/>
                <a:ext cx="128" cy="126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2853"/>
              <p:cNvSpPr/>
              <p:nvPr/>
            </p:nvSpPr>
            <p:spPr bwMode="auto">
              <a:xfrm>
                <a:off x="2006" y="3576"/>
                <a:ext cx="64" cy="74"/>
              </a:xfrm>
              <a:custGeom>
                <a:avLst/>
                <a:gdLst>
                  <a:gd name="T0" fmla="*/ 32 w 64"/>
                  <a:gd name="T1" fmla="*/ 0 h 74"/>
                  <a:gd name="T2" fmla="*/ 32 w 64"/>
                  <a:gd name="T3" fmla="*/ 0 h 74"/>
                  <a:gd name="T4" fmla="*/ 40 w 64"/>
                  <a:gd name="T5" fmla="*/ 2 h 74"/>
                  <a:gd name="T6" fmla="*/ 48 w 64"/>
                  <a:gd name="T7" fmla="*/ 4 h 74"/>
                  <a:gd name="T8" fmla="*/ 52 w 64"/>
                  <a:gd name="T9" fmla="*/ 10 h 74"/>
                  <a:gd name="T10" fmla="*/ 58 w 64"/>
                  <a:gd name="T11" fmla="*/ 16 h 74"/>
                  <a:gd name="T12" fmla="*/ 60 w 64"/>
                  <a:gd name="T13" fmla="*/ 24 h 74"/>
                  <a:gd name="T14" fmla="*/ 62 w 64"/>
                  <a:gd name="T15" fmla="*/ 32 h 74"/>
                  <a:gd name="T16" fmla="*/ 64 w 64"/>
                  <a:gd name="T17" fmla="*/ 52 h 74"/>
                  <a:gd name="T18" fmla="*/ 64 w 64"/>
                  <a:gd name="T19" fmla="*/ 52 h 74"/>
                  <a:gd name="T20" fmla="*/ 64 w 64"/>
                  <a:gd name="T21" fmla="*/ 56 h 74"/>
                  <a:gd name="T22" fmla="*/ 62 w 64"/>
                  <a:gd name="T23" fmla="*/ 60 h 74"/>
                  <a:gd name="T24" fmla="*/ 56 w 64"/>
                  <a:gd name="T25" fmla="*/ 66 h 74"/>
                  <a:gd name="T26" fmla="*/ 48 w 64"/>
                  <a:gd name="T27" fmla="*/ 70 h 74"/>
                  <a:gd name="T28" fmla="*/ 42 w 64"/>
                  <a:gd name="T29" fmla="*/ 74 h 74"/>
                  <a:gd name="T30" fmla="*/ 22 w 64"/>
                  <a:gd name="T31" fmla="*/ 74 h 74"/>
                  <a:gd name="T32" fmla="*/ 22 w 64"/>
                  <a:gd name="T33" fmla="*/ 74 h 74"/>
                  <a:gd name="T34" fmla="*/ 16 w 64"/>
                  <a:gd name="T35" fmla="*/ 70 h 74"/>
                  <a:gd name="T36" fmla="*/ 8 w 64"/>
                  <a:gd name="T37" fmla="*/ 66 h 74"/>
                  <a:gd name="T38" fmla="*/ 2 w 64"/>
                  <a:gd name="T39" fmla="*/ 60 h 74"/>
                  <a:gd name="T40" fmla="*/ 0 w 64"/>
                  <a:gd name="T41" fmla="*/ 56 h 74"/>
                  <a:gd name="T42" fmla="*/ 0 w 64"/>
                  <a:gd name="T43" fmla="*/ 52 h 74"/>
                  <a:gd name="T44" fmla="*/ 0 w 64"/>
                  <a:gd name="T45" fmla="*/ 52 h 74"/>
                  <a:gd name="T46" fmla="*/ 2 w 64"/>
                  <a:gd name="T47" fmla="*/ 32 h 74"/>
                  <a:gd name="T48" fmla="*/ 4 w 64"/>
                  <a:gd name="T49" fmla="*/ 24 h 74"/>
                  <a:gd name="T50" fmla="*/ 8 w 64"/>
                  <a:gd name="T51" fmla="*/ 16 h 74"/>
                  <a:gd name="T52" fmla="*/ 12 w 64"/>
                  <a:gd name="T53" fmla="*/ 10 h 74"/>
                  <a:gd name="T54" fmla="*/ 18 w 64"/>
                  <a:gd name="T55" fmla="*/ 4 h 74"/>
                  <a:gd name="T56" fmla="*/ 24 w 64"/>
                  <a:gd name="T57" fmla="*/ 2 h 74"/>
                  <a:gd name="T58" fmla="*/ 32 w 64"/>
                  <a:gd name="T59" fmla="*/ 0 h 74"/>
                  <a:gd name="T60" fmla="*/ 32 w 64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4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8" y="4"/>
                    </a:lnTo>
                    <a:lnTo>
                      <a:pt x="52" y="10"/>
                    </a:lnTo>
                    <a:lnTo>
                      <a:pt x="58" y="16"/>
                    </a:lnTo>
                    <a:lnTo>
                      <a:pt x="60" y="24"/>
                    </a:lnTo>
                    <a:lnTo>
                      <a:pt x="62" y="3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2" y="60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2" y="74"/>
                    </a:lnTo>
                    <a:lnTo>
                      <a:pt x="22" y="74"/>
                    </a:lnTo>
                    <a:lnTo>
                      <a:pt x="22" y="74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2854"/>
              <p:cNvSpPr/>
              <p:nvPr/>
            </p:nvSpPr>
            <p:spPr bwMode="auto">
              <a:xfrm>
                <a:off x="2006" y="3576"/>
                <a:ext cx="32" cy="74"/>
              </a:xfrm>
              <a:custGeom>
                <a:avLst/>
                <a:gdLst>
                  <a:gd name="T0" fmla="*/ 32 w 32"/>
                  <a:gd name="T1" fmla="*/ 74 h 74"/>
                  <a:gd name="T2" fmla="*/ 22 w 32"/>
                  <a:gd name="T3" fmla="*/ 74 h 74"/>
                  <a:gd name="T4" fmla="*/ 22 w 32"/>
                  <a:gd name="T5" fmla="*/ 74 h 74"/>
                  <a:gd name="T6" fmla="*/ 16 w 32"/>
                  <a:gd name="T7" fmla="*/ 70 h 74"/>
                  <a:gd name="T8" fmla="*/ 8 w 32"/>
                  <a:gd name="T9" fmla="*/ 66 h 74"/>
                  <a:gd name="T10" fmla="*/ 2 w 32"/>
                  <a:gd name="T11" fmla="*/ 60 h 74"/>
                  <a:gd name="T12" fmla="*/ 0 w 32"/>
                  <a:gd name="T13" fmla="*/ 56 h 74"/>
                  <a:gd name="T14" fmla="*/ 0 w 32"/>
                  <a:gd name="T15" fmla="*/ 52 h 74"/>
                  <a:gd name="T16" fmla="*/ 0 w 32"/>
                  <a:gd name="T17" fmla="*/ 52 h 74"/>
                  <a:gd name="T18" fmla="*/ 2 w 32"/>
                  <a:gd name="T19" fmla="*/ 32 h 74"/>
                  <a:gd name="T20" fmla="*/ 4 w 32"/>
                  <a:gd name="T21" fmla="*/ 24 h 74"/>
                  <a:gd name="T22" fmla="*/ 8 w 32"/>
                  <a:gd name="T23" fmla="*/ 16 h 74"/>
                  <a:gd name="T24" fmla="*/ 12 w 32"/>
                  <a:gd name="T25" fmla="*/ 10 h 74"/>
                  <a:gd name="T26" fmla="*/ 18 w 32"/>
                  <a:gd name="T27" fmla="*/ 4 h 74"/>
                  <a:gd name="T28" fmla="*/ 24 w 32"/>
                  <a:gd name="T29" fmla="*/ 2 h 74"/>
                  <a:gd name="T30" fmla="*/ 32 w 32"/>
                  <a:gd name="T31" fmla="*/ 0 h 74"/>
                  <a:gd name="T32" fmla="*/ 32 w 32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4">
                    <a:moveTo>
                      <a:pt x="32" y="74"/>
                    </a:moveTo>
                    <a:lnTo>
                      <a:pt x="22" y="74"/>
                    </a:lnTo>
                    <a:lnTo>
                      <a:pt x="22" y="74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2855"/>
              <p:cNvSpPr/>
              <p:nvPr/>
            </p:nvSpPr>
            <p:spPr bwMode="auto">
              <a:xfrm>
                <a:off x="1992" y="364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4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2 h 40"/>
                  <a:gd name="T34" fmla="*/ 2 w 92"/>
                  <a:gd name="T35" fmla="*/ 10 h 40"/>
                  <a:gd name="T36" fmla="*/ 10 w 92"/>
                  <a:gd name="T37" fmla="*/ 8 h 40"/>
                  <a:gd name="T38" fmla="*/ 22 w 92"/>
                  <a:gd name="T39" fmla="*/ 4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2856"/>
              <p:cNvSpPr/>
              <p:nvPr/>
            </p:nvSpPr>
            <p:spPr bwMode="auto">
              <a:xfrm>
                <a:off x="1992" y="364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4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Rectangle 2857"/>
              <p:cNvSpPr>
                <a:spLocks noChangeArrowheads="1"/>
              </p:cNvSpPr>
              <p:nvPr/>
            </p:nvSpPr>
            <p:spPr bwMode="auto">
              <a:xfrm>
                <a:off x="2028" y="3626"/>
                <a:ext cx="20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Rectangle 2858"/>
              <p:cNvSpPr>
                <a:spLocks noChangeArrowheads="1"/>
              </p:cNvSpPr>
              <p:nvPr/>
            </p:nvSpPr>
            <p:spPr bwMode="auto">
              <a:xfrm>
                <a:off x="2028" y="3626"/>
                <a:ext cx="10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2859"/>
              <p:cNvSpPr/>
              <p:nvPr/>
            </p:nvSpPr>
            <p:spPr bwMode="auto">
              <a:xfrm>
                <a:off x="2062" y="359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0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860"/>
              <p:cNvSpPr/>
              <p:nvPr/>
            </p:nvSpPr>
            <p:spPr bwMode="auto">
              <a:xfrm>
                <a:off x="2012" y="3594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6 h 14"/>
                  <a:gd name="T12" fmla="*/ 0 w 4"/>
                  <a:gd name="T13" fmla="*/ 6 h 14"/>
                  <a:gd name="T14" fmla="*/ 2 w 4"/>
                  <a:gd name="T15" fmla="*/ 10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861"/>
              <p:cNvSpPr/>
              <p:nvPr/>
            </p:nvSpPr>
            <p:spPr bwMode="auto">
              <a:xfrm>
                <a:off x="2016" y="3570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4 w 46"/>
                  <a:gd name="T11" fmla="*/ 58 h 62"/>
                  <a:gd name="T12" fmla="*/ 18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58 h 62"/>
                  <a:gd name="T22" fmla="*/ 38 w 46"/>
                  <a:gd name="T23" fmla="*/ 52 h 62"/>
                  <a:gd name="T24" fmla="*/ 42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0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6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2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862"/>
              <p:cNvSpPr/>
              <p:nvPr/>
            </p:nvSpPr>
            <p:spPr bwMode="auto">
              <a:xfrm>
                <a:off x="2016" y="3570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4 w 22"/>
                  <a:gd name="T11" fmla="*/ 58 h 62"/>
                  <a:gd name="T12" fmla="*/ 18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6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4" y="58"/>
                    </a:lnTo>
                    <a:lnTo>
                      <a:pt x="18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863"/>
              <p:cNvSpPr/>
              <p:nvPr/>
            </p:nvSpPr>
            <p:spPr bwMode="auto">
              <a:xfrm>
                <a:off x="2034" y="3618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8 w 10"/>
                  <a:gd name="T15" fmla="*/ 2 h 2"/>
                  <a:gd name="T16" fmla="*/ 8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8 w 10"/>
                  <a:gd name="T25" fmla="*/ 0 h 2"/>
                  <a:gd name="T26" fmla="*/ 8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864"/>
              <p:cNvSpPr/>
              <p:nvPr/>
            </p:nvSpPr>
            <p:spPr bwMode="auto">
              <a:xfrm>
                <a:off x="2014" y="3566"/>
                <a:ext cx="48" cy="30"/>
              </a:xfrm>
              <a:custGeom>
                <a:avLst/>
                <a:gdLst>
                  <a:gd name="T0" fmla="*/ 14 w 48"/>
                  <a:gd name="T1" fmla="*/ 2 h 30"/>
                  <a:gd name="T2" fmla="*/ 14 w 48"/>
                  <a:gd name="T3" fmla="*/ 2 h 30"/>
                  <a:gd name="T4" fmla="*/ 8 w 48"/>
                  <a:gd name="T5" fmla="*/ 4 h 30"/>
                  <a:gd name="T6" fmla="*/ 2 w 48"/>
                  <a:gd name="T7" fmla="*/ 10 h 30"/>
                  <a:gd name="T8" fmla="*/ 0 w 48"/>
                  <a:gd name="T9" fmla="*/ 18 h 30"/>
                  <a:gd name="T10" fmla="*/ 0 w 48"/>
                  <a:gd name="T11" fmla="*/ 30 h 30"/>
                  <a:gd name="T12" fmla="*/ 0 w 48"/>
                  <a:gd name="T13" fmla="*/ 30 h 30"/>
                  <a:gd name="T14" fmla="*/ 10 w 48"/>
                  <a:gd name="T15" fmla="*/ 22 h 30"/>
                  <a:gd name="T16" fmla="*/ 14 w 48"/>
                  <a:gd name="T17" fmla="*/ 10 h 30"/>
                  <a:gd name="T18" fmla="*/ 14 w 48"/>
                  <a:gd name="T19" fmla="*/ 10 h 30"/>
                  <a:gd name="T20" fmla="*/ 22 w 48"/>
                  <a:gd name="T21" fmla="*/ 18 h 30"/>
                  <a:gd name="T22" fmla="*/ 30 w 48"/>
                  <a:gd name="T23" fmla="*/ 24 h 30"/>
                  <a:gd name="T24" fmla="*/ 40 w 48"/>
                  <a:gd name="T25" fmla="*/ 28 h 30"/>
                  <a:gd name="T26" fmla="*/ 48 w 48"/>
                  <a:gd name="T27" fmla="*/ 30 h 30"/>
                  <a:gd name="T28" fmla="*/ 48 w 48"/>
                  <a:gd name="T29" fmla="*/ 30 h 30"/>
                  <a:gd name="T30" fmla="*/ 48 w 48"/>
                  <a:gd name="T31" fmla="*/ 20 h 30"/>
                  <a:gd name="T32" fmla="*/ 46 w 48"/>
                  <a:gd name="T33" fmla="*/ 14 h 30"/>
                  <a:gd name="T34" fmla="*/ 44 w 48"/>
                  <a:gd name="T35" fmla="*/ 8 h 30"/>
                  <a:gd name="T36" fmla="*/ 40 w 48"/>
                  <a:gd name="T37" fmla="*/ 4 h 30"/>
                  <a:gd name="T38" fmla="*/ 34 w 48"/>
                  <a:gd name="T39" fmla="*/ 2 h 30"/>
                  <a:gd name="T40" fmla="*/ 28 w 48"/>
                  <a:gd name="T41" fmla="*/ 0 h 30"/>
                  <a:gd name="T42" fmla="*/ 22 w 48"/>
                  <a:gd name="T43" fmla="*/ 0 h 30"/>
                  <a:gd name="T44" fmla="*/ 14 w 48"/>
                  <a:gd name="T45" fmla="*/ 2 h 30"/>
                  <a:gd name="T46" fmla="*/ 14 w 48"/>
                  <a:gd name="T47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30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18"/>
                    </a:lnTo>
                    <a:lnTo>
                      <a:pt x="30" y="24"/>
                    </a:lnTo>
                    <a:lnTo>
                      <a:pt x="40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865"/>
              <p:cNvSpPr/>
              <p:nvPr/>
            </p:nvSpPr>
            <p:spPr bwMode="auto">
              <a:xfrm>
                <a:off x="2014" y="3566"/>
                <a:ext cx="24" cy="30"/>
              </a:xfrm>
              <a:custGeom>
                <a:avLst/>
                <a:gdLst>
                  <a:gd name="T0" fmla="*/ 14 w 24"/>
                  <a:gd name="T1" fmla="*/ 2 h 30"/>
                  <a:gd name="T2" fmla="*/ 14 w 24"/>
                  <a:gd name="T3" fmla="*/ 2 h 30"/>
                  <a:gd name="T4" fmla="*/ 8 w 24"/>
                  <a:gd name="T5" fmla="*/ 4 h 30"/>
                  <a:gd name="T6" fmla="*/ 2 w 24"/>
                  <a:gd name="T7" fmla="*/ 10 h 30"/>
                  <a:gd name="T8" fmla="*/ 0 w 24"/>
                  <a:gd name="T9" fmla="*/ 18 h 30"/>
                  <a:gd name="T10" fmla="*/ 0 w 24"/>
                  <a:gd name="T11" fmla="*/ 30 h 30"/>
                  <a:gd name="T12" fmla="*/ 0 w 24"/>
                  <a:gd name="T13" fmla="*/ 30 h 30"/>
                  <a:gd name="T14" fmla="*/ 10 w 24"/>
                  <a:gd name="T15" fmla="*/ 22 h 30"/>
                  <a:gd name="T16" fmla="*/ 14 w 24"/>
                  <a:gd name="T17" fmla="*/ 10 h 30"/>
                  <a:gd name="T18" fmla="*/ 14 w 24"/>
                  <a:gd name="T19" fmla="*/ 10 h 30"/>
                  <a:gd name="T20" fmla="*/ 18 w 24"/>
                  <a:gd name="T21" fmla="*/ 16 h 30"/>
                  <a:gd name="T22" fmla="*/ 24 w 24"/>
                  <a:gd name="T23" fmla="*/ 20 h 30"/>
                  <a:gd name="T24" fmla="*/ 24 w 24"/>
                  <a:gd name="T25" fmla="*/ 0 h 30"/>
                  <a:gd name="T26" fmla="*/ 24 w 24"/>
                  <a:gd name="T27" fmla="*/ 0 h 30"/>
                  <a:gd name="T28" fmla="*/ 14 w 24"/>
                  <a:gd name="T29" fmla="*/ 2 h 30"/>
                  <a:gd name="T30" fmla="*/ 14 w 24"/>
                  <a:gd name="T3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14" y="2"/>
                    </a:move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Rectangle 2866"/>
              <p:cNvSpPr>
                <a:spLocks noChangeArrowheads="1"/>
              </p:cNvSpPr>
              <p:nvPr/>
            </p:nvSpPr>
            <p:spPr bwMode="auto">
              <a:xfrm>
                <a:off x="2028" y="3636"/>
                <a:ext cx="20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Rectangle 2867"/>
              <p:cNvSpPr>
                <a:spLocks noChangeArrowheads="1"/>
              </p:cNvSpPr>
              <p:nvPr/>
            </p:nvSpPr>
            <p:spPr bwMode="auto">
              <a:xfrm>
                <a:off x="2028" y="3636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Rectangle 2868"/>
              <p:cNvSpPr>
                <a:spLocks noChangeArrowheads="1"/>
              </p:cNvSpPr>
              <p:nvPr/>
            </p:nvSpPr>
            <p:spPr bwMode="auto">
              <a:xfrm>
                <a:off x="2102" y="3554"/>
                <a:ext cx="128" cy="126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869"/>
              <p:cNvSpPr/>
              <p:nvPr/>
            </p:nvSpPr>
            <p:spPr bwMode="auto">
              <a:xfrm>
                <a:off x="2188" y="3596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2870"/>
              <p:cNvSpPr/>
              <p:nvPr/>
            </p:nvSpPr>
            <p:spPr bwMode="auto">
              <a:xfrm>
                <a:off x="2142" y="3596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2871"/>
              <p:cNvSpPr/>
              <p:nvPr/>
            </p:nvSpPr>
            <p:spPr bwMode="auto">
              <a:xfrm>
                <a:off x="2122" y="3640"/>
                <a:ext cx="90" cy="40"/>
              </a:xfrm>
              <a:custGeom>
                <a:avLst/>
                <a:gdLst>
                  <a:gd name="T0" fmla="*/ 44 w 90"/>
                  <a:gd name="T1" fmla="*/ 0 h 40"/>
                  <a:gd name="T2" fmla="*/ 44 w 90"/>
                  <a:gd name="T3" fmla="*/ 0 h 40"/>
                  <a:gd name="T4" fmla="*/ 34 w 90"/>
                  <a:gd name="T5" fmla="*/ 0 h 40"/>
                  <a:gd name="T6" fmla="*/ 34 w 90"/>
                  <a:gd name="T7" fmla="*/ 0 h 40"/>
                  <a:gd name="T8" fmla="*/ 20 w 90"/>
                  <a:gd name="T9" fmla="*/ 6 h 40"/>
                  <a:gd name="T10" fmla="*/ 10 w 90"/>
                  <a:gd name="T11" fmla="*/ 8 h 40"/>
                  <a:gd name="T12" fmla="*/ 2 w 90"/>
                  <a:gd name="T13" fmla="*/ 12 h 40"/>
                  <a:gd name="T14" fmla="*/ 0 w 90"/>
                  <a:gd name="T15" fmla="*/ 14 h 40"/>
                  <a:gd name="T16" fmla="*/ 0 w 90"/>
                  <a:gd name="T17" fmla="*/ 16 h 40"/>
                  <a:gd name="T18" fmla="*/ 0 w 90"/>
                  <a:gd name="T19" fmla="*/ 16 h 40"/>
                  <a:gd name="T20" fmla="*/ 0 w 90"/>
                  <a:gd name="T21" fmla="*/ 40 h 40"/>
                  <a:gd name="T22" fmla="*/ 0 w 90"/>
                  <a:gd name="T23" fmla="*/ 40 h 40"/>
                  <a:gd name="T24" fmla="*/ 90 w 90"/>
                  <a:gd name="T25" fmla="*/ 40 h 40"/>
                  <a:gd name="T26" fmla="*/ 90 w 90"/>
                  <a:gd name="T27" fmla="*/ 40 h 40"/>
                  <a:gd name="T28" fmla="*/ 90 w 90"/>
                  <a:gd name="T29" fmla="*/ 16 h 40"/>
                  <a:gd name="T30" fmla="*/ 90 w 90"/>
                  <a:gd name="T31" fmla="*/ 16 h 40"/>
                  <a:gd name="T32" fmla="*/ 88 w 90"/>
                  <a:gd name="T33" fmla="*/ 14 h 40"/>
                  <a:gd name="T34" fmla="*/ 86 w 90"/>
                  <a:gd name="T35" fmla="*/ 12 h 40"/>
                  <a:gd name="T36" fmla="*/ 80 w 90"/>
                  <a:gd name="T37" fmla="*/ 8 h 40"/>
                  <a:gd name="T38" fmla="*/ 68 w 90"/>
                  <a:gd name="T39" fmla="*/ 6 h 40"/>
                  <a:gd name="T40" fmla="*/ 54 w 90"/>
                  <a:gd name="T41" fmla="*/ 0 h 40"/>
                  <a:gd name="T42" fmla="*/ 44 w 9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40">
                    <a:moveTo>
                      <a:pt x="44" y="0"/>
                    </a:moveTo>
                    <a:lnTo>
                      <a:pt x="44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88" y="14"/>
                    </a:lnTo>
                    <a:lnTo>
                      <a:pt x="86" y="12"/>
                    </a:lnTo>
                    <a:lnTo>
                      <a:pt x="80" y="8"/>
                    </a:lnTo>
                    <a:lnTo>
                      <a:pt x="68" y="6"/>
                    </a:lnTo>
                    <a:lnTo>
                      <a:pt x="5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2872"/>
              <p:cNvSpPr/>
              <p:nvPr/>
            </p:nvSpPr>
            <p:spPr bwMode="auto">
              <a:xfrm>
                <a:off x="2122" y="3640"/>
                <a:ext cx="44" cy="40"/>
              </a:xfrm>
              <a:custGeom>
                <a:avLst/>
                <a:gdLst>
                  <a:gd name="T0" fmla="*/ 44 w 44"/>
                  <a:gd name="T1" fmla="*/ 0 h 40"/>
                  <a:gd name="T2" fmla="*/ 34 w 44"/>
                  <a:gd name="T3" fmla="*/ 0 h 40"/>
                  <a:gd name="T4" fmla="*/ 34 w 44"/>
                  <a:gd name="T5" fmla="*/ 0 h 40"/>
                  <a:gd name="T6" fmla="*/ 20 w 44"/>
                  <a:gd name="T7" fmla="*/ 6 h 40"/>
                  <a:gd name="T8" fmla="*/ 10 w 44"/>
                  <a:gd name="T9" fmla="*/ 8 h 40"/>
                  <a:gd name="T10" fmla="*/ 2 w 44"/>
                  <a:gd name="T11" fmla="*/ 12 h 40"/>
                  <a:gd name="T12" fmla="*/ 0 w 44"/>
                  <a:gd name="T13" fmla="*/ 14 h 40"/>
                  <a:gd name="T14" fmla="*/ 0 w 44"/>
                  <a:gd name="T15" fmla="*/ 16 h 40"/>
                  <a:gd name="T16" fmla="*/ 0 w 44"/>
                  <a:gd name="T17" fmla="*/ 16 h 40"/>
                  <a:gd name="T18" fmla="*/ 0 w 44"/>
                  <a:gd name="T19" fmla="*/ 40 h 40"/>
                  <a:gd name="T20" fmla="*/ 44 w 44"/>
                  <a:gd name="T21" fmla="*/ 40 h 40"/>
                  <a:gd name="T22" fmla="*/ 44 w 44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40">
                    <a:moveTo>
                      <a:pt x="44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6"/>
                    </a:lnTo>
                    <a:lnTo>
                      <a:pt x="10" y="8"/>
                    </a:lnTo>
                    <a:lnTo>
                      <a:pt x="2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4" y="4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2873"/>
              <p:cNvSpPr/>
              <p:nvPr/>
            </p:nvSpPr>
            <p:spPr bwMode="auto">
              <a:xfrm>
                <a:off x="2148" y="3640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4 h 20"/>
                  <a:gd name="T16" fmla="*/ 12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4 w 36"/>
                  <a:gd name="T23" fmla="*/ 18 h 20"/>
                  <a:gd name="T24" fmla="*/ 30 w 36"/>
                  <a:gd name="T25" fmla="*/ 14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2874"/>
              <p:cNvSpPr/>
              <p:nvPr/>
            </p:nvSpPr>
            <p:spPr bwMode="auto">
              <a:xfrm>
                <a:off x="2148" y="3640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2875"/>
              <p:cNvSpPr/>
              <p:nvPr/>
            </p:nvSpPr>
            <p:spPr bwMode="auto">
              <a:xfrm>
                <a:off x="2152" y="3640"/>
                <a:ext cx="30" cy="16"/>
              </a:xfrm>
              <a:custGeom>
                <a:avLst/>
                <a:gdLst>
                  <a:gd name="T0" fmla="*/ 14 w 30"/>
                  <a:gd name="T1" fmla="*/ 0 h 16"/>
                  <a:gd name="T2" fmla="*/ 14 w 30"/>
                  <a:gd name="T3" fmla="*/ 0 h 16"/>
                  <a:gd name="T4" fmla="*/ 4 w 30"/>
                  <a:gd name="T5" fmla="*/ 0 h 16"/>
                  <a:gd name="T6" fmla="*/ 4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0 w 30"/>
                  <a:gd name="T13" fmla="*/ 8 h 16"/>
                  <a:gd name="T14" fmla="*/ 4 w 30"/>
                  <a:gd name="T15" fmla="*/ 12 h 16"/>
                  <a:gd name="T16" fmla="*/ 8 w 30"/>
                  <a:gd name="T17" fmla="*/ 16 h 16"/>
                  <a:gd name="T18" fmla="*/ 14 w 30"/>
                  <a:gd name="T19" fmla="*/ 16 h 16"/>
                  <a:gd name="T20" fmla="*/ 14 w 30"/>
                  <a:gd name="T21" fmla="*/ 16 h 16"/>
                  <a:gd name="T22" fmla="*/ 20 w 30"/>
                  <a:gd name="T23" fmla="*/ 16 h 16"/>
                  <a:gd name="T24" fmla="*/ 24 w 30"/>
                  <a:gd name="T25" fmla="*/ 12 h 16"/>
                  <a:gd name="T26" fmla="*/ 28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4 w 30"/>
                  <a:gd name="T33" fmla="*/ 0 h 16"/>
                  <a:gd name="T34" fmla="*/ 14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4" y="0"/>
                    </a:move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20" y="16"/>
                    </a:lnTo>
                    <a:lnTo>
                      <a:pt x="24" y="12"/>
                    </a:lnTo>
                    <a:lnTo>
                      <a:pt x="28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2876"/>
              <p:cNvSpPr/>
              <p:nvPr/>
            </p:nvSpPr>
            <p:spPr bwMode="auto">
              <a:xfrm>
                <a:off x="2152" y="3640"/>
                <a:ext cx="14" cy="16"/>
              </a:xfrm>
              <a:custGeom>
                <a:avLst/>
                <a:gdLst>
                  <a:gd name="T0" fmla="*/ 14 w 14"/>
                  <a:gd name="T1" fmla="*/ 0 h 16"/>
                  <a:gd name="T2" fmla="*/ 4 w 14"/>
                  <a:gd name="T3" fmla="*/ 0 h 16"/>
                  <a:gd name="T4" fmla="*/ 4 w 14"/>
                  <a:gd name="T5" fmla="*/ 0 h 16"/>
                  <a:gd name="T6" fmla="*/ 0 w 14"/>
                  <a:gd name="T7" fmla="*/ 2 h 16"/>
                  <a:gd name="T8" fmla="*/ 0 w 14"/>
                  <a:gd name="T9" fmla="*/ 2 h 16"/>
                  <a:gd name="T10" fmla="*/ 0 w 14"/>
                  <a:gd name="T11" fmla="*/ 8 h 16"/>
                  <a:gd name="T12" fmla="*/ 4 w 14"/>
                  <a:gd name="T13" fmla="*/ 12 h 16"/>
                  <a:gd name="T14" fmla="*/ 8 w 14"/>
                  <a:gd name="T15" fmla="*/ 16 h 16"/>
                  <a:gd name="T16" fmla="*/ 14 w 14"/>
                  <a:gd name="T17" fmla="*/ 16 h 16"/>
                  <a:gd name="T18" fmla="*/ 14 w 14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6">
                    <a:moveTo>
                      <a:pt x="1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2877"/>
              <p:cNvSpPr/>
              <p:nvPr/>
            </p:nvSpPr>
            <p:spPr bwMode="auto">
              <a:xfrm>
                <a:off x="2156" y="3626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2878"/>
              <p:cNvSpPr/>
              <p:nvPr/>
            </p:nvSpPr>
            <p:spPr bwMode="auto">
              <a:xfrm>
                <a:off x="2156" y="3626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2879"/>
              <p:cNvSpPr/>
              <p:nvPr/>
            </p:nvSpPr>
            <p:spPr bwMode="auto">
              <a:xfrm>
                <a:off x="2144" y="3568"/>
                <a:ext cx="44" cy="64"/>
              </a:xfrm>
              <a:custGeom>
                <a:avLst/>
                <a:gdLst>
                  <a:gd name="T0" fmla="*/ 24 w 44"/>
                  <a:gd name="T1" fmla="*/ 0 h 64"/>
                  <a:gd name="T2" fmla="*/ 20 w 44"/>
                  <a:gd name="T3" fmla="*/ 0 h 64"/>
                  <a:gd name="T4" fmla="*/ 20 w 44"/>
                  <a:gd name="T5" fmla="*/ 0 h 64"/>
                  <a:gd name="T6" fmla="*/ 12 w 44"/>
                  <a:gd name="T7" fmla="*/ 2 h 64"/>
                  <a:gd name="T8" fmla="*/ 6 w 44"/>
                  <a:gd name="T9" fmla="*/ 6 h 64"/>
                  <a:gd name="T10" fmla="*/ 2 w 44"/>
                  <a:gd name="T11" fmla="*/ 14 h 64"/>
                  <a:gd name="T12" fmla="*/ 0 w 44"/>
                  <a:gd name="T13" fmla="*/ 22 h 64"/>
                  <a:gd name="T14" fmla="*/ 0 w 44"/>
                  <a:gd name="T15" fmla="*/ 40 h 64"/>
                  <a:gd name="T16" fmla="*/ 0 w 44"/>
                  <a:gd name="T17" fmla="*/ 40 h 64"/>
                  <a:gd name="T18" fmla="*/ 2 w 44"/>
                  <a:gd name="T19" fmla="*/ 48 h 64"/>
                  <a:gd name="T20" fmla="*/ 8 w 44"/>
                  <a:gd name="T21" fmla="*/ 56 h 64"/>
                  <a:gd name="T22" fmla="*/ 14 w 44"/>
                  <a:gd name="T23" fmla="*/ 62 h 64"/>
                  <a:gd name="T24" fmla="*/ 22 w 44"/>
                  <a:gd name="T25" fmla="*/ 64 h 64"/>
                  <a:gd name="T26" fmla="*/ 22 w 44"/>
                  <a:gd name="T27" fmla="*/ 64 h 64"/>
                  <a:gd name="T28" fmla="*/ 30 w 44"/>
                  <a:gd name="T29" fmla="*/ 62 h 64"/>
                  <a:gd name="T30" fmla="*/ 36 w 44"/>
                  <a:gd name="T31" fmla="*/ 56 h 64"/>
                  <a:gd name="T32" fmla="*/ 42 w 44"/>
                  <a:gd name="T33" fmla="*/ 48 h 64"/>
                  <a:gd name="T34" fmla="*/ 44 w 44"/>
                  <a:gd name="T35" fmla="*/ 40 h 64"/>
                  <a:gd name="T36" fmla="*/ 44 w 44"/>
                  <a:gd name="T37" fmla="*/ 22 h 64"/>
                  <a:gd name="T38" fmla="*/ 44 w 44"/>
                  <a:gd name="T39" fmla="*/ 22 h 64"/>
                  <a:gd name="T40" fmla="*/ 42 w 44"/>
                  <a:gd name="T41" fmla="*/ 14 h 64"/>
                  <a:gd name="T42" fmla="*/ 38 w 44"/>
                  <a:gd name="T43" fmla="*/ 6 h 64"/>
                  <a:gd name="T44" fmla="*/ 32 w 44"/>
                  <a:gd name="T45" fmla="*/ 2 h 64"/>
                  <a:gd name="T46" fmla="*/ 24 w 44"/>
                  <a:gd name="T47" fmla="*/ 0 h 64"/>
                  <a:gd name="T48" fmla="*/ 24 w 44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6" y="56"/>
                    </a:lnTo>
                    <a:lnTo>
                      <a:pt x="42" y="48"/>
                    </a:lnTo>
                    <a:lnTo>
                      <a:pt x="44" y="40"/>
                    </a:lnTo>
                    <a:lnTo>
                      <a:pt x="44" y="22"/>
                    </a:lnTo>
                    <a:lnTo>
                      <a:pt x="44" y="22"/>
                    </a:lnTo>
                    <a:lnTo>
                      <a:pt x="42" y="14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2880"/>
              <p:cNvSpPr/>
              <p:nvPr/>
            </p:nvSpPr>
            <p:spPr bwMode="auto">
              <a:xfrm>
                <a:off x="2144" y="3568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2 w 22"/>
                  <a:gd name="T11" fmla="*/ 14 h 64"/>
                  <a:gd name="T12" fmla="*/ 0 w 22"/>
                  <a:gd name="T13" fmla="*/ 22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2881"/>
              <p:cNvSpPr/>
              <p:nvPr/>
            </p:nvSpPr>
            <p:spPr bwMode="auto">
              <a:xfrm>
                <a:off x="2166" y="364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6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2882"/>
              <p:cNvSpPr/>
              <p:nvPr/>
            </p:nvSpPr>
            <p:spPr bwMode="auto">
              <a:xfrm>
                <a:off x="2152" y="364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883"/>
              <p:cNvSpPr/>
              <p:nvPr/>
            </p:nvSpPr>
            <p:spPr bwMode="auto">
              <a:xfrm>
                <a:off x="2142" y="3556"/>
                <a:ext cx="50" cy="40"/>
              </a:xfrm>
              <a:custGeom>
                <a:avLst/>
                <a:gdLst>
                  <a:gd name="T0" fmla="*/ 26 w 50"/>
                  <a:gd name="T1" fmla="*/ 8 h 40"/>
                  <a:gd name="T2" fmla="*/ 26 w 50"/>
                  <a:gd name="T3" fmla="*/ 8 h 40"/>
                  <a:gd name="T4" fmla="*/ 36 w 50"/>
                  <a:gd name="T5" fmla="*/ 6 h 40"/>
                  <a:gd name="T6" fmla="*/ 44 w 50"/>
                  <a:gd name="T7" fmla="*/ 0 h 40"/>
                  <a:gd name="T8" fmla="*/ 44 w 50"/>
                  <a:gd name="T9" fmla="*/ 0 h 40"/>
                  <a:gd name="T10" fmla="*/ 44 w 50"/>
                  <a:gd name="T11" fmla="*/ 8 h 40"/>
                  <a:gd name="T12" fmla="*/ 44 w 50"/>
                  <a:gd name="T13" fmla="*/ 10 h 40"/>
                  <a:gd name="T14" fmla="*/ 40 w 50"/>
                  <a:gd name="T15" fmla="*/ 14 h 40"/>
                  <a:gd name="T16" fmla="*/ 40 w 50"/>
                  <a:gd name="T17" fmla="*/ 14 h 40"/>
                  <a:gd name="T18" fmla="*/ 44 w 50"/>
                  <a:gd name="T19" fmla="*/ 14 h 40"/>
                  <a:gd name="T20" fmla="*/ 50 w 50"/>
                  <a:gd name="T21" fmla="*/ 14 h 40"/>
                  <a:gd name="T22" fmla="*/ 50 w 50"/>
                  <a:gd name="T23" fmla="*/ 14 h 40"/>
                  <a:gd name="T24" fmla="*/ 48 w 50"/>
                  <a:gd name="T25" fmla="*/ 18 h 40"/>
                  <a:gd name="T26" fmla="*/ 46 w 50"/>
                  <a:gd name="T27" fmla="*/ 20 h 40"/>
                  <a:gd name="T28" fmla="*/ 46 w 50"/>
                  <a:gd name="T29" fmla="*/ 20 h 40"/>
                  <a:gd name="T30" fmla="*/ 48 w 50"/>
                  <a:gd name="T31" fmla="*/ 28 h 40"/>
                  <a:gd name="T32" fmla="*/ 46 w 50"/>
                  <a:gd name="T33" fmla="*/ 40 h 40"/>
                  <a:gd name="T34" fmla="*/ 46 w 50"/>
                  <a:gd name="T35" fmla="*/ 40 h 40"/>
                  <a:gd name="T36" fmla="*/ 44 w 50"/>
                  <a:gd name="T37" fmla="*/ 36 h 40"/>
                  <a:gd name="T38" fmla="*/ 40 w 50"/>
                  <a:gd name="T39" fmla="*/ 30 h 40"/>
                  <a:gd name="T40" fmla="*/ 34 w 50"/>
                  <a:gd name="T41" fmla="*/ 24 h 40"/>
                  <a:gd name="T42" fmla="*/ 30 w 50"/>
                  <a:gd name="T43" fmla="*/ 22 h 40"/>
                  <a:gd name="T44" fmla="*/ 24 w 50"/>
                  <a:gd name="T45" fmla="*/ 22 h 40"/>
                  <a:gd name="T46" fmla="*/ 24 w 50"/>
                  <a:gd name="T47" fmla="*/ 22 h 40"/>
                  <a:gd name="T48" fmla="*/ 18 w 50"/>
                  <a:gd name="T49" fmla="*/ 22 h 40"/>
                  <a:gd name="T50" fmla="*/ 14 w 50"/>
                  <a:gd name="T51" fmla="*/ 24 h 40"/>
                  <a:gd name="T52" fmla="*/ 8 w 50"/>
                  <a:gd name="T53" fmla="*/ 30 h 40"/>
                  <a:gd name="T54" fmla="*/ 4 w 50"/>
                  <a:gd name="T55" fmla="*/ 36 h 40"/>
                  <a:gd name="T56" fmla="*/ 2 w 50"/>
                  <a:gd name="T57" fmla="*/ 40 h 40"/>
                  <a:gd name="T58" fmla="*/ 2 w 50"/>
                  <a:gd name="T59" fmla="*/ 40 h 40"/>
                  <a:gd name="T60" fmla="*/ 0 w 50"/>
                  <a:gd name="T61" fmla="*/ 32 h 40"/>
                  <a:gd name="T62" fmla="*/ 2 w 50"/>
                  <a:gd name="T63" fmla="*/ 26 h 40"/>
                  <a:gd name="T64" fmla="*/ 2 w 50"/>
                  <a:gd name="T65" fmla="*/ 20 h 40"/>
                  <a:gd name="T66" fmla="*/ 6 w 50"/>
                  <a:gd name="T67" fmla="*/ 16 h 40"/>
                  <a:gd name="T68" fmla="*/ 10 w 50"/>
                  <a:gd name="T69" fmla="*/ 12 h 40"/>
                  <a:gd name="T70" fmla="*/ 14 w 50"/>
                  <a:gd name="T71" fmla="*/ 10 h 40"/>
                  <a:gd name="T72" fmla="*/ 24 w 50"/>
                  <a:gd name="T73" fmla="*/ 8 h 40"/>
                  <a:gd name="T74" fmla="*/ 24 w 50"/>
                  <a:gd name="T75" fmla="*/ 8 h 40"/>
                  <a:gd name="T76" fmla="*/ 26 w 50"/>
                  <a:gd name="T77" fmla="*/ 8 h 40"/>
                  <a:gd name="T78" fmla="*/ 26 w 50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0" h="40">
                    <a:moveTo>
                      <a:pt x="26" y="8"/>
                    </a:moveTo>
                    <a:lnTo>
                      <a:pt x="26" y="8"/>
                    </a:lnTo>
                    <a:lnTo>
                      <a:pt x="36" y="6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4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8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8" y="30"/>
                    </a:lnTo>
                    <a:lnTo>
                      <a:pt x="4" y="36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2884"/>
              <p:cNvSpPr/>
              <p:nvPr/>
            </p:nvSpPr>
            <p:spPr bwMode="auto">
              <a:xfrm>
                <a:off x="2142" y="3564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18 w 24"/>
                  <a:gd name="T5" fmla="*/ 14 h 32"/>
                  <a:gd name="T6" fmla="*/ 14 w 24"/>
                  <a:gd name="T7" fmla="*/ 16 h 32"/>
                  <a:gd name="T8" fmla="*/ 8 w 24"/>
                  <a:gd name="T9" fmla="*/ 22 h 32"/>
                  <a:gd name="T10" fmla="*/ 4 w 24"/>
                  <a:gd name="T11" fmla="*/ 28 h 32"/>
                  <a:gd name="T12" fmla="*/ 2 w 24"/>
                  <a:gd name="T13" fmla="*/ 32 h 32"/>
                  <a:gd name="T14" fmla="*/ 2 w 24"/>
                  <a:gd name="T15" fmla="*/ 32 h 32"/>
                  <a:gd name="T16" fmla="*/ 0 w 24"/>
                  <a:gd name="T17" fmla="*/ 24 h 32"/>
                  <a:gd name="T18" fmla="*/ 2 w 24"/>
                  <a:gd name="T19" fmla="*/ 18 h 32"/>
                  <a:gd name="T20" fmla="*/ 2 w 24"/>
                  <a:gd name="T21" fmla="*/ 12 h 32"/>
                  <a:gd name="T22" fmla="*/ 6 w 24"/>
                  <a:gd name="T23" fmla="*/ 8 h 32"/>
                  <a:gd name="T24" fmla="*/ 10 w 24"/>
                  <a:gd name="T25" fmla="*/ 4 h 32"/>
                  <a:gd name="T26" fmla="*/ 14 w 24"/>
                  <a:gd name="T27" fmla="*/ 2 h 32"/>
                  <a:gd name="T28" fmla="*/ 24 w 24"/>
                  <a:gd name="T29" fmla="*/ 0 h 32"/>
                  <a:gd name="T30" fmla="*/ 24 w 24"/>
                  <a:gd name="T31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2" y="12"/>
                    </a:lnTo>
                    <a:lnTo>
                      <a:pt x="6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Rectangle 2885"/>
              <p:cNvSpPr>
                <a:spLocks noChangeArrowheads="1"/>
              </p:cNvSpPr>
              <p:nvPr/>
            </p:nvSpPr>
            <p:spPr bwMode="auto">
              <a:xfrm>
                <a:off x="2998" y="3554"/>
                <a:ext cx="128" cy="126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2886"/>
              <p:cNvSpPr/>
              <p:nvPr/>
            </p:nvSpPr>
            <p:spPr bwMode="auto">
              <a:xfrm>
                <a:off x="3024" y="3564"/>
                <a:ext cx="74" cy="90"/>
              </a:xfrm>
              <a:custGeom>
                <a:avLst/>
                <a:gdLst>
                  <a:gd name="T0" fmla="*/ 38 w 74"/>
                  <a:gd name="T1" fmla="*/ 0 h 90"/>
                  <a:gd name="T2" fmla="*/ 38 w 74"/>
                  <a:gd name="T3" fmla="*/ 0 h 90"/>
                  <a:gd name="T4" fmla="*/ 46 w 74"/>
                  <a:gd name="T5" fmla="*/ 2 h 90"/>
                  <a:gd name="T6" fmla="*/ 54 w 74"/>
                  <a:gd name="T7" fmla="*/ 4 h 90"/>
                  <a:gd name="T8" fmla="*/ 60 w 74"/>
                  <a:gd name="T9" fmla="*/ 10 h 90"/>
                  <a:gd name="T10" fmla="*/ 66 w 74"/>
                  <a:gd name="T11" fmla="*/ 20 h 90"/>
                  <a:gd name="T12" fmla="*/ 70 w 74"/>
                  <a:gd name="T13" fmla="*/ 28 h 90"/>
                  <a:gd name="T14" fmla="*/ 72 w 74"/>
                  <a:gd name="T15" fmla="*/ 40 h 90"/>
                  <a:gd name="T16" fmla="*/ 74 w 74"/>
                  <a:gd name="T17" fmla="*/ 62 h 90"/>
                  <a:gd name="T18" fmla="*/ 74 w 74"/>
                  <a:gd name="T19" fmla="*/ 62 h 90"/>
                  <a:gd name="T20" fmla="*/ 72 w 74"/>
                  <a:gd name="T21" fmla="*/ 70 h 90"/>
                  <a:gd name="T22" fmla="*/ 70 w 74"/>
                  <a:gd name="T23" fmla="*/ 74 h 90"/>
                  <a:gd name="T24" fmla="*/ 66 w 74"/>
                  <a:gd name="T25" fmla="*/ 80 h 90"/>
                  <a:gd name="T26" fmla="*/ 62 w 74"/>
                  <a:gd name="T27" fmla="*/ 84 h 90"/>
                  <a:gd name="T28" fmla="*/ 50 w 74"/>
                  <a:gd name="T29" fmla="*/ 88 h 90"/>
                  <a:gd name="T30" fmla="*/ 38 w 74"/>
                  <a:gd name="T31" fmla="*/ 90 h 90"/>
                  <a:gd name="T32" fmla="*/ 24 w 74"/>
                  <a:gd name="T33" fmla="*/ 88 h 90"/>
                  <a:gd name="T34" fmla="*/ 12 w 74"/>
                  <a:gd name="T35" fmla="*/ 84 h 90"/>
                  <a:gd name="T36" fmla="*/ 8 w 74"/>
                  <a:gd name="T37" fmla="*/ 80 h 90"/>
                  <a:gd name="T38" fmla="*/ 4 w 74"/>
                  <a:gd name="T39" fmla="*/ 74 h 90"/>
                  <a:gd name="T40" fmla="*/ 2 w 74"/>
                  <a:gd name="T41" fmla="*/ 70 h 90"/>
                  <a:gd name="T42" fmla="*/ 0 w 74"/>
                  <a:gd name="T43" fmla="*/ 62 h 90"/>
                  <a:gd name="T44" fmla="*/ 0 w 74"/>
                  <a:gd name="T45" fmla="*/ 62 h 90"/>
                  <a:gd name="T46" fmla="*/ 2 w 74"/>
                  <a:gd name="T47" fmla="*/ 40 h 90"/>
                  <a:gd name="T48" fmla="*/ 6 w 74"/>
                  <a:gd name="T49" fmla="*/ 28 h 90"/>
                  <a:gd name="T50" fmla="*/ 8 w 74"/>
                  <a:gd name="T51" fmla="*/ 20 h 90"/>
                  <a:gd name="T52" fmla="*/ 14 w 74"/>
                  <a:gd name="T53" fmla="*/ 10 h 90"/>
                  <a:gd name="T54" fmla="*/ 20 w 74"/>
                  <a:gd name="T55" fmla="*/ 4 h 90"/>
                  <a:gd name="T56" fmla="*/ 28 w 74"/>
                  <a:gd name="T57" fmla="*/ 2 h 90"/>
                  <a:gd name="T58" fmla="*/ 38 w 74"/>
                  <a:gd name="T59" fmla="*/ 0 h 90"/>
                  <a:gd name="T60" fmla="*/ 38 w 74"/>
                  <a:gd name="T6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" h="90">
                    <a:moveTo>
                      <a:pt x="38" y="0"/>
                    </a:moveTo>
                    <a:lnTo>
                      <a:pt x="38" y="0"/>
                    </a:lnTo>
                    <a:lnTo>
                      <a:pt x="46" y="2"/>
                    </a:lnTo>
                    <a:lnTo>
                      <a:pt x="54" y="4"/>
                    </a:lnTo>
                    <a:lnTo>
                      <a:pt x="60" y="10"/>
                    </a:lnTo>
                    <a:lnTo>
                      <a:pt x="66" y="20"/>
                    </a:lnTo>
                    <a:lnTo>
                      <a:pt x="70" y="28"/>
                    </a:lnTo>
                    <a:lnTo>
                      <a:pt x="72" y="40"/>
                    </a:lnTo>
                    <a:lnTo>
                      <a:pt x="74" y="62"/>
                    </a:lnTo>
                    <a:lnTo>
                      <a:pt x="74" y="62"/>
                    </a:lnTo>
                    <a:lnTo>
                      <a:pt x="72" y="70"/>
                    </a:lnTo>
                    <a:lnTo>
                      <a:pt x="70" y="74"/>
                    </a:lnTo>
                    <a:lnTo>
                      <a:pt x="66" y="80"/>
                    </a:lnTo>
                    <a:lnTo>
                      <a:pt x="62" y="84"/>
                    </a:lnTo>
                    <a:lnTo>
                      <a:pt x="50" y="88"/>
                    </a:lnTo>
                    <a:lnTo>
                      <a:pt x="38" y="90"/>
                    </a:lnTo>
                    <a:lnTo>
                      <a:pt x="24" y="88"/>
                    </a:lnTo>
                    <a:lnTo>
                      <a:pt x="12" y="84"/>
                    </a:lnTo>
                    <a:lnTo>
                      <a:pt x="8" y="80"/>
                    </a:lnTo>
                    <a:lnTo>
                      <a:pt x="4" y="74"/>
                    </a:lnTo>
                    <a:lnTo>
                      <a:pt x="2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6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2887"/>
              <p:cNvSpPr/>
              <p:nvPr/>
            </p:nvSpPr>
            <p:spPr bwMode="auto">
              <a:xfrm>
                <a:off x="3024" y="3564"/>
                <a:ext cx="38" cy="90"/>
              </a:xfrm>
              <a:custGeom>
                <a:avLst/>
                <a:gdLst>
                  <a:gd name="T0" fmla="*/ 38 w 38"/>
                  <a:gd name="T1" fmla="*/ 90 h 90"/>
                  <a:gd name="T2" fmla="*/ 38 w 38"/>
                  <a:gd name="T3" fmla="*/ 90 h 90"/>
                  <a:gd name="T4" fmla="*/ 24 w 38"/>
                  <a:gd name="T5" fmla="*/ 88 h 90"/>
                  <a:gd name="T6" fmla="*/ 12 w 38"/>
                  <a:gd name="T7" fmla="*/ 84 h 90"/>
                  <a:gd name="T8" fmla="*/ 8 w 38"/>
                  <a:gd name="T9" fmla="*/ 80 h 90"/>
                  <a:gd name="T10" fmla="*/ 4 w 38"/>
                  <a:gd name="T11" fmla="*/ 74 h 90"/>
                  <a:gd name="T12" fmla="*/ 2 w 38"/>
                  <a:gd name="T13" fmla="*/ 70 h 90"/>
                  <a:gd name="T14" fmla="*/ 0 w 38"/>
                  <a:gd name="T15" fmla="*/ 62 h 90"/>
                  <a:gd name="T16" fmla="*/ 0 w 38"/>
                  <a:gd name="T17" fmla="*/ 62 h 90"/>
                  <a:gd name="T18" fmla="*/ 2 w 38"/>
                  <a:gd name="T19" fmla="*/ 40 h 90"/>
                  <a:gd name="T20" fmla="*/ 6 w 38"/>
                  <a:gd name="T21" fmla="*/ 28 h 90"/>
                  <a:gd name="T22" fmla="*/ 8 w 38"/>
                  <a:gd name="T23" fmla="*/ 20 h 90"/>
                  <a:gd name="T24" fmla="*/ 14 w 38"/>
                  <a:gd name="T25" fmla="*/ 10 h 90"/>
                  <a:gd name="T26" fmla="*/ 20 w 38"/>
                  <a:gd name="T27" fmla="*/ 4 h 90"/>
                  <a:gd name="T28" fmla="*/ 28 w 38"/>
                  <a:gd name="T29" fmla="*/ 2 h 90"/>
                  <a:gd name="T30" fmla="*/ 38 w 38"/>
                  <a:gd name="T31" fmla="*/ 0 h 90"/>
                  <a:gd name="T32" fmla="*/ 38 w 38"/>
                  <a:gd name="T33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90">
                    <a:moveTo>
                      <a:pt x="38" y="90"/>
                    </a:moveTo>
                    <a:lnTo>
                      <a:pt x="38" y="90"/>
                    </a:lnTo>
                    <a:lnTo>
                      <a:pt x="24" y="88"/>
                    </a:lnTo>
                    <a:lnTo>
                      <a:pt x="12" y="84"/>
                    </a:lnTo>
                    <a:lnTo>
                      <a:pt x="8" y="80"/>
                    </a:lnTo>
                    <a:lnTo>
                      <a:pt x="4" y="74"/>
                    </a:lnTo>
                    <a:lnTo>
                      <a:pt x="2" y="7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40"/>
                    </a:lnTo>
                    <a:lnTo>
                      <a:pt x="6" y="28"/>
                    </a:lnTo>
                    <a:lnTo>
                      <a:pt x="8" y="20"/>
                    </a:lnTo>
                    <a:lnTo>
                      <a:pt x="14" y="10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90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2888"/>
              <p:cNvSpPr/>
              <p:nvPr/>
            </p:nvSpPr>
            <p:spPr bwMode="auto">
              <a:xfrm>
                <a:off x="3016" y="364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34 w 92"/>
                  <a:gd name="T5" fmla="*/ 0 h 40"/>
                  <a:gd name="T6" fmla="*/ 34 w 92"/>
                  <a:gd name="T7" fmla="*/ 0 h 40"/>
                  <a:gd name="T8" fmla="*/ 20 w 92"/>
                  <a:gd name="T9" fmla="*/ 4 h 40"/>
                  <a:gd name="T10" fmla="*/ 10 w 92"/>
                  <a:gd name="T11" fmla="*/ 8 h 40"/>
                  <a:gd name="T12" fmla="*/ 2 w 92"/>
                  <a:gd name="T13" fmla="*/ 10 h 40"/>
                  <a:gd name="T14" fmla="*/ 0 w 92"/>
                  <a:gd name="T15" fmla="*/ 12 h 40"/>
                  <a:gd name="T16" fmla="*/ 0 w 92"/>
                  <a:gd name="T17" fmla="*/ 16 h 40"/>
                  <a:gd name="T18" fmla="*/ 0 w 92"/>
                  <a:gd name="T19" fmla="*/ 16 h 40"/>
                  <a:gd name="T20" fmla="*/ 0 w 92"/>
                  <a:gd name="T21" fmla="*/ 40 h 40"/>
                  <a:gd name="T22" fmla="*/ 0 w 92"/>
                  <a:gd name="T23" fmla="*/ 40 h 40"/>
                  <a:gd name="T24" fmla="*/ 92 w 92"/>
                  <a:gd name="T25" fmla="*/ 40 h 40"/>
                  <a:gd name="T26" fmla="*/ 92 w 92"/>
                  <a:gd name="T27" fmla="*/ 40 h 40"/>
                  <a:gd name="T28" fmla="*/ 92 w 92"/>
                  <a:gd name="T29" fmla="*/ 16 h 40"/>
                  <a:gd name="T30" fmla="*/ 92 w 92"/>
                  <a:gd name="T31" fmla="*/ 16 h 40"/>
                  <a:gd name="T32" fmla="*/ 90 w 92"/>
                  <a:gd name="T33" fmla="*/ 12 h 40"/>
                  <a:gd name="T34" fmla="*/ 88 w 92"/>
                  <a:gd name="T35" fmla="*/ 10 h 40"/>
                  <a:gd name="T36" fmla="*/ 82 w 92"/>
                  <a:gd name="T37" fmla="*/ 8 h 40"/>
                  <a:gd name="T38" fmla="*/ 70 w 92"/>
                  <a:gd name="T39" fmla="*/ 4 h 40"/>
                  <a:gd name="T40" fmla="*/ 5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2" y="8"/>
                    </a:lnTo>
                    <a:lnTo>
                      <a:pt x="70" y="4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2889"/>
              <p:cNvSpPr/>
              <p:nvPr/>
            </p:nvSpPr>
            <p:spPr bwMode="auto">
              <a:xfrm>
                <a:off x="3016" y="364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4 w 46"/>
                  <a:gd name="T3" fmla="*/ 0 h 40"/>
                  <a:gd name="T4" fmla="*/ 34 w 46"/>
                  <a:gd name="T5" fmla="*/ 0 h 40"/>
                  <a:gd name="T6" fmla="*/ 20 w 46"/>
                  <a:gd name="T7" fmla="*/ 4 h 40"/>
                  <a:gd name="T8" fmla="*/ 10 w 46"/>
                  <a:gd name="T9" fmla="*/ 8 h 40"/>
                  <a:gd name="T10" fmla="*/ 2 w 46"/>
                  <a:gd name="T11" fmla="*/ 10 h 40"/>
                  <a:gd name="T12" fmla="*/ 0 w 46"/>
                  <a:gd name="T13" fmla="*/ 12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4" y="0"/>
                    </a:lnTo>
                    <a:lnTo>
                      <a:pt x="34" y="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2890"/>
              <p:cNvSpPr/>
              <p:nvPr/>
            </p:nvSpPr>
            <p:spPr bwMode="auto">
              <a:xfrm>
                <a:off x="3048" y="3640"/>
                <a:ext cx="26" cy="14"/>
              </a:xfrm>
              <a:custGeom>
                <a:avLst/>
                <a:gdLst>
                  <a:gd name="T0" fmla="*/ 14 w 26"/>
                  <a:gd name="T1" fmla="*/ 0 h 14"/>
                  <a:gd name="T2" fmla="*/ 14 w 26"/>
                  <a:gd name="T3" fmla="*/ 0 h 14"/>
                  <a:gd name="T4" fmla="*/ 2 w 26"/>
                  <a:gd name="T5" fmla="*/ 0 h 14"/>
                  <a:gd name="T6" fmla="*/ 2 w 26"/>
                  <a:gd name="T7" fmla="*/ 0 h 14"/>
                  <a:gd name="T8" fmla="*/ 0 w 26"/>
                  <a:gd name="T9" fmla="*/ 0 h 14"/>
                  <a:gd name="T10" fmla="*/ 0 w 26"/>
                  <a:gd name="T11" fmla="*/ 0 h 14"/>
                  <a:gd name="T12" fmla="*/ 0 w 26"/>
                  <a:gd name="T13" fmla="*/ 0 h 14"/>
                  <a:gd name="T14" fmla="*/ 0 w 26"/>
                  <a:gd name="T15" fmla="*/ 0 h 14"/>
                  <a:gd name="T16" fmla="*/ 2 w 26"/>
                  <a:gd name="T17" fmla="*/ 6 h 14"/>
                  <a:gd name="T18" fmla="*/ 4 w 26"/>
                  <a:gd name="T19" fmla="*/ 10 h 14"/>
                  <a:gd name="T20" fmla="*/ 8 w 26"/>
                  <a:gd name="T21" fmla="*/ 12 h 14"/>
                  <a:gd name="T22" fmla="*/ 14 w 26"/>
                  <a:gd name="T23" fmla="*/ 14 h 14"/>
                  <a:gd name="T24" fmla="*/ 14 w 26"/>
                  <a:gd name="T25" fmla="*/ 14 h 14"/>
                  <a:gd name="T26" fmla="*/ 14 w 26"/>
                  <a:gd name="T27" fmla="*/ 14 h 14"/>
                  <a:gd name="T28" fmla="*/ 18 w 26"/>
                  <a:gd name="T29" fmla="*/ 12 h 14"/>
                  <a:gd name="T30" fmla="*/ 22 w 26"/>
                  <a:gd name="T31" fmla="*/ 10 h 14"/>
                  <a:gd name="T32" fmla="*/ 26 w 26"/>
                  <a:gd name="T33" fmla="*/ 6 h 14"/>
                  <a:gd name="T34" fmla="*/ 26 w 26"/>
                  <a:gd name="T35" fmla="*/ 0 h 14"/>
                  <a:gd name="T36" fmla="*/ 26 w 26"/>
                  <a:gd name="T37" fmla="*/ 0 h 14"/>
                  <a:gd name="T38" fmla="*/ 26 w 26"/>
                  <a:gd name="T39" fmla="*/ 0 h 14"/>
                  <a:gd name="T40" fmla="*/ 26 w 26"/>
                  <a:gd name="T41" fmla="*/ 0 h 14"/>
                  <a:gd name="T42" fmla="*/ 24 w 26"/>
                  <a:gd name="T43" fmla="*/ 0 h 14"/>
                  <a:gd name="T44" fmla="*/ 14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4" y="0"/>
                    </a:moveTo>
                    <a:lnTo>
                      <a:pt x="1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8" y="12"/>
                    </a:lnTo>
                    <a:lnTo>
                      <a:pt x="22" y="10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A8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2891"/>
              <p:cNvSpPr/>
              <p:nvPr/>
            </p:nvSpPr>
            <p:spPr bwMode="auto">
              <a:xfrm>
                <a:off x="3048" y="3640"/>
                <a:ext cx="14" cy="14"/>
              </a:xfrm>
              <a:custGeom>
                <a:avLst/>
                <a:gdLst>
                  <a:gd name="T0" fmla="*/ 14 w 14"/>
                  <a:gd name="T1" fmla="*/ 0 h 14"/>
                  <a:gd name="T2" fmla="*/ 2 w 14"/>
                  <a:gd name="T3" fmla="*/ 0 h 14"/>
                  <a:gd name="T4" fmla="*/ 2 w 14"/>
                  <a:gd name="T5" fmla="*/ 0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0 w 14"/>
                  <a:gd name="T13" fmla="*/ 0 h 14"/>
                  <a:gd name="T14" fmla="*/ 2 w 14"/>
                  <a:gd name="T15" fmla="*/ 6 h 14"/>
                  <a:gd name="T16" fmla="*/ 4 w 14"/>
                  <a:gd name="T17" fmla="*/ 10 h 14"/>
                  <a:gd name="T18" fmla="*/ 8 w 14"/>
                  <a:gd name="T19" fmla="*/ 12 h 14"/>
                  <a:gd name="T20" fmla="*/ 14 w 14"/>
                  <a:gd name="T21" fmla="*/ 14 h 14"/>
                  <a:gd name="T22" fmla="*/ 14 w 14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8" y="12"/>
                    </a:lnTo>
                    <a:lnTo>
                      <a:pt x="1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36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2892"/>
              <p:cNvSpPr/>
              <p:nvPr/>
            </p:nvSpPr>
            <p:spPr bwMode="auto">
              <a:xfrm>
                <a:off x="3050" y="3626"/>
                <a:ext cx="22" cy="26"/>
              </a:xfrm>
              <a:custGeom>
                <a:avLst/>
                <a:gdLst>
                  <a:gd name="T0" fmla="*/ 22 w 22"/>
                  <a:gd name="T1" fmla="*/ 0 h 26"/>
                  <a:gd name="T2" fmla="*/ 0 w 22"/>
                  <a:gd name="T3" fmla="*/ 0 h 26"/>
                  <a:gd name="T4" fmla="*/ 0 w 22"/>
                  <a:gd name="T5" fmla="*/ 14 h 26"/>
                  <a:gd name="T6" fmla="*/ 0 w 22"/>
                  <a:gd name="T7" fmla="*/ 14 h 26"/>
                  <a:gd name="T8" fmla="*/ 0 w 22"/>
                  <a:gd name="T9" fmla="*/ 14 h 26"/>
                  <a:gd name="T10" fmla="*/ 0 w 22"/>
                  <a:gd name="T11" fmla="*/ 14 h 26"/>
                  <a:gd name="T12" fmla="*/ 2 w 22"/>
                  <a:gd name="T13" fmla="*/ 18 h 26"/>
                  <a:gd name="T14" fmla="*/ 4 w 22"/>
                  <a:gd name="T15" fmla="*/ 22 h 26"/>
                  <a:gd name="T16" fmla="*/ 8 w 22"/>
                  <a:gd name="T17" fmla="*/ 24 h 26"/>
                  <a:gd name="T18" fmla="*/ 12 w 22"/>
                  <a:gd name="T19" fmla="*/ 26 h 26"/>
                  <a:gd name="T20" fmla="*/ 12 w 22"/>
                  <a:gd name="T21" fmla="*/ 26 h 26"/>
                  <a:gd name="T22" fmla="*/ 16 w 22"/>
                  <a:gd name="T23" fmla="*/ 24 h 26"/>
                  <a:gd name="T24" fmla="*/ 18 w 22"/>
                  <a:gd name="T25" fmla="*/ 22 h 26"/>
                  <a:gd name="T26" fmla="*/ 20 w 22"/>
                  <a:gd name="T27" fmla="*/ 18 h 26"/>
                  <a:gd name="T28" fmla="*/ 22 w 22"/>
                  <a:gd name="T29" fmla="*/ 14 h 26"/>
                  <a:gd name="T30" fmla="*/ 22 w 22"/>
                  <a:gd name="T31" fmla="*/ 14 h 26"/>
                  <a:gd name="T32" fmla="*/ 22 w 22"/>
                  <a:gd name="T3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6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2893"/>
              <p:cNvSpPr/>
              <p:nvPr/>
            </p:nvSpPr>
            <p:spPr bwMode="auto">
              <a:xfrm>
                <a:off x="3050" y="3626"/>
                <a:ext cx="12" cy="26"/>
              </a:xfrm>
              <a:custGeom>
                <a:avLst/>
                <a:gdLst>
                  <a:gd name="T0" fmla="*/ 12 w 12"/>
                  <a:gd name="T1" fmla="*/ 0 h 26"/>
                  <a:gd name="T2" fmla="*/ 0 w 12"/>
                  <a:gd name="T3" fmla="*/ 0 h 26"/>
                  <a:gd name="T4" fmla="*/ 0 w 12"/>
                  <a:gd name="T5" fmla="*/ 14 h 26"/>
                  <a:gd name="T6" fmla="*/ 0 w 12"/>
                  <a:gd name="T7" fmla="*/ 14 h 26"/>
                  <a:gd name="T8" fmla="*/ 0 w 12"/>
                  <a:gd name="T9" fmla="*/ 14 h 26"/>
                  <a:gd name="T10" fmla="*/ 0 w 12"/>
                  <a:gd name="T11" fmla="*/ 14 h 26"/>
                  <a:gd name="T12" fmla="*/ 2 w 12"/>
                  <a:gd name="T13" fmla="*/ 18 h 26"/>
                  <a:gd name="T14" fmla="*/ 4 w 12"/>
                  <a:gd name="T15" fmla="*/ 22 h 26"/>
                  <a:gd name="T16" fmla="*/ 8 w 12"/>
                  <a:gd name="T17" fmla="*/ 24 h 26"/>
                  <a:gd name="T18" fmla="*/ 12 w 12"/>
                  <a:gd name="T19" fmla="*/ 26 h 26"/>
                  <a:gd name="T20" fmla="*/ 12 w 12"/>
                  <a:gd name="T21" fmla="*/ 14 h 26"/>
                  <a:gd name="T22" fmla="*/ 12 w 12"/>
                  <a:gd name="T23" fmla="*/ 4 h 26"/>
                  <a:gd name="T24" fmla="*/ 12 w 12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26">
                    <a:moveTo>
                      <a:pt x="1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8" y="24"/>
                    </a:lnTo>
                    <a:lnTo>
                      <a:pt x="12" y="26"/>
                    </a:lnTo>
                    <a:lnTo>
                      <a:pt x="12" y="14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2894"/>
              <p:cNvSpPr/>
              <p:nvPr/>
            </p:nvSpPr>
            <p:spPr bwMode="auto">
              <a:xfrm>
                <a:off x="3038" y="3570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6 w 46"/>
                  <a:gd name="T19" fmla="*/ 62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4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6" y="62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2895"/>
              <p:cNvSpPr/>
              <p:nvPr/>
            </p:nvSpPr>
            <p:spPr bwMode="auto">
              <a:xfrm>
                <a:off x="3038" y="3570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2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4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2896"/>
              <p:cNvSpPr/>
              <p:nvPr/>
            </p:nvSpPr>
            <p:spPr bwMode="auto">
              <a:xfrm>
                <a:off x="3038" y="3568"/>
                <a:ext cx="46" cy="26"/>
              </a:xfrm>
              <a:custGeom>
                <a:avLst/>
                <a:gdLst>
                  <a:gd name="T0" fmla="*/ 24 w 46"/>
                  <a:gd name="T1" fmla="*/ 26 h 26"/>
                  <a:gd name="T2" fmla="*/ 24 w 46"/>
                  <a:gd name="T3" fmla="*/ 14 h 26"/>
                  <a:gd name="T4" fmla="*/ 24 w 46"/>
                  <a:gd name="T5" fmla="*/ 26 h 26"/>
                  <a:gd name="T6" fmla="*/ 24 w 46"/>
                  <a:gd name="T7" fmla="*/ 26 h 26"/>
                  <a:gd name="T8" fmla="*/ 30 w 46"/>
                  <a:gd name="T9" fmla="*/ 26 h 26"/>
                  <a:gd name="T10" fmla="*/ 30 w 46"/>
                  <a:gd name="T11" fmla="*/ 26 h 26"/>
                  <a:gd name="T12" fmla="*/ 30 w 46"/>
                  <a:gd name="T13" fmla="*/ 20 h 26"/>
                  <a:gd name="T14" fmla="*/ 30 w 46"/>
                  <a:gd name="T15" fmla="*/ 20 h 26"/>
                  <a:gd name="T16" fmla="*/ 32 w 46"/>
                  <a:gd name="T17" fmla="*/ 26 h 26"/>
                  <a:gd name="T18" fmla="*/ 32 w 46"/>
                  <a:gd name="T19" fmla="*/ 26 h 26"/>
                  <a:gd name="T20" fmla="*/ 34 w 46"/>
                  <a:gd name="T21" fmla="*/ 26 h 26"/>
                  <a:gd name="T22" fmla="*/ 34 w 46"/>
                  <a:gd name="T23" fmla="*/ 26 h 26"/>
                  <a:gd name="T24" fmla="*/ 36 w 46"/>
                  <a:gd name="T25" fmla="*/ 24 h 26"/>
                  <a:gd name="T26" fmla="*/ 36 w 46"/>
                  <a:gd name="T27" fmla="*/ 24 h 26"/>
                  <a:gd name="T28" fmla="*/ 38 w 46"/>
                  <a:gd name="T29" fmla="*/ 26 h 26"/>
                  <a:gd name="T30" fmla="*/ 38 w 46"/>
                  <a:gd name="T31" fmla="*/ 26 h 26"/>
                  <a:gd name="T32" fmla="*/ 46 w 46"/>
                  <a:gd name="T33" fmla="*/ 26 h 26"/>
                  <a:gd name="T34" fmla="*/ 46 w 46"/>
                  <a:gd name="T35" fmla="*/ 26 h 26"/>
                  <a:gd name="T36" fmla="*/ 46 w 46"/>
                  <a:gd name="T37" fmla="*/ 20 h 26"/>
                  <a:gd name="T38" fmla="*/ 46 w 46"/>
                  <a:gd name="T39" fmla="*/ 14 h 26"/>
                  <a:gd name="T40" fmla="*/ 44 w 46"/>
                  <a:gd name="T41" fmla="*/ 10 h 26"/>
                  <a:gd name="T42" fmla="*/ 40 w 46"/>
                  <a:gd name="T43" fmla="*/ 6 h 26"/>
                  <a:gd name="T44" fmla="*/ 32 w 46"/>
                  <a:gd name="T45" fmla="*/ 2 h 26"/>
                  <a:gd name="T46" fmla="*/ 24 w 46"/>
                  <a:gd name="T47" fmla="*/ 0 h 26"/>
                  <a:gd name="T48" fmla="*/ 24 w 46"/>
                  <a:gd name="T49" fmla="*/ 0 h 26"/>
                  <a:gd name="T50" fmla="*/ 24 w 46"/>
                  <a:gd name="T51" fmla="*/ 0 h 26"/>
                  <a:gd name="T52" fmla="*/ 14 w 46"/>
                  <a:gd name="T53" fmla="*/ 2 h 26"/>
                  <a:gd name="T54" fmla="*/ 6 w 46"/>
                  <a:gd name="T55" fmla="*/ 6 h 26"/>
                  <a:gd name="T56" fmla="*/ 4 w 46"/>
                  <a:gd name="T57" fmla="*/ 10 h 26"/>
                  <a:gd name="T58" fmla="*/ 2 w 46"/>
                  <a:gd name="T59" fmla="*/ 14 h 26"/>
                  <a:gd name="T60" fmla="*/ 0 w 46"/>
                  <a:gd name="T61" fmla="*/ 20 h 26"/>
                  <a:gd name="T62" fmla="*/ 0 w 46"/>
                  <a:gd name="T63" fmla="*/ 26 h 26"/>
                  <a:gd name="T64" fmla="*/ 0 w 46"/>
                  <a:gd name="T65" fmla="*/ 26 h 26"/>
                  <a:gd name="T66" fmla="*/ 24 w 46"/>
                  <a:gd name="T67" fmla="*/ 26 h 26"/>
                  <a:gd name="T68" fmla="*/ 24 w 46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4" y="26"/>
                    </a:lnTo>
                    <a:lnTo>
                      <a:pt x="34" y="26"/>
                    </a:lnTo>
                    <a:lnTo>
                      <a:pt x="36" y="24"/>
                    </a:lnTo>
                    <a:lnTo>
                      <a:pt x="36" y="24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46" y="26"/>
                    </a:lnTo>
                    <a:lnTo>
                      <a:pt x="46" y="20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2897"/>
              <p:cNvSpPr/>
              <p:nvPr/>
            </p:nvSpPr>
            <p:spPr bwMode="auto">
              <a:xfrm>
                <a:off x="3038" y="3568"/>
                <a:ext cx="24" cy="26"/>
              </a:xfrm>
              <a:custGeom>
                <a:avLst/>
                <a:gdLst>
                  <a:gd name="T0" fmla="*/ 24 w 24"/>
                  <a:gd name="T1" fmla="*/ 26 h 26"/>
                  <a:gd name="T2" fmla="*/ 24 w 24"/>
                  <a:gd name="T3" fmla="*/ 14 h 26"/>
                  <a:gd name="T4" fmla="*/ 24 w 24"/>
                  <a:gd name="T5" fmla="*/ 26 h 26"/>
                  <a:gd name="T6" fmla="*/ 24 w 24"/>
                  <a:gd name="T7" fmla="*/ 26 h 26"/>
                  <a:gd name="T8" fmla="*/ 24 w 24"/>
                  <a:gd name="T9" fmla="*/ 0 h 26"/>
                  <a:gd name="T10" fmla="*/ 24 w 24"/>
                  <a:gd name="T11" fmla="*/ 0 h 26"/>
                  <a:gd name="T12" fmla="*/ 24 w 24"/>
                  <a:gd name="T13" fmla="*/ 0 h 26"/>
                  <a:gd name="T14" fmla="*/ 24 w 24"/>
                  <a:gd name="T15" fmla="*/ 0 h 26"/>
                  <a:gd name="T16" fmla="*/ 14 w 24"/>
                  <a:gd name="T17" fmla="*/ 2 h 26"/>
                  <a:gd name="T18" fmla="*/ 6 w 24"/>
                  <a:gd name="T19" fmla="*/ 6 h 26"/>
                  <a:gd name="T20" fmla="*/ 4 w 24"/>
                  <a:gd name="T21" fmla="*/ 10 h 26"/>
                  <a:gd name="T22" fmla="*/ 2 w 24"/>
                  <a:gd name="T23" fmla="*/ 14 h 26"/>
                  <a:gd name="T24" fmla="*/ 0 w 24"/>
                  <a:gd name="T25" fmla="*/ 20 h 26"/>
                  <a:gd name="T26" fmla="*/ 0 w 24"/>
                  <a:gd name="T27" fmla="*/ 26 h 26"/>
                  <a:gd name="T28" fmla="*/ 0 w 24"/>
                  <a:gd name="T29" fmla="*/ 26 h 26"/>
                  <a:gd name="T30" fmla="*/ 24 w 24"/>
                  <a:gd name="T31" fmla="*/ 26 h 26"/>
                  <a:gd name="T32" fmla="*/ 24 w 24"/>
                  <a:gd name="T3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6">
                    <a:moveTo>
                      <a:pt x="24" y="26"/>
                    </a:moveTo>
                    <a:lnTo>
                      <a:pt x="24" y="14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Rectangle 2898"/>
              <p:cNvSpPr>
                <a:spLocks noChangeArrowheads="1"/>
              </p:cNvSpPr>
              <p:nvPr/>
            </p:nvSpPr>
            <p:spPr bwMode="auto">
              <a:xfrm>
                <a:off x="2870" y="3554"/>
                <a:ext cx="128" cy="126"/>
              </a:xfrm>
              <a:prstGeom prst="rect">
                <a:avLst/>
              </a:prstGeom>
              <a:solidFill>
                <a:srgbClr val="E53A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2899"/>
              <p:cNvSpPr/>
              <p:nvPr/>
            </p:nvSpPr>
            <p:spPr bwMode="auto">
              <a:xfrm>
                <a:off x="2888" y="3640"/>
                <a:ext cx="92" cy="40"/>
              </a:xfrm>
              <a:custGeom>
                <a:avLst/>
                <a:gdLst>
                  <a:gd name="T0" fmla="*/ 56 w 92"/>
                  <a:gd name="T1" fmla="*/ 0 h 40"/>
                  <a:gd name="T2" fmla="*/ 56 w 92"/>
                  <a:gd name="T3" fmla="*/ 0 h 40"/>
                  <a:gd name="T4" fmla="*/ 70 w 92"/>
                  <a:gd name="T5" fmla="*/ 4 h 40"/>
                  <a:gd name="T6" fmla="*/ 82 w 92"/>
                  <a:gd name="T7" fmla="*/ 8 h 40"/>
                  <a:gd name="T8" fmla="*/ 88 w 92"/>
                  <a:gd name="T9" fmla="*/ 10 h 40"/>
                  <a:gd name="T10" fmla="*/ 90 w 92"/>
                  <a:gd name="T11" fmla="*/ 12 h 40"/>
                  <a:gd name="T12" fmla="*/ 92 w 92"/>
                  <a:gd name="T13" fmla="*/ 16 h 40"/>
                  <a:gd name="T14" fmla="*/ 92 w 92"/>
                  <a:gd name="T15" fmla="*/ 16 h 40"/>
                  <a:gd name="T16" fmla="*/ 92 w 92"/>
                  <a:gd name="T17" fmla="*/ 40 h 40"/>
                  <a:gd name="T18" fmla="*/ 92 w 92"/>
                  <a:gd name="T19" fmla="*/ 40 h 40"/>
                  <a:gd name="T20" fmla="*/ 0 w 92"/>
                  <a:gd name="T21" fmla="*/ 40 h 40"/>
                  <a:gd name="T22" fmla="*/ 0 w 92"/>
                  <a:gd name="T23" fmla="*/ 40 h 40"/>
                  <a:gd name="T24" fmla="*/ 0 w 92"/>
                  <a:gd name="T25" fmla="*/ 16 h 40"/>
                  <a:gd name="T26" fmla="*/ 0 w 92"/>
                  <a:gd name="T27" fmla="*/ 16 h 40"/>
                  <a:gd name="T28" fmla="*/ 0 w 92"/>
                  <a:gd name="T29" fmla="*/ 12 h 40"/>
                  <a:gd name="T30" fmla="*/ 2 w 92"/>
                  <a:gd name="T31" fmla="*/ 10 h 40"/>
                  <a:gd name="T32" fmla="*/ 10 w 92"/>
                  <a:gd name="T33" fmla="*/ 8 h 40"/>
                  <a:gd name="T34" fmla="*/ 20 w 92"/>
                  <a:gd name="T35" fmla="*/ 4 h 40"/>
                  <a:gd name="T36" fmla="*/ 34 w 92"/>
                  <a:gd name="T37" fmla="*/ 0 h 40"/>
                  <a:gd name="T38" fmla="*/ 34 w 92"/>
                  <a:gd name="T39" fmla="*/ 0 h 40"/>
                  <a:gd name="T40" fmla="*/ 46 w 92"/>
                  <a:gd name="T41" fmla="*/ 0 h 40"/>
                  <a:gd name="T42" fmla="*/ 46 w 92"/>
                  <a:gd name="T43" fmla="*/ 0 h 40"/>
                  <a:gd name="T44" fmla="*/ 56 w 92"/>
                  <a:gd name="T45" fmla="*/ 0 h 40"/>
                  <a:gd name="T46" fmla="*/ 56 w 92"/>
                  <a:gd name="T4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2" h="40">
                    <a:moveTo>
                      <a:pt x="56" y="0"/>
                    </a:move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88" y="10"/>
                    </a:lnTo>
                    <a:lnTo>
                      <a:pt x="90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4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2900"/>
              <p:cNvSpPr/>
              <p:nvPr/>
            </p:nvSpPr>
            <p:spPr bwMode="auto">
              <a:xfrm>
                <a:off x="2888" y="364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0 w 46"/>
                  <a:gd name="T17" fmla="*/ 4 h 40"/>
                  <a:gd name="T18" fmla="*/ 34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0" y="4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2901"/>
              <p:cNvSpPr/>
              <p:nvPr/>
            </p:nvSpPr>
            <p:spPr bwMode="auto">
              <a:xfrm>
                <a:off x="2926" y="3644"/>
                <a:ext cx="16" cy="36"/>
              </a:xfrm>
              <a:custGeom>
                <a:avLst/>
                <a:gdLst>
                  <a:gd name="T0" fmla="*/ 16 w 16"/>
                  <a:gd name="T1" fmla="*/ 36 h 36"/>
                  <a:gd name="T2" fmla="*/ 0 w 16"/>
                  <a:gd name="T3" fmla="*/ 36 h 36"/>
                  <a:gd name="T4" fmla="*/ 4 w 16"/>
                  <a:gd name="T5" fmla="*/ 10 h 36"/>
                  <a:gd name="T6" fmla="*/ 4 w 16"/>
                  <a:gd name="T7" fmla="*/ 10 h 36"/>
                  <a:gd name="T8" fmla="*/ 2 w 16"/>
                  <a:gd name="T9" fmla="*/ 10 h 36"/>
                  <a:gd name="T10" fmla="*/ 2 w 16"/>
                  <a:gd name="T11" fmla="*/ 8 h 36"/>
                  <a:gd name="T12" fmla="*/ 2 w 16"/>
                  <a:gd name="T13" fmla="*/ 4 h 36"/>
                  <a:gd name="T14" fmla="*/ 2 w 16"/>
                  <a:gd name="T15" fmla="*/ 4 h 36"/>
                  <a:gd name="T16" fmla="*/ 2 w 16"/>
                  <a:gd name="T17" fmla="*/ 2 h 36"/>
                  <a:gd name="T18" fmla="*/ 4 w 16"/>
                  <a:gd name="T19" fmla="*/ 0 h 36"/>
                  <a:gd name="T20" fmla="*/ 8 w 16"/>
                  <a:gd name="T21" fmla="*/ 0 h 36"/>
                  <a:gd name="T22" fmla="*/ 10 w 16"/>
                  <a:gd name="T23" fmla="*/ 0 h 36"/>
                  <a:gd name="T24" fmla="*/ 10 w 16"/>
                  <a:gd name="T25" fmla="*/ 0 h 36"/>
                  <a:gd name="T26" fmla="*/ 12 w 16"/>
                  <a:gd name="T27" fmla="*/ 2 h 36"/>
                  <a:gd name="T28" fmla="*/ 14 w 16"/>
                  <a:gd name="T29" fmla="*/ 4 h 36"/>
                  <a:gd name="T30" fmla="*/ 12 w 16"/>
                  <a:gd name="T31" fmla="*/ 8 h 36"/>
                  <a:gd name="T32" fmla="*/ 12 w 16"/>
                  <a:gd name="T33" fmla="*/ 8 h 36"/>
                  <a:gd name="T34" fmla="*/ 12 w 16"/>
                  <a:gd name="T35" fmla="*/ 10 h 36"/>
                  <a:gd name="T36" fmla="*/ 10 w 16"/>
                  <a:gd name="T37" fmla="*/ 10 h 36"/>
                  <a:gd name="T38" fmla="*/ 16 w 16"/>
                  <a:gd name="T3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36">
                    <a:moveTo>
                      <a:pt x="16" y="36"/>
                    </a:moveTo>
                    <a:lnTo>
                      <a:pt x="0" y="3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2902"/>
              <p:cNvSpPr/>
              <p:nvPr/>
            </p:nvSpPr>
            <p:spPr bwMode="auto">
              <a:xfrm>
                <a:off x="2926" y="3644"/>
                <a:ext cx="8" cy="36"/>
              </a:xfrm>
              <a:custGeom>
                <a:avLst/>
                <a:gdLst>
                  <a:gd name="T0" fmla="*/ 8 w 8"/>
                  <a:gd name="T1" fmla="*/ 36 h 36"/>
                  <a:gd name="T2" fmla="*/ 0 w 8"/>
                  <a:gd name="T3" fmla="*/ 36 h 36"/>
                  <a:gd name="T4" fmla="*/ 4 w 8"/>
                  <a:gd name="T5" fmla="*/ 10 h 36"/>
                  <a:gd name="T6" fmla="*/ 4 w 8"/>
                  <a:gd name="T7" fmla="*/ 10 h 36"/>
                  <a:gd name="T8" fmla="*/ 2 w 8"/>
                  <a:gd name="T9" fmla="*/ 10 h 36"/>
                  <a:gd name="T10" fmla="*/ 2 w 8"/>
                  <a:gd name="T11" fmla="*/ 8 h 36"/>
                  <a:gd name="T12" fmla="*/ 2 w 8"/>
                  <a:gd name="T13" fmla="*/ 4 h 36"/>
                  <a:gd name="T14" fmla="*/ 2 w 8"/>
                  <a:gd name="T15" fmla="*/ 4 h 36"/>
                  <a:gd name="T16" fmla="*/ 2 w 8"/>
                  <a:gd name="T17" fmla="*/ 2 h 36"/>
                  <a:gd name="T18" fmla="*/ 4 w 8"/>
                  <a:gd name="T19" fmla="*/ 0 h 36"/>
                  <a:gd name="T20" fmla="*/ 8 w 8"/>
                  <a:gd name="T21" fmla="*/ 0 h 36"/>
                  <a:gd name="T22" fmla="*/ 8 w 8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6">
                    <a:moveTo>
                      <a:pt x="8" y="36"/>
                    </a:moveTo>
                    <a:lnTo>
                      <a:pt x="0" y="3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36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2903"/>
              <p:cNvSpPr/>
              <p:nvPr/>
            </p:nvSpPr>
            <p:spPr bwMode="auto">
              <a:xfrm>
                <a:off x="2930" y="3642"/>
                <a:ext cx="38" cy="38"/>
              </a:xfrm>
              <a:custGeom>
                <a:avLst/>
                <a:gdLst>
                  <a:gd name="T0" fmla="*/ 18 w 38"/>
                  <a:gd name="T1" fmla="*/ 0 h 38"/>
                  <a:gd name="T2" fmla="*/ 18 w 38"/>
                  <a:gd name="T3" fmla="*/ 0 h 38"/>
                  <a:gd name="T4" fmla="*/ 28 w 38"/>
                  <a:gd name="T5" fmla="*/ 4 h 38"/>
                  <a:gd name="T6" fmla="*/ 38 w 38"/>
                  <a:gd name="T7" fmla="*/ 6 h 38"/>
                  <a:gd name="T8" fmla="*/ 30 w 38"/>
                  <a:gd name="T9" fmla="*/ 38 h 38"/>
                  <a:gd name="T10" fmla="*/ 0 w 38"/>
                  <a:gd name="T11" fmla="*/ 38 h 38"/>
                  <a:gd name="T12" fmla="*/ 18 w 38"/>
                  <a:gd name="T13" fmla="*/ 0 h 38"/>
                  <a:gd name="T14" fmla="*/ 18 w 38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8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2904"/>
              <p:cNvSpPr/>
              <p:nvPr/>
            </p:nvSpPr>
            <p:spPr bwMode="auto">
              <a:xfrm>
                <a:off x="2900" y="3642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2905"/>
              <p:cNvSpPr/>
              <p:nvPr/>
            </p:nvSpPr>
            <p:spPr bwMode="auto">
              <a:xfrm>
                <a:off x="2934" y="364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4 h 16"/>
                  <a:gd name="T6" fmla="*/ 0 w 14"/>
                  <a:gd name="T7" fmla="*/ 4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2 w 14"/>
                  <a:gd name="T15" fmla="*/ 10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2906"/>
              <p:cNvSpPr/>
              <p:nvPr/>
            </p:nvSpPr>
            <p:spPr bwMode="auto">
              <a:xfrm>
                <a:off x="2918" y="3640"/>
                <a:ext cx="16" cy="16"/>
              </a:xfrm>
              <a:custGeom>
                <a:avLst/>
                <a:gdLst>
                  <a:gd name="T0" fmla="*/ 4 w 16"/>
                  <a:gd name="T1" fmla="*/ 0 h 16"/>
                  <a:gd name="T2" fmla="*/ 4 w 16"/>
                  <a:gd name="T3" fmla="*/ 0 h 16"/>
                  <a:gd name="T4" fmla="*/ 16 w 16"/>
                  <a:gd name="T5" fmla="*/ 4 h 16"/>
                  <a:gd name="T6" fmla="*/ 16 w 16"/>
                  <a:gd name="T7" fmla="*/ 4 h 16"/>
                  <a:gd name="T8" fmla="*/ 10 w 16"/>
                  <a:gd name="T9" fmla="*/ 12 h 16"/>
                  <a:gd name="T10" fmla="*/ 6 w 16"/>
                  <a:gd name="T11" fmla="*/ 16 h 16"/>
                  <a:gd name="T12" fmla="*/ 6 w 16"/>
                  <a:gd name="T13" fmla="*/ 16 h 16"/>
                  <a:gd name="T14" fmla="*/ 4 w 16"/>
                  <a:gd name="T15" fmla="*/ 10 h 16"/>
                  <a:gd name="T16" fmla="*/ 0 w 16"/>
                  <a:gd name="T17" fmla="*/ 2 h 16"/>
                  <a:gd name="T18" fmla="*/ 0 w 16"/>
                  <a:gd name="T19" fmla="*/ 2 h 16"/>
                  <a:gd name="T20" fmla="*/ 4 w 16"/>
                  <a:gd name="T21" fmla="*/ 0 h 16"/>
                  <a:gd name="T22" fmla="*/ 4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4" y="0"/>
                    </a:moveTo>
                    <a:lnTo>
                      <a:pt x="4" y="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2907"/>
              <p:cNvSpPr/>
              <p:nvPr/>
            </p:nvSpPr>
            <p:spPr bwMode="auto">
              <a:xfrm>
                <a:off x="2956" y="3592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4 h 14"/>
                  <a:gd name="T12" fmla="*/ 4 w 4"/>
                  <a:gd name="T13" fmla="*/ 4 h 14"/>
                  <a:gd name="T14" fmla="*/ 2 w 4"/>
                  <a:gd name="T15" fmla="*/ 8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2908"/>
              <p:cNvSpPr/>
              <p:nvPr/>
            </p:nvSpPr>
            <p:spPr bwMode="auto">
              <a:xfrm>
                <a:off x="2908" y="359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4 h 14"/>
                  <a:gd name="T12" fmla="*/ 0 w 2"/>
                  <a:gd name="T13" fmla="*/ 4 h 14"/>
                  <a:gd name="T14" fmla="*/ 0 w 2"/>
                  <a:gd name="T15" fmla="*/ 8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2909"/>
              <p:cNvSpPr/>
              <p:nvPr/>
            </p:nvSpPr>
            <p:spPr bwMode="auto">
              <a:xfrm>
                <a:off x="2922" y="3624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6 h 20"/>
                  <a:gd name="T6" fmla="*/ 12 w 22"/>
                  <a:gd name="T7" fmla="*/ 20 h 20"/>
                  <a:gd name="T8" fmla="*/ 22 w 22"/>
                  <a:gd name="T9" fmla="*/ 16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2" y="20"/>
                    </a:lnTo>
                    <a:lnTo>
                      <a:pt x="22" y="16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2910"/>
              <p:cNvSpPr/>
              <p:nvPr/>
            </p:nvSpPr>
            <p:spPr bwMode="auto">
              <a:xfrm>
                <a:off x="2922" y="3624"/>
                <a:ext cx="12" cy="20"/>
              </a:xfrm>
              <a:custGeom>
                <a:avLst/>
                <a:gdLst>
                  <a:gd name="T0" fmla="*/ 12 w 12"/>
                  <a:gd name="T1" fmla="*/ 0 h 20"/>
                  <a:gd name="T2" fmla="*/ 0 w 12"/>
                  <a:gd name="T3" fmla="*/ 0 h 20"/>
                  <a:gd name="T4" fmla="*/ 0 w 12"/>
                  <a:gd name="T5" fmla="*/ 16 h 20"/>
                  <a:gd name="T6" fmla="*/ 12 w 12"/>
                  <a:gd name="T7" fmla="*/ 20 h 20"/>
                  <a:gd name="T8" fmla="*/ 12 w 1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12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2" y="2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2911"/>
              <p:cNvSpPr/>
              <p:nvPr/>
            </p:nvSpPr>
            <p:spPr bwMode="auto">
              <a:xfrm>
                <a:off x="2910" y="3564"/>
                <a:ext cx="46" cy="64"/>
              </a:xfrm>
              <a:custGeom>
                <a:avLst/>
                <a:gdLst>
                  <a:gd name="T0" fmla="*/ 26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4 w 46"/>
                  <a:gd name="T7" fmla="*/ 2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50 h 64"/>
                  <a:gd name="T20" fmla="*/ 8 w 46"/>
                  <a:gd name="T21" fmla="*/ 56 h 64"/>
                  <a:gd name="T22" fmla="*/ 16 w 46"/>
                  <a:gd name="T23" fmla="*/ 62 h 64"/>
                  <a:gd name="T24" fmla="*/ 24 w 46"/>
                  <a:gd name="T25" fmla="*/ 64 h 64"/>
                  <a:gd name="T26" fmla="*/ 24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50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4 w 46"/>
                  <a:gd name="T45" fmla="*/ 2 h 64"/>
                  <a:gd name="T46" fmla="*/ 26 w 46"/>
                  <a:gd name="T47" fmla="*/ 0 h 64"/>
                  <a:gd name="T48" fmla="*/ 26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6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50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2912"/>
              <p:cNvSpPr/>
              <p:nvPr/>
            </p:nvSpPr>
            <p:spPr bwMode="auto">
              <a:xfrm>
                <a:off x="2910" y="3564"/>
                <a:ext cx="24" cy="64"/>
              </a:xfrm>
              <a:custGeom>
                <a:avLst/>
                <a:gdLst>
                  <a:gd name="T0" fmla="*/ 24 w 24"/>
                  <a:gd name="T1" fmla="*/ 0 h 64"/>
                  <a:gd name="T2" fmla="*/ 22 w 24"/>
                  <a:gd name="T3" fmla="*/ 0 h 64"/>
                  <a:gd name="T4" fmla="*/ 22 w 24"/>
                  <a:gd name="T5" fmla="*/ 0 h 64"/>
                  <a:gd name="T6" fmla="*/ 14 w 24"/>
                  <a:gd name="T7" fmla="*/ 2 h 64"/>
                  <a:gd name="T8" fmla="*/ 6 w 24"/>
                  <a:gd name="T9" fmla="*/ 6 h 64"/>
                  <a:gd name="T10" fmla="*/ 2 w 24"/>
                  <a:gd name="T11" fmla="*/ 12 h 64"/>
                  <a:gd name="T12" fmla="*/ 0 w 24"/>
                  <a:gd name="T13" fmla="*/ 20 h 64"/>
                  <a:gd name="T14" fmla="*/ 0 w 24"/>
                  <a:gd name="T15" fmla="*/ 40 h 64"/>
                  <a:gd name="T16" fmla="*/ 0 w 24"/>
                  <a:gd name="T17" fmla="*/ 40 h 64"/>
                  <a:gd name="T18" fmla="*/ 2 w 24"/>
                  <a:gd name="T19" fmla="*/ 50 h 64"/>
                  <a:gd name="T20" fmla="*/ 8 w 24"/>
                  <a:gd name="T21" fmla="*/ 56 h 64"/>
                  <a:gd name="T22" fmla="*/ 16 w 24"/>
                  <a:gd name="T23" fmla="*/ 62 h 64"/>
                  <a:gd name="T24" fmla="*/ 24 w 24"/>
                  <a:gd name="T25" fmla="*/ 64 h 64"/>
                  <a:gd name="T26" fmla="*/ 24 w 24"/>
                  <a:gd name="T27" fmla="*/ 64 h 64"/>
                  <a:gd name="T28" fmla="*/ 24 w 24"/>
                  <a:gd name="T2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50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4" y="64"/>
                    </a:lnTo>
                    <a:lnTo>
                      <a:pt x="24" y="6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2913"/>
              <p:cNvSpPr/>
              <p:nvPr/>
            </p:nvSpPr>
            <p:spPr bwMode="auto">
              <a:xfrm>
                <a:off x="2928" y="361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2914"/>
              <p:cNvSpPr/>
              <p:nvPr/>
            </p:nvSpPr>
            <p:spPr bwMode="auto">
              <a:xfrm>
                <a:off x="2910" y="3562"/>
                <a:ext cx="46" cy="30"/>
              </a:xfrm>
              <a:custGeom>
                <a:avLst/>
                <a:gdLst>
                  <a:gd name="T0" fmla="*/ 16 w 46"/>
                  <a:gd name="T1" fmla="*/ 14 h 30"/>
                  <a:gd name="T2" fmla="*/ 16 w 46"/>
                  <a:gd name="T3" fmla="*/ 14 h 30"/>
                  <a:gd name="T4" fmla="*/ 22 w 46"/>
                  <a:gd name="T5" fmla="*/ 20 h 30"/>
                  <a:gd name="T6" fmla="*/ 28 w 46"/>
                  <a:gd name="T7" fmla="*/ 24 h 30"/>
                  <a:gd name="T8" fmla="*/ 38 w 46"/>
                  <a:gd name="T9" fmla="*/ 28 h 30"/>
                  <a:gd name="T10" fmla="*/ 46 w 46"/>
                  <a:gd name="T11" fmla="*/ 30 h 30"/>
                  <a:gd name="T12" fmla="*/ 46 w 46"/>
                  <a:gd name="T13" fmla="*/ 30 h 30"/>
                  <a:gd name="T14" fmla="*/ 46 w 46"/>
                  <a:gd name="T15" fmla="*/ 22 h 30"/>
                  <a:gd name="T16" fmla="*/ 46 w 46"/>
                  <a:gd name="T17" fmla="*/ 16 h 30"/>
                  <a:gd name="T18" fmla="*/ 44 w 46"/>
                  <a:gd name="T19" fmla="*/ 10 h 30"/>
                  <a:gd name="T20" fmla="*/ 40 w 46"/>
                  <a:gd name="T21" fmla="*/ 6 h 30"/>
                  <a:gd name="T22" fmla="*/ 34 w 46"/>
                  <a:gd name="T23" fmla="*/ 2 h 30"/>
                  <a:gd name="T24" fmla="*/ 28 w 46"/>
                  <a:gd name="T25" fmla="*/ 2 h 30"/>
                  <a:gd name="T26" fmla="*/ 22 w 46"/>
                  <a:gd name="T27" fmla="*/ 0 h 30"/>
                  <a:gd name="T28" fmla="*/ 16 w 46"/>
                  <a:gd name="T29" fmla="*/ 2 h 30"/>
                  <a:gd name="T30" fmla="*/ 16 w 46"/>
                  <a:gd name="T31" fmla="*/ 2 h 30"/>
                  <a:gd name="T32" fmla="*/ 8 w 46"/>
                  <a:gd name="T33" fmla="*/ 4 h 30"/>
                  <a:gd name="T34" fmla="*/ 2 w 46"/>
                  <a:gd name="T35" fmla="*/ 10 h 30"/>
                  <a:gd name="T36" fmla="*/ 0 w 46"/>
                  <a:gd name="T37" fmla="*/ 18 h 30"/>
                  <a:gd name="T38" fmla="*/ 0 w 46"/>
                  <a:gd name="T39" fmla="*/ 30 h 30"/>
                  <a:gd name="T40" fmla="*/ 0 w 46"/>
                  <a:gd name="T41" fmla="*/ 30 h 30"/>
                  <a:gd name="T42" fmla="*/ 10 w 46"/>
                  <a:gd name="T43" fmla="*/ 22 h 30"/>
                  <a:gd name="T44" fmla="*/ 16 w 46"/>
                  <a:gd name="T45" fmla="*/ 14 h 30"/>
                  <a:gd name="T46" fmla="*/ 16 w 46"/>
                  <a:gd name="T47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30">
                    <a:moveTo>
                      <a:pt x="16" y="14"/>
                    </a:moveTo>
                    <a:lnTo>
                      <a:pt x="16" y="14"/>
                    </a:lnTo>
                    <a:lnTo>
                      <a:pt x="22" y="20"/>
                    </a:lnTo>
                    <a:lnTo>
                      <a:pt x="28" y="24"/>
                    </a:lnTo>
                    <a:lnTo>
                      <a:pt x="38" y="28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46" y="22"/>
                    </a:lnTo>
                    <a:lnTo>
                      <a:pt x="46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2915"/>
              <p:cNvSpPr/>
              <p:nvPr/>
            </p:nvSpPr>
            <p:spPr bwMode="auto">
              <a:xfrm>
                <a:off x="2910" y="3562"/>
                <a:ext cx="24" cy="30"/>
              </a:xfrm>
              <a:custGeom>
                <a:avLst/>
                <a:gdLst>
                  <a:gd name="T0" fmla="*/ 16 w 24"/>
                  <a:gd name="T1" fmla="*/ 14 h 30"/>
                  <a:gd name="T2" fmla="*/ 16 w 24"/>
                  <a:gd name="T3" fmla="*/ 14 h 30"/>
                  <a:gd name="T4" fmla="*/ 24 w 24"/>
                  <a:gd name="T5" fmla="*/ 22 h 30"/>
                  <a:gd name="T6" fmla="*/ 24 w 24"/>
                  <a:gd name="T7" fmla="*/ 0 h 30"/>
                  <a:gd name="T8" fmla="*/ 24 w 24"/>
                  <a:gd name="T9" fmla="*/ 0 h 30"/>
                  <a:gd name="T10" fmla="*/ 16 w 24"/>
                  <a:gd name="T11" fmla="*/ 2 h 30"/>
                  <a:gd name="T12" fmla="*/ 16 w 24"/>
                  <a:gd name="T13" fmla="*/ 2 h 30"/>
                  <a:gd name="T14" fmla="*/ 8 w 24"/>
                  <a:gd name="T15" fmla="*/ 4 h 30"/>
                  <a:gd name="T16" fmla="*/ 2 w 24"/>
                  <a:gd name="T17" fmla="*/ 10 h 30"/>
                  <a:gd name="T18" fmla="*/ 0 w 24"/>
                  <a:gd name="T19" fmla="*/ 18 h 30"/>
                  <a:gd name="T20" fmla="*/ 0 w 24"/>
                  <a:gd name="T21" fmla="*/ 30 h 30"/>
                  <a:gd name="T22" fmla="*/ 0 w 24"/>
                  <a:gd name="T23" fmla="*/ 30 h 30"/>
                  <a:gd name="T24" fmla="*/ 10 w 24"/>
                  <a:gd name="T25" fmla="*/ 22 h 30"/>
                  <a:gd name="T26" fmla="*/ 16 w 24"/>
                  <a:gd name="T27" fmla="*/ 14 h 30"/>
                  <a:gd name="T28" fmla="*/ 16 w 24"/>
                  <a:gd name="T2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0">
                    <a:moveTo>
                      <a:pt x="16" y="14"/>
                    </a:moveTo>
                    <a:lnTo>
                      <a:pt x="16" y="14"/>
                    </a:lnTo>
                    <a:lnTo>
                      <a:pt x="24" y="2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0D09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2916"/>
              <p:cNvSpPr/>
              <p:nvPr/>
            </p:nvSpPr>
            <p:spPr bwMode="auto">
              <a:xfrm>
                <a:off x="2938" y="3592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  <a:gd name="T10" fmla="*/ 12 w 14"/>
                  <a:gd name="T11" fmla="*/ 2 h 2"/>
                  <a:gd name="T12" fmla="*/ 10 w 14"/>
                  <a:gd name="T13" fmla="*/ 2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2 h 2"/>
                  <a:gd name="T20" fmla="*/ 0 w 14"/>
                  <a:gd name="T21" fmla="*/ 2 h 2"/>
                  <a:gd name="T22" fmla="*/ 0 w 14"/>
                  <a:gd name="T23" fmla="*/ 2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2917"/>
              <p:cNvSpPr/>
              <p:nvPr/>
            </p:nvSpPr>
            <p:spPr bwMode="auto">
              <a:xfrm>
                <a:off x="2916" y="3592"/>
                <a:ext cx="12" cy="2"/>
              </a:xfrm>
              <a:custGeom>
                <a:avLst/>
                <a:gdLst>
                  <a:gd name="T0" fmla="*/ 2 w 12"/>
                  <a:gd name="T1" fmla="*/ 0 h 2"/>
                  <a:gd name="T2" fmla="*/ 2 w 12"/>
                  <a:gd name="T3" fmla="*/ 0 h 2"/>
                  <a:gd name="T4" fmla="*/ 0 w 12"/>
                  <a:gd name="T5" fmla="*/ 0 h 2"/>
                  <a:gd name="T6" fmla="*/ 0 w 12"/>
                  <a:gd name="T7" fmla="*/ 0 h 2"/>
                  <a:gd name="T8" fmla="*/ 0 w 12"/>
                  <a:gd name="T9" fmla="*/ 2 h 2"/>
                  <a:gd name="T10" fmla="*/ 0 w 12"/>
                  <a:gd name="T11" fmla="*/ 2 h 2"/>
                  <a:gd name="T12" fmla="*/ 4 w 12"/>
                  <a:gd name="T13" fmla="*/ 2 h 2"/>
                  <a:gd name="T14" fmla="*/ 10 w 12"/>
                  <a:gd name="T15" fmla="*/ 2 h 2"/>
                  <a:gd name="T16" fmla="*/ 10 w 12"/>
                  <a:gd name="T17" fmla="*/ 2 h 2"/>
                  <a:gd name="T18" fmla="*/ 12 w 12"/>
                  <a:gd name="T19" fmla="*/ 2 h 2"/>
                  <a:gd name="T20" fmla="*/ 12 w 12"/>
                  <a:gd name="T21" fmla="*/ 2 h 2"/>
                  <a:gd name="T22" fmla="*/ 12 w 12"/>
                  <a:gd name="T23" fmla="*/ 2 h 2"/>
                  <a:gd name="T24" fmla="*/ 10 w 12"/>
                  <a:gd name="T25" fmla="*/ 0 h 2"/>
                  <a:gd name="T26" fmla="*/ 2 w 12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2918"/>
              <p:cNvSpPr/>
              <p:nvPr/>
            </p:nvSpPr>
            <p:spPr bwMode="auto">
              <a:xfrm>
                <a:off x="2950" y="3662"/>
                <a:ext cx="10" cy="14"/>
              </a:xfrm>
              <a:custGeom>
                <a:avLst/>
                <a:gdLst>
                  <a:gd name="T0" fmla="*/ 10 w 10"/>
                  <a:gd name="T1" fmla="*/ 6 h 14"/>
                  <a:gd name="T2" fmla="*/ 6 w 10"/>
                  <a:gd name="T3" fmla="*/ 0 h 14"/>
                  <a:gd name="T4" fmla="*/ 0 w 10"/>
                  <a:gd name="T5" fmla="*/ 6 h 14"/>
                  <a:gd name="T6" fmla="*/ 6 w 10"/>
                  <a:gd name="T7" fmla="*/ 14 h 14"/>
                  <a:gd name="T8" fmla="*/ 1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6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6" y="14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2919"/>
              <p:cNvSpPr/>
              <p:nvPr/>
            </p:nvSpPr>
            <p:spPr bwMode="auto">
              <a:xfrm>
                <a:off x="2940" y="3662"/>
                <a:ext cx="8" cy="14"/>
              </a:xfrm>
              <a:custGeom>
                <a:avLst/>
                <a:gdLst>
                  <a:gd name="T0" fmla="*/ 8 w 8"/>
                  <a:gd name="T1" fmla="*/ 6 h 14"/>
                  <a:gd name="T2" fmla="*/ 4 w 8"/>
                  <a:gd name="T3" fmla="*/ 0 h 14"/>
                  <a:gd name="T4" fmla="*/ 0 w 8"/>
                  <a:gd name="T5" fmla="*/ 6 h 14"/>
                  <a:gd name="T6" fmla="*/ 4 w 8"/>
                  <a:gd name="T7" fmla="*/ 14 h 14"/>
                  <a:gd name="T8" fmla="*/ 8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4" y="14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2920"/>
              <p:cNvSpPr/>
              <p:nvPr/>
            </p:nvSpPr>
            <p:spPr bwMode="auto">
              <a:xfrm>
                <a:off x="2950" y="3646"/>
                <a:ext cx="10" cy="14"/>
              </a:xfrm>
              <a:custGeom>
                <a:avLst/>
                <a:gdLst>
                  <a:gd name="T0" fmla="*/ 10 w 10"/>
                  <a:gd name="T1" fmla="*/ 8 h 14"/>
                  <a:gd name="T2" fmla="*/ 6 w 10"/>
                  <a:gd name="T3" fmla="*/ 0 h 14"/>
                  <a:gd name="T4" fmla="*/ 0 w 10"/>
                  <a:gd name="T5" fmla="*/ 8 h 14"/>
                  <a:gd name="T6" fmla="*/ 6 w 10"/>
                  <a:gd name="T7" fmla="*/ 14 h 14"/>
                  <a:gd name="T8" fmla="*/ 10 w 10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10" y="8"/>
                    </a:moveTo>
                    <a:lnTo>
                      <a:pt x="6" y="0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2921"/>
              <p:cNvSpPr/>
              <p:nvPr/>
            </p:nvSpPr>
            <p:spPr bwMode="auto">
              <a:xfrm>
                <a:off x="2908" y="3662"/>
                <a:ext cx="8" cy="14"/>
              </a:xfrm>
              <a:custGeom>
                <a:avLst/>
                <a:gdLst>
                  <a:gd name="T0" fmla="*/ 0 w 8"/>
                  <a:gd name="T1" fmla="*/ 6 h 14"/>
                  <a:gd name="T2" fmla="*/ 4 w 8"/>
                  <a:gd name="T3" fmla="*/ 0 h 14"/>
                  <a:gd name="T4" fmla="*/ 8 w 8"/>
                  <a:gd name="T5" fmla="*/ 6 h 14"/>
                  <a:gd name="T6" fmla="*/ 4 w 8"/>
                  <a:gd name="T7" fmla="*/ 14 h 14"/>
                  <a:gd name="T8" fmla="*/ 0 w 8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6"/>
                    </a:moveTo>
                    <a:lnTo>
                      <a:pt x="4" y="0"/>
                    </a:lnTo>
                    <a:lnTo>
                      <a:pt x="8" y="6"/>
                    </a:lnTo>
                    <a:lnTo>
                      <a:pt x="4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2922"/>
              <p:cNvSpPr/>
              <p:nvPr/>
            </p:nvSpPr>
            <p:spPr bwMode="auto">
              <a:xfrm>
                <a:off x="2918" y="3662"/>
                <a:ext cx="10" cy="14"/>
              </a:xfrm>
              <a:custGeom>
                <a:avLst/>
                <a:gdLst>
                  <a:gd name="T0" fmla="*/ 0 w 10"/>
                  <a:gd name="T1" fmla="*/ 6 h 14"/>
                  <a:gd name="T2" fmla="*/ 4 w 10"/>
                  <a:gd name="T3" fmla="*/ 0 h 14"/>
                  <a:gd name="T4" fmla="*/ 10 w 10"/>
                  <a:gd name="T5" fmla="*/ 6 h 14"/>
                  <a:gd name="T6" fmla="*/ 4 w 10"/>
                  <a:gd name="T7" fmla="*/ 14 h 14"/>
                  <a:gd name="T8" fmla="*/ 0 w 10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0" y="6"/>
                    </a:moveTo>
                    <a:lnTo>
                      <a:pt x="4" y="0"/>
                    </a:lnTo>
                    <a:lnTo>
                      <a:pt x="10" y="6"/>
                    </a:lnTo>
                    <a:lnTo>
                      <a:pt x="4" y="1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2923"/>
              <p:cNvSpPr/>
              <p:nvPr/>
            </p:nvSpPr>
            <p:spPr bwMode="auto">
              <a:xfrm>
                <a:off x="2908" y="3646"/>
                <a:ext cx="8" cy="14"/>
              </a:xfrm>
              <a:custGeom>
                <a:avLst/>
                <a:gdLst>
                  <a:gd name="T0" fmla="*/ 0 w 8"/>
                  <a:gd name="T1" fmla="*/ 8 h 14"/>
                  <a:gd name="T2" fmla="*/ 4 w 8"/>
                  <a:gd name="T3" fmla="*/ 0 h 14"/>
                  <a:gd name="T4" fmla="*/ 8 w 8"/>
                  <a:gd name="T5" fmla="*/ 8 h 14"/>
                  <a:gd name="T6" fmla="*/ 4 w 8"/>
                  <a:gd name="T7" fmla="*/ 14 h 14"/>
                  <a:gd name="T8" fmla="*/ 0 w 8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0" y="8"/>
                    </a:moveTo>
                    <a:lnTo>
                      <a:pt x="4" y="0"/>
                    </a:lnTo>
                    <a:lnTo>
                      <a:pt x="8" y="8"/>
                    </a:lnTo>
                    <a:lnTo>
                      <a:pt x="4" y="1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75" name="Picture 2924"/>
              <p:cNvPicPr>
                <a:picLocks noChangeAspect="1" noChangeArrowheads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6" y="3548"/>
                <a:ext cx="144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6" name="Rectangle 2925"/>
              <p:cNvSpPr>
                <a:spLocks noChangeArrowheads="1"/>
              </p:cNvSpPr>
              <p:nvPr/>
            </p:nvSpPr>
            <p:spPr bwMode="auto">
              <a:xfrm>
                <a:off x="2614" y="3554"/>
                <a:ext cx="128" cy="126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2926"/>
              <p:cNvSpPr/>
              <p:nvPr/>
            </p:nvSpPr>
            <p:spPr bwMode="auto">
              <a:xfrm>
                <a:off x="2646" y="3576"/>
                <a:ext cx="64" cy="74"/>
              </a:xfrm>
              <a:custGeom>
                <a:avLst/>
                <a:gdLst>
                  <a:gd name="T0" fmla="*/ 32 w 64"/>
                  <a:gd name="T1" fmla="*/ 0 h 74"/>
                  <a:gd name="T2" fmla="*/ 32 w 64"/>
                  <a:gd name="T3" fmla="*/ 0 h 74"/>
                  <a:gd name="T4" fmla="*/ 40 w 64"/>
                  <a:gd name="T5" fmla="*/ 2 h 74"/>
                  <a:gd name="T6" fmla="*/ 46 w 64"/>
                  <a:gd name="T7" fmla="*/ 4 h 74"/>
                  <a:gd name="T8" fmla="*/ 52 w 64"/>
                  <a:gd name="T9" fmla="*/ 10 h 74"/>
                  <a:gd name="T10" fmla="*/ 56 w 64"/>
                  <a:gd name="T11" fmla="*/ 16 h 74"/>
                  <a:gd name="T12" fmla="*/ 60 w 64"/>
                  <a:gd name="T13" fmla="*/ 24 h 74"/>
                  <a:gd name="T14" fmla="*/ 62 w 64"/>
                  <a:gd name="T15" fmla="*/ 32 h 74"/>
                  <a:gd name="T16" fmla="*/ 64 w 64"/>
                  <a:gd name="T17" fmla="*/ 52 h 74"/>
                  <a:gd name="T18" fmla="*/ 64 w 64"/>
                  <a:gd name="T19" fmla="*/ 52 h 74"/>
                  <a:gd name="T20" fmla="*/ 64 w 64"/>
                  <a:gd name="T21" fmla="*/ 56 h 74"/>
                  <a:gd name="T22" fmla="*/ 62 w 64"/>
                  <a:gd name="T23" fmla="*/ 60 h 74"/>
                  <a:gd name="T24" fmla="*/ 56 w 64"/>
                  <a:gd name="T25" fmla="*/ 66 h 74"/>
                  <a:gd name="T26" fmla="*/ 48 w 64"/>
                  <a:gd name="T27" fmla="*/ 70 h 74"/>
                  <a:gd name="T28" fmla="*/ 40 w 64"/>
                  <a:gd name="T29" fmla="*/ 74 h 74"/>
                  <a:gd name="T30" fmla="*/ 22 w 64"/>
                  <a:gd name="T31" fmla="*/ 74 h 74"/>
                  <a:gd name="T32" fmla="*/ 22 w 64"/>
                  <a:gd name="T33" fmla="*/ 74 h 74"/>
                  <a:gd name="T34" fmla="*/ 16 w 64"/>
                  <a:gd name="T35" fmla="*/ 70 h 74"/>
                  <a:gd name="T36" fmla="*/ 8 w 64"/>
                  <a:gd name="T37" fmla="*/ 66 h 74"/>
                  <a:gd name="T38" fmla="*/ 2 w 64"/>
                  <a:gd name="T39" fmla="*/ 60 h 74"/>
                  <a:gd name="T40" fmla="*/ 0 w 64"/>
                  <a:gd name="T41" fmla="*/ 56 h 74"/>
                  <a:gd name="T42" fmla="*/ 0 w 64"/>
                  <a:gd name="T43" fmla="*/ 52 h 74"/>
                  <a:gd name="T44" fmla="*/ 0 w 64"/>
                  <a:gd name="T45" fmla="*/ 52 h 74"/>
                  <a:gd name="T46" fmla="*/ 2 w 64"/>
                  <a:gd name="T47" fmla="*/ 32 h 74"/>
                  <a:gd name="T48" fmla="*/ 4 w 64"/>
                  <a:gd name="T49" fmla="*/ 24 h 74"/>
                  <a:gd name="T50" fmla="*/ 6 w 64"/>
                  <a:gd name="T51" fmla="*/ 16 h 74"/>
                  <a:gd name="T52" fmla="*/ 10 w 64"/>
                  <a:gd name="T53" fmla="*/ 10 h 74"/>
                  <a:gd name="T54" fmla="*/ 16 w 64"/>
                  <a:gd name="T55" fmla="*/ 4 h 74"/>
                  <a:gd name="T56" fmla="*/ 24 w 64"/>
                  <a:gd name="T57" fmla="*/ 2 h 74"/>
                  <a:gd name="T58" fmla="*/ 32 w 64"/>
                  <a:gd name="T59" fmla="*/ 0 h 74"/>
                  <a:gd name="T60" fmla="*/ 32 w 64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4">
                    <a:moveTo>
                      <a:pt x="32" y="0"/>
                    </a:moveTo>
                    <a:lnTo>
                      <a:pt x="32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10"/>
                    </a:lnTo>
                    <a:lnTo>
                      <a:pt x="56" y="16"/>
                    </a:lnTo>
                    <a:lnTo>
                      <a:pt x="60" y="24"/>
                    </a:lnTo>
                    <a:lnTo>
                      <a:pt x="62" y="3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2" y="60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0" y="74"/>
                    </a:lnTo>
                    <a:lnTo>
                      <a:pt x="22" y="74"/>
                    </a:lnTo>
                    <a:lnTo>
                      <a:pt x="22" y="74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2927"/>
              <p:cNvSpPr/>
              <p:nvPr/>
            </p:nvSpPr>
            <p:spPr bwMode="auto">
              <a:xfrm>
                <a:off x="2646" y="3576"/>
                <a:ext cx="32" cy="74"/>
              </a:xfrm>
              <a:custGeom>
                <a:avLst/>
                <a:gdLst>
                  <a:gd name="T0" fmla="*/ 32 w 32"/>
                  <a:gd name="T1" fmla="*/ 74 h 74"/>
                  <a:gd name="T2" fmla="*/ 22 w 32"/>
                  <a:gd name="T3" fmla="*/ 74 h 74"/>
                  <a:gd name="T4" fmla="*/ 22 w 32"/>
                  <a:gd name="T5" fmla="*/ 74 h 74"/>
                  <a:gd name="T6" fmla="*/ 16 w 32"/>
                  <a:gd name="T7" fmla="*/ 70 h 74"/>
                  <a:gd name="T8" fmla="*/ 8 w 32"/>
                  <a:gd name="T9" fmla="*/ 66 h 74"/>
                  <a:gd name="T10" fmla="*/ 2 w 32"/>
                  <a:gd name="T11" fmla="*/ 60 h 74"/>
                  <a:gd name="T12" fmla="*/ 0 w 32"/>
                  <a:gd name="T13" fmla="*/ 56 h 74"/>
                  <a:gd name="T14" fmla="*/ 0 w 32"/>
                  <a:gd name="T15" fmla="*/ 52 h 74"/>
                  <a:gd name="T16" fmla="*/ 0 w 32"/>
                  <a:gd name="T17" fmla="*/ 52 h 74"/>
                  <a:gd name="T18" fmla="*/ 2 w 32"/>
                  <a:gd name="T19" fmla="*/ 32 h 74"/>
                  <a:gd name="T20" fmla="*/ 4 w 32"/>
                  <a:gd name="T21" fmla="*/ 24 h 74"/>
                  <a:gd name="T22" fmla="*/ 6 w 32"/>
                  <a:gd name="T23" fmla="*/ 16 h 74"/>
                  <a:gd name="T24" fmla="*/ 10 w 32"/>
                  <a:gd name="T25" fmla="*/ 10 h 74"/>
                  <a:gd name="T26" fmla="*/ 16 w 32"/>
                  <a:gd name="T27" fmla="*/ 4 h 74"/>
                  <a:gd name="T28" fmla="*/ 24 w 32"/>
                  <a:gd name="T29" fmla="*/ 2 h 74"/>
                  <a:gd name="T30" fmla="*/ 32 w 32"/>
                  <a:gd name="T31" fmla="*/ 0 h 74"/>
                  <a:gd name="T32" fmla="*/ 32 w 32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4">
                    <a:moveTo>
                      <a:pt x="32" y="74"/>
                    </a:moveTo>
                    <a:lnTo>
                      <a:pt x="22" y="74"/>
                    </a:lnTo>
                    <a:lnTo>
                      <a:pt x="22" y="74"/>
                    </a:lnTo>
                    <a:lnTo>
                      <a:pt x="16" y="70"/>
                    </a:lnTo>
                    <a:lnTo>
                      <a:pt x="8" y="66"/>
                    </a:lnTo>
                    <a:lnTo>
                      <a:pt x="2" y="60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2928"/>
              <p:cNvSpPr/>
              <p:nvPr/>
            </p:nvSpPr>
            <p:spPr bwMode="auto">
              <a:xfrm>
                <a:off x="2632" y="364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4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2 h 40"/>
                  <a:gd name="T34" fmla="*/ 2 w 92"/>
                  <a:gd name="T35" fmla="*/ 10 h 40"/>
                  <a:gd name="T36" fmla="*/ 10 w 92"/>
                  <a:gd name="T37" fmla="*/ 8 h 40"/>
                  <a:gd name="T38" fmla="*/ 22 w 92"/>
                  <a:gd name="T39" fmla="*/ 4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2929"/>
              <p:cNvSpPr/>
              <p:nvPr/>
            </p:nvSpPr>
            <p:spPr bwMode="auto">
              <a:xfrm>
                <a:off x="2632" y="364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4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Rectangle 2930"/>
              <p:cNvSpPr>
                <a:spLocks noChangeArrowheads="1"/>
              </p:cNvSpPr>
              <p:nvPr/>
            </p:nvSpPr>
            <p:spPr bwMode="auto">
              <a:xfrm>
                <a:off x="2668" y="3626"/>
                <a:ext cx="20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Rectangle 2931"/>
              <p:cNvSpPr>
                <a:spLocks noChangeArrowheads="1"/>
              </p:cNvSpPr>
              <p:nvPr/>
            </p:nvSpPr>
            <p:spPr bwMode="auto">
              <a:xfrm>
                <a:off x="2668" y="3626"/>
                <a:ext cx="10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2932"/>
              <p:cNvSpPr/>
              <p:nvPr/>
            </p:nvSpPr>
            <p:spPr bwMode="auto">
              <a:xfrm>
                <a:off x="2700" y="3594"/>
                <a:ext cx="4" cy="14"/>
              </a:xfrm>
              <a:custGeom>
                <a:avLst/>
                <a:gdLst>
                  <a:gd name="T0" fmla="*/ 0 w 4"/>
                  <a:gd name="T1" fmla="*/ 14 h 14"/>
                  <a:gd name="T2" fmla="*/ 0 w 4"/>
                  <a:gd name="T3" fmla="*/ 14 h 14"/>
                  <a:gd name="T4" fmla="*/ 0 w 4"/>
                  <a:gd name="T5" fmla="*/ 0 h 14"/>
                  <a:gd name="T6" fmla="*/ 0 w 4"/>
                  <a:gd name="T7" fmla="*/ 0 h 14"/>
                  <a:gd name="T8" fmla="*/ 2 w 4"/>
                  <a:gd name="T9" fmla="*/ 2 h 14"/>
                  <a:gd name="T10" fmla="*/ 4 w 4"/>
                  <a:gd name="T11" fmla="*/ 6 h 14"/>
                  <a:gd name="T12" fmla="*/ 4 w 4"/>
                  <a:gd name="T13" fmla="*/ 6 h 14"/>
                  <a:gd name="T14" fmla="*/ 2 w 4"/>
                  <a:gd name="T15" fmla="*/ 10 h 14"/>
                  <a:gd name="T16" fmla="*/ 0 w 4"/>
                  <a:gd name="T17" fmla="*/ 14 h 14"/>
                  <a:gd name="T18" fmla="*/ 0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2933"/>
              <p:cNvSpPr/>
              <p:nvPr/>
            </p:nvSpPr>
            <p:spPr bwMode="auto">
              <a:xfrm>
                <a:off x="2652" y="359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2934"/>
              <p:cNvSpPr/>
              <p:nvPr/>
            </p:nvSpPr>
            <p:spPr bwMode="auto">
              <a:xfrm>
                <a:off x="2654" y="3570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4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2 h 62"/>
                  <a:gd name="T14" fmla="*/ 24 w 46"/>
                  <a:gd name="T15" fmla="*/ 62 h 62"/>
                  <a:gd name="T16" fmla="*/ 24 w 46"/>
                  <a:gd name="T17" fmla="*/ 62 h 62"/>
                  <a:gd name="T18" fmla="*/ 28 w 46"/>
                  <a:gd name="T19" fmla="*/ 62 h 62"/>
                  <a:gd name="T20" fmla="*/ 32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40 w 46"/>
                  <a:gd name="T35" fmla="*/ 6 h 62"/>
                  <a:gd name="T36" fmla="*/ 32 w 46"/>
                  <a:gd name="T37" fmla="*/ 2 h 62"/>
                  <a:gd name="T38" fmla="*/ 24 w 46"/>
                  <a:gd name="T39" fmla="*/ 0 h 62"/>
                  <a:gd name="T40" fmla="*/ 24 w 46"/>
                  <a:gd name="T41" fmla="*/ 0 h 62"/>
                  <a:gd name="T42" fmla="*/ 16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8" y="62"/>
                    </a:lnTo>
                    <a:lnTo>
                      <a:pt x="32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2935"/>
              <p:cNvSpPr/>
              <p:nvPr/>
            </p:nvSpPr>
            <p:spPr bwMode="auto">
              <a:xfrm>
                <a:off x="2654" y="3570"/>
                <a:ext cx="24" cy="62"/>
              </a:xfrm>
              <a:custGeom>
                <a:avLst/>
                <a:gdLst>
                  <a:gd name="T0" fmla="*/ 0 w 24"/>
                  <a:gd name="T1" fmla="*/ 20 h 62"/>
                  <a:gd name="T2" fmla="*/ 0 w 24"/>
                  <a:gd name="T3" fmla="*/ 38 h 62"/>
                  <a:gd name="T4" fmla="*/ 0 w 24"/>
                  <a:gd name="T5" fmla="*/ 38 h 62"/>
                  <a:gd name="T6" fmla="*/ 4 w 24"/>
                  <a:gd name="T7" fmla="*/ 44 h 62"/>
                  <a:gd name="T8" fmla="*/ 8 w 24"/>
                  <a:gd name="T9" fmla="*/ 52 h 62"/>
                  <a:gd name="T10" fmla="*/ 16 w 24"/>
                  <a:gd name="T11" fmla="*/ 58 h 62"/>
                  <a:gd name="T12" fmla="*/ 20 w 24"/>
                  <a:gd name="T13" fmla="*/ 62 h 62"/>
                  <a:gd name="T14" fmla="*/ 24 w 24"/>
                  <a:gd name="T15" fmla="*/ 62 h 62"/>
                  <a:gd name="T16" fmla="*/ 24 w 24"/>
                  <a:gd name="T17" fmla="*/ 0 h 62"/>
                  <a:gd name="T18" fmla="*/ 24 w 24"/>
                  <a:gd name="T19" fmla="*/ 0 h 62"/>
                  <a:gd name="T20" fmla="*/ 24 w 24"/>
                  <a:gd name="T21" fmla="*/ 0 h 62"/>
                  <a:gd name="T22" fmla="*/ 16 w 24"/>
                  <a:gd name="T23" fmla="*/ 2 h 62"/>
                  <a:gd name="T24" fmla="*/ 8 w 24"/>
                  <a:gd name="T25" fmla="*/ 6 h 62"/>
                  <a:gd name="T26" fmla="*/ 2 w 24"/>
                  <a:gd name="T27" fmla="*/ 12 h 62"/>
                  <a:gd name="T28" fmla="*/ 0 w 24"/>
                  <a:gd name="T29" fmla="*/ 20 h 62"/>
                  <a:gd name="T30" fmla="*/ 0 w 24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4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2936"/>
              <p:cNvSpPr/>
              <p:nvPr/>
            </p:nvSpPr>
            <p:spPr bwMode="auto">
              <a:xfrm>
                <a:off x="2672" y="361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2 w 10"/>
                  <a:gd name="T3" fmla="*/ 0 h 2"/>
                  <a:gd name="T4" fmla="*/ 2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2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2937"/>
              <p:cNvSpPr/>
              <p:nvPr/>
            </p:nvSpPr>
            <p:spPr bwMode="auto">
              <a:xfrm>
                <a:off x="2654" y="3566"/>
                <a:ext cx="48" cy="30"/>
              </a:xfrm>
              <a:custGeom>
                <a:avLst/>
                <a:gdLst>
                  <a:gd name="T0" fmla="*/ 14 w 48"/>
                  <a:gd name="T1" fmla="*/ 2 h 30"/>
                  <a:gd name="T2" fmla="*/ 14 w 48"/>
                  <a:gd name="T3" fmla="*/ 2 h 30"/>
                  <a:gd name="T4" fmla="*/ 6 w 48"/>
                  <a:gd name="T5" fmla="*/ 4 h 30"/>
                  <a:gd name="T6" fmla="*/ 2 w 48"/>
                  <a:gd name="T7" fmla="*/ 10 h 30"/>
                  <a:gd name="T8" fmla="*/ 0 w 48"/>
                  <a:gd name="T9" fmla="*/ 18 h 30"/>
                  <a:gd name="T10" fmla="*/ 0 w 48"/>
                  <a:gd name="T11" fmla="*/ 30 h 30"/>
                  <a:gd name="T12" fmla="*/ 0 w 48"/>
                  <a:gd name="T13" fmla="*/ 30 h 30"/>
                  <a:gd name="T14" fmla="*/ 8 w 48"/>
                  <a:gd name="T15" fmla="*/ 22 h 30"/>
                  <a:gd name="T16" fmla="*/ 14 w 48"/>
                  <a:gd name="T17" fmla="*/ 10 h 30"/>
                  <a:gd name="T18" fmla="*/ 14 w 48"/>
                  <a:gd name="T19" fmla="*/ 10 h 30"/>
                  <a:gd name="T20" fmla="*/ 20 w 48"/>
                  <a:gd name="T21" fmla="*/ 18 h 30"/>
                  <a:gd name="T22" fmla="*/ 30 w 48"/>
                  <a:gd name="T23" fmla="*/ 24 h 30"/>
                  <a:gd name="T24" fmla="*/ 40 w 48"/>
                  <a:gd name="T25" fmla="*/ 28 h 30"/>
                  <a:gd name="T26" fmla="*/ 48 w 48"/>
                  <a:gd name="T27" fmla="*/ 30 h 30"/>
                  <a:gd name="T28" fmla="*/ 48 w 48"/>
                  <a:gd name="T29" fmla="*/ 30 h 30"/>
                  <a:gd name="T30" fmla="*/ 48 w 48"/>
                  <a:gd name="T31" fmla="*/ 20 h 30"/>
                  <a:gd name="T32" fmla="*/ 46 w 48"/>
                  <a:gd name="T33" fmla="*/ 14 h 30"/>
                  <a:gd name="T34" fmla="*/ 42 w 48"/>
                  <a:gd name="T35" fmla="*/ 8 h 30"/>
                  <a:gd name="T36" fmla="*/ 38 w 48"/>
                  <a:gd name="T37" fmla="*/ 4 h 30"/>
                  <a:gd name="T38" fmla="*/ 34 w 48"/>
                  <a:gd name="T39" fmla="*/ 2 h 30"/>
                  <a:gd name="T40" fmla="*/ 28 w 48"/>
                  <a:gd name="T41" fmla="*/ 0 h 30"/>
                  <a:gd name="T42" fmla="*/ 20 w 48"/>
                  <a:gd name="T43" fmla="*/ 0 h 30"/>
                  <a:gd name="T44" fmla="*/ 14 w 48"/>
                  <a:gd name="T45" fmla="*/ 2 h 30"/>
                  <a:gd name="T46" fmla="*/ 14 w 48"/>
                  <a:gd name="T47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30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8" y="2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18"/>
                    </a:lnTo>
                    <a:lnTo>
                      <a:pt x="30" y="24"/>
                    </a:lnTo>
                    <a:lnTo>
                      <a:pt x="40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20"/>
                    </a:lnTo>
                    <a:lnTo>
                      <a:pt x="46" y="14"/>
                    </a:lnTo>
                    <a:lnTo>
                      <a:pt x="42" y="8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2938"/>
              <p:cNvSpPr/>
              <p:nvPr/>
            </p:nvSpPr>
            <p:spPr bwMode="auto">
              <a:xfrm>
                <a:off x="2654" y="3566"/>
                <a:ext cx="24" cy="30"/>
              </a:xfrm>
              <a:custGeom>
                <a:avLst/>
                <a:gdLst>
                  <a:gd name="T0" fmla="*/ 14 w 24"/>
                  <a:gd name="T1" fmla="*/ 2 h 30"/>
                  <a:gd name="T2" fmla="*/ 14 w 24"/>
                  <a:gd name="T3" fmla="*/ 2 h 30"/>
                  <a:gd name="T4" fmla="*/ 6 w 24"/>
                  <a:gd name="T5" fmla="*/ 4 h 30"/>
                  <a:gd name="T6" fmla="*/ 2 w 24"/>
                  <a:gd name="T7" fmla="*/ 10 h 30"/>
                  <a:gd name="T8" fmla="*/ 0 w 24"/>
                  <a:gd name="T9" fmla="*/ 18 h 30"/>
                  <a:gd name="T10" fmla="*/ 0 w 24"/>
                  <a:gd name="T11" fmla="*/ 30 h 30"/>
                  <a:gd name="T12" fmla="*/ 0 w 24"/>
                  <a:gd name="T13" fmla="*/ 30 h 30"/>
                  <a:gd name="T14" fmla="*/ 8 w 24"/>
                  <a:gd name="T15" fmla="*/ 22 h 30"/>
                  <a:gd name="T16" fmla="*/ 14 w 24"/>
                  <a:gd name="T17" fmla="*/ 10 h 30"/>
                  <a:gd name="T18" fmla="*/ 14 w 24"/>
                  <a:gd name="T19" fmla="*/ 10 h 30"/>
                  <a:gd name="T20" fmla="*/ 18 w 24"/>
                  <a:gd name="T21" fmla="*/ 16 h 30"/>
                  <a:gd name="T22" fmla="*/ 24 w 24"/>
                  <a:gd name="T23" fmla="*/ 20 h 30"/>
                  <a:gd name="T24" fmla="*/ 24 w 24"/>
                  <a:gd name="T25" fmla="*/ 0 h 30"/>
                  <a:gd name="T26" fmla="*/ 24 w 24"/>
                  <a:gd name="T27" fmla="*/ 0 h 30"/>
                  <a:gd name="T28" fmla="*/ 14 w 24"/>
                  <a:gd name="T29" fmla="*/ 2 h 30"/>
                  <a:gd name="T30" fmla="*/ 14 w 24"/>
                  <a:gd name="T3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14" y="2"/>
                    </a:moveTo>
                    <a:lnTo>
                      <a:pt x="14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8" y="22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8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Rectangle 2939"/>
              <p:cNvSpPr>
                <a:spLocks noChangeArrowheads="1"/>
              </p:cNvSpPr>
              <p:nvPr/>
            </p:nvSpPr>
            <p:spPr bwMode="auto">
              <a:xfrm>
                <a:off x="2668" y="3636"/>
                <a:ext cx="20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Rectangle 2940"/>
              <p:cNvSpPr>
                <a:spLocks noChangeArrowheads="1"/>
              </p:cNvSpPr>
              <p:nvPr/>
            </p:nvSpPr>
            <p:spPr bwMode="auto">
              <a:xfrm>
                <a:off x="2668" y="3636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Rectangle 2941"/>
              <p:cNvSpPr>
                <a:spLocks noChangeArrowheads="1"/>
              </p:cNvSpPr>
              <p:nvPr/>
            </p:nvSpPr>
            <p:spPr bwMode="auto">
              <a:xfrm>
                <a:off x="2742" y="3554"/>
                <a:ext cx="128" cy="126"/>
              </a:xfrm>
              <a:prstGeom prst="rect">
                <a:avLst/>
              </a:prstGeom>
              <a:solidFill>
                <a:srgbClr val="35C1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2942"/>
              <p:cNvSpPr/>
              <p:nvPr/>
            </p:nvSpPr>
            <p:spPr bwMode="auto">
              <a:xfrm>
                <a:off x="2828" y="3596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4 h 14"/>
                  <a:gd name="T12" fmla="*/ 2 w 2"/>
                  <a:gd name="T13" fmla="*/ 4 h 14"/>
                  <a:gd name="T14" fmla="*/ 2 w 2"/>
                  <a:gd name="T15" fmla="*/ 8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2943"/>
              <p:cNvSpPr/>
              <p:nvPr/>
            </p:nvSpPr>
            <p:spPr bwMode="auto">
              <a:xfrm>
                <a:off x="2780" y="3596"/>
                <a:ext cx="4" cy="14"/>
              </a:xfrm>
              <a:custGeom>
                <a:avLst/>
                <a:gdLst>
                  <a:gd name="T0" fmla="*/ 4 w 4"/>
                  <a:gd name="T1" fmla="*/ 14 h 14"/>
                  <a:gd name="T2" fmla="*/ 4 w 4"/>
                  <a:gd name="T3" fmla="*/ 14 h 14"/>
                  <a:gd name="T4" fmla="*/ 4 w 4"/>
                  <a:gd name="T5" fmla="*/ 0 h 14"/>
                  <a:gd name="T6" fmla="*/ 4 w 4"/>
                  <a:gd name="T7" fmla="*/ 0 h 14"/>
                  <a:gd name="T8" fmla="*/ 2 w 4"/>
                  <a:gd name="T9" fmla="*/ 2 h 14"/>
                  <a:gd name="T10" fmla="*/ 0 w 4"/>
                  <a:gd name="T11" fmla="*/ 4 h 14"/>
                  <a:gd name="T12" fmla="*/ 0 w 4"/>
                  <a:gd name="T13" fmla="*/ 4 h 14"/>
                  <a:gd name="T14" fmla="*/ 2 w 4"/>
                  <a:gd name="T15" fmla="*/ 8 h 14"/>
                  <a:gd name="T16" fmla="*/ 4 w 4"/>
                  <a:gd name="T17" fmla="*/ 14 h 14"/>
                  <a:gd name="T18" fmla="*/ 4 w 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lnTo>
                      <a:pt x="4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2944"/>
              <p:cNvSpPr/>
              <p:nvPr/>
            </p:nvSpPr>
            <p:spPr bwMode="auto">
              <a:xfrm>
                <a:off x="2760" y="3640"/>
                <a:ext cx="90" cy="40"/>
              </a:xfrm>
              <a:custGeom>
                <a:avLst/>
                <a:gdLst>
                  <a:gd name="T0" fmla="*/ 46 w 90"/>
                  <a:gd name="T1" fmla="*/ 0 h 40"/>
                  <a:gd name="T2" fmla="*/ 46 w 90"/>
                  <a:gd name="T3" fmla="*/ 0 h 40"/>
                  <a:gd name="T4" fmla="*/ 36 w 90"/>
                  <a:gd name="T5" fmla="*/ 0 h 40"/>
                  <a:gd name="T6" fmla="*/ 36 w 90"/>
                  <a:gd name="T7" fmla="*/ 0 h 40"/>
                  <a:gd name="T8" fmla="*/ 22 w 90"/>
                  <a:gd name="T9" fmla="*/ 6 h 40"/>
                  <a:gd name="T10" fmla="*/ 10 w 90"/>
                  <a:gd name="T11" fmla="*/ 8 h 40"/>
                  <a:gd name="T12" fmla="*/ 4 w 90"/>
                  <a:gd name="T13" fmla="*/ 12 h 40"/>
                  <a:gd name="T14" fmla="*/ 2 w 90"/>
                  <a:gd name="T15" fmla="*/ 14 h 40"/>
                  <a:gd name="T16" fmla="*/ 0 w 90"/>
                  <a:gd name="T17" fmla="*/ 16 h 40"/>
                  <a:gd name="T18" fmla="*/ 0 w 90"/>
                  <a:gd name="T19" fmla="*/ 16 h 40"/>
                  <a:gd name="T20" fmla="*/ 0 w 90"/>
                  <a:gd name="T21" fmla="*/ 40 h 40"/>
                  <a:gd name="T22" fmla="*/ 0 w 90"/>
                  <a:gd name="T23" fmla="*/ 40 h 40"/>
                  <a:gd name="T24" fmla="*/ 90 w 90"/>
                  <a:gd name="T25" fmla="*/ 40 h 40"/>
                  <a:gd name="T26" fmla="*/ 90 w 90"/>
                  <a:gd name="T27" fmla="*/ 40 h 40"/>
                  <a:gd name="T28" fmla="*/ 90 w 90"/>
                  <a:gd name="T29" fmla="*/ 16 h 40"/>
                  <a:gd name="T30" fmla="*/ 90 w 90"/>
                  <a:gd name="T31" fmla="*/ 16 h 40"/>
                  <a:gd name="T32" fmla="*/ 90 w 90"/>
                  <a:gd name="T33" fmla="*/ 14 h 40"/>
                  <a:gd name="T34" fmla="*/ 88 w 90"/>
                  <a:gd name="T35" fmla="*/ 12 h 40"/>
                  <a:gd name="T36" fmla="*/ 80 w 90"/>
                  <a:gd name="T37" fmla="*/ 8 h 40"/>
                  <a:gd name="T38" fmla="*/ 70 w 90"/>
                  <a:gd name="T39" fmla="*/ 6 h 40"/>
                  <a:gd name="T40" fmla="*/ 56 w 90"/>
                  <a:gd name="T41" fmla="*/ 0 h 40"/>
                  <a:gd name="T42" fmla="*/ 46 w 90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4"/>
                    </a:lnTo>
                    <a:lnTo>
                      <a:pt x="88" y="12"/>
                    </a:lnTo>
                    <a:lnTo>
                      <a:pt x="80" y="8"/>
                    </a:lnTo>
                    <a:lnTo>
                      <a:pt x="70" y="6"/>
                    </a:lnTo>
                    <a:lnTo>
                      <a:pt x="5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2945"/>
              <p:cNvSpPr/>
              <p:nvPr/>
            </p:nvSpPr>
            <p:spPr bwMode="auto">
              <a:xfrm>
                <a:off x="2760" y="364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36 w 46"/>
                  <a:gd name="T3" fmla="*/ 0 h 40"/>
                  <a:gd name="T4" fmla="*/ 36 w 46"/>
                  <a:gd name="T5" fmla="*/ 0 h 40"/>
                  <a:gd name="T6" fmla="*/ 22 w 46"/>
                  <a:gd name="T7" fmla="*/ 6 h 40"/>
                  <a:gd name="T8" fmla="*/ 10 w 46"/>
                  <a:gd name="T9" fmla="*/ 8 h 40"/>
                  <a:gd name="T10" fmla="*/ 4 w 46"/>
                  <a:gd name="T11" fmla="*/ 12 h 40"/>
                  <a:gd name="T12" fmla="*/ 2 w 46"/>
                  <a:gd name="T13" fmla="*/ 14 h 40"/>
                  <a:gd name="T14" fmla="*/ 0 w 46"/>
                  <a:gd name="T15" fmla="*/ 16 h 40"/>
                  <a:gd name="T16" fmla="*/ 0 w 46"/>
                  <a:gd name="T17" fmla="*/ 16 h 40"/>
                  <a:gd name="T18" fmla="*/ 0 w 46"/>
                  <a:gd name="T19" fmla="*/ 40 h 40"/>
                  <a:gd name="T20" fmla="*/ 46 w 46"/>
                  <a:gd name="T21" fmla="*/ 40 h 40"/>
                  <a:gd name="T22" fmla="*/ 46 w 46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2946"/>
              <p:cNvSpPr/>
              <p:nvPr/>
            </p:nvSpPr>
            <p:spPr bwMode="auto">
              <a:xfrm>
                <a:off x="2788" y="3640"/>
                <a:ext cx="36" cy="20"/>
              </a:xfrm>
              <a:custGeom>
                <a:avLst/>
                <a:gdLst>
                  <a:gd name="T0" fmla="*/ 18 w 36"/>
                  <a:gd name="T1" fmla="*/ 0 h 20"/>
                  <a:gd name="T2" fmla="*/ 18 w 36"/>
                  <a:gd name="T3" fmla="*/ 0 h 20"/>
                  <a:gd name="T4" fmla="*/ 8 w 36"/>
                  <a:gd name="T5" fmla="*/ 0 h 20"/>
                  <a:gd name="T6" fmla="*/ 8 w 36"/>
                  <a:gd name="T7" fmla="*/ 0 h 20"/>
                  <a:gd name="T8" fmla="*/ 0 w 36"/>
                  <a:gd name="T9" fmla="*/ 4 h 20"/>
                  <a:gd name="T10" fmla="*/ 0 w 36"/>
                  <a:gd name="T11" fmla="*/ 4 h 20"/>
                  <a:gd name="T12" fmla="*/ 2 w 36"/>
                  <a:gd name="T13" fmla="*/ 10 h 20"/>
                  <a:gd name="T14" fmla="*/ 6 w 36"/>
                  <a:gd name="T15" fmla="*/ 14 h 20"/>
                  <a:gd name="T16" fmla="*/ 12 w 36"/>
                  <a:gd name="T17" fmla="*/ 18 h 20"/>
                  <a:gd name="T18" fmla="*/ 18 w 36"/>
                  <a:gd name="T19" fmla="*/ 20 h 20"/>
                  <a:gd name="T20" fmla="*/ 18 w 36"/>
                  <a:gd name="T21" fmla="*/ 20 h 20"/>
                  <a:gd name="T22" fmla="*/ 24 w 36"/>
                  <a:gd name="T23" fmla="*/ 18 h 20"/>
                  <a:gd name="T24" fmla="*/ 30 w 36"/>
                  <a:gd name="T25" fmla="*/ 14 h 20"/>
                  <a:gd name="T26" fmla="*/ 34 w 36"/>
                  <a:gd name="T27" fmla="*/ 10 h 20"/>
                  <a:gd name="T28" fmla="*/ 36 w 36"/>
                  <a:gd name="T29" fmla="*/ 4 h 20"/>
                  <a:gd name="T30" fmla="*/ 36 w 36"/>
                  <a:gd name="T31" fmla="*/ 4 h 20"/>
                  <a:gd name="T32" fmla="*/ 28 w 36"/>
                  <a:gd name="T33" fmla="*/ 0 h 20"/>
                  <a:gd name="T34" fmla="*/ 18 w 36"/>
                  <a:gd name="T3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0">
                    <a:moveTo>
                      <a:pt x="18" y="0"/>
                    </a:move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20"/>
                    </a:lnTo>
                    <a:lnTo>
                      <a:pt x="24" y="18"/>
                    </a:lnTo>
                    <a:lnTo>
                      <a:pt x="30" y="14"/>
                    </a:lnTo>
                    <a:lnTo>
                      <a:pt x="34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2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2947"/>
              <p:cNvSpPr/>
              <p:nvPr/>
            </p:nvSpPr>
            <p:spPr bwMode="auto">
              <a:xfrm>
                <a:off x="2788" y="3640"/>
                <a:ext cx="18" cy="20"/>
              </a:xfrm>
              <a:custGeom>
                <a:avLst/>
                <a:gdLst>
                  <a:gd name="T0" fmla="*/ 18 w 18"/>
                  <a:gd name="T1" fmla="*/ 0 h 20"/>
                  <a:gd name="T2" fmla="*/ 8 w 18"/>
                  <a:gd name="T3" fmla="*/ 0 h 20"/>
                  <a:gd name="T4" fmla="*/ 8 w 18"/>
                  <a:gd name="T5" fmla="*/ 0 h 20"/>
                  <a:gd name="T6" fmla="*/ 0 w 18"/>
                  <a:gd name="T7" fmla="*/ 4 h 20"/>
                  <a:gd name="T8" fmla="*/ 0 w 18"/>
                  <a:gd name="T9" fmla="*/ 4 h 20"/>
                  <a:gd name="T10" fmla="*/ 2 w 18"/>
                  <a:gd name="T11" fmla="*/ 10 h 20"/>
                  <a:gd name="T12" fmla="*/ 6 w 18"/>
                  <a:gd name="T13" fmla="*/ 14 h 20"/>
                  <a:gd name="T14" fmla="*/ 12 w 18"/>
                  <a:gd name="T15" fmla="*/ 18 h 20"/>
                  <a:gd name="T16" fmla="*/ 18 w 18"/>
                  <a:gd name="T17" fmla="*/ 20 h 20"/>
                  <a:gd name="T18" fmla="*/ 18 w 18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CA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2948"/>
              <p:cNvSpPr/>
              <p:nvPr/>
            </p:nvSpPr>
            <p:spPr bwMode="auto">
              <a:xfrm>
                <a:off x="2790" y="3640"/>
                <a:ext cx="30" cy="16"/>
              </a:xfrm>
              <a:custGeom>
                <a:avLst/>
                <a:gdLst>
                  <a:gd name="T0" fmla="*/ 16 w 30"/>
                  <a:gd name="T1" fmla="*/ 0 h 16"/>
                  <a:gd name="T2" fmla="*/ 16 w 30"/>
                  <a:gd name="T3" fmla="*/ 0 h 16"/>
                  <a:gd name="T4" fmla="*/ 6 w 30"/>
                  <a:gd name="T5" fmla="*/ 0 h 16"/>
                  <a:gd name="T6" fmla="*/ 6 w 30"/>
                  <a:gd name="T7" fmla="*/ 0 h 16"/>
                  <a:gd name="T8" fmla="*/ 0 w 30"/>
                  <a:gd name="T9" fmla="*/ 2 h 16"/>
                  <a:gd name="T10" fmla="*/ 0 w 30"/>
                  <a:gd name="T11" fmla="*/ 2 h 16"/>
                  <a:gd name="T12" fmla="*/ 2 w 30"/>
                  <a:gd name="T13" fmla="*/ 8 h 16"/>
                  <a:gd name="T14" fmla="*/ 6 w 30"/>
                  <a:gd name="T15" fmla="*/ 12 h 16"/>
                  <a:gd name="T16" fmla="*/ 10 w 30"/>
                  <a:gd name="T17" fmla="*/ 16 h 16"/>
                  <a:gd name="T18" fmla="*/ 16 w 30"/>
                  <a:gd name="T19" fmla="*/ 16 h 16"/>
                  <a:gd name="T20" fmla="*/ 16 w 30"/>
                  <a:gd name="T21" fmla="*/ 16 h 16"/>
                  <a:gd name="T22" fmla="*/ 22 w 30"/>
                  <a:gd name="T23" fmla="*/ 16 h 16"/>
                  <a:gd name="T24" fmla="*/ 26 w 30"/>
                  <a:gd name="T25" fmla="*/ 12 h 16"/>
                  <a:gd name="T26" fmla="*/ 30 w 30"/>
                  <a:gd name="T27" fmla="*/ 8 h 16"/>
                  <a:gd name="T28" fmla="*/ 30 w 30"/>
                  <a:gd name="T29" fmla="*/ 2 h 16"/>
                  <a:gd name="T30" fmla="*/ 30 w 30"/>
                  <a:gd name="T31" fmla="*/ 2 h 16"/>
                  <a:gd name="T32" fmla="*/ 26 w 30"/>
                  <a:gd name="T33" fmla="*/ 0 h 16"/>
                  <a:gd name="T34" fmla="*/ 16 w 30"/>
                  <a:gd name="T3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16">
                    <a:moveTo>
                      <a:pt x="16" y="0"/>
                    </a:moveTo>
                    <a:lnTo>
                      <a:pt x="1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22" y="16"/>
                    </a:lnTo>
                    <a:lnTo>
                      <a:pt x="26" y="12"/>
                    </a:lnTo>
                    <a:lnTo>
                      <a:pt x="30" y="8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2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2949"/>
              <p:cNvSpPr/>
              <p:nvPr/>
            </p:nvSpPr>
            <p:spPr bwMode="auto">
              <a:xfrm>
                <a:off x="2790" y="3640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6 w 16"/>
                  <a:gd name="T3" fmla="*/ 0 h 16"/>
                  <a:gd name="T4" fmla="*/ 6 w 16"/>
                  <a:gd name="T5" fmla="*/ 0 h 16"/>
                  <a:gd name="T6" fmla="*/ 0 w 16"/>
                  <a:gd name="T7" fmla="*/ 2 h 16"/>
                  <a:gd name="T8" fmla="*/ 0 w 16"/>
                  <a:gd name="T9" fmla="*/ 2 h 16"/>
                  <a:gd name="T10" fmla="*/ 2 w 16"/>
                  <a:gd name="T11" fmla="*/ 8 h 16"/>
                  <a:gd name="T12" fmla="*/ 6 w 16"/>
                  <a:gd name="T13" fmla="*/ 12 h 16"/>
                  <a:gd name="T14" fmla="*/ 10 w 16"/>
                  <a:gd name="T15" fmla="*/ 16 h 16"/>
                  <a:gd name="T16" fmla="*/ 16 w 16"/>
                  <a:gd name="T17" fmla="*/ 16 h 16"/>
                  <a:gd name="T18" fmla="*/ 16 w 16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6" y="1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3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2950"/>
              <p:cNvSpPr/>
              <p:nvPr/>
            </p:nvSpPr>
            <p:spPr bwMode="auto">
              <a:xfrm>
                <a:off x="2796" y="3626"/>
                <a:ext cx="20" cy="20"/>
              </a:xfrm>
              <a:custGeom>
                <a:avLst/>
                <a:gdLst>
                  <a:gd name="T0" fmla="*/ 20 w 20"/>
                  <a:gd name="T1" fmla="*/ 0 h 20"/>
                  <a:gd name="T2" fmla="*/ 0 w 20"/>
                  <a:gd name="T3" fmla="*/ 0 h 20"/>
                  <a:gd name="T4" fmla="*/ 0 w 20"/>
                  <a:gd name="T5" fmla="*/ 14 h 20"/>
                  <a:gd name="T6" fmla="*/ 10 w 20"/>
                  <a:gd name="T7" fmla="*/ 20 h 20"/>
                  <a:gd name="T8" fmla="*/ 20 w 20"/>
                  <a:gd name="T9" fmla="*/ 14 h 20"/>
                  <a:gd name="T10" fmla="*/ 2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2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0" y="1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9B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2951"/>
              <p:cNvSpPr/>
              <p:nvPr/>
            </p:nvSpPr>
            <p:spPr bwMode="auto">
              <a:xfrm>
                <a:off x="2796" y="3626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7A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2952"/>
              <p:cNvSpPr/>
              <p:nvPr/>
            </p:nvSpPr>
            <p:spPr bwMode="auto">
              <a:xfrm>
                <a:off x="2784" y="3568"/>
                <a:ext cx="44" cy="64"/>
              </a:xfrm>
              <a:custGeom>
                <a:avLst/>
                <a:gdLst>
                  <a:gd name="T0" fmla="*/ 24 w 44"/>
                  <a:gd name="T1" fmla="*/ 0 h 64"/>
                  <a:gd name="T2" fmla="*/ 20 w 44"/>
                  <a:gd name="T3" fmla="*/ 0 h 64"/>
                  <a:gd name="T4" fmla="*/ 20 w 44"/>
                  <a:gd name="T5" fmla="*/ 0 h 64"/>
                  <a:gd name="T6" fmla="*/ 12 w 44"/>
                  <a:gd name="T7" fmla="*/ 2 h 64"/>
                  <a:gd name="T8" fmla="*/ 6 w 44"/>
                  <a:gd name="T9" fmla="*/ 6 h 64"/>
                  <a:gd name="T10" fmla="*/ 0 w 44"/>
                  <a:gd name="T11" fmla="*/ 14 h 64"/>
                  <a:gd name="T12" fmla="*/ 0 w 44"/>
                  <a:gd name="T13" fmla="*/ 22 h 64"/>
                  <a:gd name="T14" fmla="*/ 0 w 44"/>
                  <a:gd name="T15" fmla="*/ 40 h 64"/>
                  <a:gd name="T16" fmla="*/ 0 w 44"/>
                  <a:gd name="T17" fmla="*/ 40 h 64"/>
                  <a:gd name="T18" fmla="*/ 2 w 44"/>
                  <a:gd name="T19" fmla="*/ 48 h 64"/>
                  <a:gd name="T20" fmla="*/ 8 w 44"/>
                  <a:gd name="T21" fmla="*/ 56 h 64"/>
                  <a:gd name="T22" fmla="*/ 14 w 44"/>
                  <a:gd name="T23" fmla="*/ 62 h 64"/>
                  <a:gd name="T24" fmla="*/ 22 w 44"/>
                  <a:gd name="T25" fmla="*/ 64 h 64"/>
                  <a:gd name="T26" fmla="*/ 22 w 44"/>
                  <a:gd name="T27" fmla="*/ 64 h 64"/>
                  <a:gd name="T28" fmla="*/ 28 w 44"/>
                  <a:gd name="T29" fmla="*/ 62 h 64"/>
                  <a:gd name="T30" fmla="*/ 36 w 44"/>
                  <a:gd name="T31" fmla="*/ 56 h 64"/>
                  <a:gd name="T32" fmla="*/ 42 w 44"/>
                  <a:gd name="T33" fmla="*/ 48 h 64"/>
                  <a:gd name="T34" fmla="*/ 44 w 44"/>
                  <a:gd name="T35" fmla="*/ 40 h 64"/>
                  <a:gd name="T36" fmla="*/ 44 w 44"/>
                  <a:gd name="T37" fmla="*/ 22 h 64"/>
                  <a:gd name="T38" fmla="*/ 44 w 44"/>
                  <a:gd name="T39" fmla="*/ 22 h 64"/>
                  <a:gd name="T40" fmla="*/ 42 w 44"/>
                  <a:gd name="T41" fmla="*/ 14 h 64"/>
                  <a:gd name="T42" fmla="*/ 38 w 44"/>
                  <a:gd name="T43" fmla="*/ 6 h 64"/>
                  <a:gd name="T44" fmla="*/ 32 w 44"/>
                  <a:gd name="T45" fmla="*/ 2 h 64"/>
                  <a:gd name="T46" fmla="*/ 24 w 44"/>
                  <a:gd name="T47" fmla="*/ 0 h 64"/>
                  <a:gd name="T48" fmla="*/ 24 w 44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64">
                    <a:moveTo>
                      <a:pt x="24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8" y="62"/>
                    </a:lnTo>
                    <a:lnTo>
                      <a:pt x="36" y="56"/>
                    </a:lnTo>
                    <a:lnTo>
                      <a:pt x="42" y="48"/>
                    </a:lnTo>
                    <a:lnTo>
                      <a:pt x="44" y="40"/>
                    </a:lnTo>
                    <a:lnTo>
                      <a:pt x="44" y="22"/>
                    </a:lnTo>
                    <a:lnTo>
                      <a:pt x="44" y="22"/>
                    </a:lnTo>
                    <a:lnTo>
                      <a:pt x="42" y="14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2953"/>
              <p:cNvSpPr/>
              <p:nvPr/>
            </p:nvSpPr>
            <p:spPr bwMode="auto">
              <a:xfrm>
                <a:off x="2784" y="3568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0 w 22"/>
                  <a:gd name="T3" fmla="*/ 0 h 64"/>
                  <a:gd name="T4" fmla="*/ 20 w 22"/>
                  <a:gd name="T5" fmla="*/ 0 h 64"/>
                  <a:gd name="T6" fmla="*/ 12 w 22"/>
                  <a:gd name="T7" fmla="*/ 2 h 64"/>
                  <a:gd name="T8" fmla="*/ 6 w 22"/>
                  <a:gd name="T9" fmla="*/ 6 h 64"/>
                  <a:gd name="T10" fmla="*/ 0 w 22"/>
                  <a:gd name="T11" fmla="*/ 14 h 64"/>
                  <a:gd name="T12" fmla="*/ 0 w 22"/>
                  <a:gd name="T13" fmla="*/ 22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4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0" y="14"/>
                    </a:lnTo>
                    <a:lnTo>
                      <a:pt x="0" y="22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4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8BA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2954"/>
              <p:cNvSpPr/>
              <p:nvPr/>
            </p:nvSpPr>
            <p:spPr bwMode="auto">
              <a:xfrm>
                <a:off x="2806" y="3640"/>
                <a:ext cx="14" cy="16"/>
              </a:xfrm>
              <a:custGeom>
                <a:avLst/>
                <a:gdLst>
                  <a:gd name="T0" fmla="*/ 10 w 14"/>
                  <a:gd name="T1" fmla="*/ 0 h 16"/>
                  <a:gd name="T2" fmla="*/ 10 w 14"/>
                  <a:gd name="T3" fmla="*/ 0 h 16"/>
                  <a:gd name="T4" fmla="*/ 0 w 14"/>
                  <a:gd name="T5" fmla="*/ 6 h 16"/>
                  <a:gd name="T6" fmla="*/ 0 w 14"/>
                  <a:gd name="T7" fmla="*/ 6 h 16"/>
                  <a:gd name="T8" fmla="*/ 4 w 14"/>
                  <a:gd name="T9" fmla="*/ 12 h 16"/>
                  <a:gd name="T10" fmla="*/ 8 w 14"/>
                  <a:gd name="T11" fmla="*/ 16 h 16"/>
                  <a:gd name="T12" fmla="*/ 8 w 14"/>
                  <a:gd name="T13" fmla="*/ 16 h 16"/>
                  <a:gd name="T14" fmla="*/ 10 w 14"/>
                  <a:gd name="T15" fmla="*/ 12 h 16"/>
                  <a:gd name="T16" fmla="*/ 14 w 14"/>
                  <a:gd name="T17" fmla="*/ 2 h 16"/>
                  <a:gd name="T18" fmla="*/ 14 w 14"/>
                  <a:gd name="T19" fmla="*/ 2 h 16"/>
                  <a:gd name="T20" fmla="*/ 10 w 14"/>
                  <a:gd name="T21" fmla="*/ 0 h 16"/>
                  <a:gd name="T22" fmla="*/ 10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10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767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2955"/>
              <p:cNvSpPr/>
              <p:nvPr/>
            </p:nvSpPr>
            <p:spPr bwMode="auto">
              <a:xfrm>
                <a:off x="2792" y="3640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8 w 14"/>
                  <a:gd name="T9" fmla="*/ 12 h 16"/>
                  <a:gd name="T10" fmla="*/ 4 w 14"/>
                  <a:gd name="T11" fmla="*/ 16 h 16"/>
                  <a:gd name="T12" fmla="*/ 4 w 14"/>
                  <a:gd name="T13" fmla="*/ 16 h 16"/>
                  <a:gd name="T14" fmla="*/ 2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E4E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2956"/>
              <p:cNvSpPr/>
              <p:nvPr/>
            </p:nvSpPr>
            <p:spPr bwMode="auto">
              <a:xfrm>
                <a:off x="2782" y="3556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24 w 48"/>
                  <a:gd name="T3" fmla="*/ 8 h 40"/>
                  <a:gd name="T4" fmla="*/ 36 w 48"/>
                  <a:gd name="T5" fmla="*/ 6 h 40"/>
                  <a:gd name="T6" fmla="*/ 42 w 48"/>
                  <a:gd name="T7" fmla="*/ 0 h 40"/>
                  <a:gd name="T8" fmla="*/ 42 w 48"/>
                  <a:gd name="T9" fmla="*/ 0 h 40"/>
                  <a:gd name="T10" fmla="*/ 44 w 48"/>
                  <a:gd name="T11" fmla="*/ 8 h 40"/>
                  <a:gd name="T12" fmla="*/ 42 w 48"/>
                  <a:gd name="T13" fmla="*/ 10 h 40"/>
                  <a:gd name="T14" fmla="*/ 40 w 48"/>
                  <a:gd name="T15" fmla="*/ 14 h 40"/>
                  <a:gd name="T16" fmla="*/ 40 w 48"/>
                  <a:gd name="T17" fmla="*/ 14 h 40"/>
                  <a:gd name="T18" fmla="*/ 44 w 48"/>
                  <a:gd name="T19" fmla="*/ 14 h 40"/>
                  <a:gd name="T20" fmla="*/ 48 w 48"/>
                  <a:gd name="T21" fmla="*/ 14 h 40"/>
                  <a:gd name="T22" fmla="*/ 48 w 48"/>
                  <a:gd name="T23" fmla="*/ 14 h 40"/>
                  <a:gd name="T24" fmla="*/ 48 w 48"/>
                  <a:gd name="T25" fmla="*/ 18 h 40"/>
                  <a:gd name="T26" fmla="*/ 44 w 48"/>
                  <a:gd name="T27" fmla="*/ 20 h 40"/>
                  <a:gd name="T28" fmla="*/ 44 w 48"/>
                  <a:gd name="T29" fmla="*/ 20 h 40"/>
                  <a:gd name="T30" fmla="*/ 46 w 48"/>
                  <a:gd name="T31" fmla="*/ 28 h 40"/>
                  <a:gd name="T32" fmla="*/ 46 w 48"/>
                  <a:gd name="T33" fmla="*/ 40 h 40"/>
                  <a:gd name="T34" fmla="*/ 46 w 48"/>
                  <a:gd name="T35" fmla="*/ 40 h 40"/>
                  <a:gd name="T36" fmla="*/ 44 w 48"/>
                  <a:gd name="T37" fmla="*/ 36 h 40"/>
                  <a:gd name="T38" fmla="*/ 40 w 48"/>
                  <a:gd name="T39" fmla="*/ 30 h 40"/>
                  <a:gd name="T40" fmla="*/ 34 w 48"/>
                  <a:gd name="T41" fmla="*/ 24 h 40"/>
                  <a:gd name="T42" fmla="*/ 30 w 48"/>
                  <a:gd name="T43" fmla="*/ 22 h 40"/>
                  <a:gd name="T44" fmla="*/ 24 w 48"/>
                  <a:gd name="T45" fmla="*/ 22 h 40"/>
                  <a:gd name="T46" fmla="*/ 24 w 48"/>
                  <a:gd name="T47" fmla="*/ 22 h 40"/>
                  <a:gd name="T48" fmla="*/ 18 w 48"/>
                  <a:gd name="T49" fmla="*/ 22 h 40"/>
                  <a:gd name="T50" fmla="*/ 14 w 48"/>
                  <a:gd name="T51" fmla="*/ 24 h 40"/>
                  <a:gd name="T52" fmla="*/ 8 w 48"/>
                  <a:gd name="T53" fmla="*/ 30 h 40"/>
                  <a:gd name="T54" fmla="*/ 4 w 48"/>
                  <a:gd name="T55" fmla="*/ 36 h 40"/>
                  <a:gd name="T56" fmla="*/ 2 w 48"/>
                  <a:gd name="T57" fmla="*/ 40 h 40"/>
                  <a:gd name="T58" fmla="*/ 2 w 48"/>
                  <a:gd name="T59" fmla="*/ 40 h 40"/>
                  <a:gd name="T60" fmla="*/ 0 w 48"/>
                  <a:gd name="T61" fmla="*/ 32 h 40"/>
                  <a:gd name="T62" fmla="*/ 0 w 48"/>
                  <a:gd name="T63" fmla="*/ 26 h 40"/>
                  <a:gd name="T64" fmla="*/ 2 w 48"/>
                  <a:gd name="T65" fmla="*/ 20 h 40"/>
                  <a:gd name="T66" fmla="*/ 6 w 48"/>
                  <a:gd name="T67" fmla="*/ 16 h 40"/>
                  <a:gd name="T68" fmla="*/ 8 w 48"/>
                  <a:gd name="T69" fmla="*/ 12 h 40"/>
                  <a:gd name="T70" fmla="*/ 14 w 48"/>
                  <a:gd name="T71" fmla="*/ 10 h 40"/>
                  <a:gd name="T72" fmla="*/ 24 w 48"/>
                  <a:gd name="T73" fmla="*/ 8 h 40"/>
                  <a:gd name="T74" fmla="*/ 24 w 48"/>
                  <a:gd name="T75" fmla="*/ 8 h 40"/>
                  <a:gd name="T76" fmla="*/ 24 w 48"/>
                  <a:gd name="T77" fmla="*/ 8 h 40"/>
                  <a:gd name="T78" fmla="*/ 24 w 48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6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34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8" y="22"/>
                    </a:lnTo>
                    <a:lnTo>
                      <a:pt x="14" y="24"/>
                    </a:lnTo>
                    <a:lnTo>
                      <a:pt x="8" y="30"/>
                    </a:lnTo>
                    <a:lnTo>
                      <a:pt x="4" y="36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6"/>
                    </a:lnTo>
                    <a:lnTo>
                      <a:pt x="8" y="12"/>
                    </a:lnTo>
                    <a:lnTo>
                      <a:pt x="14" y="1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2957"/>
              <p:cNvSpPr/>
              <p:nvPr/>
            </p:nvSpPr>
            <p:spPr bwMode="auto">
              <a:xfrm>
                <a:off x="2782" y="3564"/>
                <a:ext cx="24" cy="32"/>
              </a:xfrm>
              <a:custGeom>
                <a:avLst/>
                <a:gdLst>
                  <a:gd name="T0" fmla="*/ 24 w 24"/>
                  <a:gd name="T1" fmla="*/ 14 h 32"/>
                  <a:gd name="T2" fmla="*/ 24 w 24"/>
                  <a:gd name="T3" fmla="*/ 14 h 32"/>
                  <a:gd name="T4" fmla="*/ 18 w 24"/>
                  <a:gd name="T5" fmla="*/ 14 h 32"/>
                  <a:gd name="T6" fmla="*/ 14 w 24"/>
                  <a:gd name="T7" fmla="*/ 16 h 32"/>
                  <a:gd name="T8" fmla="*/ 8 w 24"/>
                  <a:gd name="T9" fmla="*/ 22 h 32"/>
                  <a:gd name="T10" fmla="*/ 4 w 24"/>
                  <a:gd name="T11" fmla="*/ 28 h 32"/>
                  <a:gd name="T12" fmla="*/ 2 w 24"/>
                  <a:gd name="T13" fmla="*/ 32 h 32"/>
                  <a:gd name="T14" fmla="*/ 2 w 24"/>
                  <a:gd name="T15" fmla="*/ 32 h 32"/>
                  <a:gd name="T16" fmla="*/ 0 w 24"/>
                  <a:gd name="T17" fmla="*/ 24 h 32"/>
                  <a:gd name="T18" fmla="*/ 0 w 24"/>
                  <a:gd name="T19" fmla="*/ 18 h 32"/>
                  <a:gd name="T20" fmla="*/ 2 w 24"/>
                  <a:gd name="T21" fmla="*/ 12 h 32"/>
                  <a:gd name="T22" fmla="*/ 6 w 24"/>
                  <a:gd name="T23" fmla="*/ 8 h 32"/>
                  <a:gd name="T24" fmla="*/ 8 w 24"/>
                  <a:gd name="T25" fmla="*/ 4 h 32"/>
                  <a:gd name="T26" fmla="*/ 14 w 24"/>
                  <a:gd name="T27" fmla="*/ 2 h 32"/>
                  <a:gd name="T28" fmla="*/ 24 w 24"/>
                  <a:gd name="T29" fmla="*/ 0 h 32"/>
                  <a:gd name="T30" fmla="*/ 24 w 24"/>
                  <a:gd name="T31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2">
                    <a:moveTo>
                      <a:pt x="24" y="14"/>
                    </a:moveTo>
                    <a:lnTo>
                      <a:pt x="24" y="14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8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14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Rectangle 2958"/>
              <p:cNvSpPr>
                <a:spLocks noChangeArrowheads="1"/>
              </p:cNvSpPr>
              <p:nvPr/>
            </p:nvSpPr>
            <p:spPr bwMode="auto">
              <a:xfrm>
                <a:off x="3508" y="3554"/>
                <a:ext cx="128" cy="126"/>
              </a:xfrm>
              <a:prstGeom prst="rect">
                <a:avLst/>
              </a:prstGeom>
              <a:solidFill>
                <a:srgbClr val="9B9C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2959"/>
              <p:cNvSpPr/>
              <p:nvPr/>
            </p:nvSpPr>
            <p:spPr bwMode="auto">
              <a:xfrm>
                <a:off x="3596" y="359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2960"/>
              <p:cNvSpPr/>
              <p:nvPr/>
            </p:nvSpPr>
            <p:spPr bwMode="auto">
              <a:xfrm>
                <a:off x="3548" y="359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961"/>
              <p:cNvSpPr/>
              <p:nvPr/>
            </p:nvSpPr>
            <p:spPr bwMode="auto">
              <a:xfrm>
                <a:off x="3526" y="3640"/>
                <a:ext cx="94" cy="40"/>
              </a:xfrm>
              <a:custGeom>
                <a:avLst/>
                <a:gdLst>
                  <a:gd name="T0" fmla="*/ 46 w 94"/>
                  <a:gd name="T1" fmla="*/ 0 h 40"/>
                  <a:gd name="T2" fmla="*/ 46 w 94"/>
                  <a:gd name="T3" fmla="*/ 0 h 40"/>
                  <a:gd name="T4" fmla="*/ 36 w 94"/>
                  <a:gd name="T5" fmla="*/ 0 h 40"/>
                  <a:gd name="T6" fmla="*/ 36 w 94"/>
                  <a:gd name="T7" fmla="*/ 0 h 40"/>
                  <a:gd name="T8" fmla="*/ 22 w 94"/>
                  <a:gd name="T9" fmla="*/ 6 h 40"/>
                  <a:gd name="T10" fmla="*/ 12 w 94"/>
                  <a:gd name="T11" fmla="*/ 8 h 40"/>
                  <a:gd name="T12" fmla="*/ 4 w 94"/>
                  <a:gd name="T13" fmla="*/ 12 h 40"/>
                  <a:gd name="T14" fmla="*/ 2 w 94"/>
                  <a:gd name="T15" fmla="*/ 14 h 40"/>
                  <a:gd name="T16" fmla="*/ 0 w 94"/>
                  <a:gd name="T17" fmla="*/ 16 h 40"/>
                  <a:gd name="T18" fmla="*/ 0 w 94"/>
                  <a:gd name="T19" fmla="*/ 16 h 40"/>
                  <a:gd name="T20" fmla="*/ 0 w 94"/>
                  <a:gd name="T21" fmla="*/ 40 h 40"/>
                  <a:gd name="T22" fmla="*/ 0 w 94"/>
                  <a:gd name="T23" fmla="*/ 40 h 40"/>
                  <a:gd name="T24" fmla="*/ 94 w 94"/>
                  <a:gd name="T25" fmla="*/ 40 h 40"/>
                  <a:gd name="T26" fmla="*/ 94 w 94"/>
                  <a:gd name="T27" fmla="*/ 40 h 40"/>
                  <a:gd name="T28" fmla="*/ 94 w 94"/>
                  <a:gd name="T29" fmla="*/ 16 h 40"/>
                  <a:gd name="T30" fmla="*/ 94 w 94"/>
                  <a:gd name="T31" fmla="*/ 16 h 40"/>
                  <a:gd name="T32" fmla="*/ 92 w 94"/>
                  <a:gd name="T33" fmla="*/ 14 h 40"/>
                  <a:gd name="T34" fmla="*/ 90 w 94"/>
                  <a:gd name="T35" fmla="*/ 12 h 40"/>
                  <a:gd name="T36" fmla="*/ 82 w 94"/>
                  <a:gd name="T37" fmla="*/ 8 h 40"/>
                  <a:gd name="T38" fmla="*/ 72 w 94"/>
                  <a:gd name="T39" fmla="*/ 6 h 40"/>
                  <a:gd name="T40" fmla="*/ 58 w 94"/>
                  <a:gd name="T41" fmla="*/ 0 h 40"/>
                  <a:gd name="T42" fmla="*/ 46 w 94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94" y="16"/>
                    </a:lnTo>
                    <a:lnTo>
                      <a:pt x="94" y="16"/>
                    </a:lnTo>
                    <a:lnTo>
                      <a:pt x="92" y="14"/>
                    </a:lnTo>
                    <a:lnTo>
                      <a:pt x="90" y="12"/>
                    </a:lnTo>
                    <a:lnTo>
                      <a:pt x="82" y="8"/>
                    </a:lnTo>
                    <a:lnTo>
                      <a:pt x="72" y="6"/>
                    </a:lnTo>
                    <a:lnTo>
                      <a:pt x="58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962"/>
              <p:cNvSpPr/>
              <p:nvPr/>
            </p:nvSpPr>
            <p:spPr bwMode="auto">
              <a:xfrm>
                <a:off x="3526" y="3640"/>
                <a:ext cx="46" cy="40"/>
              </a:xfrm>
              <a:custGeom>
                <a:avLst/>
                <a:gdLst>
                  <a:gd name="T0" fmla="*/ 46 w 46"/>
                  <a:gd name="T1" fmla="*/ 0 h 40"/>
                  <a:gd name="T2" fmla="*/ 46 w 46"/>
                  <a:gd name="T3" fmla="*/ 0 h 40"/>
                  <a:gd name="T4" fmla="*/ 36 w 46"/>
                  <a:gd name="T5" fmla="*/ 0 h 40"/>
                  <a:gd name="T6" fmla="*/ 36 w 46"/>
                  <a:gd name="T7" fmla="*/ 0 h 40"/>
                  <a:gd name="T8" fmla="*/ 22 w 46"/>
                  <a:gd name="T9" fmla="*/ 6 h 40"/>
                  <a:gd name="T10" fmla="*/ 12 w 46"/>
                  <a:gd name="T11" fmla="*/ 8 h 40"/>
                  <a:gd name="T12" fmla="*/ 4 w 46"/>
                  <a:gd name="T13" fmla="*/ 12 h 40"/>
                  <a:gd name="T14" fmla="*/ 2 w 46"/>
                  <a:gd name="T15" fmla="*/ 14 h 40"/>
                  <a:gd name="T16" fmla="*/ 0 w 46"/>
                  <a:gd name="T17" fmla="*/ 16 h 40"/>
                  <a:gd name="T18" fmla="*/ 0 w 46"/>
                  <a:gd name="T19" fmla="*/ 16 h 40"/>
                  <a:gd name="T20" fmla="*/ 0 w 46"/>
                  <a:gd name="T21" fmla="*/ 40 h 40"/>
                  <a:gd name="T22" fmla="*/ 0 w 46"/>
                  <a:gd name="T23" fmla="*/ 40 h 40"/>
                  <a:gd name="T24" fmla="*/ 46 w 46"/>
                  <a:gd name="T25" fmla="*/ 40 h 40"/>
                  <a:gd name="T26" fmla="*/ 46 w 46"/>
                  <a:gd name="T27" fmla="*/ 0 h 40"/>
                  <a:gd name="T28" fmla="*/ 46 w 46"/>
                  <a:gd name="T2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0">
                    <a:moveTo>
                      <a:pt x="46" y="0"/>
                    </a:moveTo>
                    <a:lnTo>
                      <a:pt x="4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2" y="6"/>
                    </a:lnTo>
                    <a:lnTo>
                      <a:pt x="12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6" y="4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09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963"/>
              <p:cNvSpPr/>
              <p:nvPr/>
            </p:nvSpPr>
            <p:spPr bwMode="auto">
              <a:xfrm>
                <a:off x="3560" y="3640"/>
                <a:ext cx="26" cy="14"/>
              </a:xfrm>
              <a:custGeom>
                <a:avLst/>
                <a:gdLst>
                  <a:gd name="T0" fmla="*/ 12 w 26"/>
                  <a:gd name="T1" fmla="*/ 0 h 14"/>
                  <a:gd name="T2" fmla="*/ 12 w 26"/>
                  <a:gd name="T3" fmla="*/ 0 h 14"/>
                  <a:gd name="T4" fmla="*/ 2 w 26"/>
                  <a:gd name="T5" fmla="*/ 0 h 14"/>
                  <a:gd name="T6" fmla="*/ 2 w 26"/>
                  <a:gd name="T7" fmla="*/ 0 h 14"/>
                  <a:gd name="T8" fmla="*/ 0 w 26"/>
                  <a:gd name="T9" fmla="*/ 2 h 14"/>
                  <a:gd name="T10" fmla="*/ 0 w 26"/>
                  <a:gd name="T11" fmla="*/ 2 h 14"/>
                  <a:gd name="T12" fmla="*/ 0 w 26"/>
                  <a:gd name="T13" fmla="*/ 2 h 14"/>
                  <a:gd name="T14" fmla="*/ 0 w 26"/>
                  <a:gd name="T15" fmla="*/ 2 h 14"/>
                  <a:gd name="T16" fmla="*/ 0 w 26"/>
                  <a:gd name="T17" fmla="*/ 6 h 14"/>
                  <a:gd name="T18" fmla="*/ 4 w 26"/>
                  <a:gd name="T19" fmla="*/ 10 h 14"/>
                  <a:gd name="T20" fmla="*/ 8 w 26"/>
                  <a:gd name="T21" fmla="*/ 14 h 14"/>
                  <a:gd name="T22" fmla="*/ 12 w 26"/>
                  <a:gd name="T23" fmla="*/ 14 h 14"/>
                  <a:gd name="T24" fmla="*/ 12 w 26"/>
                  <a:gd name="T25" fmla="*/ 14 h 14"/>
                  <a:gd name="T26" fmla="*/ 12 w 26"/>
                  <a:gd name="T27" fmla="*/ 14 h 14"/>
                  <a:gd name="T28" fmla="*/ 18 w 26"/>
                  <a:gd name="T29" fmla="*/ 14 h 14"/>
                  <a:gd name="T30" fmla="*/ 22 w 26"/>
                  <a:gd name="T31" fmla="*/ 10 h 14"/>
                  <a:gd name="T32" fmla="*/ 26 w 26"/>
                  <a:gd name="T33" fmla="*/ 6 h 14"/>
                  <a:gd name="T34" fmla="*/ 26 w 26"/>
                  <a:gd name="T35" fmla="*/ 2 h 14"/>
                  <a:gd name="T36" fmla="*/ 26 w 26"/>
                  <a:gd name="T37" fmla="*/ 2 h 14"/>
                  <a:gd name="T38" fmla="*/ 26 w 26"/>
                  <a:gd name="T39" fmla="*/ 2 h 14"/>
                  <a:gd name="T40" fmla="*/ 26 w 26"/>
                  <a:gd name="T41" fmla="*/ 2 h 14"/>
                  <a:gd name="T42" fmla="*/ 24 w 26"/>
                  <a:gd name="T43" fmla="*/ 0 h 14"/>
                  <a:gd name="T44" fmla="*/ 12 w 26"/>
                  <a:gd name="T4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14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964"/>
              <p:cNvSpPr/>
              <p:nvPr/>
            </p:nvSpPr>
            <p:spPr bwMode="auto">
              <a:xfrm>
                <a:off x="3560" y="3640"/>
                <a:ext cx="12" cy="14"/>
              </a:xfrm>
              <a:custGeom>
                <a:avLst/>
                <a:gdLst>
                  <a:gd name="T0" fmla="*/ 12 w 12"/>
                  <a:gd name="T1" fmla="*/ 0 h 14"/>
                  <a:gd name="T2" fmla="*/ 12 w 12"/>
                  <a:gd name="T3" fmla="*/ 0 h 14"/>
                  <a:gd name="T4" fmla="*/ 2 w 12"/>
                  <a:gd name="T5" fmla="*/ 0 h 14"/>
                  <a:gd name="T6" fmla="*/ 2 w 12"/>
                  <a:gd name="T7" fmla="*/ 0 h 14"/>
                  <a:gd name="T8" fmla="*/ 0 w 12"/>
                  <a:gd name="T9" fmla="*/ 2 h 14"/>
                  <a:gd name="T10" fmla="*/ 0 w 12"/>
                  <a:gd name="T11" fmla="*/ 2 h 14"/>
                  <a:gd name="T12" fmla="*/ 0 w 12"/>
                  <a:gd name="T13" fmla="*/ 2 h 14"/>
                  <a:gd name="T14" fmla="*/ 0 w 12"/>
                  <a:gd name="T15" fmla="*/ 2 h 14"/>
                  <a:gd name="T16" fmla="*/ 0 w 12"/>
                  <a:gd name="T17" fmla="*/ 6 h 14"/>
                  <a:gd name="T18" fmla="*/ 4 w 12"/>
                  <a:gd name="T19" fmla="*/ 10 h 14"/>
                  <a:gd name="T20" fmla="*/ 8 w 12"/>
                  <a:gd name="T21" fmla="*/ 14 h 14"/>
                  <a:gd name="T22" fmla="*/ 12 w 12"/>
                  <a:gd name="T23" fmla="*/ 14 h 14"/>
                  <a:gd name="T24" fmla="*/ 12 w 12"/>
                  <a:gd name="T25" fmla="*/ 14 h 14"/>
                  <a:gd name="T26" fmla="*/ 12 w 12"/>
                  <a:gd name="T27" fmla="*/ 14 h 14"/>
                  <a:gd name="T28" fmla="*/ 12 w 12"/>
                  <a:gd name="T29" fmla="*/ 0 h 14"/>
                  <a:gd name="T30" fmla="*/ 12 w 12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lnTo>
                      <a:pt x="1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965"/>
              <p:cNvSpPr/>
              <p:nvPr/>
            </p:nvSpPr>
            <p:spPr bwMode="auto">
              <a:xfrm>
                <a:off x="3562" y="3626"/>
                <a:ext cx="22" cy="26"/>
              </a:xfrm>
              <a:custGeom>
                <a:avLst/>
                <a:gdLst>
                  <a:gd name="T0" fmla="*/ 10 w 22"/>
                  <a:gd name="T1" fmla="*/ 26 h 26"/>
                  <a:gd name="T2" fmla="*/ 10 w 22"/>
                  <a:gd name="T3" fmla="*/ 26 h 26"/>
                  <a:gd name="T4" fmla="*/ 6 w 22"/>
                  <a:gd name="T5" fmla="*/ 24 h 26"/>
                  <a:gd name="T6" fmla="*/ 4 w 22"/>
                  <a:gd name="T7" fmla="*/ 22 h 26"/>
                  <a:gd name="T8" fmla="*/ 2 w 22"/>
                  <a:gd name="T9" fmla="*/ 20 h 26"/>
                  <a:gd name="T10" fmla="*/ 0 w 22"/>
                  <a:gd name="T11" fmla="*/ 16 h 26"/>
                  <a:gd name="T12" fmla="*/ 0 w 22"/>
                  <a:gd name="T13" fmla="*/ 16 h 26"/>
                  <a:gd name="T14" fmla="*/ 0 w 22"/>
                  <a:gd name="T15" fmla="*/ 16 h 26"/>
                  <a:gd name="T16" fmla="*/ 0 w 22"/>
                  <a:gd name="T17" fmla="*/ 0 h 26"/>
                  <a:gd name="T18" fmla="*/ 22 w 22"/>
                  <a:gd name="T19" fmla="*/ 0 h 26"/>
                  <a:gd name="T20" fmla="*/ 22 w 22"/>
                  <a:gd name="T21" fmla="*/ 16 h 26"/>
                  <a:gd name="T22" fmla="*/ 22 w 22"/>
                  <a:gd name="T23" fmla="*/ 16 h 26"/>
                  <a:gd name="T24" fmla="*/ 22 w 22"/>
                  <a:gd name="T25" fmla="*/ 16 h 26"/>
                  <a:gd name="T26" fmla="*/ 20 w 22"/>
                  <a:gd name="T27" fmla="*/ 20 h 26"/>
                  <a:gd name="T28" fmla="*/ 18 w 22"/>
                  <a:gd name="T29" fmla="*/ 22 h 26"/>
                  <a:gd name="T30" fmla="*/ 16 w 22"/>
                  <a:gd name="T31" fmla="*/ 24 h 26"/>
                  <a:gd name="T32" fmla="*/ 10 w 22"/>
                  <a:gd name="T33" fmla="*/ 26 h 26"/>
                  <a:gd name="T34" fmla="*/ 10 w 22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6" y="24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2966"/>
              <p:cNvSpPr/>
              <p:nvPr/>
            </p:nvSpPr>
            <p:spPr bwMode="auto">
              <a:xfrm>
                <a:off x="3562" y="3626"/>
                <a:ext cx="10" cy="26"/>
              </a:xfrm>
              <a:custGeom>
                <a:avLst/>
                <a:gdLst>
                  <a:gd name="T0" fmla="*/ 10 w 10"/>
                  <a:gd name="T1" fmla="*/ 26 h 26"/>
                  <a:gd name="T2" fmla="*/ 10 w 10"/>
                  <a:gd name="T3" fmla="*/ 26 h 26"/>
                  <a:gd name="T4" fmla="*/ 6 w 10"/>
                  <a:gd name="T5" fmla="*/ 24 h 26"/>
                  <a:gd name="T6" fmla="*/ 4 w 10"/>
                  <a:gd name="T7" fmla="*/ 22 h 26"/>
                  <a:gd name="T8" fmla="*/ 2 w 10"/>
                  <a:gd name="T9" fmla="*/ 20 h 26"/>
                  <a:gd name="T10" fmla="*/ 0 w 10"/>
                  <a:gd name="T11" fmla="*/ 16 h 26"/>
                  <a:gd name="T12" fmla="*/ 0 w 10"/>
                  <a:gd name="T13" fmla="*/ 16 h 26"/>
                  <a:gd name="T14" fmla="*/ 0 w 10"/>
                  <a:gd name="T15" fmla="*/ 16 h 26"/>
                  <a:gd name="T16" fmla="*/ 0 w 10"/>
                  <a:gd name="T17" fmla="*/ 0 h 26"/>
                  <a:gd name="T18" fmla="*/ 10 w 10"/>
                  <a:gd name="T19" fmla="*/ 0 h 26"/>
                  <a:gd name="T20" fmla="*/ 10 w 10"/>
                  <a:gd name="T21" fmla="*/ 26 h 26"/>
                  <a:gd name="T22" fmla="*/ 10 w 10"/>
                  <a:gd name="T2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lnTo>
                      <a:pt x="10" y="26"/>
                    </a:lnTo>
                    <a:lnTo>
                      <a:pt x="6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26"/>
                    </a:lnTo>
                    <a:lnTo>
                      <a:pt x="10" y="26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2967"/>
              <p:cNvSpPr/>
              <p:nvPr/>
            </p:nvSpPr>
            <p:spPr bwMode="auto">
              <a:xfrm>
                <a:off x="3550" y="3568"/>
                <a:ext cx="46" cy="62"/>
              </a:xfrm>
              <a:custGeom>
                <a:avLst/>
                <a:gdLst>
                  <a:gd name="T0" fmla="*/ 24 w 46"/>
                  <a:gd name="T1" fmla="*/ 0 h 62"/>
                  <a:gd name="T2" fmla="*/ 22 w 46"/>
                  <a:gd name="T3" fmla="*/ 0 h 62"/>
                  <a:gd name="T4" fmla="*/ 22 w 46"/>
                  <a:gd name="T5" fmla="*/ 0 h 62"/>
                  <a:gd name="T6" fmla="*/ 14 w 46"/>
                  <a:gd name="T7" fmla="*/ 0 h 62"/>
                  <a:gd name="T8" fmla="*/ 6 w 46"/>
                  <a:gd name="T9" fmla="*/ 6 h 62"/>
                  <a:gd name="T10" fmla="*/ 2 w 46"/>
                  <a:gd name="T11" fmla="*/ 12 h 62"/>
                  <a:gd name="T12" fmla="*/ 0 w 46"/>
                  <a:gd name="T13" fmla="*/ 20 h 62"/>
                  <a:gd name="T14" fmla="*/ 0 w 46"/>
                  <a:gd name="T15" fmla="*/ 40 h 62"/>
                  <a:gd name="T16" fmla="*/ 0 w 46"/>
                  <a:gd name="T17" fmla="*/ 40 h 62"/>
                  <a:gd name="T18" fmla="*/ 2 w 46"/>
                  <a:gd name="T19" fmla="*/ 48 h 62"/>
                  <a:gd name="T20" fmla="*/ 8 w 46"/>
                  <a:gd name="T21" fmla="*/ 56 h 62"/>
                  <a:gd name="T22" fmla="*/ 16 w 46"/>
                  <a:gd name="T23" fmla="*/ 60 h 62"/>
                  <a:gd name="T24" fmla="*/ 22 w 46"/>
                  <a:gd name="T25" fmla="*/ 62 h 62"/>
                  <a:gd name="T26" fmla="*/ 22 w 46"/>
                  <a:gd name="T27" fmla="*/ 62 h 62"/>
                  <a:gd name="T28" fmla="*/ 30 w 46"/>
                  <a:gd name="T29" fmla="*/ 60 h 62"/>
                  <a:gd name="T30" fmla="*/ 38 w 46"/>
                  <a:gd name="T31" fmla="*/ 56 h 62"/>
                  <a:gd name="T32" fmla="*/ 44 w 46"/>
                  <a:gd name="T33" fmla="*/ 48 h 62"/>
                  <a:gd name="T34" fmla="*/ 46 w 46"/>
                  <a:gd name="T35" fmla="*/ 40 h 62"/>
                  <a:gd name="T36" fmla="*/ 46 w 46"/>
                  <a:gd name="T37" fmla="*/ 20 h 62"/>
                  <a:gd name="T38" fmla="*/ 46 w 46"/>
                  <a:gd name="T39" fmla="*/ 20 h 62"/>
                  <a:gd name="T40" fmla="*/ 44 w 46"/>
                  <a:gd name="T41" fmla="*/ 12 h 62"/>
                  <a:gd name="T42" fmla="*/ 40 w 46"/>
                  <a:gd name="T43" fmla="*/ 6 h 62"/>
                  <a:gd name="T44" fmla="*/ 32 w 46"/>
                  <a:gd name="T45" fmla="*/ 0 h 62"/>
                  <a:gd name="T46" fmla="*/ 24 w 46"/>
                  <a:gd name="T47" fmla="*/ 0 h 62"/>
                  <a:gd name="T48" fmla="*/ 24 w 46"/>
                  <a:gd name="T4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2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30" y="60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2968"/>
              <p:cNvSpPr/>
              <p:nvPr/>
            </p:nvSpPr>
            <p:spPr bwMode="auto">
              <a:xfrm>
                <a:off x="3550" y="3568"/>
                <a:ext cx="22" cy="62"/>
              </a:xfrm>
              <a:custGeom>
                <a:avLst/>
                <a:gdLst>
                  <a:gd name="T0" fmla="*/ 22 w 22"/>
                  <a:gd name="T1" fmla="*/ 0 h 62"/>
                  <a:gd name="T2" fmla="*/ 22 w 22"/>
                  <a:gd name="T3" fmla="*/ 0 h 62"/>
                  <a:gd name="T4" fmla="*/ 22 w 22"/>
                  <a:gd name="T5" fmla="*/ 0 h 62"/>
                  <a:gd name="T6" fmla="*/ 14 w 22"/>
                  <a:gd name="T7" fmla="*/ 0 h 62"/>
                  <a:gd name="T8" fmla="*/ 6 w 22"/>
                  <a:gd name="T9" fmla="*/ 6 h 62"/>
                  <a:gd name="T10" fmla="*/ 2 w 22"/>
                  <a:gd name="T11" fmla="*/ 12 h 62"/>
                  <a:gd name="T12" fmla="*/ 0 w 22"/>
                  <a:gd name="T13" fmla="*/ 20 h 62"/>
                  <a:gd name="T14" fmla="*/ 0 w 22"/>
                  <a:gd name="T15" fmla="*/ 40 h 62"/>
                  <a:gd name="T16" fmla="*/ 0 w 22"/>
                  <a:gd name="T17" fmla="*/ 40 h 62"/>
                  <a:gd name="T18" fmla="*/ 2 w 22"/>
                  <a:gd name="T19" fmla="*/ 48 h 62"/>
                  <a:gd name="T20" fmla="*/ 8 w 22"/>
                  <a:gd name="T21" fmla="*/ 56 h 62"/>
                  <a:gd name="T22" fmla="*/ 16 w 22"/>
                  <a:gd name="T23" fmla="*/ 60 h 62"/>
                  <a:gd name="T24" fmla="*/ 22 w 22"/>
                  <a:gd name="T25" fmla="*/ 62 h 62"/>
                  <a:gd name="T26" fmla="*/ 22 w 22"/>
                  <a:gd name="T27" fmla="*/ 62 h 62"/>
                  <a:gd name="T28" fmla="*/ 22 w 22"/>
                  <a:gd name="T2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62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0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2969"/>
              <p:cNvSpPr/>
              <p:nvPr/>
            </p:nvSpPr>
            <p:spPr bwMode="auto">
              <a:xfrm>
                <a:off x="3568" y="361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2970"/>
              <p:cNvSpPr/>
              <p:nvPr/>
            </p:nvSpPr>
            <p:spPr bwMode="auto">
              <a:xfrm>
                <a:off x="3578" y="3594"/>
                <a:ext cx="14" cy="2"/>
              </a:xfrm>
              <a:custGeom>
                <a:avLst/>
                <a:gdLst>
                  <a:gd name="T0" fmla="*/ 10 w 14"/>
                  <a:gd name="T1" fmla="*/ 0 h 2"/>
                  <a:gd name="T2" fmla="*/ 10 w 14"/>
                  <a:gd name="T3" fmla="*/ 0 h 2"/>
                  <a:gd name="T4" fmla="*/ 12 w 14"/>
                  <a:gd name="T5" fmla="*/ 2 h 2"/>
                  <a:gd name="T6" fmla="*/ 12 w 14"/>
                  <a:gd name="T7" fmla="*/ 2 h 2"/>
                  <a:gd name="T8" fmla="*/ 14 w 14"/>
                  <a:gd name="T9" fmla="*/ 2 h 2"/>
                  <a:gd name="T10" fmla="*/ 12 w 14"/>
                  <a:gd name="T11" fmla="*/ 2 h 2"/>
                  <a:gd name="T12" fmla="*/ 10 w 14"/>
                  <a:gd name="T13" fmla="*/ 2 h 2"/>
                  <a:gd name="T14" fmla="*/ 2 w 14"/>
                  <a:gd name="T15" fmla="*/ 2 h 2"/>
                  <a:gd name="T16" fmla="*/ 2 w 14"/>
                  <a:gd name="T17" fmla="*/ 2 h 2"/>
                  <a:gd name="T18" fmla="*/ 0 w 14"/>
                  <a:gd name="T19" fmla="*/ 2 h 2"/>
                  <a:gd name="T20" fmla="*/ 0 w 14"/>
                  <a:gd name="T21" fmla="*/ 2 h 2"/>
                  <a:gd name="T22" fmla="*/ 0 w 14"/>
                  <a:gd name="T23" fmla="*/ 2 h 2"/>
                  <a:gd name="T24" fmla="*/ 2 w 14"/>
                  <a:gd name="T25" fmla="*/ 0 h 2"/>
                  <a:gd name="T26" fmla="*/ 10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10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2971"/>
              <p:cNvSpPr/>
              <p:nvPr/>
            </p:nvSpPr>
            <p:spPr bwMode="auto">
              <a:xfrm>
                <a:off x="3554" y="3594"/>
                <a:ext cx="14" cy="2"/>
              </a:xfrm>
              <a:custGeom>
                <a:avLst/>
                <a:gdLst>
                  <a:gd name="T0" fmla="*/ 4 w 14"/>
                  <a:gd name="T1" fmla="*/ 0 h 2"/>
                  <a:gd name="T2" fmla="*/ 4 w 14"/>
                  <a:gd name="T3" fmla="*/ 0 h 2"/>
                  <a:gd name="T4" fmla="*/ 2 w 14"/>
                  <a:gd name="T5" fmla="*/ 2 h 2"/>
                  <a:gd name="T6" fmla="*/ 2 w 14"/>
                  <a:gd name="T7" fmla="*/ 2 h 2"/>
                  <a:gd name="T8" fmla="*/ 0 w 14"/>
                  <a:gd name="T9" fmla="*/ 2 h 2"/>
                  <a:gd name="T10" fmla="*/ 2 w 14"/>
                  <a:gd name="T11" fmla="*/ 2 h 2"/>
                  <a:gd name="T12" fmla="*/ 4 w 14"/>
                  <a:gd name="T13" fmla="*/ 2 h 2"/>
                  <a:gd name="T14" fmla="*/ 12 w 14"/>
                  <a:gd name="T15" fmla="*/ 2 h 2"/>
                  <a:gd name="T16" fmla="*/ 12 w 14"/>
                  <a:gd name="T17" fmla="*/ 2 h 2"/>
                  <a:gd name="T18" fmla="*/ 14 w 14"/>
                  <a:gd name="T19" fmla="*/ 2 h 2"/>
                  <a:gd name="T20" fmla="*/ 14 w 14"/>
                  <a:gd name="T21" fmla="*/ 2 h 2"/>
                  <a:gd name="T22" fmla="*/ 14 w 14"/>
                  <a:gd name="T23" fmla="*/ 2 h 2"/>
                  <a:gd name="T24" fmla="*/ 12 w 14"/>
                  <a:gd name="T25" fmla="*/ 0 h 2"/>
                  <a:gd name="T26" fmla="*/ 4 w 14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2972"/>
              <p:cNvSpPr/>
              <p:nvPr/>
            </p:nvSpPr>
            <p:spPr bwMode="auto">
              <a:xfrm>
                <a:off x="3550" y="3554"/>
                <a:ext cx="48" cy="40"/>
              </a:xfrm>
              <a:custGeom>
                <a:avLst/>
                <a:gdLst>
                  <a:gd name="T0" fmla="*/ 24 w 48"/>
                  <a:gd name="T1" fmla="*/ 8 h 40"/>
                  <a:gd name="T2" fmla="*/ 24 w 48"/>
                  <a:gd name="T3" fmla="*/ 8 h 40"/>
                  <a:gd name="T4" fmla="*/ 36 w 48"/>
                  <a:gd name="T5" fmla="*/ 6 h 40"/>
                  <a:gd name="T6" fmla="*/ 42 w 48"/>
                  <a:gd name="T7" fmla="*/ 0 h 40"/>
                  <a:gd name="T8" fmla="*/ 42 w 48"/>
                  <a:gd name="T9" fmla="*/ 0 h 40"/>
                  <a:gd name="T10" fmla="*/ 44 w 48"/>
                  <a:gd name="T11" fmla="*/ 8 h 40"/>
                  <a:gd name="T12" fmla="*/ 42 w 48"/>
                  <a:gd name="T13" fmla="*/ 10 h 40"/>
                  <a:gd name="T14" fmla="*/ 40 w 48"/>
                  <a:gd name="T15" fmla="*/ 14 h 40"/>
                  <a:gd name="T16" fmla="*/ 40 w 48"/>
                  <a:gd name="T17" fmla="*/ 14 h 40"/>
                  <a:gd name="T18" fmla="*/ 44 w 48"/>
                  <a:gd name="T19" fmla="*/ 16 h 40"/>
                  <a:gd name="T20" fmla="*/ 48 w 48"/>
                  <a:gd name="T21" fmla="*/ 14 h 40"/>
                  <a:gd name="T22" fmla="*/ 48 w 48"/>
                  <a:gd name="T23" fmla="*/ 14 h 40"/>
                  <a:gd name="T24" fmla="*/ 48 w 48"/>
                  <a:gd name="T25" fmla="*/ 18 h 40"/>
                  <a:gd name="T26" fmla="*/ 44 w 48"/>
                  <a:gd name="T27" fmla="*/ 20 h 40"/>
                  <a:gd name="T28" fmla="*/ 44 w 48"/>
                  <a:gd name="T29" fmla="*/ 20 h 40"/>
                  <a:gd name="T30" fmla="*/ 46 w 48"/>
                  <a:gd name="T31" fmla="*/ 28 h 40"/>
                  <a:gd name="T32" fmla="*/ 46 w 48"/>
                  <a:gd name="T33" fmla="*/ 40 h 40"/>
                  <a:gd name="T34" fmla="*/ 46 w 48"/>
                  <a:gd name="T35" fmla="*/ 40 h 40"/>
                  <a:gd name="T36" fmla="*/ 44 w 48"/>
                  <a:gd name="T37" fmla="*/ 38 h 40"/>
                  <a:gd name="T38" fmla="*/ 40 w 48"/>
                  <a:gd name="T39" fmla="*/ 32 h 40"/>
                  <a:gd name="T40" fmla="*/ 34 w 48"/>
                  <a:gd name="T41" fmla="*/ 26 h 40"/>
                  <a:gd name="T42" fmla="*/ 28 w 48"/>
                  <a:gd name="T43" fmla="*/ 24 h 40"/>
                  <a:gd name="T44" fmla="*/ 22 w 48"/>
                  <a:gd name="T45" fmla="*/ 22 h 40"/>
                  <a:gd name="T46" fmla="*/ 22 w 48"/>
                  <a:gd name="T47" fmla="*/ 22 h 40"/>
                  <a:gd name="T48" fmla="*/ 16 w 48"/>
                  <a:gd name="T49" fmla="*/ 24 h 40"/>
                  <a:gd name="T50" fmla="*/ 12 w 48"/>
                  <a:gd name="T51" fmla="*/ 26 h 40"/>
                  <a:gd name="T52" fmla="*/ 6 w 48"/>
                  <a:gd name="T53" fmla="*/ 32 h 40"/>
                  <a:gd name="T54" fmla="*/ 2 w 48"/>
                  <a:gd name="T55" fmla="*/ 38 h 40"/>
                  <a:gd name="T56" fmla="*/ 0 w 48"/>
                  <a:gd name="T57" fmla="*/ 40 h 40"/>
                  <a:gd name="T58" fmla="*/ 0 w 48"/>
                  <a:gd name="T59" fmla="*/ 40 h 40"/>
                  <a:gd name="T60" fmla="*/ 0 w 48"/>
                  <a:gd name="T61" fmla="*/ 32 h 40"/>
                  <a:gd name="T62" fmla="*/ 0 w 48"/>
                  <a:gd name="T63" fmla="*/ 26 h 40"/>
                  <a:gd name="T64" fmla="*/ 2 w 48"/>
                  <a:gd name="T65" fmla="*/ 20 h 40"/>
                  <a:gd name="T66" fmla="*/ 4 w 48"/>
                  <a:gd name="T67" fmla="*/ 16 h 40"/>
                  <a:gd name="T68" fmla="*/ 8 w 48"/>
                  <a:gd name="T69" fmla="*/ 12 h 40"/>
                  <a:gd name="T70" fmla="*/ 12 w 48"/>
                  <a:gd name="T71" fmla="*/ 10 h 40"/>
                  <a:gd name="T72" fmla="*/ 22 w 48"/>
                  <a:gd name="T73" fmla="*/ 8 h 40"/>
                  <a:gd name="T74" fmla="*/ 22 w 48"/>
                  <a:gd name="T75" fmla="*/ 8 h 40"/>
                  <a:gd name="T76" fmla="*/ 24 w 48"/>
                  <a:gd name="T77" fmla="*/ 8 h 40"/>
                  <a:gd name="T78" fmla="*/ 24 w 48"/>
                  <a:gd name="T7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8" h="40">
                    <a:moveTo>
                      <a:pt x="24" y="8"/>
                    </a:moveTo>
                    <a:lnTo>
                      <a:pt x="24" y="8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4" y="8"/>
                    </a:lnTo>
                    <a:lnTo>
                      <a:pt x="42" y="10"/>
                    </a:lnTo>
                    <a:lnTo>
                      <a:pt x="40" y="14"/>
                    </a:lnTo>
                    <a:lnTo>
                      <a:pt x="40" y="14"/>
                    </a:lnTo>
                    <a:lnTo>
                      <a:pt x="44" y="16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8" y="18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6" y="28"/>
                    </a:lnTo>
                    <a:lnTo>
                      <a:pt x="46" y="40"/>
                    </a:lnTo>
                    <a:lnTo>
                      <a:pt x="46" y="40"/>
                    </a:lnTo>
                    <a:lnTo>
                      <a:pt x="44" y="38"/>
                    </a:lnTo>
                    <a:lnTo>
                      <a:pt x="40" y="32"/>
                    </a:lnTo>
                    <a:lnTo>
                      <a:pt x="34" y="26"/>
                    </a:lnTo>
                    <a:lnTo>
                      <a:pt x="28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16" y="24"/>
                    </a:lnTo>
                    <a:lnTo>
                      <a:pt x="12" y="26"/>
                    </a:lnTo>
                    <a:lnTo>
                      <a:pt x="6" y="32"/>
                    </a:lnTo>
                    <a:lnTo>
                      <a:pt x="2" y="3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8" y="12"/>
                    </a:lnTo>
                    <a:lnTo>
                      <a:pt x="12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931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973"/>
              <p:cNvSpPr/>
              <p:nvPr/>
            </p:nvSpPr>
            <p:spPr bwMode="auto">
              <a:xfrm>
                <a:off x="3550" y="3562"/>
                <a:ext cx="22" cy="32"/>
              </a:xfrm>
              <a:custGeom>
                <a:avLst/>
                <a:gdLst>
                  <a:gd name="T0" fmla="*/ 22 w 22"/>
                  <a:gd name="T1" fmla="*/ 14 h 32"/>
                  <a:gd name="T2" fmla="*/ 22 w 22"/>
                  <a:gd name="T3" fmla="*/ 14 h 32"/>
                  <a:gd name="T4" fmla="*/ 22 w 22"/>
                  <a:gd name="T5" fmla="*/ 14 h 32"/>
                  <a:gd name="T6" fmla="*/ 16 w 22"/>
                  <a:gd name="T7" fmla="*/ 16 h 32"/>
                  <a:gd name="T8" fmla="*/ 12 w 22"/>
                  <a:gd name="T9" fmla="*/ 18 h 32"/>
                  <a:gd name="T10" fmla="*/ 6 w 22"/>
                  <a:gd name="T11" fmla="*/ 24 h 32"/>
                  <a:gd name="T12" fmla="*/ 2 w 22"/>
                  <a:gd name="T13" fmla="*/ 30 h 32"/>
                  <a:gd name="T14" fmla="*/ 0 w 22"/>
                  <a:gd name="T15" fmla="*/ 32 h 32"/>
                  <a:gd name="T16" fmla="*/ 0 w 22"/>
                  <a:gd name="T17" fmla="*/ 32 h 32"/>
                  <a:gd name="T18" fmla="*/ 0 w 22"/>
                  <a:gd name="T19" fmla="*/ 24 h 32"/>
                  <a:gd name="T20" fmla="*/ 0 w 22"/>
                  <a:gd name="T21" fmla="*/ 18 h 32"/>
                  <a:gd name="T22" fmla="*/ 2 w 22"/>
                  <a:gd name="T23" fmla="*/ 12 h 32"/>
                  <a:gd name="T24" fmla="*/ 4 w 22"/>
                  <a:gd name="T25" fmla="*/ 8 h 32"/>
                  <a:gd name="T26" fmla="*/ 8 w 22"/>
                  <a:gd name="T27" fmla="*/ 4 h 32"/>
                  <a:gd name="T28" fmla="*/ 12 w 22"/>
                  <a:gd name="T29" fmla="*/ 2 h 32"/>
                  <a:gd name="T30" fmla="*/ 22 w 22"/>
                  <a:gd name="T31" fmla="*/ 0 h 32"/>
                  <a:gd name="T32" fmla="*/ 22 w 22"/>
                  <a:gd name="T33" fmla="*/ 0 h 32"/>
                  <a:gd name="T34" fmla="*/ 22 w 22"/>
                  <a:gd name="T35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22" y="14"/>
                    </a:moveTo>
                    <a:lnTo>
                      <a:pt x="22" y="14"/>
                    </a:lnTo>
                    <a:lnTo>
                      <a:pt x="22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14"/>
                    </a:lnTo>
                    <a:close/>
                  </a:path>
                </a:pathLst>
              </a:custGeom>
              <a:solidFill>
                <a:srgbClr val="81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Rectangle 2974"/>
              <p:cNvSpPr>
                <a:spLocks noChangeArrowheads="1"/>
              </p:cNvSpPr>
              <p:nvPr/>
            </p:nvSpPr>
            <p:spPr bwMode="auto">
              <a:xfrm>
                <a:off x="3570" y="3654"/>
                <a:ext cx="6" cy="26"/>
              </a:xfrm>
              <a:prstGeom prst="rect">
                <a:avLst/>
              </a:prstGeom>
              <a:solidFill>
                <a:srgbClr val="CE88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Rectangle 2975"/>
              <p:cNvSpPr>
                <a:spLocks noChangeArrowheads="1"/>
              </p:cNvSpPr>
              <p:nvPr/>
            </p:nvSpPr>
            <p:spPr bwMode="auto">
              <a:xfrm>
                <a:off x="3570" y="3654"/>
                <a:ext cx="2" cy="26"/>
              </a:xfrm>
              <a:prstGeom prst="rect">
                <a:avLst/>
              </a:prstGeom>
              <a:solidFill>
                <a:srgbClr val="C180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976"/>
              <p:cNvSpPr>
                <a:spLocks noEditPoints="1"/>
              </p:cNvSpPr>
              <p:nvPr/>
            </p:nvSpPr>
            <p:spPr bwMode="auto">
              <a:xfrm>
                <a:off x="3572" y="3656"/>
                <a:ext cx="2" cy="20"/>
              </a:xfrm>
              <a:custGeom>
                <a:avLst/>
                <a:gdLst>
                  <a:gd name="T0" fmla="*/ 0 w 2"/>
                  <a:gd name="T1" fmla="*/ 18 h 20"/>
                  <a:gd name="T2" fmla="*/ 0 w 2"/>
                  <a:gd name="T3" fmla="*/ 18 h 20"/>
                  <a:gd name="T4" fmla="*/ 0 w 2"/>
                  <a:gd name="T5" fmla="*/ 20 h 20"/>
                  <a:gd name="T6" fmla="*/ 0 w 2"/>
                  <a:gd name="T7" fmla="*/ 20 h 20"/>
                  <a:gd name="T8" fmla="*/ 0 w 2"/>
                  <a:gd name="T9" fmla="*/ 20 h 20"/>
                  <a:gd name="T10" fmla="*/ 0 w 2"/>
                  <a:gd name="T11" fmla="*/ 20 h 20"/>
                  <a:gd name="T12" fmla="*/ 2 w 2"/>
                  <a:gd name="T13" fmla="*/ 20 h 20"/>
                  <a:gd name="T14" fmla="*/ 2 w 2"/>
                  <a:gd name="T15" fmla="*/ 20 h 20"/>
                  <a:gd name="T16" fmla="*/ 0 w 2"/>
                  <a:gd name="T17" fmla="*/ 18 h 20"/>
                  <a:gd name="T18" fmla="*/ 0 w 2"/>
                  <a:gd name="T19" fmla="*/ 18 h 20"/>
                  <a:gd name="T20" fmla="*/ 0 w 2"/>
                  <a:gd name="T21" fmla="*/ 0 h 20"/>
                  <a:gd name="T22" fmla="*/ 0 w 2"/>
                  <a:gd name="T23" fmla="*/ 0 h 20"/>
                  <a:gd name="T24" fmla="*/ 0 w 2"/>
                  <a:gd name="T25" fmla="*/ 2 h 20"/>
                  <a:gd name="T26" fmla="*/ 0 w 2"/>
                  <a:gd name="T27" fmla="*/ 2 h 20"/>
                  <a:gd name="T28" fmla="*/ 0 w 2"/>
                  <a:gd name="T29" fmla="*/ 4 h 20"/>
                  <a:gd name="T30" fmla="*/ 0 w 2"/>
                  <a:gd name="T31" fmla="*/ 4 h 20"/>
                  <a:gd name="T32" fmla="*/ 2 w 2"/>
                  <a:gd name="T33" fmla="*/ 2 h 20"/>
                  <a:gd name="T34" fmla="*/ 2 w 2"/>
                  <a:gd name="T35" fmla="*/ 2 h 20"/>
                  <a:gd name="T36" fmla="*/ 0 w 2"/>
                  <a:gd name="T37" fmla="*/ 0 h 20"/>
                  <a:gd name="T38" fmla="*/ 0 w 2"/>
                  <a:gd name="T39" fmla="*/ 0 h 20"/>
                  <a:gd name="T40" fmla="*/ 0 w 2"/>
                  <a:gd name="T41" fmla="*/ 10 h 20"/>
                  <a:gd name="T42" fmla="*/ 0 w 2"/>
                  <a:gd name="T43" fmla="*/ 10 h 20"/>
                  <a:gd name="T44" fmla="*/ 0 w 2"/>
                  <a:gd name="T45" fmla="*/ 10 h 20"/>
                  <a:gd name="T46" fmla="*/ 0 w 2"/>
                  <a:gd name="T47" fmla="*/ 10 h 20"/>
                  <a:gd name="T48" fmla="*/ 0 w 2"/>
                  <a:gd name="T49" fmla="*/ 12 h 20"/>
                  <a:gd name="T50" fmla="*/ 0 w 2"/>
                  <a:gd name="T51" fmla="*/ 12 h 20"/>
                  <a:gd name="T52" fmla="*/ 2 w 2"/>
                  <a:gd name="T53" fmla="*/ 10 h 20"/>
                  <a:gd name="T54" fmla="*/ 2 w 2"/>
                  <a:gd name="T55" fmla="*/ 10 h 20"/>
                  <a:gd name="T56" fmla="*/ 0 w 2"/>
                  <a:gd name="T57" fmla="*/ 10 h 20"/>
                  <a:gd name="T58" fmla="*/ 0 w 2"/>
                  <a:gd name="T5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" h="20">
                    <a:moveTo>
                      <a:pt x="0" y="18"/>
                    </a:move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9BC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977"/>
              <p:cNvSpPr>
                <a:spLocks noEditPoints="1"/>
              </p:cNvSpPr>
              <p:nvPr/>
            </p:nvSpPr>
            <p:spPr bwMode="auto">
              <a:xfrm>
                <a:off x="3572" y="3656"/>
                <a:ext cx="0" cy="20"/>
              </a:xfrm>
              <a:custGeom>
                <a:avLst/>
                <a:gdLst>
                  <a:gd name="T0" fmla="*/ 18 h 20"/>
                  <a:gd name="T1" fmla="*/ 18 h 20"/>
                  <a:gd name="T2" fmla="*/ 20 h 20"/>
                  <a:gd name="T3" fmla="*/ 20 h 20"/>
                  <a:gd name="T4" fmla="*/ 20 h 20"/>
                  <a:gd name="T5" fmla="*/ 20 h 20"/>
                  <a:gd name="T6" fmla="*/ 18 h 20"/>
                  <a:gd name="T7" fmla="*/ 18 h 20"/>
                  <a:gd name="T8" fmla="*/ 12 h 20"/>
                  <a:gd name="T9" fmla="*/ 10 h 20"/>
                  <a:gd name="T10" fmla="*/ 10 h 20"/>
                  <a:gd name="T11" fmla="*/ 10 h 20"/>
                  <a:gd name="T12" fmla="*/ 10 h 20"/>
                  <a:gd name="T13" fmla="*/ 10 h 20"/>
                  <a:gd name="T14" fmla="*/ 12 h 20"/>
                  <a:gd name="T15" fmla="*/ 12 h 20"/>
                  <a:gd name="T16" fmla="*/ 4 h 20"/>
                  <a:gd name="T17" fmla="*/ 0 h 20"/>
                  <a:gd name="T18" fmla="*/ 0 h 20"/>
                  <a:gd name="T19" fmla="*/ 0 h 20"/>
                  <a:gd name="T20" fmla="*/ 2 h 20"/>
                  <a:gd name="T21" fmla="*/ 2 h 20"/>
                  <a:gd name="T22" fmla="*/ 4 h 20"/>
                  <a:gd name="T23" fmla="*/ 4 h 2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</a:cxnLst>
                <a:rect l="0" t="0" r="r" b="b"/>
                <a:pathLst>
                  <a:path h="20">
                    <a:moveTo>
                      <a:pt x="0" y="18"/>
                    </a:move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0" y="12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  <a:moveTo>
                      <a:pt x="0" y="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AA8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Rectangle 2978"/>
              <p:cNvSpPr>
                <a:spLocks noChangeArrowheads="1"/>
              </p:cNvSpPr>
              <p:nvPr/>
            </p:nvSpPr>
            <p:spPr bwMode="auto">
              <a:xfrm>
                <a:off x="1206" y="3554"/>
                <a:ext cx="128" cy="126"/>
              </a:xfrm>
              <a:prstGeom prst="rect">
                <a:avLst/>
              </a:prstGeom>
              <a:solidFill>
                <a:srgbClr val="FBB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2979"/>
              <p:cNvSpPr/>
              <p:nvPr/>
            </p:nvSpPr>
            <p:spPr bwMode="auto">
              <a:xfrm>
                <a:off x="1238" y="3576"/>
                <a:ext cx="64" cy="74"/>
              </a:xfrm>
              <a:custGeom>
                <a:avLst/>
                <a:gdLst>
                  <a:gd name="T0" fmla="*/ 32 w 64"/>
                  <a:gd name="T1" fmla="*/ 0 h 74"/>
                  <a:gd name="T2" fmla="*/ 32 w 64"/>
                  <a:gd name="T3" fmla="*/ 0 h 74"/>
                  <a:gd name="T4" fmla="*/ 42 w 64"/>
                  <a:gd name="T5" fmla="*/ 2 h 74"/>
                  <a:gd name="T6" fmla="*/ 48 w 64"/>
                  <a:gd name="T7" fmla="*/ 4 h 74"/>
                  <a:gd name="T8" fmla="*/ 54 w 64"/>
                  <a:gd name="T9" fmla="*/ 10 h 74"/>
                  <a:gd name="T10" fmla="*/ 58 w 64"/>
                  <a:gd name="T11" fmla="*/ 16 h 74"/>
                  <a:gd name="T12" fmla="*/ 62 w 64"/>
                  <a:gd name="T13" fmla="*/ 24 h 74"/>
                  <a:gd name="T14" fmla="*/ 64 w 64"/>
                  <a:gd name="T15" fmla="*/ 32 h 74"/>
                  <a:gd name="T16" fmla="*/ 64 w 64"/>
                  <a:gd name="T17" fmla="*/ 52 h 74"/>
                  <a:gd name="T18" fmla="*/ 64 w 64"/>
                  <a:gd name="T19" fmla="*/ 52 h 74"/>
                  <a:gd name="T20" fmla="*/ 64 w 64"/>
                  <a:gd name="T21" fmla="*/ 56 h 74"/>
                  <a:gd name="T22" fmla="*/ 62 w 64"/>
                  <a:gd name="T23" fmla="*/ 60 h 74"/>
                  <a:gd name="T24" fmla="*/ 56 w 64"/>
                  <a:gd name="T25" fmla="*/ 66 h 74"/>
                  <a:gd name="T26" fmla="*/ 48 w 64"/>
                  <a:gd name="T27" fmla="*/ 70 h 74"/>
                  <a:gd name="T28" fmla="*/ 42 w 64"/>
                  <a:gd name="T29" fmla="*/ 74 h 74"/>
                  <a:gd name="T30" fmla="*/ 24 w 64"/>
                  <a:gd name="T31" fmla="*/ 74 h 74"/>
                  <a:gd name="T32" fmla="*/ 24 w 64"/>
                  <a:gd name="T33" fmla="*/ 74 h 74"/>
                  <a:gd name="T34" fmla="*/ 16 w 64"/>
                  <a:gd name="T35" fmla="*/ 70 h 74"/>
                  <a:gd name="T36" fmla="*/ 10 w 64"/>
                  <a:gd name="T37" fmla="*/ 66 h 74"/>
                  <a:gd name="T38" fmla="*/ 4 w 64"/>
                  <a:gd name="T39" fmla="*/ 60 h 74"/>
                  <a:gd name="T40" fmla="*/ 2 w 64"/>
                  <a:gd name="T41" fmla="*/ 56 h 74"/>
                  <a:gd name="T42" fmla="*/ 0 w 64"/>
                  <a:gd name="T43" fmla="*/ 52 h 74"/>
                  <a:gd name="T44" fmla="*/ 0 w 64"/>
                  <a:gd name="T45" fmla="*/ 52 h 74"/>
                  <a:gd name="T46" fmla="*/ 2 w 64"/>
                  <a:gd name="T47" fmla="*/ 32 h 74"/>
                  <a:gd name="T48" fmla="*/ 4 w 64"/>
                  <a:gd name="T49" fmla="*/ 24 h 74"/>
                  <a:gd name="T50" fmla="*/ 8 w 64"/>
                  <a:gd name="T51" fmla="*/ 16 h 74"/>
                  <a:gd name="T52" fmla="*/ 12 w 64"/>
                  <a:gd name="T53" fmla="*/ 10 h 74"/>
                  <a:gd name="T54" fmla="*/ 18 w 64"/>
                  <a:gd name="T55" fmla="*/ 4 h 74"/>
                  <a:gd name="T56" fmla="*/ 24 w 64"/>
                  <a:gd name="T57" fmla="*/ 2 h 74"/>
                  <a:gd name="T58" fmla="*/ 32 w 64"/>
                  <a:gd name="T59" fmla="*/ 0 h 74"/>
                  <a:gd name="T60" fmla="*/ 32 w 64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74">
                    <a:moveTo>
                      <a:pt x="32" y="0"/>
                    </a:moveTo>
                    <a:lnTo>
                      <a:pt x="32" y="0"/>
                    </a:lnTo>
                    <a:lnTo>
                      <a:pt x="42" y="2"/>
                    </a:lnTo>
                    <a:lnTo>
                      <a:pt x="48" y="4"/>
                    </a:lnTo>
                    <a:lnTo>
                      <a:pt x="54" y="10"/>
                    </a:lnTo>
                    <a:lnTo>
                      <a:pt x="58" y="16"/>
                    </a:lnTo>
                    <a:lnTo>
                      <a:pt x="62" y="24"/>
                    </a:lnTo>
                    <a:lnTo>
                      <a:pt x="64" y="3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2" y="60"/>
                    </a:lnTo>
                    <a:lnTo>
                      <a:pt x="56" y="66"/>
                    </a:lnTo>
                    <a:lnTo>
                      <a:pt x="48" y="70"/>
                    </a:lnTo>
                    <a:lnTo>
                      <a:pt x="42" y="74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2980"/>
              <p:cNvSpPr/>
              <p:nvPr/>
            </p:nvSpPr>
            <p:spPr bwMode="auto">
              <a:xfrm>
                <a:off x="1238" y="3576"/>
                <a:ext cx="32" cy="74"/>
              </a:xfrm>
              <a:custGeom>
                <a:avLst/>
                <a:gdLst>
                  <a:gd name="T0" fmla="*/ 32 w 32"/>
                  <a:gd name="T1" fmla="*/ 74 h 74"/>
                  <a:gd name="T2" fmla="*/ 24 w 32"/>
                  <a:gd name="T3" fmla="*/ 74 h 74"/>
                  <a:gd name="T4" fmla="*/ 24 w 32"/>
                  <a:gd name="T5" fmla="*/ 74 h 74"/>
                  <a:gd name="T6" fmla="*/ 16 w 32"/>
                  <a:gd name="T7" fmla="*/ 70 h 74"/>
                  <a:gd name="T8" fmla="*/ 10 w 32"/>
                  <a:gd name="T9" fmla="*/ 66 h 74"/>
                  <a:gd name="T10" fmla="*/ 4 w 32"/>
                  <a:gd name="T11" fmla="*/ 60 h 74"/>
                  <a:gd name="T12" fmla="*/ 2 w 32"/>
                  <a:gd name="T13" fmla="*/ 56 h 74"/>
                  <a:gd name="T14" fmla="*/ 0 w 32"/>
                  <a:gd name="T15" fmla="*/ 52 h 74"/>
                  <a:gd name="T16" fmla="*/ 0 w 32"/>
                  <a:gd name="T17" fmla="*/ 52 h 74"/>
                  <a:gd name="T18" fmla="*/ 2 w 32"/>
                  <a:gd name="T19" fmla="*/ 32 h 74"/>
                  <a:gd name="T20" fmla="*/ 4 w 32"/>
                  <a:gd name="T21" fmla="*/ 24 h 74"/>
                  <a:gd name="T22" fmla="*/ 8 w 32"/>
                  <a:gd name="T23" fmla="*/ 16 h 74"/>
                  <a:gd name="T24" fmla="*/ 12 w 32"/>
                  <a:gd name="T25" fmla="*/ 10 h 74"/>
                  <a:gd name="T26" fmla="*/ 18 w 32"/>
                  <a:gd name="T27" fmla="*/ 4 h 74"/>
                  <a:gd name="T28" fmla="*/ 24 w 32"/>
                  <a:gd name="T29" fmla="*/ 2 h 74"/>
                  <a:gd name="T30" fmla="*/ 32 w 32"/>
                  <a:gd name="T31" fmla="*/ 0 h 74"/>
                  <a:gd name="T32" fmla="*/ 32 w 32"/>
                  <a:gd name="T3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74">
                    <a:moveTo>
                      <a:pt x="32" y="74"/>
                    </a:moveTo>
                    <a:lnTo>
                      <a:pt x="24" y="74"/>
                    </a:lnTo>
                    <a:lnTo>
                      <a:pt x="24" y="74"/>
                    </a:lnTo>
                    <a:lnTo>
                      <a:pt x="16" y="70"/>
                    </a:lnTo>
                    <a:lnTo>
                      <a:pt x="10" y="66"/>
                    </a:lnTo>
                    <a:lnTo>
                      <a:pt x="4" y="60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2981"/>
              <p:cNvSpPr/>
              <p:nvPr/>
            </p:nvSpPr>
            <p:spPr bwMode="auto">
              <a:xfrm>
                <a:off x="1224" y="3640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4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2 h 40"/>
                  <a:gd name="T34" fmla="*/ 4 w 92"/>
                  <a:gd name="T35" fmla="*/ 10 h 40"/>
                  <a:gd name="T36" fmla="*/ 10 w 92"/>
                  <a:gd name="T37" fmla="*/ 8 h 40"/>
                  <a:gd name="T38" fmla="*/ 22 w 92"/>
                  <a:gd name="T39" fmla="*/ 4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D3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2982"/>
              <p:cNvSpPr/>
              <p:nvPr/>
            </p:nvSpPr>
            <p:spPr bwMode="auto">
              <a:xfrm>
                <a:off x="1224" y="3640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2 h 40"/>
                  <a:gd name="T12" fmla="*/ 4 w 46"/>
                  <a:gd name="T13" fmla="*/ 10 h 40"/>
                  <a:gd name="T14" fmla="*/ 10 w 46"/>
                  <a:gd name="T15" fmla="*/ 8 h 40"/>
                  <a:gd name="T16" fmla="*/ 22 w 46"/>
                  <a:gd name="T17" fmla="*/ 4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D72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Rectangle 2983"/>
              <p:cNvSpPr>
                <a:spLocks noChangeArrowheads="1"/>
              </p:cNvSpPr>
              <p:nvPr/>
            </p:nvSpPr>
            <p:spPr bwMode="auto">
              <a:xfrm>
                <a:off x="1260" y="3626"/>
                <a:ext cx="22" cy="14"/>
              </a:xfrm>
              <a:prstGeom prst="rect">
                <a:avLst/>
              </a:pr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Rectangle 2984"/>
              <p:cNvSpPr>
                <a:spLocks noChangeArrowheads="1"/>
              </p:cNvSpPr>
              <p:nvPr/>
            </p:nvSpPr>
            <p:spPr bwMode="auto">
              <a:xfrm>
                <a:off x="1260" y="3626"/>
                <a:ext cx="10" cy="14"/>
              </a:xfrm>
              <a:prstGeom prst="rect">
                <a:avLst/>
              </a:pr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2985"/>
              <p:cNvSpPr/>
              <p:nvPr/>
            </p:nvSpPr>
            <p:spPr bwMode="auto">
              <a:xfrm>
                <a:off x="1294" y="3594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2986"/>
              <p:cNvSpPr/>
              <p:nvPr/>
            </p:nvSpPr>
            <p:spPr bwMode="auto">
              <a:xfrm>
                <a:off x="1246" y="3594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2987"/>
              <p:cNvSpPr/>
              <p:nvPr/>
            </p:nvSpPr>
            <p:spPr bwMode="auto">
              <a:xfrm>
                <a:off x="1248" y="3570"/>
                <a:ext cx="46" cy="62"/>
              </a:xfrm>
              <a:custGeom>
                <a:avLst/>
                <a:gdLst>
                  <a:gd name="T0" fmla="*/ 0 w 46"/>
                  <a:gd name="T1" fmla="*/ 20 h 62"/>
                  <a:gd name="T2" fmla="*/ 0 w 46"/>
                  <a:gd name="T3" fmla="*/ 38 h 62"/>
                  <a:gd name="T4" fmla="*/ 0 w 46"/>
                  <a:gd name="T5" fmla="*/ 38 h 62"/>
                  <a:gd name="T6" fmla="*/ 2 w 46"/>
                  <a:gd name="T7" fmla="*/ 44 h 62"/>
                  <a:gd name="T8" fmla="*/ 8 w 46"/>
                  <a:gd name="T9" fmla="*/ 52 h 62"/>
                  <a:gd name="T10" fmla="*/ 16 w 46"/>
                  <a:gd name="T11" fmla="*/ 58 h 62"/>
                  <a:gd name="T12" fmla="*/ 20 w 46"/>
                  <a:gd name="T13" fmla="*/ 62 h 62"/>
                  <a:gd name="T14" fmla="*/ 22 w 46"/>
                  <a:gd name="T15" fmla="*/ 62 h 62"/>
                  <a:gd name="T16" fmla="*/ 22 w 46"/>
                  <a:gd name="T17" fmla="*/ 62 h 62"/>
                  <a:gd name="T18" fmla="*/ 26 w 46"/>
                  <a:gd name="T19" fmla="*/ 62 h 62"/>
                  <a:gd name="T20" fmla="*/ 30 w 46"/>
                  <a:gd name="T21" fmla="*/ 58 h 62"/>
                  <a:gd name="T22" fmla="*/ 38 w 46"/>
                  <a:gd name="T23" fmla="*/ 52 h 62"/>
                  <a:gd name="T24" fmla="*/ 44 w 46"/>
                  <a:gd name="T25" fmla="*/ 44 h 62"/>
                  <a:gd name="T26" fmla="*/ 46 w 46"/>
                  <a:gd name="T27" fmla="*/ 38 h 62"/>
                  <a:gd name="T28" fmla="*/ 46 w 46"/>
                  <a:gd name="T29" fmla="*/ 20 h 62"/>
                  <a:gd name="T30" fmla="*/ 46 w 46"/>
                  <a:gd name="T31" fmla="*/ 20 h 62"/>
                  <a:gd name="T32" fmla="*/ 44 w 46"/>
                  <a:gd name="T33" fmla="*/ 12 h 62"/>
                  <a:gd name="T34" fmla="*/ 38 w 46"/>
                  <a:gd name="T35" fmla="*/ 6 h 62"/>
                  <a:gd name="T36" fmla="*/ 32 w 46"/>
                  <a:gd name="T37" fmla="*/ 2 h 62"/>
                  <a:gd name="T38" fmla="*/ 22 w 46"/>
                  <a:gd name="T39" fmla="*/ 0 h 62"/>
                  <a:gd name="T40" fmla="*/ 22 w 46"/>
                  <a:gd name="T41" fmla="*/ 0 h 62"/>
                  <a:gd name="T42" fmla="*/ 14 w 46"/>
                  <a:gd name="T43" fmla="*/ 2 h 62"/>
                  <a:gd name="T44" fmla="*/ 8 w 46"/>
                  <a:gd name="T45" fmla="*/ 6 h 62"/>
                  <a:gd name="T46" fmla="*/ 2 w 46"/>
                  <a:gd name="T47" fmla="*/ 12 h 62"/>
                  <a:gd name="T48" fmla="*/ 0 w 46"/>
                  <a:gd name="T49" fmla="*/ 20 h 62"/>
                  <a:gd name="T50" fmla="*/ 0 w 46"/>
                  <a:gd name="T5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62"/>
                    </a:lnTo>
                    <a:lnTo>
                      <a:pt x="30" y="58"/>
                    </a:lnTo>
                    <a:lnTo>
                      <a:pt x="38" y="52"/>
                    </a:lnTo>
                    <a:lnTo>
                      <a:pt x="44" y="44"/>
                    </a:lnTo>
                    <a:lnTo>
                      <a:pt x="46" y="38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2988"/>
              <p:cNvSpPr/>
              <p:nvPr/>
            </p:nvSpPr>
            <p:spPr bwMode="auto">
              <a:xfrm>
                <a:off x="1248" y="3570"/>
                <a:ext cx="22" cy="62"/>
              </a:xfrm>
              <a:custGeom>
                <a:avLst/>
                <a:gdLst>
                  <a:gd name="T0" fmla="*/ 0 w 22"/>
                  <a:gd name="T1" fmla="*/ 20 h 62"/>
                  <a:gd name="T2" fmla="*/ 0 w 22"/>
                  <a:gd name="T3" fmla="*/ 38 h 62"/>
                  <a:gd name="T4" fmla="*/ 0 w 22"/>
                  <a:gd name="T5" fmla="*/ 38 h 62"/>
                  <a:gd name="T6" fmla="*/ 2 w 22"/>
                  <a:gd name="T7" fmla="*/ 44 h 62"/>
                  <a:gd name="T8" fmla="*/ 8 w 22"/>
                  <a:gd name="T9" fmla="*/ 52 h 62"/>
                  <a:gd name="T10" fmla="*/ 16 w 22"/>
                  <a:gd name="T11" fmla="*/ 58 h 62"/>
                  <a:gd name="T12" fmla="*/ 20 w 22"/>
                  <a:gd name="T13" fmla="*/ 62 h 62"/>
                  <a:gd name="T14" fmla="*/ 22 w 22"/>
                  <a:gd name="T15" fmla="*/ 62 h 62"/>
                  <a:gd name="T16" fmla="*/ 22 w 22"/>
                  <a:gd name="T17" fmla="*/ 0 h 62"/>
                  <a:gd name="T18" fmla="*/ 22 w 22"/>
                  <a:gd name="T19" fmla="*/ 0 h 62"/>
                  <a:gd name="T20" fmla="*/ 22 w 22"/>
                  <a:gd name="T21" fmla="*/ 0 h 62"/>
                  <a:gd name="T22" fmla="*/ 14 w 22"/>
                  <a:gd name="T23" fmla="*/ 2 h 62"/>
                  <a:gd name="T24" fmla="*/ 8 w 22"/>
                  <a:gd name="T25" fmla="*/ 6 h 62"/>
                  <a:gd name="T26" fmla="*/ 2 w 22"/>
                  <a:gd name="T27" fmla="*/ 12 h 62"/>
                  <a:gd name="T28" fmla="*/ 0 w 22"/>
                  <a:gd name="T29" fmla="*/ 20 h 62"/>
                  <a:gd name="T30" fmla="*/ 0 w 22"/>
                  <a:gd name="T31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62">
                    <a:moveTo>
                      <a:pt x="0" y="20"/>
                    </a:moveTo>
                    <a:lnTo>
                      <a:pt x="0" y="38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8" y="52"/>
                    </a:lnTo>
                    <a:lnTo>
                      <a:pt x="16" y="58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2989"/>
              <p:cNvSpPr/>
              <p:nvPr/>
            </p:nvSpPr>
            <p:spPr bwMode="auto">
              <a:xfrm>
                <a:off x="1266" y="3618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0 h 2"/>
                  <a:gd name="T8" fmla="*/ 0 w 10"/>
                  <a:gd name="T9" fmla="*/ 0 h 2"/>
                  <a:gd name="T10" fmla="*/ 0 w 10"/>
                  <a:gd name="T11" fmla="*/ 0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0 h 2"/>
                  <a:gd name="T20" fmla="*/ 10 w 10"/>
                  <a:gd name="T21" fmla="*/ 0 h 2"/>
                  <a:gd name="T22" fmla="*/ 10 w 10"/>
                  <a:gd name="T23" fmla="*/ 0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2990"/>
              <p:cNvSpPr/>
              <p:nvPr/>
            </p:nvSpPr>
            <p:spPr bwMode="auto">
              <a:xfrm>
                <a:off x="1246" y="3566"/>
                <a:ext cx="48" cy="30"/>
              </a:xfrm>
              <a:custGeom>
                <a:avLst/>
                <a:gdLst>
                  <a:gd name="T0" fmla="*/ 16 w 48"/>
                  <a:gd name="T1" fmla="*/ 2 h 30"/>
                  <a:gd name="T2" fmla="*/ 16 w 48"/>
                  <a:gd name="T3" fmla="*/ 2 h 30"/>
                  <a:gd name="T4" fmla="*/ 8 w 48"/>
                  <a:gd name="T5" fmla="*/ 4 h 30"/>
                  <a:gd name="T6" fmla="*/ 2 w 48"/>
                  <a:gd name="T7" fmla="*/ 10 h 30"/>
                  <a:gd name="T8" fmla="*/ 0 w 48"/>
                  <a:gd name="T9" fmla="*/ 18 h 30"/>
                  <a:gd name="T10" fmla="*/ 2 w 48"/>
                  <a:gd name="T11" fmla="*/ 30 h 30"/>
                  <a:gd name="T12" fmla="*/ 2 w 48"/>
                  <a:gd name="T13" fmla="*/ 30 h 30"/>
                  <a:gd name="T14" fmla="*/ 10 w 48"/>
                  <a:gd name="T15" fmla="*/ 22 h 30"/>
                  <a:gd name="T16" fmla="*/ 16 w 48"/>
                  <a:gd name="T17" fmla="*/ 10 h 30"/>
                  <a:gd name="T18" fmla="*/ 16 w 48"/>
                  <a:gd name="T19" fmla="*/ 10 h 30"/>
                  <a:gd name="T20" fmla="*/ 22 w 48"/>
                  <a:gd name="T21" fmla="*/ 18 h 30"/>
                  <a:gd name="T22" fmla="*/ 32 w 48"/>
                  <a:gd name="T23" fmla="*/ 24 h 30"/>
                  <a:gd name="T24" fmla="*/ 42 w 48"/>
                  <a:gd name="T25" fmla="*/ 28 h 30"/>
                  <a:gd name="T26" fmla="*/ 48 w 48"/>
                  <a:gd name="T27" fmla="*/ 30 h 30"/>
                  <a:gd name="T28" fmla="*/ 48 w 48"/>
                  <a:gd name="T29" fmla="*/ 30 h 30"/>
                  <a:gd name="T30" fmla="*/ 48 w 48"/>
                  <a:gd name="T31" fmla="*/ 20 h 30"/>
                  <a:gd name="T32" fmla="*/ 48 w 48"/>
                  <a:gd name="T33" fmla="*/ 14 h 30"/>
                  <a:gd name="T34" fmla="*/ 44 w 48"/>
                  <a:gd name="T35" fmla="*/ 8 h 30"/>
                  <a:gd name="T36" fmla="*/ 40 w 48"/>
                  <a:gd name="T37" fmla="*/ 4 h 30"/>
                  <a:gd name="T38" fmla="*/ 34 w 48"/>
                  <a:gd name="T39" fmla="*/ 2 h 30"/>
                  <a:gd name="T40" fmla="*/ 28 w 48"/>
                  <a:gd name="T41" fmla="*/ 0 h 30"/>
                  <a:gd name="T42" fmla="*/ 22 w 48"/>
                  <a:gd name="T43" fmla="*/ 0 h 30"/>
                  <a:gd name="T44" fmla="*/ 16 w 48"/>
                  <a:gd name="T45" fmla="*/ 2 h 30"/>
                  <a:gd name="T46" fmla="*/ 16 w 48"/>
                  <a:gd name="T47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2" y="18"/>
                    </a:lnTo>
                    <a:lnTo>
                      <a:pt x="32" y="24"/>
                    </a:lnTo>
                    <a:lnTo>
                      <a:pt x="42" y="28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48" y="20"/>
                    </a:lnTo>
                    <a:lnTo>
                      <a:pt x="48" y="14"/>
                    </a:lnTo>
                    <a:lnTo>
                      <a:pt x="44" y="8"/>
                    </a:ln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2991"/>
              <p:cNvSpPr/>
              <p:nvPr/>
            </p:nvSpPr>
            <p:spPr bwMode="auto">
              <a:xfrm>
                <a:off x="1246" y="3566"/>
                <a:ext cx="24" cy="30"/>
              </a:xfrm>
              <a:custGeom>
                <a:avLst/>
                <a:gdLst>
                  <a:gd name="T0" fmla="*/ 16 w 24"/>
                  <a:gd name="T1" fmla="*/ 2 h 30"/>
                  <a:gd name="T2" fmla="*/ 16 w 24"/>
                  <a:gd name="T3" fmla="*/ 2 h 30"/>
                  <a:gd name="T4" fmla="*/ 8 w 24"/>
                  <a:gd name="T5" fmla="*/ 4 h 30"/>
                  <a:gd name="T6" fmla="*/ 2 w 24"/>
                  <a:gd name="T7" fmla="*/ 10 h 30"/>
                  <a:gd name="T8" fmla="*/ 0 w 24"/>
                  <a:gd name="T9" fmla="*/ 18 h 30"/>
                  <a:gd name="T10" fmla="*/ 2 w 24"/>
                  <a:gd name="T11" fmla="*/ 30 h 30"/>
                  <a:gd name="T12" fmla="*/ 2 w 24"/>
                  <a:gd name="T13" fmla="*/ 30 h 30"/>
                  <a:gd name="T14" fmla="*/ 10 w 24"/>
                  <a:gd name="T15" fmla="*/ 22 h 30"/>
                  <a:gd name="T16" fmla="*/ 16 w 24"/>
                  <a:gd name="T17" fmla="*/ 10 h 30"/>
                  <a:gd name="T18" fmla="*/ 16 w 24"/>
                  <a:gd name="T19" fmla="*/ 10 h 30"/>
                  <a:gd name="T20" fmla="*/ 20 w 24"/>
                  <a:gd name="T21" fmla="*/ 16 h 30"/>
                  <a:gd name="T22" fmla="*/ 24 w 24"/>
                  <a:gd name="T23" fmla="*/ 20 h 30"/>
                  <a:gd name="T24" fmla="*/ 24 w 24"/>
                  <a:gd name="T25" fmla="*/ 0 h 30"/>
                  <a:gd name="T26" fmla="*/ 24 w 24"/>
                  <a:gd name="T27" fmla="*/ 0 h 30"/>
                  <a:gd name="T28" fmla="*/ 16 w 24"/>
                  <a:gd name="T29" fmla="*/ 2 h 30"/>
                  <a:gd name="T30" fmla="*/ 16 w 24"/>
                  <a:gd name="T3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0">
                    <a:moveTo>
                      <a:pt x="16" y="2"/>
                    </a:moveTo>
                    <a:lnTo>
                      <a:pt x="16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30"/>
                    </a:lnTo>
                    <a:lnTo>
                      <a:pt x="2" y="30"/>
                    </a:lnTo>
                    <a:lnTo>
                      <a:pt x="10" y="22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20" y="16"/>
                    </a:lnTo>
                    <a:lnTo>
                      <a:pt x="24" y="2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3328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Rectangle 2992"/>
              <p:cNvSpPr>
                <a:spLocks noChangeArrowheads="1"/>
              </p:cNvSpPr>
              <p:nvPr/>
            </p:nvSpPr>
            <p:spPr bwMode="auto">
              <a:xfrm>
                <a:off x="1260" y="3636"/>
                <a:ext cx="22" cy="4"/>
              </a:xfrm>
              <a:prstGeom prst="rect">
                <a:avLst/>
              </a:prstGeom>
              <a:solidFill>
                <a:srgbClr val="D32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Rectangle 2993"/>
              <p:cNvSpPr>
                <a:spLocks noChangeArrowheads="1"/>
              </p:cNvSpPr>
              <p:nvPr/>
            </p:nvSpPr>
            <p:spPr bwMode="auto">
              <a:xfrm>
                <a:off x="1260" y="3636"/>
                <a:ext cx="10" cy="4"/>
              </a:xfrm>
              <a:prstGeom prst="rect">
                <a:avLst/>
              </a:prstGeom>
              <a:solidFill>
                <a:srgbClr val="BD21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345" name="Picture 2994"/>
              <p:cNvPicPr>
                <a:picLocks noChangeAspect="1" noChangeArrowheads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8" y="2430"/>
                <a:ext cx="13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6" name="Picture 2995"/>
              <p:cNvPicPr>
                <a:picLocks noChangeAspect="1" noChangeArrowheads="1"/>
              </p:cNvPicPr>
              <p:nvPr/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8" y="2802"/>
                <a:ext cx="13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7" name="Picture 2996"/>
              <p:cNvPicPr>
                <a:picLocks noChangeAspect="1" noChangeArrowheads="1"/>
              </p:cNvPicPr>
              <p:nvPr/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8" y="3424"/>
                <a:ext cx="13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" name="Picture 2997"/>
              <p:cNvPicPr>
                <a:picLocks noChangeAspect="1" noChangeArrowheads="1"/>
              </p:cNvPicPr>
              <p:nvPr/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8" y="2554"/>
                <a:ext cx="138" cy="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" name="Rectangle 2998"/>
              <p:cNvSpPr>
                <a:spLocks noChangeArrowheads="1"/>
              </p:cNvSpPr>
              <p:nvPr/>
            </p:nvSpPr>
            <p:spPr bwMode="auto">
              <a:xfrm>
                <a:off x="1206" y="2934"/>
                <a:ext cx="128" cy="124"/>
              </a:xfrm>
              <a:prstGeom prst="rect">
                <a:avLst/>
              </a:prstGeom>
              <a:solidFill>
                <a:srgbClr val="42A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2999"/>
              <p:cNvSpPr/>
              <p:nvPr/>
            </p:nvSpPr>
            <p:spPr bwMode="auto">
              <a:xfrm>
                <a:off x="1294" y="2972"/>
                <a:ext cx="2" cy="14"/>
              </a:xfrm>
              <a:custGeom>
                <a:avLst/>
                <a:gdLst>
                  <a:gd name="T0" fmla="*/ 0 w 2"/>
                  <a:gd name="T1" fmla="*/ 14 h 14"/>
                  <a:gd name="T2" fmla="*/ 0 w 2"/>
                  <a:gd name="T3" fmla="*/ 14 h 14"/>
                  <a:gd name="T4" fmla="*/ 0 w 2"/>
                  <a:gd name="T5" fmla="*/ 0 h 14"/>
                  <a:gd name="T6" fmla="*/ 0 w 2"/>
                  <a:gd name="T7" fmla="*/ 0 h 14"/>
                  <a:gd name="T8" fmla="*/ 2 w 2"/>
                  <a:gd name="T9" fmla="*/ 2 h 14"/>
                  <a:gd name="T10" fmla="*/ 2 w 2"/>
                  <a:gd name="T11" fmla="*/ 6 h 14"/>
                  <a:gd name="T12" fmla="*/ 2 w 2"/>
                  <a:gd name="T13" fmla="*/ 6 h 14"/>
                  <a:gd name="T14" fmla="*/ 2 w 2"/>
                  <a:gd name="T15" fmla="*/ 10 h 14"/>
                  <a:gd name="T16" fmla="*/ 0 w 2"/>
                  <a:gd name="T17" fmla="*/ 14 h 14"/>
                  <a:gd name="T18" fmla="*/ 0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3000"/>
              <p:cNvSpPr/>
              <p:nvPr/>
            </p:nvSpPr>
            <p:spPr bwMode="auto">
              <a:xfrm>
                <a:off x="1246" y="2972"/>
                <a:ext cx="2" cy="14"/>
              </a:xfrm>
              <a:custGeom>
                <a:avLst/>
                <a:gdLst>
                  <a:gd name="T0" fmla="*/ 2 w 2"/>
                  <a:gd name="T1" fmla="*/ 14 h 14"/>
                  <a:gd name="T2" fmla="*/ 2 w 2"/>
                  <a:gd name="T3" fmla="*/ 14 h 14"/>
                  <a:gd name="T4" fmla="*/ 2 w 2"/>
                  <a:gd name="T5" fmla="*/ 0 h 14"/>
                  <a:gd name="T6" fmla="*/ 2 w 2"/>
                  <a:gd name="T7" fmla="*/ 0 h 14"/>
                  <a:gd name="T8" fmla="*/ 0 w 2"/>
                  <a:gd name="T9" fmla="*/ 2 h 14"/>
                  <a:gd name="T10" fmla="*/ 0 w 2"/>
                  <a:gd name="T11" fmla="*/ 6 h 14"/>
                  <a:gd name="T12" fmla="*/ 0 w 2"/>
                  <a:gd name="T13" fmla="*/ 6 h 14"/>
                  <a:gd name="T14" fmla="*/ 0 w 2"/>
                  <a:gd name="T15" fmla="*/ 10 h 14"/>
                  <a:gd name="T16" fmla="*/ 2 w 2"/>
                  <a:gd name="T17" fmla="*/ 14 h 14"/>
                  <a:gd name="T18" fmla="*/ 2 w 2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4">
                    <a:moveTo>
                      <a:pt x="2" y="14"/>
                    </a:move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3001"/>
              <p:cNvSpPr/>
              <p:nvPr/>
            </p:nvSpPr>
            <p:spPr bwMode="auto">
              <a:xfrm>
                <a:off x="1224" y="3018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8 w 92"/>
                  <a:gd name="T5" fmla="*/ 0 h 40"/>
                  <a:gd name="T6" fmla="*/ 58 w 92"/>
                  <a:gd name="T7" fmla="*/ 0 h 40"/>
                  <a:gd name="T8" fmla="*/ 72 w 92"/>
                  <a:gd name="T9" fmla="*/ 6 h 40"/>
                  <a:gd name="T10" fmla="*/ 82 w 92"/>
                  <a:gd name="T11" fmla="*/ 10 h 40"/>
                  <a:gd name="T12" fmla="*/ 90 w 92"/>
                  <a:gd name="T13" fmla="*/ 12 h 40"/>
                  <a:gd name="T14" fmla="*/ 92 w 92"/>
                  <a:gd name="T15" fmla="*/ 14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2 w 92"/>
                  <a:gd name="T33" fmla="*/ 14 h 40"/>
                  <a:gd name="T34" fmla="*/ 4 w 92"/>
                  <a:gd name="T35" fmla="*/ 12 h 40"/>
                  <a:gd name="T36" fmla="*/ 10 w 92"/>
                  <a:gd name="T37" fmla="*/ 10 h 40"/>
                  <a:gd name="T38" fmla="*/ 22 w 92"/>
                  <a:gd name="T39" fmla="*/ 6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72" y="6"/>
                    </a:lnTo>
                    <a:lnTo>
                      <a:pt x="82" y="10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52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3002"/>
              <p:cNvSpPr/>
              <p:nvPr/>
            </p:nvSpPr>
            <p:spPr bwMode="auto">
              <a:xfrm>
                <a:off x="1224" y="3018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2 w 46"/>
                  <a:gd name="T11" fmla="*/ 14 h 40"/>
                  <a:gd name="T12" fmla="*/ 4 w 46"/>
                  <a:gd name="T13" fmla="*/ 12 h 40"/>
                  <a:gd name="T14" fmla="*/ 10 w 46"/>
                  <a:gd name="T15" fmla="*/ 10 h 40"/>
                  <a:gd name="T16" fmla="*/ 22 w 46"/>
                  <a:gd name="T17" fmla="*/ 6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2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4F1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3003"/>
              <p:cNvSpPr/>
              <p:nvPr/>
            </p:nvSpPr>
            <p:spPr bwMode="auto">
              <a:xfrm>
                <a:off x="1264" y="3024"/>
                <a:ext cx="14" cy="34"/>
              </a:xfrm>
              <a:custGeom>
                <a:avLst/>
                <a:gdLst>
                  <a:gd name="T0" fmla="*/ 14 w 14"/>
                  <a:gd name="T1" fmla="*/ 34 h 34"/>
                  <a:gd name="T2" fmla="*/ 0 w 14"/>
                  <a:gd name="T3" fmla="*/ 34 h 34"/>
                  <a:gd name="T4" fmla="*/ 4 w 14"/>
                  <a:gd name="T5" fmla="*/ 10 h 34"/>
                  <a:gd name="T6" fmla="*/ 4 w 14"/>
                  <a:gd name="T7" fmla="*/ 10 h 34"/>
                  <a:gd name="T8" fmla="*/ 2 w 14"/>
                  <a:gd name="T9" fmla="*/ 8 h 34"/>
                  <a:gd name="T10" fmla="*/ 2 w 14"/>
                  <a:gd name="T11" fmla="*/ 8 h 34"/>
                  <a:gd name="T12" fmla="*/ 0 w 14"/>
                  <a:gd name="T13" fmla="*/ 2 h 34"/>
                  <a:gd name="T14" fmla="*/ 0 w 14"/>
                  <a:gd name="T15" fmla="*/ 2 h 34"/>
                  <a:gd name="T16" fmla="*/ 2 w 14"/>
                  <a:gd name="T17" fmla="*/ 0 h 34"/>
                  <a:gd name="T18" fmla="*/ 4 w 14"/>
                  <a:gd name="T19" fmla="*/ 0 h 34"/>
                  <a:gd name="T20" fmla="*/ 6 w 14"/>
                  <a:gd name="T21" fmla="*/ 0 h 34"/>
                  <a:gd name="T22" fmla="*/ 10 w 14"/>
                  <a:gd name="T23" fmla="*/ 0 h 34"/>
                  <a:gd name="T24" fmla="*/ 10 w 14"/>
                  <a:gd name="T25" fmla="*/ 0 h 34"/>
                  <a:gd name="T26" fmla="*/ 12 w 14"/>
                  <a:gd name="T27" fmla="*/ 0 h 34"/>
                  <a:gd name="T28" fmla="*/ 12 w 14"/>
                  <a:gd name="T29" fmla="*/ 2 h 34"/>
                  <a:gd name="T30" fmla="*/ 12 w 14"/>
                  <a:gd name="T31" fmla="*/ 8 h 34"/>
                  <a:gd name="T32" fmla="*/ 12 w 14"/>
                  <a:gd name="T33" fmla="*/ 8 h 34"/>
                  <a:gd name="T34" fmla="*/ 12 w 14"/>
                  <a:gd name="T35" fmla="*/ 8 h 34"/>
                  <a:gd name="T36" fmla="*/ 10 w 14"/>
                  <a:gd name="T37" fmla="*/ 10 h 34"/>
                  <a:gd name="T38" fmla="*/ 14 w 14"/>
                  <a:gd name="T3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34">
                    <a:moveTo>
                      <a:pt x="14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3004"/>
              <p:cNvSpPr/>
              <p:nvPr/>
            </p:nvSpPr>
            <p:spPr bwMode="auto">
              <a:xfrm>
                <a:off x="1264" y="3024"/>
                <a:ext cx="6" cy="34"/>
              </a:xfrm>
              <a:custGeom>
                <a:avLst/>
                <a:gdLst>
                  <a:gd name="T0" fmla="*/ 6 w 6"/>
                  <a:gd name="T1" fmla="*/ 34 h 34"/>
                  <a:gd name="T2" fmla="*/ 0 w 6"/>
                  <a:gd name="T3" fmla="*/ 34 h 34"/>
                  <a:gd name="T4" fmla="*/ 4 w 6"/>
                  <a:gd name="T5" fmla="*/ 10 h 34"/>
                  <a:gd name="T6" fmla="*/ 4 w 6"/>
                  <a:gd name="T7" fmla="*/ 10 h 34"/>
                  <a:gd name="T8" fmla="*/ 2 w 6"/>
                  <a:gd name="T9" fmla="*/ 8 h 34"/>
                  <a:gd name="T10" fmla="*/ 2 w 6"/>
                  <a:gd name="T11" fmla="*/ 8 h 34"/>
                  <a:gd name="T12" fmla="*/ 0 w 6"/>
                  <a:gd name="T13" fmla="*/ 2 h 34"/>
                  <a:gd name="T14" fmla="*/ 0 w 6"/>
                  <a:gd name="T15" fmla="*/ 2 h 34"/>
                  <a:gd name="T16" fmla="*/ 2 w 6"/>
                  <a:gd name="T17" fmla="*/ 0 h 34"/>
                  <a:gd name="T18" fmla="*/ 4 w 6"/>
                  <a:gd name="T19" fmla="*/ 0 h 34"/>
                  <a:gd name="T20" fmla="*/ 6 w 6"/>
                  <a:gd name="T21" fmla="*/ 0 h 34"/>
                  <a:gd name="T22" fmla="*/ 6 w 6"/>
                  <a:gd name="T2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4">
                    <a:moveTo>
                      <a:pt x="6" y="34"/>
                    </a:moveTo>
                    <a:lnTo>
                      <a:pt x="0" y="34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3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3005"/>
              <p:cNvSpPr/>
              <p:nvPr/>
            </p:nvSpPr>
            <p:spPr bwMode="auto">
              <a:xfrm>
                <a:off x="1268" y="3020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28 w 36"/>
                  <a:gd name="T5" fmla="*/ 4 h 38"/>
                  <a:gd name="T6" fmla="*/ 36 w 36"/>
                  <a:gd name="T7" fmla="*/ 6 h 38"/>
                  <a:gd name="T8" fmla="*/ 30 w 36"/>
                  <a:gd name="T9" fmla="*/ 38 h 38"/>
                  <a:gd name="T10" fmla="*/ 0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28" y="4"/>
                    </a:lnTo>
                    <a:lnTo>
                      <a:pt x="36" y="6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2E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3006"/>
              <p:cNvSpPr/>
              <p:nvPr/>
            </p:nvSpPr>
            <p:spPr bwMode="auto">
              <a:xfrm>
                <a:off x="1238" y="3020"/>
                <a:ext cx="36" cy="38"/>
              </a:xfrm>
              <a:custGeom>
                <a:avLst/>
                <a:gdLst>
                  <a:gd name="T0" fmla="*/ 18 w 36"/>
                  <a:gd name="T1" fmla="*/ 0 h 38"/>
                  <a:gd name="T2" fmla="*/ 18 w 36"/>
                  <a:gd name="T3" fmla="*/ 0 h 38"/>
                  <a:gd name="T4" fmla="*/ 8 w 36"/>
                  <a:gd name="T5" fmla="*/ 4 h 38"/>
                  <a:gd name="T6" fmla="*/ 0 w 36"/>
                  <a:gd name="T7" fmla="*/ 6 h 38"/>
                  <a:gd name="T8" fmla="*/ 6 w 36"/>
                  <a:gd name="T9" fmla="*/ 38 h 38"/>
                  <a:gd name="T10" fmla="*/ 36 w 36"/>
                  <a:gd name="T11" fmla="*/ 38 h 38"/>
                  <a:gd name="T12" fmla="*/ 18 w 36"/>
                  <a:gd name="T13" fmla="*/ 0 h 38"/>
                  <a:gd name="T14" fmla="*/ 18 w 3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8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6" y="38"/>
                    </a:lnTo>
                    <a:lnTo>
                      <a:pt x="36" y="38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6D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3007"/>
              <p:cNvSpPr/>
              <p:nvPr/>
            </p:nvSpPr>
            <p:spPr bwMode="auto">
              <a:xfrm>
                <a:off x="1260" y="3004"/>
                <a:ext cx="22" cy="20"/>
              </a:xfrm>
              <a:custGeom>
                <a:avLst/>
                <a:gdLst>
                  <a:gd name="T0" fmla="*/ 22 w 22"/>
                  <a:gd name="T1" fmla="*/ 0 h 20"/>
                  <a:gd name="T2" fmla="*/ 0 w 22"/>
                  <a:gd name="T3" fmla="*/ 0 h 20"/>
                  <a:gd name="T4" fmla="*/ 0 w 22"/>
                  <a:gd name="T5" fmla="*/ 14 h 20"/>
                  <a:gd name="T6" fmla="*/ 10 w 22"/>
                  <a:gd name="T7" fmla="*/ 20 h 20"/>
                  <a:gd name="T8" fmla="*/ 22 w 22"/>
                  <a:gd name="T9" fmla="*/ 14 h 20"/>
                  <a:gd name="T10" fmla="*/ 22 w 22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22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7C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3008"/>
              <p:cNvSpPr/>
              <p:nvPr/>
            </p:nvSpPr>
            <p:spPr bwMode="auto">
              <a:xfrm>
                <a:off x="1260" y="3004"/>
                <a:ext cx="10" cy="20"/>
              </a:xfrm>
              <a:custGeom>
                <a:avLst/>
                <a:gdLst>
                  <a:gd name="T0" fmla="*/ 10 w 10"/>
                  <a:gd name="T1" fmla="*/ 0 h 20"/>
                  <a:gd name="T2" fmla="*/ 0 w 10"/>
                  <a:gd name="T3" fmla="*/ 0 h 20"/>
                  <a:gd name="T4" fmla="*/ 0 w 10"/>
                  <a:gd name="T5" fmla="*/ 14 h 20"/>
                  <a:gd name="T6" fmla="*/ 10 w 10"/>
                  <a:gd name="T7" fmla="*/ 20 h 20"/>
                  <a:gd name="T8" fmla="*/ 10 w 10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1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3009"/>
              <p:cNvSpPr/>
              <p:nvPr/>
            </p:nvSpPr>
            <p:spPr bwMode="auto">
              <a:xfrm>
                <a:off x="1248" y="2946"/>
                <a:ext cx="46" cy="64"/>
              </a:xfrm>
              <a:custGeom>
                <a:avLst/>
                <a:gdLst>
                  <a:gd name="T0" fmla="*/ 24 w 46"/>
                  <a:gd name="T1" fmla="*/ 0 h 64"/>
                  <a:gd name="T2" fmla="*/ 22 w 46"/>
                  <a:gd name="T3" fmla="*/ 0 h 64"/>
                  <a:gd name="T4" fmla="*/ 22 w 46"/>
                  <a:gd name="T5" fmla="*/ 0 h 64"/>
                  <a:gd name="T6" fmla="*/ 12 w 46"/>
                  <a:gd name="T7" fmla="*/ 0 h 64"/>
                  <a:gd name="T8" fmla="*/ 6 w 46"/>
                  <a:gd name="T9" fmla="*/ 6 h 64"/>
                  <a:gd name="T10" fmla="*/ 2 w 46"/>
                  <a:gd name="T11" fmla="*/ 12 h 64"/>
                  <a:gd name="T12" fmla="*/ 0 w 46"/>
                  <a:gd name="T13" fmla="*/ 20 h 64"/>
                  <a:gd name="T14" fmla="*/ 0 w 46"/>
                  <a:gd name="T15" fmla="*/ 40 h 64"/>
                  <a:gd name="T16" fmla="*/ 0 w 46"/>
                  <a:gd name="T17" fmla="*/ 40 h 64"/>
                  <a:gd name="T18" fmla="*/ 2 w 46"/>
                  <a:gd name="T19" fmla="*/ 48 h 64"/>
                  <a:gd name="T20" fmla="*/ 8 w 46"/>
                  <a:gd name="T21" fmla="*/ 56 h 64"/>
                  <a:gd name="T22" fmla="*/ 16 w 46"/>
                  <a:gd name="T23" fmla="*/ 62 h 64"/>
                  <a:gd name="T24" fmla="*/ 22 w 46"/>
                  <a:gd name="T25" fmla="*/ 64 h 64"/>
                  <a:gd name="T26" fmla="*/ 22 w 46"/>
                  <a:gd name="T27" fmla="*/ 64 h 64"/>
                  <a:gd name="T28" fmla="*/ 30 w 46"/>
                  <a:gd name="T29" fmla="*/ 62 h 64"/>
                  <a:gd name="T30" fmla="*/ 38 w 46"/>
                  <a:gd name="T31" fmla="*/ 56 h 64"/>
                  <a:gd name="T32" fmla="*/ 44 w 46"/>
                  <a:gd name="T33" fmla="*/ 48 h 64"/>
                  <a:gd name="T34" fmla="*/ 46 w 46"/>
                  <a:gd name="T35" fmla="*/ 40 h 64"/>
                  <a:gd name="T36" fmla="*/ 46 w 46"/>
                  <a:gd name="T37" fmla="*/ 20 h 64"/>
                  <a:gd name="T38" fmla="*/ 46 w 46"/>
                  <a:gd name="T39" fmla="*/ 20 h 64"/>
                  <a:gd name="T40" fmla="*/ 44 w 46"/>
                  <a:gd name="T41" fmla="*/ 12 h 64"/>
                  <a:gd name="T42" fmla="*/ 40 w 46"/>
                  <a:gd name="T43" fmla="*/ 6 h 64"/>
                  <a:gd name="T44" fmla="*/ 32 w 46"/>
                  <a:gd name="T45" fmla="*/ 0 h 64"/>
                  <a:gd name="T46" fmla="*/ 24 w 46"/>
                  <a:gd name="T47" fmla="*/ 0 h 64"/>
                  <a:gd name="T48" fmla="*/ 24 w 46"/>
                  <a:gd name="T4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64">
                    <a:moveTo>
                      <a:pt x="24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30" y="62"/>
                    </a:lnTo>
                    <a:lnTo>
                      <a:pt x="38" y="56"/>
                    </a:lnTo>
                    <a:lnTo>
                      <a:pt x="44" y="48"/>
                    </a:lnTo>
                    <a:lnTo>
                      <a:pt x="46" y="40"/>
                    </a:lnTo>
                    <a:lnTo>
                      <a:pt x="46" y="20"/>
                    </a:lnTo>
                    <a:lnTo>
                      <a:pt x="46" y="20"/>
                    </a:lnTo>
                    <a:lnTo>
                      <a:pt x="44" y="12"/>
                    </a:lnTo>
                    <a:lnTo>
                      <a:pt x="40" y="6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E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3010"/>
              <p:cNvSpPr/>
              <p:nvPr/>
            </p:nvSpPr>
            <p:spPr bwMode="auto">
              <a:xfrm>
                <a:off x="1248" y="2946"/>
                <a:ext cx="22" cy="64"/>
              </a:xfrm>
              <a:custGeom>
                <a:avLst/>
                <a:gdLst>
                  <a:gd name="T0" fmla="*/ 22 w 22"/>
                  <a:gd name="T1" fmla="*/ 0 h 64"/>
                  <a:gd name="T2" fmla="*/ 22 w 22"/>
                  <a:gd name="T3" fmla="*/ 0 h 64"/>
                  <a:gd name="T4" fmla="*/ 22 w 22"/>
                  <a:gd name="T5" fmla="*/ 0 h 64"/>
                  <a:gd name="T6" fmla="*/ 12 w 22"/>
                  <a:gd name="T7" fmla="*/ 0 h 64"/>
                  <a:gd name="T8" fmla="*/ 6 w 22"/>
                  <a:gd name="T9" fmla="*/ 6 h 64"/>
                  <a:gd name="T10" fmla="*/ 2 w 22"/>
                  <a:gd name="T11" fmla="*/ 12 h 64"/>
                  <a:gd name="T12" fmla="*/ 0 w 22"/>
                  <a:gd name="T13" fmla="*/ 20 h 64"/>
                  <a:gd name="T14" fmla="*/ 0 w 22"/>
                  <a:gd name="T15" fmla="*/ 40 h 64"/>
                  <a:gd name="T16" fmla="*/ 0 w 22"/>
                  <a:gd name="T17" fmla="*/ 40 h 64"/>
                  <a:gd name="T18" fmla="*/ 2 w 22"/>
                  <a:gd name="T19" fmla="*/ 48 h 64"/>
                  <a:gd name="T20" fmla="*/ 8 w 22"/>
                  <a:gd name="T21" fmla="*/ 56 h 64"/>
                  <a:gd name="T22" fmla="*/ 16 w 22"/>
                  <a:gd name="T23" fmla="*/ 62 h 64"/>
                  <a:gd name="T24" fmla="*/ 22 w 22"/>
                  <a:gd name="T25" fmla="*/ 64 h 64"/>
                  <a:gd name="T26" fmla="*/ 22 w 22"/>
                  <a:gd name="T2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64">
                    <a:moveTo>
                      <a:pt x="22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8" y="56"/>
                    </a:lnTo>
                    <a:lnTo>
                      <a:pt x="16" y="62"/>
                    </a:lnTo>
                    <a:lnTo>
                      <a:pt x="22" y="6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1D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3011"/>
              <p:cNvSpPr/>
              <p:nvPr/>
            </p:nvSpPr>
            <p:spPr bwMode="auto">
              <a:xfrm>
                <a:off x="1266" y="2996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0 w 10"/>
                  <a:gd name="T3" fmla="*/ 0 h 2"/>
                  <a:gd name="T4" fmla="*/ 0 w 10"/>
                  <a:gd name="T5" fmla="*/ 0 h 2"/>
                  <a:gd name="T6" fmla="*/ 0 w 10"/>
                  <a:gd name="T7" fmla="*/ 2 h 2"/>
                  <a:gd name="T8" fmla="*/ 0 w 10"/>
                  <a:gd name="T9" fmla="*/ 2 h 2"/>
                  <a:gd name="T10" fmla="*/ 0 w 10"/>
                  <a:gd name="T11" fmla="*/ 2 h 2"/>
                  <a:gd name="T12" fmla="*/ 0 w 10"/>
                  <a:gd name="T13" fmla="*/ 2 h 2"/>
                  <a:gd name="T14" fmla="*/ 10 w 10"/>
                  <a:gd name="T15" fmla="*/ 2 h 2"/>
                  <a:gd name="T16" fmla="*/ 10 w 10"/>
                  <a:gd name="T17" fmla="*/ 2 h 2"/>
                  <a:gd name="T18" fmla="*/ 10 w 10"/>
                  <a:gd name="T19" fmla="*/ 2 h 2"/>
                  <a:gd name="T20" fmla="*/ 10 w 10"/>
                  <a:gd name="T21" fmla="*/ 2 h 2"/>
                  <a:gd name="T22" fmla="*/ 10 w 10"/>
                  <a:gd name="T23" fmla="*/ 2 h 2"/>
                  <a:gd name="T24" fmla="*/ 10 w 10"/>
                  <a:gd name="T25" fmla="*/ 0 h 2"/>
                  <a:gd name="T26" fmla="*/ 10 w 10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CBE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3012"/>
              <p:cNvSpPr/>
              <p:nvPr/>
            </p:nvSpPr>
            <p:spPr bwMode="auto">
              <a:xfrm>
                <a:off x="1270" y="3018"/>
                <a:ext cx="16" cy="16"/>
              </a:xfrm>
              <a:custGeom>
                <a:avLst/>
                <a:gdLst>
                  <a:gd name="T0" fmla="*/ 12 w 16"/>
                  <a:gd name="T1" fmla="*/ 0 h 16"/>
                  <a:gd name="T2" fmla="*/ 12 w 16"/>
                  <a:gd name="T3" fmla="*/ 0 h 16"/>
                  <a:gd name="T4" fmla="*/ 0 w 16"/>
                  <a:gd name="T5" fmla="*/ 6 h 16"/>
                  <a:gd name="T6" fmla="*/ 0 w 16"/>
                  <a:gd name="T7" fmla="*/ 6 h 16"/>
                  <a:gd name="T8" fmla="*/ 6 w 16"/>
                  <a:gd name="T9" fmla="*/ 12 h 16"/>
                  <a:gd name="T10" fmla="*/ 10 w 16"/>
                  <a:gd name="T11" fmla="*/ 16 h 16"/>
                  <a:gd name="T12" fmla="*/ 10 w 16"/>
                  <a:gd name="T13" fmla="*/ 16 h 16"/>
                  <a:gd name="T14" fmla="*/ 12 w 16"/>
                  <a:gd name="T15" fmla="*/ 12 h 16"/>
                  <a:gd name="T16" fmla="*/ 16 w 16"/>
                  <a:gd name="T17" fmla="*/ 2 h 16"/>
                  <a:gd name="T18" fmla="*/ 16 w 16"/>
                  <a:gd name="T19" fmla="*/ 2 h 16"/>
                  <a:gd name="T20" fmla="*/ 12 w 16"/>
                  <a:gd name="T21" fmla="*/ 0 h 16"/>
                  <a:gd name="T22" fmla="*/ 12 w 16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9338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3013"/>
              <p:cNvSpPr/>
              <p:nvPr/>
            </p:nvSpPr>
            <p:spPr bwMode="auto">
              <a:xfrm>
                <a:off x="1256" y="3018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4 w 14"/>
                  <a:gd name="T3" fmla="*/ 0 h 16"/>
                  <a:gd name="T4" fmla="*/ 14 w 14"/>
                  <a:gd name="T5" fmla="*/ 6 h 16"/>
                  <a:gd name="T6" fmla="*/ 14 w 14"/>
                  <a:gd name="T7" fmla="*/ 6 h 16"/>
                  <a:gd name="T8" fmla="*/ 10 w 14"/>
                  <a:gd name="T9" fmla="*/ 12 h 16"/>
                  <a:gd name="T10" fmla="*/ 6 w 14"/>
                  <a:gd name="T11" fmla="*/ 16 h 16"/>
                  <a:gd name="T12" fmla="*/ 6 w 14"/>
                  <a:gd name="T13" fmla="*/ 16 h 16"/>
                  <a:gd name="T14" fmla="*/ 4 w 14"/>
                  <a:gd name="T15" fmla="*/ 12 h 16"/>
                  <a:gd name="T16" fmla="*/ 0 w 14"/>
                  <a:gd name="T17" fmla="*/ 2 h 16"/>
                  <a:gd name="T18" fmla="*/ 0 w 14"/>
                  <a:gd name="T19" fmla="*/ 2 h 16"/>
                  <a:gd name="T20" fmla="*/ 4 w 14"/>
                  <a:gd name="T21" fmla="*/ 0 h 16"/>
                  <a:gd name="T22" fmla="*/ 4 w 14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4" y="0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0" y="12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4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122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3014"/>
              <p:cNvSpPr/>
              <p:nvPr/>
            </p:nvSpPr>
            <p:spPr bwMode="auto">
              <a:xfrm>
                <a:off x="1238" y="2942"/>
                <a:ext cx="56" cy="32"/>
              </a:xfrm>
              <a:custGeom>
                <a:avLst/>
                <a:gdLst>
                  <a:gd name="T0" fmla="*/ 40 w 56"/>
                  <a:gd name="T1" fmla="*/ 16 h 32"/>
                  <a:gd name="T2" fmla="*/ 40 w 56"/>
                  <a:gd name="T3" fmla="*/ 16 h 32"/>
                  <a:gd name="T4" fmla="*/ 36 w 56"/>
                  <a:gd name="T5" fmla="*/ 24 h 32"/>
                  <a:gd name="T6" fmla="*/ 28 w 56"/>
                  <a:gd name="T7" fmla="*/ 28 h 32"/>
                  <a:gd name="T8" fmla="*/ 28 w 56"/>
                  <a:gd name="T9" fmla="*/ 28 h 32"/>
                  <a:gd name="T10" fmla="*/ 22 w 56"/>
                  <a:gd name="T11" fmla="*/ 30 h 32"/>
                  <a:gd name="T12" fmla="*/ 12 w 56"/>
                  <a:gd name="T13" fmla="*/ 32 h 32"/>
                  <a:gd name="T14" fmla="*/ 6 w 56"/>
                  <a:gd name="T15" fmla="*/ 30 h 32"/>
                  <a:gd name="T16" fmla="*/ 2 w 56"/>
                  <a:gd name="T17" fmla="*/ 30 h 32"/>
                  <a:gd name="T18" fmla="*/ 0 w 56"/>
                  <a:gd name="T19" fmla="*/ 28 h 32"/>
                  <a:gd name="T20" fmla="*/ 0 w 56"/>
                  <a:gd name="T21" fmla="*/ 28 h 32"/>
                  <a:gd name="T22" fmla="*/ 6 w 56"/>
                  <a:gd name="T23" fmla="*/ 26 h 32"/>
                  <a:gd name="T24" fmla="*/ 8 w 56"/>
                  <a:gd name="T25" fmla="*/ 24 h 32"/>
                  <a:gd name="T26" fmla="*/ 8 w 56"/>
                  <a:gd name="T27" fmla="*/ 24 h 32"/>
                  <a:gd name="T28" fmla="*/ 4 w 56"/>
                  <a:gd name="T29" fmla="*/ 24 h 32"/>
                  <a:gd name="T30" fmla="*/ 0 w 56"/>
                  <a:gd name="T31" fmla="*/ 22 h 32"/>
                  <a:gd name="T32" fmla="*/ 0 w 56"/>
                  <a:gd name="T33" fmla="*/ 22 h 32"/>
                  <a:gd name="T34" fmla="*/ 6 w 56"/>
                  <a:gd name="T35" fmla="*/ 20 h 32"/>
                  <a:gd name="T36" fmla="*/ 8 w 56"/>
                  <a:gd name="T37" fmla="*/ 18 h 32"/>
                  <a:gd name="T38" fmla="*/ 10 w 56"/>
                  <a:gd name="T39" fmla="*/ 14 h 32"/>
                  <a:gd name="T40" fmla="*/ 10 w 56"/>
                  <a:gd name="T41" fmla="*/ 14 h 32"/>
                  <a:gd name="T42" fmla="*/ 10 w 56"/>
                  <a:gd name="T43" fmla="*/ 14 h 32"/>
                  <a:gd name="T44" fmla="*/ 12 w 56"/>
                  <a:gd name="T45" fmla="*/ 8 h 32"/>
                  <a:gd name="T46" fmla="*/ 16 w 56"/>
                  <a:gd name="T47" fmla="*/ 4 h 32"/>
                  <a:gd name="T48" fmla="*/ 24 w 56"/>
                  <a:gd name="T49" fmla="*/ 2 h 32"/>
                  <a:gd name="T50" fmla="*/ 32 w 56"/>
                  <a:gd name="T51" fmla="*/ 0 h 32"/>
                  <a:gd name="T52" fmla="*/ 32 w 56"/>
                  <a:gd name="T53" fmla="*/ 0 h 32"/>
                  <a:gd name="T54" fmla="*/ 46 w 56"/>
                  <a:gd name="T55" fmla="*/ 2 h 32"/>
                  <a:gd name="T56" fmla="*/ 50 w 56"/>
                  <a:gd name="T57" fmla="*/ 4 h 32"/>
                  <a:gd name="T58" fmla="*/ 54 w 56"/>
                  <a:gd name="T59" fmla="*/ 8 h 32"/>
                  <a:gd name="T60" fmla="*/ 56 w 56"/>
                  <a:gd name="T61" fmla="*/ 12 h 32"/>
                  <a:gd name="T62" fmla="*/ 56 w 56"/>
                  <a:gd name="T63" fmla="*/ 18 h 32"/>
                  <a:gd name="T64" fmla="*/ 56 w 56"/>
                  <a:gd name="T65" fmla="*/ 30 h 32"/>
                  <a:gd name="T66" fmla="*/ 56 w 56"/>
                  <a:gd name="T67" fmla="*/ 30 h 32"/>
                  <a:gd name="T68" fmla="*/ 54 w 56"/>
                  <a:gd name="T69" fmla="*/ 26 h 32"/>
                  <a:gd name="T70" fmla="*/ 50 w 56"/>
                  <a:gd name="T71" fmla="*/ 22 h 32"/>
                  <a:gd name="T72" fmla="*/ 46 w 56"/>
                  <a:gd name="T73" fmla="*/ 18 h 32"/>
                  <a:gd name="T74" fmla="*/ 40 w 56"/>
                  <a:gd name="T75" fmla="*/ 16 h 32"/>
                  <a:gd name="T76" fmla="*/ 40 w 56"/>
                  <a:gd name="T77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6" h="32">
                    <a:moveTo>
                      <a:pt x="40" y="16"/>
                    </a:moveTo>
                    <a:lnTo>
                      <a:pt x="40" y="16"/>
                    </a:lnTo>
                    <a:lnTo>
                      <a:pt x="36" y="24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2" y="30"/>
                    </a:lnTo>
                    <a:lnTo>
                      <a:pt x="12" y="32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8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46" y="2"/>
                    </a:lnTo>
                    <a:lnTo>
                      <a:pt x="50" y="4"/>
                    </a:lnTo>
                    <a:lnTo>
                      <a:pt x="54" y="8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30"/>
                    </a:lnTo>
                    <a:lnTo>
                      <a:pt x="56" y="30"/>
                    </a:lnTo>
                    <a:lnTo>
                      <a:pt x="54" y="26"/>
                    </a:lnTo>
                    <a:lnTo>
                      <a:pt x="50" y="22"/>
                    </a:lnTo>
                    <a:lnTo>
                      <a:pt x="46" y="18"/>
                    </a:lnTo>
                    <a:lnTo>
                      <a:pt x="40" y="16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3015"/>
              <p:cNvSpPr/>
              <p:nvPr/>
            </p:nvSpPr>
            <p:spPr bwMode="auto">
              <a:xfrm>
                <a:off x="1238" y="2942"/>
                <a:ext cx="32" cy="32"/>
              </a:xfrm>
              <a:custGeom>
                <a:avLst/>
                <a:gdLst>
                  <a:gd name="T0" fmla="*/ 32 w 32"/>
                  <a:gd name="T1" fmla="*/ 26 h 32"/>
                  <a:gd name="T2" fmla="*/ 32 w 32"/>
                  <a:gd name="T3" fmla="*/ 26 h 32"/>
                  <a:gd name="T4" fmla="*/ 28 w 32"/>
                  <a:gd name="T5" fmla="*/ 28 h 32"/>
                  <a:gd name="T6" fmla="*/ 28 w 32"/>
                  <a:gd name="T7" fmla="*/ 28 h 32"/>
                  <a:gd name="T8" fmla="*/ 22 w 32"/>
                  <a:gd name="T9" fmla="*/ 30 h 32"/>
                  <a:gd name="T10" fmla="*/ 12 w 32"/>
                  <a:gd name="T11" fmla="*/ 32 h 32"/>
                  <a:gd name="T12" fmla="*/ 6 w 32"/>
                  <a:gd name="T13" fmla="*/ 30 h 32"/>
                  <a:gd name="T14" fmla="*/ 2 w 32"/>
                  <a:gd name="T15" fmla="*/ 30 h 32"/>
                  <a:gd name="T16" fmla="*/ 0 w 32"/>
                  <a:gd name="T17" fmla="*/ 28 h 32"/>
                  <a:gd name="T18" fmla="*/ 0 w 32"/>
                  <a:gd name="T19" fmla="*/ 28 h 32"/>
                  <a:gd name="T20" fmla="*/ 6 w 32"/>
                  <a:gd name="T21" fmla="*/ 26 h 32"/>
                  <a:gd name="T22" fmla="*/ 8 w 32"/>
                  <a:gd name="T23" fmla="*/ 24 h 32"/>
                  <a:gd name="T24" fmla="*/ 8 w 32"/>
                  <a:gd name="T25" fmla="*/ 24 h 32"/>
                  <a:gd name="T26" fmla="*/ 4 w 32"/>
                  <a:gd name="T27" fmla="*/ 24 h 32"/>
                  <a:gd name="T28" fmla="*/ 0 w 32"/>
                  <a:gd name="T29" fmla="*/ 22 h 32"/>
                  <a:gd name="T30" fmla="*/ 0 w 32"/>
                  <a:gd name="T31" fmla="*/ 22 h 32"/>
                  <a:gd name="T32" fmla="*/ 6 w 32"/>
                  <a:gd name="T33" fmla="*/ 20 h 32"/>
                  <a:gd name="T34" fmla="*/ 8 w 32"/>
                  <a:gd name="T35" fmla="*/ 18 h 32"/>
                  <a:gd name="T36" fmla="*/ 10 w 32"/>
                  <a:gd name="T37" fmla="*/ 14 h 32"/>
                  <a:gd name="T38" fmla="*/ 10 w 32"/>
                  <a:gd name="T39" fmla="*/ 14 h 32"/>
                  <a:gd name="T40" fmla="*/ 10 w 32"/>
                  <a:gd name="T41" fmla="*/ 14 h 32"/>
                  <a:gd name="T42" fmla="*/ 12 w 32"/>
                  <a:gd name="T43" fmla="*/ 8 h 32"/>
                  <a:gd name="T44" fmla="*/ 16 w 32"/>
                  <a:gd name="T45" fmla="*/ 4 h 32"/>
                  <a:gd name="T46" fmla="*/ 24 w 32"/>
                  <a:gd name="T47" fmla="*/ 2 h 32"/>
                  <a:gd name="T48" fmla="*/ 32 w 32"/>
                  <a:gd name="T49" fmla="*/ 0 h 32"/>
                  <a:gd name="T50" fmla="*/ 32 w 32"/>
                  <a:gd name="T51" fmla="*/ 2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32">
                    <a:moveTo>
                      <a:pt x="32" y="26"/>
                    </a:moveTo>
                    <a:lnTo>
                      <a:pt x="32" y="26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22" y="30"/>
                    </a:lnTo>
                    <a:lnTo>
                      <a:pt x="12" y="32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20"/>
                    </a:lnTo>
                    <a:lnTo>
                      <a:pt x="8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lnTo>
                      <a:pt x="32" y="26"/>
                    </a:lnTo>
                    <a:close/>
                  </a:path>
                </a:pathLst>
              </a:custGeom>
              <a:solidFill>
                <a:srgbClr val="42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367" name="Picture 3016"/>
              <p:cNvPicPr>
                <a:picLocks noChangeAspect="1" noChangeArrowheads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8" y="2188"/>
                <a:ext cx="138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" name="Rectangle 3017"/>
              <p:cNvSpPr>
                <a:spLocks noChangeArrowheads="1"/>
              </p:cNvSpPr>
              <p:nvPr/>
            </p:nvSpPr>
            <p:spPr bwMode="auto">
              <a:xfrm>
                <a:off x="1846" y="2188"/>
                <a:ext cx="128" cy="126"/>
              </a:xfrm>
              <a:prstGeom prst="rect">
                <a:avLst/>
              </a:prstGeom>
              <a:solidFill>
                <a:srgbClr val="1B8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3018"/>
              <p:cNvSpPr/>
              <p:nvPr/>
            </p:nvSpPr>
            <p:spPr bwMode="auto">
              <a:xfrm>
                <a:off x="1872" y="2192"/>
                <a:ext cx="78" cy="68"/>
              </a:xfrm>
              <a:custGeom>
                <a:avLst/>
                <a:gdLst>
                  <a:gd name="T0" fmla="*/ 38 w 78"/>
                  <a:gd name="T1" fmla="*/ 0 h 68"/>
                  <a:gd name="T2" fmla="*/ 38 w 78"/>
                  <a:gd name="T3" fmla="*/ 0 h 68"/>
                  <a:gd name="T4" fmla="*/ 48 w 78"/>
                  <a:gd name="T5" fmla="*/ 0 h 68"/>
                  <a:gd name="T6" fmla="*/ 56 w 78"/>
                  <a:gd name="T7" fmla="*/ 4 h 68"/>
                  <a:gd name="T8" fmla="*/ 64 w 78"/>
                  <a:gd name="T9" fmla="*/ 8 h 68"/>
                  <a:gd name="T10" fmla="*/ 68 w 78"/>
                  <a:gd name="T11" fmla="*/ 14 h 68"/>
                  <a:gd name="T12" fmla="*/ 72 w 78"/>
                  <a:gd name="T13" fmla="*/ 22 h 68"/>
                  <a:gd name="T14" fmla="*/ 76 w 78"/>
                  <a:gd name="T15" fmla="*/ 30 h 68"/>
                  <a:gd name="T16" fmla="*/ 78 w 78"/>
                  <a:gd name="T17" fmla="*/ 48 h 68"/>
                  <a:gd name="T18" fmla="*/ 78 w 78"/>
                  <a:gd name="T19" fmla="*/ 48 h 68"/>
                  <a:gd name="T20" fmla="*/ 76 w 78"/>
                  <a:gd name="T21" fmla="*/ 52 h 68"/>
                  <a:gd name="T22" fmla="*/ 74 w 78"/>
                  <a:gd name="T23" fmla="*/ 56 h 68"/>
                  <a:gd name="T24" fmla="*/ 68 w 78"/>
                  <a:gd name="T25" fmla="*/ 62 h 68"/>
                  <a:gd name="T26" fmla="*/ 58 w 78"/>
                  <a:gd name="T27" fmla="*/ 66 h 68"/>
                  <a:gd name="T28" fmla="*/ 50 w 78"/>
                  <a:gd name="T29" fmla="*/ 68 h 68"/>
                  <a:gd name="T30" fmla="*/ 28 w 78"/>
                  <a:gd name="T31" fmla="*/ 68 h 68"/>
                  <a:gd name="T32" fmla="*/ 28 w 78"/>
                  <a:gd name="T33" fmla="*/ 68 h 68"/>
                  <a:gd name="T34" fmla="*/ 18 w 78"/>
                  <a:gd name="T35" fmla="*/ 66 h 68"/>
                  <a:gd name="T36" fmla="*/ 10 w 78"/>
                  <a:gd name="T37" fmla="*/ 62 h 68"/>
                  <a:gd name="T38" fmla="*/ 2 w 78"/>
                  <a:gd name="T39" fmla="*/ 56 h 68"/>
                  <a:gd name="T40" fmla="*/ 0 w 78"/>
                  <a:gd name="T41" fmla="*/ 52 h 68"/>
                  <a:gd name="T42" fmla="*/ 0 w 78"/>
                  <a:gd name="T43" fmla="*/ 48 h 68"/>
                  <a:gd name="T44" fmla="*/ 0 w 78"/>
                  <a:gd name="T45" fmla="*/ 48 h 68"/>
                  <a:gd name="T46" fmla="*/ 0 w 78"/>
                  <a:gd name="T47" fmla="*/ 30 h 68"/>
                  <a:gd name="T48" fmla="*/ 4 w 78"/>
                  <a:gd name="T49" fmla="*/ 22 h 68"/>
                  <a:gd name="T50" fmla="*/ 8 w 78"/>
                  <a:gd name="T51" fmla="*/ 14 h 68"/>
                  <a:gd name="T52" fmla="*/ 14 w 78"/>
                  <a:gd name="T53" fmla="*/ 8 h 68"/>
                  <a:gd name="T54" fmla="*/ 20 w 78"/>
                  <a:gd name="T55" fmla="*/ 4 h 68"/>
                  <a:gd name="T56" fmla="*/ 28 w 78"/>
                  <a:gd name="T57" fmla="*/ 0 h 68"/>
                  <a:gd name="T58" fmla="*/ 38 w 78"/>
                  <a:gd name="T59" fmla="*/ 0 h 68"/>
                  <a:gd name="T60" fmla="*/ 38 w 7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68">
                    <a:moveTo>
                      <a:pt x="38" y="0"/>
                    </a:moveTo>
                    <a:lnTo>
                      <a:pt x="38" y="0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64" y="8"/>
                    </a:lnTo>
                    <a:lnTo>
                      <a:pt x="68" y="14"/>
                    </a:lnTo>
                    <a:lnTo>
                      <a:pt x="72" y="22"/>
                    </a:lnTo>
                    <a:lnTo>
                      <a:pt x="76" y="30"/>
                    </a:lnTo>
                    <a:lnTo>
                      <a:pt x="78" y="48"/>
                    </a:lnTo>
                    <a:lnTo>
                      <a:pt x="78" y="48"/>
                    </a:lnTo>
                    <a:lnTo>
                      <a:pt x="76" y="52"/>
                    </a:lnTo>
                    <a:lnTo>
                      <a:pt x="74" y="56"/>
                    </a:lnTo>
                    <a:lnTo>
                      <a:pt x="68" y="62"/>
                    </a:lnTo>
                    <a:lnTo>
                      <a:pt x="58" y="66"/>
                    </a:lnTo>
                    <a:lnTo>
                      <a:pt x="50" y="68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18" y="66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3019"/>
              <p:cNvSpPr/>
              <p:nvPr/>
            </p:nvSpPr>
            <p:spPr bwMode="auto">
              <a:xfrm>
                <a:off x="1872" y="2192"/>
                <a:ext cx="38" cy="68"/>
              </a:xfrm>
              <a:custGeom>
                <a:avLst/>
                <a:gdLst>
                  <a:gd name="T0" fmla="*/ 38 w 38"/>
                  <a:gd name="T1" fmla="*/ 68 h 68"/>
                  <a:gd name="T2" fmla="*/ 28 w 38"/>
                  <a:gd name="T3" fmla="*/ 68 h 68"/>
                  <a:gd name="T4" fmla="*/ 28 w 38"/>
                  <a:gd name="T5" fmla="*/ 68 h 68"/>
                  <a:gd name="T6" fmla="*/ 18 w 38"/>
                  <a:gd name="T7" fmla="*/ 66 h 68"/>
                  <a:gd name="T8" fmla="*/ 10 w 38"/>
                  <a:gd name="T9" fmla="*/ 62 h 68"/>
                  <a:gd name="T10" fmla="*/ 2 w 38"/>
                  <a:gd name="T11" fmla="*/ 56 h 68"/>
                  <a:gd name="T12" fmla="*/ 0 w 38"/>
                  <a:gd name="T13" fmla="*/ 52 h 68"/>
                  <a:gd name="T14" fmla="*/ 0 w 38"/>
                  <a:gd name="T15" fmla="*/ 48 h 68"/>
                  <a:gd name="T16" fmla="*/ 0 w 38"/>
                  <a:gd name="T17" fmla="*/ 48 h 68"/>
                  <a:gd name="T18" fmla="*/ 0 w 38"/>
                  <a:gd name="T19" fmla="*/ 30 h 68"/>
                  <a:gd name="T20" fmla="*/ 4 w 38"/>
                  <a:gd name="T21" fmla="*/ 22 h 68"/>
                  <a:gd name="T22" fmla="*/ 8 w 38"/>
                  <a:gd name="T23" fmla="*/ 14 h 68"/>
                  <a:gd name="T24" fmla="*/ 14 w 38"/>
                  <a:gd name="T25" fmla="*/ 8 h 68"/>
                  <a:gd name="T26" fmla="*/ 20 w 38"/>
                  <a:gd name="T27" fmla="*/ 4 h 68"/>
                  <a:gd name="T28" fmla="*/ 28 w 38"/>
                  <a:gd name="T29" fmla="*/ 0 h 68"/>
                  <a:gd name="T30" fmla="*/ 38 w 38"/>
                  <a:gd name="T31" fmla="*/ 0 h 68"/>
                  <a:gd name="T32" fmla="*/ 38 w 38"/>
                  <a:gd name="T3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68">
                    <a:moveTo>
                      <a:pt x="38" y="68"/>
                    </a:moveTo>
                    <a:lnTo>
                      <a:pt x="28" y="68"/>
                    </a:lnTo>
                    <a:lnTo>
                      <a:pt x="28" y="68"/>
                    </a:lnTo>
                    <a:lnTo>
                      <a:pt x="18" y="66"/>
                    </a:lnTo>
                    <a:lnTo>
                      <a:pt x="10" y="62"/>
                    </a:lnTo>
                    <a:lnTo>
                      <a:pt x="2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30"/>
                    </a:lnTo>
                    <a:lnTo>
                      <a:pt x="4" y="22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38" y="68"/>
                    </a:lnTo>
                    <a:close/>
                  </a:path>
                </a:pathLst>
              </a:custGeom>
              <a:solidFill>
                <a:srgbClr val="EDDF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3020"/>
              <p:cNvSpPr/>
              <p:nvPr/>
            </p:nvSpPr>
            <p:spPr bwMode="auto">
              <a:xfrm>
                <a:off x="1864" y="2274"/>
                <a:ext cx="92" cy="40"/>
              </a:xfrm>
              <a:custGeom>
                <a:avLst/>
                <a:gdLst>
                  <a:gd name="T0" fmla="*/ 46 w 92"/>
                  <a:gd name="T1" fmla="*/ 0 h 40"/>
                  <a:gd name="T2" fmla="*/ 46 w 92"/>
                  <a:gd name="T3" fmla="*/ 0 h 40"/>
                  <a:gd name="T4" fmla="*/ 56 w 92"/>
                  <a:gd name="T5" fmla="*/ 0 h 40"/>
                  <a:gd name="T6" fmla="*/ 56 w 92"/>
                  <a:gd name="T7" fmla="*/ 0 h 40"/>
                  <a:gd name="T8" fmla="*/ 70 w 92"/>
                  <a:gd name="T9" fmla="*/ 4 h 40"/>
                  <a:gd name="T10" fmla="*/ 82 w 92"/>
                  <a:gd name="T11" fmla="*/ 8 h 40"/>
                  <a:gd name="T12" fmla="*/ 90 w 92"/>
                  <a:gd name="T13" fmla="*/ 10 h 40"/>
                  <a:gd name="T14" fmla="*/ 92 w 92"/>
                  <a:gd name="T15" fmla="*/ 12 h 40"/>
                  <a:gd name="T16" fmla="*/ 92 w 92"/>
                  <a:gd name="T17" fmla="*/ 16 h 40"/>
                  <a:gd name="T18" fmla="*/ 92 w 92"/>
                  <a:gd name="T19" fmla="*/ 16 h 40"/>
                  <a:gd name="T20" fmla="*/ 92 w 92"/>
                  <a:gd name="T21" fmla="*/ 40 h 40"/>
                  <a:gd name="T22" fmla="*/ 92 w 92"/>
                  <a:gd name="T23" fmla="*/ 40 h 40"/>
                  <a:gd name="T24" fmla="*/ 0 w 92"/>
                  <a:gd name="T25" fmla="*/ 40 h 40"/>
                  <a:gd name="T26" fmla="*/ 0 w 92"/>
                  <a:gd name="T27" fmla="*/ 40 h 40"/>
                  <a:gd name="T28" fmla="*/ 0 w 92"/>
                  <a:gd name="T29" fmla="*/ 16 h 40"/>
                  <a:gd name="T30" fmla="*/ 0 w 92"/>
                  <a:gd name="T31" fmla="*/ 16 h 40"/>
                  <a:gd name="T32" fmla="*/ 0 w 92"/>
                  <a:gd name="T33" fmla="*/ 12 h 40"/>
                  <a:gd name="T34" fmla="*/ 2 w 92"/>
                  <a:gd name="T35" fmla="*/ 10 h 40"/>
                  <a:gd name="T36" fmla="*/ 10 w 92"/>
                  <a:gd name="T37" fmla="*/ 8 h 40"/>
                  <a:gd name="T38" fmla="*/ 22 w 92"/>
                  <a:gd name="T39" fmla="*/ 4 h 40"/>
                  <a:gd name="T40" fmla="*/ 36 w 92"/>
                  <a:gd name="T41" fmla="*/ 0 h 40"/>
                  <a:gd name="T42" fmla="*/ 46 w 92"/>
                  <a:gd name="T4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40">
                    <a:moveTo>
                      <a:pt x="46" y="0"/>
                    </a:moveTo>
                    <a:lnTo>
                      <a:pt x="4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70" y="4"/>
                    </a:lnTo>
                    <a:lnTo>
                      <a:pt x="82" y="8"/>
                    </a:lnTo>
                    <a:lnTo>
                      <a:pt x="90" y="10"/>
                    </a:lnTo>
                    <a:lnTo>
                      <a:pt x="92" y="12"/>
                    </a:lnTo>
                    <a:lnTo>
                      <a:pt x="92" y="16"/>
                    </a:lnTo>
                    <a:lnTo>
                      <a:pt x="92" y="16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3B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3021"/>
              <p:cNvSpPr/>
              <p:nvPr/>
            </p:nvSpPr>
            <p:spPr bwMode="auto">
              <a:xfrm>
                <a:off x="1864" y="2274"/>
                <a:ext cx="46" cy="40"/>
              </a:xfrm>
              <a:custGeom>
                <a:avLst/>
                <a:gdLst>
                  <a:gd name="T0" fmla="*/ 46 w 46"/>
                  <a:gd name="T1" fmla="*/ 40 h 40"/>
                  <a:gd name="T2" fmla="*/ 0 w 46"/>
                  <a:gd name="T3" fmla="*/ 40 h 40"/>
                  <a:gd name="T4" fmla="*/ 0 w 46"/>
                  <a:gd name="T5" fmla="*/ 40 h 40"/>
                  <a:gd name="T6" fmla="*/ 0 w 46"/>
                  <a:gd name="T7" fmla="*/ 16 h 40"/>
                  <a:gd name="T8" fmla="*/ 0 w 46"/>
                  <a:gd name="T9" fmla="*/ 16 h 40"/>
                  <a:gd name="T10" fmla="*/ 0 w 46"/>
                  <a:gd name="T11" fmla="*/ 12 h 40"/>
                  <a:gd name="T12" fmla="*/ 2 w 46"/>
                  <a:gd name="T13" fmla="*/ 10 h 40"/>
                  <a:gd name="T14" fmla="*/ 10 w 46"/>
                  <a:gd name="T15" fmla="*/ 8 h 40"/>
                  <a:gd name="T16" fmla="*/ 22 w 46"/>
                  <a:gd name="T17" fmla="*/ 4 h 40"/>
                  <a:gd name="T18" fmla="*/ 36 w 46"/>
                  <a:gd name="T19" fmla="*/ 0 h 40"/>
                  <a:gd name="T20" fmla="*/ 46 w 46"/>
                  <a:gd name="T21" fmla="*/ 0 h 40"/>
                  <a:gd name="T22" fmla="*/ 46 w 46"/>
                  <a:gd name="T2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0">
                    <a:moveTo>
                      <a:pt x="46" y="40"/>
                    </a:moveTo>
                    <a:lnTo>
                      <a:pt x="0" y="40"/>
                    </a:lnTo>
                    <a:lnTo>
                      <a:pt x="0" y="4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46" y="0"/>
                    </a:lnTo>
                    <a:lnTo>
                      <a:pt x="46" y="40"/>
                    </a:lnTo>
                    <a:close/>
                  </a:path>
                </a:pathLst>
              </a:custGeom>
              <a:solidFill>
                <a:srgbClr val="58A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1" name="Freeform 3023"/>
            <p:cNvSpPr/>
            <p:nvPr/>
          </p:nvSpPr>
          <p:spPr bwMode="auto">
            <a:xfrm>
              <a:off x="1900" y="2260"/>
              <a:ext cx="20" cy="24"/>
            </a:xfrm>
            <a:custGeom>
              <a:avLst/>
              <a:gdLst>
                <a:gd name="T0" fmla="*/ 20 w 20"/>
                <a:gd name="T1" fmla="*/ 0 h 24"/>
                <a:gd name="T2" fmla="*/ 0 w 20"/>
                <a:gd name="T3" fmla="*/ 0 h 24"/>
                <a:gd name="T4" fmla="*/ 0 w 20"/>
                <a:gd name="T5" fmla="*/ 14 h 24"/>
                <a:gd name="T6" fmla="*/ 0 w 20"/>
                <a:gd name="T7" fmla="*/ 14 h 24"/>
                <a:gd name="T8" fmla="*/ 0 w 20"/>
                <a:gd name="T9" fmla="*/ 14 h 24"/>
                <a:gd name="T10" fmla="*/ 0 w 20"/>
                <a:gd name="T11" fmla="*/ 18 h 24"/>
                <a:gd name="T12" fmla="*/ 2 w 20"/>
                <a:gd name="T13" fmla="*/ 20 h 24"/>
                <a:gd name="T14" fmla="*/ 6 w 20"/>
                <a:gd name="T15" fmla="*/ 22 h 24"/>
                <a:gd name="T16" fmla="*/ 10 w 20"/>
                <a:gd name="T17" fmla="*/ 24 h 24"/>
                <a:gd name="T18" fmla="*/ 10 w 20"/>
                <a:gd name="T19" fmla="*/ 24 h 24"/>
                <a:gd name="T20" fmla="*/ 14 w 20"/>
                <a:gd name="T21" fmla="*/ 22 h 24"/>
                <a:gd name="T22" fmla="*/ 18 w 20"/>
                <a:gd name="T23" fmla="*/ 20 h 24"/>
                <a:gd name="T24" fmla="*/ 20 w 20"/>
                <a:gd name="T25" fmla="*/ 18 h 24"/>
                <a:gd name="T26" fmla="*/ 20 w 20"/>
                <a:gd name="T27" fmla="*/ 14 h 24"/>
                <a:gd name="T28" fmla="*/ 20 w 20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4">
                  <a:moveTo>
                    <a:pt x="2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2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9B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024"/>
            <p:cNvSpPr/>
            <p:nvPr/>
          </p:nvSpPr>
          <p:spPr bwMode="auto">
            <a:xfrm>
              <a:off x="1900" y="2260"/>
              <a:ext cx="10" cy="24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0 h 24"/>
                <a:gd name="T4" fmla="*/ 0 w 10"/>
                <a:gd name="T5" fmla="*/ 14 h 24"/>
                <a:gd name="T6" fmla="*/ 0 w 10"/>
                <a:gd name="T7" fmla="*/ 14 h 24"/>
                <a:gd name="T8" fmla="*/ 0 w 10"/>
                <a:gd name="T9" fmla="*/ 14 h 24"/>
                <a:gd name="T10" fmla="*/ 0 w 10"/>
                <a:gd name="T11" fmla="*/ 18 h 24"/>
                <a:gd name="T12" fmla="*/ 2 w 10"/>
                <a:gd name="T13" fmla="*/ 20 h 24"/>
                <a:gd name="T14" fmla="*/ 6 w 10"/>
                <a:gd name="T15" fmla="*/ 22 h 24"/>
                <a:gd name="T16" fmla="*/ 10 w 10"/>
                <a:gd name="T17" fmla="*/ 24 h 24"/>
                <a:gd name="T18" fmla="*/ 10 w 10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7A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025"/>
            <p:cNvSpPr/>
            <p:nvPr/>
          </p:nvSpPr>
          <p:spPr bwMode="auto">
            <a:xfrm>
              <a:off x="1896" y="2274"/>
              <a:ext cx="28" cy="40"/>
            </a:xfrm>
            <a:custGeom>
              <a:avLst/>
              <a:gdLst>
                <a:gd name="T0" fmla="*/ 22 w 28"/>
                <a:gd name="T1" fmla="*/ 40 h 40"/>
                <a:gd name="T2" fmla="*/ 28 w 28"/>
                <a:gd name="T3" fmla="*/ 2 h 40"/>
                <a:gd name="T4" fmla="*/ 24 w 28"/>
                <a:gd name="T5" fmla="*/ 0 h 40"/>
                <a:gd name="T6" fmla="*/ 4 w 28"/>
                <a:gd name="T7" fmla="*/ 0 h 40"/>
                <a:gd name="T8" fmla="*/ 0 w 28"/>
                <a:gd name="T9" fmla="*/ 2 h 40"/>
                <a:gd name="T10" fmla="*/ 8 w 28"/>
                <a:gd name="T11" fmla="*/ 40 h 40"/>
                <a:gd name="T12" fmla="*/ 22 w 2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0">
                  <a:moveTo>
                    <a:pt x="22" y="40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40"/>
                  </a:lnTo>
                  <a:lnTo>
                    <a:pt x="22" y="40"/>
                  </a:lnTo>
                  <a:close/>
                </a:path>
              </a:pathLst>
            </a:custGeom>
            <a:solidFill>
              <a:srgbClr val="F2E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026"/>
            <p:cNvSpPr/>
            <p:nvPr/>
          </p:nvSpPr>
          <p:spPr bwMode="auto">
            <a:xfrm>
              <a:off x="1896" y="2274"/>
              <a:ext cx="14" cy="40"/>
            </a:xfrm>
            <a:custGeom>
              <a:avLst/>
              <a:gdLst>
                <a:gd name="T0" fmla="*/ 14 w 14"/>
                <a:gd name="T1" fmla="*/ 0 h 40"/>
                <a:gd name="T2" fmla="*/ 4 w 14"/>
                <a:gd name="T3" fmla="*/ 0 h 40"/>
                <a:gd name="T4" fmla="*/ 0 w 14"/>
                <a:gd name="T5" fmla="*/ 2 h 40"/>
                <a:gd name="T6" fmla="*/ 8 w 14"/>
                <a:gd name="T7" fmla="*/ 40 h 40"/>
                <a:gd name="T8" fmla="*/ 14 w 14"/>
                <a:gd name="T9" fmla="*/ 40 h 40"/>
                <a:gd name="T10" fmla="*/ 14 w 1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40">
                  <a:moveTo>
                    <a:pt x="1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8" y="40"/>
                  </a:lnTo>
                  <a:lnTo>
                    <a:pt x="14" y="4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DD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027"/>
            <p:cNvSpPr/>
            <p:nvPr/>
          </p:nvSpPr>
          <p:spPr bwMode="auto">
            <a:xfrm>
              <a:off x="1934" y="2228"/>
              <a:ext cx="2" cy="14"/>
            </a:xfrm>
            <a:custGeom>
              <a:avLst/>
              <a:gdLst>
                <a:gd name="T0" fmla="*/ 0 w 2"/>
                <a:gd name="T1" fmla="*/ 14 h 14"/>
                <a:gd name="T2" fmla="*/ 0 w 2"/>
                <a:gd name="T3" fmla="*/ 14 h 14"/>
                <a:gd name="T4" fmla="*/ 0 w 2"/>
                <a:gd name="T5" fmla="*/ 0 h 14"/>
                <a:gd name="T6" fmla="*/ 0 w 2"/>
                <a:gd name="T7" fmla="*/ 0 h 14"/>
                <a:gd name="T8" fmla="*/ 2 w 2"/>
                <a:gd name="T9" fmla="*/ 2 h 14"/>
                <a:gd name="T10" fmla="*/ 2 w 2"/>
                <a:gd name="T11" fmla="*/ 6 h 14"/>
                <a:gd name="T12" fmla="*/ 2 w 2"/>
                <a:gd name="T13" fmla="*/ 6 h 14"/>
                <a:gd name="T14" fmla="*/ 2 w 2"/>
                <a:gd name="T15" fmla="*/ 10 h 14"/>
                <a:gd name="T16" fmla="*/ 0 w 2"/>
                <a:gd name="T17" fmla="*/ 14 h 14"/>
                <a:gd name="T18" fmla="*/ 0 w 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9B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028"/>
            <p:cNvSpPr/>
            <p:nvPr/>
          </p:nvSpPr>
          <p:spPr bwMode="auto">
            <a:xfrm>
              <a:off x="1884" y="2228"/>
              <a:ext cx="4" cy="14"/>
            </a:xfrm>
            <a:custGeom>
              <a:avLst/>
              <a:gdLst>
                <a:gd name="T0" fmla="*/ 4 w 4"/>
                <a:gd name="T1" fmla="*/ 14 h 14"/>
                <a:gd name="T2" fmla="*/ 4 w 4"/>
                <a:gd name="T3" fmla="*/ 14 h 14"/>
                <a:gd name="T4" fmla="*/ 4 w 4"/>
                <a:gd name="T5" fmla="*/ 0 h 14"/>
                <a:gd name="T6" fmla="*/ 4 w 4"/>
                <a:gd name="T7" fmla="*/ 0 h 14"/>
                <a:gd name="T8" fmla="*/ 2 w 4"/>
                <a:gd name="T9" fmla="*/ 2 h 14"/>
                <a:gd name="T10" fmla="*/ 0 w 4"/>
                <a:gd name="T11" fmla="*/ 6 h 14"/>
                <a:gd name="T12" fmla="*/ 0 w 4"/>
                <a:gd name="T13" fmla="*/ 6 h 14"/>
                <a:gd name="T14" fmla="*/ 2 w 4"/>
                <a:gd name="T15" fmla="*/ 10 h 14"/>
                <a:gd name="T16" fmla="*/ 4 w 4"/>
                <a:gd name="T17" fmla="*/ 14 h 14"/>
                <a:gd name="T18" fmla="*/ 4 w 4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4">
                  <a:moveTo>
                    <a:pt x="4" y="14"/>
                  </a:moveTo>
                  <a:lnTo>
                    <a:pt x="4" y="14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D7A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029"/>
            <p:cNvSpPr/>
            <p:nvPr/>
          </p:nvSpPr>
          <p:spPr bwMode="auto">
            <a:xfrm>
              <a:off x="1888" y="2204"/>
              <a:ext cx="46" cy="62"/>
            </a:xfrm>
            <a:custGeom>
              <a:avLst/>
              <a:gdLst>
                <a:gd name="T0" fmla="*/ 0 w 46"/>
                <a:gd name="T1" fmla="*/ 20 h 62"/>
                <a:gd name="T2" fmla="*/ 0 w 46"/>
                <a:gd name="T3" fmla="*/ 38 h 62"/>
                <a:gd name="T4" fmla="*/ 0 w 46"/>
                <a:gd name="T5" fmla="*/ 38 h 62"/>
                <a:gd name="T6" fmla="*/ 2 w 46"/>
                <a:gd name="T7" fmla="*/ 44 h 62"/>
                <a:gd name="T8" fmla="*/ 8 w 46"/>
                <a:gd name="T9" fmla="*/ 52 h 62"/>
                <a:gd name="T10" fmla="*/ 14 w 46"/>
                <a:gd name="T11" fmla="*/ 58 h 62"/>
                <a:gd name="T12" fmla="*/ 18 w 46"/>
                <a:gd name="T13" fmla="*/ 62 h 62"/>
                <a:gd name="T14" fmla="*/ 22 w 46"/>
                <a:gd name="T15" fmla="*/ 62 h 62"/>
                <a:gd name="T16" fmla="*/ 22 w 46"/>
                <a:gd name="T17" fmla="*/ 62 h 62"/>
                <a:gd name="T18" fmla="*/ 26 w 46"/>
                <a:gd name="T19" fmla="*/ 62 h 62"/>
                <a:gd name="T20" fmla="*/ 30 w 46"/>
                <a:gd name="T21" fmla="*/ 58 h 62"/>
                <a:gd name="T22" fmla="*/ 38 w 46"/>
                <a:gd name="T23" fmla="*/ 52 h 62"/>
                <a:gd name="T24" fmla="*/ 42 w 46"/>
                <a:gd name="T25" fmla="*/ 44 h 62"/>
                <a:gd name="T26" fmla="*/ 46 w 46"/>
                <a:gd name="T27" fmla="*/ 38 h 62"/>
                <a:gd name="T28" fmla="*/ 46 w 46"/>
                <a:gd name="T29" fmla="*/ 20 h 62"/>
                <a:gd name="T30" fmla="*/ 46 w 46"/>
                <a:gd name="T31" fmla="*/ 20 h 62"/>
                <a:gd name="T32" fmla="*/ 44 w 46"/>
                <a:gd name="T33" fmla="*/ 12 h 62"/>
                <a:gd name="T34" fmla="*/ 38 w 46"/>
                <a:gd name="T35" fmla="*/ 6 h 62"/>
                <a:gd name="T36" fmla="*/ 30 w 46"/>
                <a:gd name="T37" fmla="*/ 2 h 62"/>
                <a:gd name="T38" fmla="*/ 22 w 46"/>
                <a:gd name="T39" fmla="*/ 0 h 62"/>
                <a:gd name="T40" fmla="*/ 22 w 46"/>
                <a:gd name="T41" fmla="*/ 0 h 62"/>
                <a:gd name="T42" fmla="*/ 14 w 46"/>
                <a:gd name="T43" fmla="*/ 2 h 62"/>
                <a:gd name="T44" fmla="*/ 6 w 46"/>
                <a:gd name="T45" fmla="*/ 6 h 62"/>
                <a:gd name="T46" fmla="*/ 2 w 46"/>
                <a:gd name="T47" fmla="*/ 12 h 62"/>
                <a:gd name="T48" fmla="*/ 0 w 46"/>
                <a:gd name="T49" fmla="*/ 20 h 62"/>
                <a:gd name="T50" fmla="*/ 0 w 46"/>
                <a:gd name="T51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62">
                  <a:moveTo>
                    <a:pt x="0" y="20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8" y="52"/>
                  </a:lnTo>
                  <a:lnTo>
                    <a:pt x="14" y="58"/>
                  </a:lnTo>
                  <a:lnTo>
                    <a:pt x="18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6" y="62"/>
                  </a:lnTo>
                  <a:lnTo>
                    <a:pt x="30" y="58"/>
                  </a:lnTo>
                  <a:lnTo>
                    <a:pt x="38" y="52"/>
                  </a:lnTo>
                  <a:lnTo>
                    <a:pt x="42" y="44"/>
                  </a:lnTo>
                  <a:lnTo>
                    <a:pt x="46" y="3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12"/>
                  </a:lnTo>
                  <a:lnTo>
                    <a:pt x="38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030"/>
            <p:cNvSpPr/>
            <p:nvPr/>
          </p:nvSpPr>
          <p:spPr bwMode="auto">
            <a:xfrm>
              <a:off x="1888" y="2204"/>
              <a:ext cx="22" cy="62"/>
            </a:xfrm>
            <a:custGeom>
              <a:avLst/>
              <a:gdLst>
                <a:gd name="T0" fmla="*/ 0 w 22"/>
                <a:gd name="T1" fmla="*/ 20 h 62"/>
                <a:gd name="T2" fmla="*/ 0 w 22"/>
                <a:gd name="T3" fmla="*/ 38 h 62"/>
                <a:gd name="T4" fmla="*/ 0 w 22"/>
                <a:gd name="T5" fmla="*/ 38 h 62"/>
                <a:gd name="T6" fmla="*/ 2 w 22"/>
                <a:gd name="T7" fmla="*/ 44 h 62"/>
                <a:gd name="T8" fmla="*/ 8 w 22"/>
                <a:gd name="T9" fmla="*/ 52 h 62"/>
                <a:gd name="T10" fmla="*/ 14 w 22"/>
                <a:gd name="T11" fmla="*/ 58 h 62"/>
                <a:gd name="T12" fmla="*/ 18 w 22"/>
                <a:gd name="T13" fmla="*/ 62 h 62"/>
                <a:gd name="T14" fmla="*/ 22 w 22"/>
                <a:gd name="T15" fmla="*/ 62 h 62"/>
                <a:gd name="T16" fmla="*/ 22 w 22"/>
                <a:gd name="T17" fmla="*/ 0 h 62"/>
                <a:gd name="T18" fmla="*/ 22 w 22"/>
                <a:gd name="T19" fmla="*/ 0 h 62"/>
                <a:gd name="T20" fmla="*/ 14 w 22"/>
                <a:gd name="T21" fmla="*/ 2 h 62"/>
                <a:gd name="T22" fmla="*/ 6 w 22"/>
                <a:gd name="T23" fmla="*/ 6 h 62"/>
                <a:gd name="T24" fmla="*/ 2 w 22"/>
                <a:gd name="T25" fmla="*/ 12 h 62"/>
                <a:gd name="T26" fmla="*/ 0 w 22"/>
                <a:gd name="T27" fmla="*/ 20 h 62"/>
                <a:gd name="T28" fmla="*/ 0 w 22"/>
                <a:gd name="T29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62">
                  <a:moveTo>
                    <a:pt x="0" y="20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8" y="52"/>
                  </a:lnTo>
                  <a:lnTo>
                    <a:pt x="14" y="58"/>
                  </a:lnTo>
                  <a:lnTo>
                    <a:pt x="18" y="62"/>
                  </a:lnTo>
                  <a:lnTo>
                    <a:pt x="22" y="6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8BA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31"/>
            <p:cNvSpPr/>
            <p:nvPr/>
          </p:nvSpPr>
          <p:spPr bwMode="auto">
            <a:xfrm>
              <a:off x="1906" y="2252"/>
              <a:ext cx="10" cy="2"/>
            </a:xfrm>
            <a:custGeom>
              <a:avLst/>
              <a:gdLst>
                <a:gd name="T0" fmla="*/ 8 w 10"/>
                <a:gd name="T1" fmla="*/ 0 h 2"/>
                <a:gd name="T2" fmla="*/ 0 w 10"/>
                <a:gd name="T3" fmla="*/ 0 h 2"/>
                <a:gd name="T4" fmla="*/ 0 w 10"/>
                <a:gd name="T5" fmla="*/ 0 h 2"/>
                <a:gd name="T6" fmla="*/ 0 w 10"/>
                <a:gd name="T7" fmla="*/ 0 h 2"/>
                <a:gd name="T8" fmla="*/ 0 w 10"/>
                <a:gd name="T9" fmla="*/ 0 h 2"/>
                <a:gd name="T10" fmla="*/ 0 w 10"/>
                <a:gd name="T11" fmla="*/ 0 h 2"/>
                <a:gd name="T12" fmla="*/ 0 w 10"/>
                <a:gd name="T13" fmla="*/ 2 h 2"/>
                <a:gd name="T14" fmla="*/ 8 w 10"/>
                <a:gd name="T15" fmla="*/ 2 h 2"/>
                <a:gd name="T16" fmla="*/ 8 w 10"/>
                <a:gd name="T17" fmla="*/ 2 h 2"/>
                <a:gd name="T18" fmla="*/ 10 w 10"/>
                <a:gd name="T19" fmla="*/ 0 h 2"/>
                <a:gd name="T20" fmla="*/ 10 w 10"/>
                <a:gd name="T21" fmla="*/ 0 h 2"/>
                <a:gd name="T22" fmla="*/ 10 w 10"/>
                <a:gd name="T23" fmla="*/ 0 h 2"/>
                <a:gd name="T24" fmla="*/ 8 w 10"/>
                <a:gd name="T25" fmla="*/ 0 h 2"/>
                <a:gd name="T26" fmla="*/ 8 w 10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2">
                  <a:moveTo>
                    <a:pt x="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7A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32"/>
            <p:cNvSpPr/>
            <p:nvPr/>
          </p:nvSpPr>
          <p:spPr bwMode="auto">
            <a:xfrm>
              <a:off x="1886" y="2200"/>
              <a:ext cx="48" cy="28"/>
            </a:xfrm>
            <a:custGeom>
              <a:avLst/>
              <a:gdLst>
                <a:gd name="T0" fmla="*/ 16 w 48"/>
                <a:gd name="T1" fmla="*/ 2 h 28"/>
                <a:gd name="T2" fmla="*/ 16 w 48"/>
                <a:gd name="T3" fmla="*/ 2 h 28"/>
                <a:gd name="T4" fmla="*/ 8 w 48"/>
                <a:gd name="T5" fmla="*/ 4 h 28"/>
                <a:gd name="T6" fmla="*/ 2 w 48"/>
                <a:gd name="T7" fmla="*/ 10 h 28"/>
                <a:gd name="T8" fmla="*/ 0 w 48"/>
                <a:gd name="T9" fmla="*/ 18 h 28"/>
                <a:gd name="T10" fmla="*/ 2 w 48"/>
                <a:gd name="T11" fmla="*/ 28 h 28"/>
                <a:gd name="T12" fmla="*/ 2 w 48"/>
                <a:gd name="T13" fmla="*/ 28 h 28"/>
                <a:gd name="T14" fmla="*/ 10 w 48"/>
                <a:gd name="T15" fmla="*/ 22 h 28"/>
                <a:gd name="T16" fmla="*/ 16 w 48"/>
                <a:gd name="T17" fmla="*/ 12 h 28"/>
                <a:gd name="T18" fmla="*/ 16 w 48"/>
                <a:gd name="T19" fmla="*/ 12 h 28"/>
                <a:gd name="T20" fmla="*/ 22 w 48"/>
                <a:gd name="T21" fmla="*/ 18 h 28"/>
                <a:gd name="T22" fmla="*/ 30 w 48"/>
                <a:gd name="T23" fmla="*/ 24 h 28"/>
                <a:gd name="T24" fmla="*/ 40 w 48"/>
                <a:gd name="T25" fmla="*/ 26 h 28"/>
                <a:gd name="T26" fmla="*/ 48 w 48"/>
                <a:gd name="T27" fmla="*/ 28 h 28"/>
                <a:gd name="T28" fmla="*/ 48 w 48"/>
                <a:gd name="T29" fmla="*/ 28 h 28"/>
                <a:gd name="T30" fmla="*/ 48 w 48"/>
                <a:gd name="T31" fmla="*/ 20 h 28"/>
                <a:gd name="T32" fmla="*/ 46 w 48"/>
                <a:gd name="T33" fmla="*/ 14 h 28"/>
                <a:gd name="T34" fmla="*/ 42 w 48"/>
                <a:gd name="T35" fmla="*/ 8 h 28"/>
                <a:gd name="T36" fmla="*/ 38 w 48"/>
                <a:gd name="T37" fmla="*/ 4 h 28"/>
                <a:gd name="T38" fmla="*/ 34 w 48"/>
                <a:gd name="T39" fmla="*/ 2 h 28"/>
                <a:gd name="T40" fmla="*/ 28 w 48"/>
                <a:gd name="T41" fmla="*/ 0 h 28"/>
                <a:gd name="T42" fmla="*/ 16 w 48"/>
                <a:gd name="T43" fmla="*/ 2 h 28"/>
                <a:gd name="T44" fmla="*/ 16 w 48"/>
                <a:gd name="T4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28">
                  <a:moveTo>
                    <a:pt x="16" y="2"/>
                  </a:moveTo>
                  <a:lnTo>
                    <a:pt x="16" y="2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10" y="2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2" y="18"/>
                  </a:lnTo>
                  <a:lnTo>
                    <a:pt x="30" y="24"/>
                  </a:lnTo>
                  <a:lnTo>
                    <a:pt x="40" y="26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8" y="20"/>
                  </a:lnTo>
                  <a:lnTo>
                    <a:pt x="46" y="14"/>
                  </a:lnTo>
                  <a:lnTo>
                    <a:pt x="42" y="8"/>
                  </a:lnTo>
                  <a:lnTo>
                    <a:pt x="38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FFF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33"/>
            <p:cNvSpPr/>
            <p:nvPr/>
          </p:nvSpPr>
          <p:spPr bwMode="auto">
            <a:xfrm>
              <a:off x="1886" y="2200"/>
              <a:ext cx="24" cy="28"/>
            </a:xfrm>
            <a:custGeom>
              <a:avLst/>
              <a:gdLst>
                <a:gd name="T0" fmla="*/ 16 w 24"/>
                <a:gd name="T1" fmla="*/ 2 h 28"/>
                <a:gd name="T2" fmla="*/ 16 w 24"/>
                <a:gd name="T3" fmla="*/ 2 h 28"/>
                <a:gd name="T4" fmla="*/ 8 w 24"/>
                <a:gd name="T5" fmla="*/ 4 h 28"/>
                <a:gd name="T6" fmla="*/ 2 w 24"/>
                <a:gd name="T7" fmla="*/ 10 h 28"/>
                <a:gd name="T8" fmla="*/ 0 w 24"/>
                <a:gd name="T9" fmla="*/ 18 h 28"/>
                <a:gd name="T10" fmla="*/ 2 w 24"/>
                <a:gd name="T11" fmla="*/ 28 h 28"/>
                <a:gd name="T12" fmla="*/ 2 w 24"/>
                <a:gd name="T13" fmla="*/ 28 h 28"/>
                <a:gd name="T14" fmla="*/ 10 w 24"/>
                <a:gd name="T15" fmla="*/ 22 h 28"/>
                <a:gd name="T16" fmla="*/ 16 w 24"/>
                <a:gd name="T17" fmla="*/ 12 h 28"/>
                <a:gd name="T18" fmla="*/ 16 w 24"/>
                <a:gd name="T19" fmla="*/ 12 h 28"/>
                <a:gd name="T20" fmla="*/ 18 w 24"/>
                <a:gd name="T21" fmla="*/ 16 h 28"/>
                <a:gd name="T22" fmla="*/ 24 w 24"/>
                <a:gd name="T23" fmla="*/ 20 h 28"/>
                <a:gd name="T24" fmla="*/ 24 w 24"/>
                <a:gd name="T25" fmla="*/ 0 h 28"/>
                <a:gd name="T26" fmla="*/ 24 w 24"/>
                <a:gd name="T27" fmla="*/ 0 h 28"/>
                <a:gd name="T28" fmla="*/ 16 w 24"/>
                <a:gd name="T29" fmla="*/ 2 h 28"/>
                <a:gd name="T30" fmla="*/ 16 w 24"/>
                <a:gd name="T3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28">
                  <a:moveTo>
                    <a:pt x="16" y="2"/>
                  </a:moveTo>
                  <a:lnTo>
                    <a:pt x="16" y="2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10" y="2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6"/>
                  </a:lnTo>
                  <a:lnTo>
                    <a:pt x="24" y="2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EDD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34"/>
            <p:cNvSpPr>
              <a:spLocks noEditPoints="1"/>
            </p:cNvSpPr>
            <p:nvPr/>
          </p:nvSpPr>
          <p:spPr bwMode="auto">
            <a:xfrm>
              <a:off x="1884" y="2228"/>
              <a:ext cx="52" cy="14"/>
            </a:xfrm>
            <a:custGeom>
              <a:avLst/>
              <a:gdLst>
                <a:gd name="T0" fmla="*/ 26 w 52"/>
                <a:gd name="T1" fmla="*/ 0 h 14"/>
                <a:gd name="T2" fmla="*/ 30 w 52"/>
                <a:gd name="T3" fmla="*/ 0 h 14"/>
                <a:gd name="T4" fmla="*/ 46 w 52"/>
                <a:gd name="T5" fmla="*/ 0 h 14"/>
                <a:gd name="T6" fmla="*/ 52 w 52"/>
                <a:gd name="T7" fmla="*/ 0 h 14"/>
                <a:gd name="T8" fmla="*/ 52 w 52"/>
                <a:gd name="T9" fmla="*/ 4 h 14"/>
                <a:gd name="T10" fmla="*/ 48 w 52"/>
                <a:gd name="T11" fmla="*/ 4 h 14"/>
                <a:gd name="T12" fmla="*/ 46 w 52"/>
                <a:gd name="T13" fmla="*/ 10 h 14"/>
                <a:gd name="T14" fmla="*/ 40 w 52"/>
                <a:gd name="T15" fmla="*/ 14 h 14"/>
                <a:gd name="T16" fmla="*/ 34 w 52"/>
                <a:gd name="T17" fmla="*/ 14 h 14"/>
                <a:gd name="T18" fmla="*/ 28 w 52"/>
                <a:gd name="T19" fmla="*/ 4 h 14"/>
                <a:gd name="T20" fmla="*/ 26 w 52"/>
                <a:gd name="T21" fmla="*/ 4 h 14"/>
                <a:gd name="T22" fmla="*/ 24 w 52"/>
                <a:gd name="T23" fmla="*/ 4 h 14"/>
                <a:gd name="T24" fmla="*/ 22 w 52"/>
                <a:gd name="T25" fmla="*/ 12 h 14"/>
                <a:gd name="T26" fmla="*/ 14 w 52"/>
                <a:gd name="T27" fmla="*/ 14 h 14"/>
                <a:gd name="T28" fmla="*/ 10 w 52"/>
                <a:gd name="T29" fmla="*/ 14 h 14"/>
                <a:gd name="T30" fmla="*/ 4 w 52"/>
                <a:gd name="T31" fmla="*/ 4 h 14"/>
                <a:gd name="T32" fmla="*/ 0 w 52"/>
                <a:gd name="T33" fmla="*/ 4 h 14"/>
                <a:gd name="T34" fmla="*/ 0 w 52"/>
                <a:gd name="T35" fmla="*/ 0 h 14"/>
                <a:gd name="T36" fmla="*/ 8 w 52"/>
                <a:gd name="T37" fmla="*/ 0 h 14"/>
                <a:gd name="T38" fmla="*/ 14 w 52"/>
                <a:gd name="T39" fmla="*/ 0 h 14"/>
                <a:gd name="T40" fmla="*/ 22 w 52"/>
                <a:gd name="T41" fmla="*/ 0 h 14"/>
                <a:gd name="T42" fmla="*/ 26 w 52"/>
                <a:gd name="T43" fmla="*/ 0 h 14"/>
                <a:gd name="T44" fmla="*/ 10 w 52"/>
                <a:gd name="T45" fmla="*/ 12 h 14"/>
                <a:gd name="T46" fmla="*/ 6 w 52"/>
                <a:gd name="T47" fmla="*/ 4 h 14"/>
                <a:gd name="T48" fmla="*/ 6 w 52"/>
                <a:gd name="T49" fmla="*/ 2 h 14"/>
                <a:gd name="T50" fmla="*/ 14 w 52"/>
                <a:gd name="T51" fmla="*/ 0 h 14"/>
                <a:gd name="T52" fmla="*/ 22 w 52"/>
                <a:gd name="T53" fmla="*/ 2 h 14"/>
                <a:gd name="T54" fmla="*/ 22 w 52"/>
                <a:gd name="T55" fmla="*/ 6 h 14"/>
                <a:gd name="T56" fmla="*/ 18 w 52"/>
                <a:gd name="T57" fmla="*/ 12 h 14"/>
                <a:gd name="T58" fmla="*/ 10 w 52"/>
                <a:gd name="T59" fmla="*/ 12 h 14"/>
                <a:gd name="T60" fmla="*/ 42 w 52"/>
                <a:gd name="T61" fmla="*/ 12 h 14"/>
                <a:gd name="T62" fmla="*/ 46 w 52"/>
                <a:gd name="T63" fmla="*/ 8 h 14"/>
                <a:gd name="T64" fmla="*/ 46 w 52"/>
                <a:gd name="T65" fmla="*/ 2 h 14"/>
                <a:gd name="T66" fmla="*/ 42 w 52"/>
                <a:gd name="T67" fmla="*/ 2 h 14"/>
                <a:gd name="T68" fmla="*/ 32 w 52"/>
                <a:gd name="T69" fmla="*/ 2 h 14"/>
                <a:gd name="T70" fmla="*/ 30 w 52"/>
                <a:gd name="T71" fmla="*/ 2 h 14"/>
                <a:gd name="T72" fmla="*/ 34 w 52"/>
                <a:gd name="T73" fmla="*/ 12 h 14"/>
                <a:gd name="T74" fmla="*/ 38 w 52"/>
                <a:gd name="T75" fmla="*/ 12 h 14"/>
                <a:gd name="T76" fmla="*/ 42 w 52"/>
                <a:gd name="T7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14">
                  <a:moveTo>
                    <a:pt x="26" y="0"/>
                  </a:moveTo>
                  <a:lnTo>
                    <a:pt x="2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6" y="10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6" y="1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0"/>
                  </a:lnTo>
                  <a:close/>
                  <a:moveTo>
                    <a:pt x="10" y="12"/>
                  </a:moveTo>
                  <a:lnTo>
                    <a:pt x="10" y="12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0" y="12"/>
                  </a:lnTo>
                  <a:lnTo>
                    <a:pt x="10" y="12"/>
                  </a:lnTo>
                  <a:close/>
                  <a:moveTo>
                    <a:pt x="42" y="12"/>
                  </a:moveTo>
                  <a:lnTo>
                    <a:pt x="42" y="12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2" y="2"/>
                  </a:lnTo>
                  <a:lnTo>
                    <a:pt x="38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35"/>
            <p:cNvSpPr>
              <a:spLocks noEditPoints="1"/>
            </p:cNvSpPr>
            <p:nvPr/>
          </p:nvSpPr>
          <p:spPr bwMode="auto">
            <a:xfrm>
              <a:off x="1884" y="2228"/>
              <a:ext cx="26" cy="14"/>
            </a:xfrm>
            <a:custGeom>
              <a:avLst/>
              <a:gdLst>
                <a:gd name="T0" fmla="*/ 26 w 26"/>
                <a:gd name="T1" fmla="*/ 4 h 14"/>
                <a:gd name="T2" fmla="*/ 24 w 26"/>
                <a:gd name="T3" fmla="*/ 4 h 14"/>
                <a:gd name="T4" fmla="*/ 24 w 26"/>
                <a:gd name="T5" fmla="*/ 4 h 14"/>
                <a:gd name="T6" fmla="*/ 22 w 26"/>
                <a:gd name="T7" fmla="*/ 12 h 14"/>
                <a:gd name="T8" fmla="*/ 18 w 26"/>
                <a:gd name="T9" fmla="*/ 14 h 14"/>
                <a:gd name="T10" fmla="*/ 14 w 26"/>
                <a:gd name="T11" fmla="*/ 14 h 14"/>
                <a:gd name="T12" fmla="*/ 14 w 26"/>
                <a:gd name="T13" fmla="*/ 14 h 14"/>
                <a:gd name="T14" fmla="*/ 10 w 26"/>
                <a:gd name="T15" fmla="*/ 14 h 14"/>
                <a:gd name="T16" fmla="*/ 6 w 26"/>
                <a:gd name="T17" fmla="*/ 10 h 14"/>
                <a:gd name="T18" fmla="*/ 4 w 26"/>
                <a:gd name="T19" fmla="*/ 4 h 14"/>
                <a:gd name="T20" fmla="*/ 4 w 26"/>
                <a:gd name="T21" fmla="*/ 4 h 14"/>
                <a:gd name="T22" fmla="*/ 0 w 26"/>
                <a:gd name="T23" fmla="*/ 4 h 14"/>
                <a:gd name="T24" fmla="*/ 0 w 26"/>
                <a:gd name="T25" fmla="*/ 4 h 14"/>
                <a:gd name="T26" fmla="*/ 0 w 26"/>
                <a:gd name="T27" fmla="*/ 0 h 14"/>
                <a:gd name="T28" fmla="*/ 0 w 26"/>
                <a:gd name="T29" fmla="*/ 0 h 14"/>
                <a:gd name="T30" fmla="*/ 8 w 26"/>
                <a:gd name="T31" fmla="*/ 0 h 14"/>
                <a:gd name="T32" fmla="*/ 8 w 26"/>
                <a:gd name="T33" fmla="*/ 0 h 14"/>
                <a:gd name="T34" fmla="*/ 14 w 26"/>
                <a:gd name="T35" fmla="*/ 0 h 14"/>
                <a:gd name="T36" fmla="*/ 22 w 26"/>
                <a:gd name="T37" fmla="*/ 0 h 14"/>
                <a:gd name="T38" fmla="*/ 26 w 26"/>
                <a:gd name="T39" fmla="*/ 0 h 14"/>
                <a:gd name="T40" fmla="*/ 26 w 26"/>
                <a:gd name="T41" fmla="*/ 4 h 14"/>
                <a:gd name="T42" fmla="*/ 10 w 26"/>
                <a:gd name="T43" fmla="*/ 12 h 14"/>
                <a:gd name="T44" fmla="*/ 10 w 26"/>
                <a:gd name="T45" fmla="*/ 12 h 14"/>
                <a:gd name="T46" fmla="*/ 6 w 26"/>
                <a:gd name="T47" fmla="*/ 8 h 14"/>
                <a:gd name="T48" fmla="*/ 6 w 26"/>
                <a:gd name="T49" fmla="*/ 4 h 14"/>
                <a:gd name="T50" fmla="*/ 6 w 26"/>
                <a:gd name="T51" fmla="*/ 2 h 14"/>
                <a:gd name="T52" fmla="*/ 6 w 26"/>
                <a:gd name="T53" fmla="*/ 2 h 14"/>
                <a:gd name="T54" fmla="*/ 10 w 26"/>
                <a:gd name="T55" fmla="*/ 2 h 14"/>
                <a:gd name="T56" fmla="*/ 14 w 26"/>
                <a:gd name="T57" fmla="*/ 0 h 14"/>
                <a:gd name="T58" fmla="*/ 20 w 26"/>
                <a:gd name="T59" fmla="*/ 2 h 14"/>
                <a:gd name="T60" fmla="*/ 22 w 26"/>
                <a:gd name="T61" fmla="*/ 2 h 14"/>
                <a:gd name="T62" fmla="*/ 22 w 26"/>
                <a:gd name="T63" fmla="*/ 2 h 14"/>
                <a:gd name="T64" fmla="*/ 22 w 26"/>
                <a:gd name="T65" fmla="*/ 6 h 14"/>
                <a:gd name="T66" fmla="*/ 18 w 26"/>
                <a:gd name="T67" fmla="*/ 12 h 14"/>
                <a:gd name="T68" fmla="*/ 18 w 26"/>
                <a:gd name="T69" fmla="*/ 12 h 14"/>
                <a:gd name="T70" fmla="*/ 14 w 26"/>
                <a:gd name="T71" fmla="*/ 12 h 14"/>
                <a:gd name="T72" fmla="*/ 10 w 26"/>
                <a:gd name="T73" fmla="*/ 12 h 14"/>
                <a:gd name="T74" fmla="*/ 10 w 26"/>
                <a:gd name="T7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14">
                  <a:moveTo>
                    <a:pt x="26" y="4"/>
                  </a:moveTo>
                  <a:lnTo>
                    <a:pt x="24" y="4"/>
                  </a:lnTo>
                  <a:lnTo>
                    <a:pt x="24" y="4"/>
                  </a:lnTo>
                  <a:lnTo>
                    <a:pt x="22" y="12"/>
                  </a:ln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6" y="1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4"/>
                  </a:lnTo>
                  <a:close/>
                  <a:moveTo>
                    <a:pt x="10" y="12"/>
                  </a:moveTo>
                  <a:lnTo>
                    <a:pt x="10" y="12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3036"/>
            <p:cNvSpPr>
              <a:spLocks noChangeArrowheads="1"/>
            </p:cNvSpPr>
            <p:nvPr/>
          </p:nvSpPr>
          <p:spPr bwMode="auto">
            <a:xfrm>
              <a:off x="2486" y="2188"/>
              <a:ext cx="128" cy="126"/>
            </a:xfrm>
            <a:prstGeom prst="rect">
              <a:avLst/>
            </a:prstGeom>
            <a:solidFill>
              <a:srgbClr val="F05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037"/>
            <p:cNvSpPr/>
            <p:nvPr/>
          </p:nvSpPr>
          <p:spPr bwMode="auto">
            <a:xfrm>
              <a:off x="2572" y="2228"/>
              <a:ext cx="4" cy="14"/>
            </a:xfrm>
            <a:custGeom>
              <a:avLst/>
              <a:gdLst>
                <a:gd name="T0" fmla="*/ 0 w 4"/>
                <a:gd name="T1" fmla="*/ 14 h 14"/>
                <a:gd name="T2" fmla="*/ 0 w 4"/>
                <a:gd name="T3" fmla="*/ 14 h 14"/>
                <a:gd name="T4" fmla="*/ 0 w 4"/>
                <a:gd name="T5" fmla="*/ 0 h 14"/>
                <a:gd name="T6" fmla="*/ 0 w 4"/>
                <a:gd name="T7" fmla="*/ 0 h 14"/>
                <a:gd name="T8" fmla="*/ 2 w 4"/>
                <a:gd name="T9" fmla="*/ 2 h 14"/>
                <a:gd name="T10" fmla="*/ 4 w 4"/>
                <a:gd name="T11" fmla="*/ 4 h 14"/>
                <a:gd name="T12" fmla="*/ 4 w 4"/>
                <a:gd name="T13" fmla="*/ 4 h 14"/>
                <a:gd name="T14" fmla="*/ 2 w 4"/>
                <a:gd name="T15" fmla="*/ 8 h 14"/>
                <a:gd name="T16" fmla="*/ 0 w 4"/>
                <a:gd name="T17" fmla="*/ 14 h 14"/>
                <a:gd name="T18" fmla="*/ 0 w 4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038"/>
            <p:cNvSpPr/>
            <p:nvPr/>
          </p:nvSpPr>
          <p:spPr bwMode="auto">
            <a:xfrm>
              <a:off x="2524" y="2228"/>
              <a:ext cx="2" cy="14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2 w 2"/>
                <a:gd name="T5" fmla="*/ 0 h 14"/>
                <a:gd name="T6" fmla="*/ 2 w 2"/>
                <a:gd name="T7" fmla="*/ 0 h 14"/>
                <a:gd name="T8" fmla="*/ 2 w 2"/>
                <a:gd name="T9" fmla="*/ 2 h 14"/>
                <a:gd name="T10" fmla="*/ 0 w 2"/>
                <a:gd name="T11" fmla="*/ 4 h 14"/>
                <a:gd name="T12" fmla="*/ 0 w 2"/>
                <a:gd name="T13" fmla="*/ 4 h 14"/>
                <a:gd name="T14" fmla="*/ 0 w 2"/>
                <a:gd name="T15" fmla="*/ 8 h 14"/>
                <a:gd name="T16" fmla="*/ 2 w 2"/>
                <a:gd name="T17" fmla="*/ 14 h 14"/>
                <a:gd name="T18" fmla="*/ 2 w 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39"/>
            <p:cNvSpPr/>
            <p:nvPr/>
          </p:nvSpPr>
          <p:spPr bwMode="auto">
            <a:xfrm>
              <a:off x="2504" y="2274"/>
              <a:ext cx="92" cy="40"/>
            </a:xfrm>
            <a:custGeom>
              <a:avLst/>
              <a:gdLst>
                <a:gd name="T0" fmla="*/ 46 w 92"/>
                <a:gd name="T1" fmla="*/ 0 h 40"/>
                <a:gd name="T2" fmla="*/ 46 w 92"/>
                <a:gd name="T3" fmla="*/ 0 h 40"/>
                <a:gd name="T4" fmla="*/ 36 w 92"/>
                <a:gd name="T5" fmla="*/ 0 h 40"/>
                <a:gd name="T6" fmla="*/ 36 w 92"/>
                <a:gd name="T7" fmla="*/ 0 h 40"/>
                <a:gd name="T8" fmla="*/ 22 w 92"/>
                <a:gd name="T9" fmla="*/ 4 h 40"/>
                <a:gd name="T10" fmla="*/ 10 w 92"/>
                <a:gd name="T11" fmla="*/ 8 h 40"/>
                <a:gd name="T12" fmla="*/ 2 w 92"/>
                <a:gd name="T13" fmla="*/ 10 h 40"/>
                <a:gd name="T14" fmla="*/ 0 w 92"/>
                <a:gd name="T15" fmla="*/ 12 h 40"/>
                <a:gd name="T16" fmla="*/ 0 w 92"/>
                <a:gd name="T17" fmla="*/ 16 h 40"/>
                <a:gd name="T18" fmla="*/ 0 w 92"/>
                <a:gd name="T19" fmla="*/ 16 h 40"/>
                <a:gd name="T20" fmla="*/ 0 w 92"/>
                <a:gd name="T21" fmla="*/ 40 h 40"/>
                <a:gd name="T22" fmla="*/ 0 w 92"/>
                <a:gd name="T23" fmla="*/ 40 h 40"/>
                <a:gd name="T24" fmla="*/ 92 w 92"/>
                <a:gd name="T25" fmla="*/ 40 h 40"/>
                <a:gd name="T26" fmla="*/ 92 w 92"/>
                <a:gd name="T27" fmla="*/ 40 h 40"/>
                <a:gd name="T28" fmla="*/ 92 w 92"/>
                <a:gd name="T29" fmla="*/ 16 h 40"/>
                <a:gd name="T30" fmla="*/ 92 w 92"/>
                <a:gd name="T31" fmla="*/ 16 h 40"/>
                <a:gd name="T32" fmla="*/ 92 w 92"/>
                <a:gd name="T33" fmla="*/ 12 h 40"/>
                <a:gd name="T34" fmla="*/ 90 w 92"/>
                <a:gd name="T35" fmla="*/ 10 h 40"/>
                <a:gd name="T36" fmla="*/ 82 w 92"/>
                <a:gd name="T37" fmla="*/ 8 h 40"/>
                <a:gd name="T38" fmla="*/ 70 w 92"/>
                <a:gd name="T39" fmla="*/ 4 h 40"/>
                <a:gd name="T40" fmla="*/ 56 w 92"/>
                <a:gd name="T41" fmla="*/ 0 h 40"/>
                <a:gd name="T42" fmla="*/ 46 w 9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40">
                  <a:moveTo>
                    <a:pt x="46" y="0"/>
                  </a:moveTo>
                  <a:lnTo>
                    <a:pt x="4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2" y="4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0" y="10"/>
                  </a:lnTo>
                  <a:lnTo>
                    <a:pt x="82" y="8"/>
                  </a:lnTo>
                  <a:lnTo>
                    <a:pt x="70" y="4"/>
                  </a:lnTo>
                  <a:lnTo>
                    <a:pt x="5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63B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040"/>
            <p:cNvSpPr/>
            <p:nvPr/>
          </p:nvSpPr>
          <p:spPr bwMode="auto">
            <a:xfrm>
              <a:off x="2504" y="2274"/>
              <a:ext cx="46" cy="40"/>
            </a:xfrm>
            <a:custGeom>
              <a:avLst/>
              <a:gdLst>
                <a:gd name="T0" fmla="*/ 46 w 46"/>
                <a:gd name="T1" fmla="*/ 0 h 40"/>
                <a:gd name="T2" fmla="*/ 36 w 46"/>
                <a:gd name="T3" fmla="*/ 0 h 40"/>
                <a:gd name="T4" fmla="*/ 36 w 46"/>
                <a:gd name="T5" fmla="*/ 0 h 40"/>
                <a:gd name="T6" fmla="*/ 22 w 46"/>
                <a:gd name="T7" fmla="*/ 4 h 40"/>
                <a:gd name="T8" fmla="*/ 10 w 46"/>
                <a:gd name="T9" fmla="*/ 8 h 40"/>
                <a:gd name="T10" fmla="*/ 2 w 46"/>
                <a:gd name="T11" fmla="*/ 10 h 40"/>
                <a:gd name="T12" fmla="*/ 0 w 46"/>
                <a:gd name="T13" fmla="*/ 12 h 40"/>
                <a:gd name="T14" fmla="*/ 0 w 46"/>
                <a:gd name="T15" fmla="*/ 16 h 40"/>
                <a:gd name="T16" fmla="*/ 0 w 46"/>
                <a:gd name="T17" fmla="*/ 16 h 40"/>
                <a:gd name="T18" fmla="*/ 0 w 46"/>
                <a:gd name="T19" fmla="*/ 40 h 40"/>
                <a:gd name="T20" fmla="*/ 46 w 46"/>
                <a:gd name="T21" fmla="*/ 40 h 40"/>
                <a:gd name="T22" fmla="*/ 46 w 46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0">
                  <a:moveTo>
                    <a:pt x="4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22" y="4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46" y="4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58A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041"/>
            <p:cNvSpPr/>
            <p:nvPr/>
          </p:nvSpPr>
          <p:spPr bwMode="auto">
            <a:xfrm>
              <a:off x="2532" y="2274"/>
              <a:ext cx="36" cy="18"/>
            </a:xfrm>
            <a:custGeom>
              <a:avLst/>
              <a:gdLst>
                <a:gd name="T0" fmla="*/ 18 w 36"/>
                <a:gd name="T1" fmla="*/ 0 h 18"/>
                <a:gd name="T2" fmla="*/ 18 w 36"/>
                <a:gd name="T3" fmla="*/ 0 h 18"/>
                <a:gd name="T4" fmla="*/ 8 w 36"/>
                <a:gd name="T5" fmla="*/ 0 h 18"/>
                <a:gd name="T6" fmla="*/ 8 w 36"/>
                <a:gd name="T7" fmla="*/ 0 h 18"/>
                <a:gd name="T8" fmla="*/ 0 w 36"/>
                <a:gd name="T9" fmla="*/ 2 h 18"/>
                <a:gd name="T10" fmla="*/ 0 w 36"/>
                <a:gd name="T11" fmla="*/ 2 h 18"/>
                <a:gd name="T12" fmla="*/ 2 w 36"/>
                <a:gd name="T13" fmla="*/ 8 h 18"/>
                <a:gd name="T14" fmla="*/ 6 w 36"/>
                <a:gd name="T15" fmla="*/ 14 h 18"/>
                <a:gd name="T16" fmla="*/ 12 w 36"/>
                <a:gd name="T17" fmla="*/ 18 h 18"/>
                <a:gd name="T18" fmla="*/ 18 w 36"/>
                <a:gd name="T19" fmla="*/ 18 h 18"/>
                <a:gd name="T20" fmla="*/ 18 w 36"/>
                <a:gd name="T21" fmla="*/ 18 h 18"/>
                <a:gd name="T22" fmla="*/ 24 w 36"/>
                <a:gd name="T23" fmla="*/ 18 h 18"/>
                <a:gd name="T24" fmla="*/ 30 w 36"/>
                <a:gd name="T25" fmla="*/ 14 h 18"/>
                <a:gd name="T26" fmla="*/ 34 w 36"/>
                <a:gd name="T27" fmla="*/ 8 h 18"/>
                <a:gd name="T28" fmla="*/ 36 w 36"/>
                <a:gd name="T29" fmla="*/ 2 h 18"/>
                <a:gd name="T30" fmla="*/ 36 w 36"/>
                <a:gd name="T31" fmla="*/ 2 h 18"/>
                <a:gd name="T32" fmla="*/ 28 w 36"/>
                <a:gd name="T33" fmla="*/ 0 h 18"/>
                <a:gd name="T34" fmla="*/ 18 w 36"/>
                <a:gd name="T3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18">
                  <a:moveTo>
                    <a:pt x="18" y="0"/>
                  </a:moveTo>
                  <a:lnTo>
                    <a:pt x="1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6" y="1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34" y="8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A8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042"/>
            <p:cNvSpPr/>
            <p:nvPr/>
          </p:nvSpPr>
          <p:spPr bwMode="auto">
            <a:xfrm>
              <a:off x="2532" y="2274"/>
              <a:ext cx="18" cy="18"/>
            </a:xfrm>
            <a:custGeom>
              <a:avLst/>
              <a:gdLst>
                <a:gd name="T0" fmla="*/ 18 w 18"/>
                <a:gd name="T1" fmla="*/ 0 h 18"/>
                <a:gd name="T2" fmla="*/ 8 w 18"/>
                <a:gd name="T3" fmla="*/ 0 h 18"/>
                <a:gd name="T4" fmla="*/ 8 w 18"/>
                <a:gd name="T5" fmla="*/ 0 h 18"/>
                <a:gd name="T6" fmla="*/ 0 w 18"/>
                <a:gd name="T7" fmla="*/ 2 h 18"/>
                <a:gd name="T8" fmla="*/ 0 w 18"/>
                <a:gd name="T9" fmla="*/ 2 h 18"/>
                <a:gd name="T10" fmla="*/ 2 w 18"/>
                <a:gd name="T11" fmla="*/ 8 h 18"/>
                <a:gd name="T12" fmla="*/ 6 w 18"/>
                <a:gd name="T13" fmla="*/ 14 h 18"/>
                <a:gd name="T14" fmla="*/ 12 w 18"/>
                <a:gd name="T15" fmla="*/ 18 h 18"/>
                <a:gd name="T16" fmla="*/ 18 w 18"/>
                <a:gd name="T17" fmla="*/ 18 h 18"/>
                <a:gd name="T18" fmla="*/ 18 w 1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6" y="1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47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043"/>
            <p:cNvSpPr/>
            <p:nvPr/>
          </p:nvSpPr>
          <p:spPr bwMode="auto">
            <a:xfrm>
              <a:off x="2534" y="2274"/>
              <a:ext cx="32" cy="16"/>
            </a:xfrm>
            <a:custGeom>
              <a:avLst/>
              <a:gdLst>
                <a:gd name="T0" fmla="*/ 16 w 32"/>
                <a:gd name="T1" fmla="*/ 0 h 16"/>
                <a:gd name="T2" fmla="*/ 16 w 32"/>
                <a:gd name="T3" fmla="*/ 0 h 16"/>
                <a:gd name="T4" fmla="*/ 6 w 32"/>
                <a:gd name="T5" fmla="*/ 0 h 16"/>
                <a:gd name="T6" fmla="*/ 6 w 32"/>
                <a:gd name="T7" fmla="*/ 0 h 16"/>
                <a:gd name="T8" fmla="*/ 0 w 32"/>
                <a:gd name="T9" fmla="*/ 2 h 16"/>
                <a:gd name="T10" fmla="*/ 0 w 32"/>
                <a:gd name="T11" fmla="*/ 2 h 16"/>
                <a:gd name="T12" fmla="*/ 2 w 32"/>
                <a:gd name="T13" fmla="*/ 8 h 16"/>
                <a:gd name="T14" fmla="*/ 6 w 32"/>
                <a:gd name="T15" fmla="*/ 12 h 16"/>
                <a:gd name="T16" fmla="*/ 10 w 32"/>
                <a:gd name="T17" fmla="*/ 14 h 16"/>
                <a:gd name="T18" fmla="*/ 16 w 32"/>
                <a:gd name="T19" fmla="*/ 16 h 16"/>
                <a:gd name="T20" fmla="*/ 16 w 32"/>
                <a:gd name="T21" fmla="*/ 16 h 16"/>
                <a:gd name="T22" fmla="*/ 22 w 32"/>
                <a:gd name="T23" fmla="*/ 14 h 16"/>
                <a:gd name="T24" fmla="*/ 26 w 32"/>
                <a:gd name="T25" fmla="*/ 12 h 16"/>
                <a:gd name="T26" fmla="*/ 30 w 32"/>
                <a:gd name="T27" fmla="*/ 8 h 16"/>
                <a:gd name="T28" fmla="*/ 32 w 32"/>
                <a:gd name="T29" fmla="*/ 2 h 16"/>
                <a:gd name="T30" fmla="*/ 32 w 32"/>
                <a:gd name="T31" fmla="*/ 2 h 16"/>
                <a:gd name="T32" fmla="*/ 26 w 32"/>
                <a:gd name="T33" fmla="*/ 0 h 16"/>
                <a:gd name="T34" fmla="*/ 16 w 32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6">
                  <a:moveTo>
                    <a:pt x="16" y="0"/>
                  </a:moveTo>
                  <a:lnTo>
                    <a:pt x="1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6" y="12"/>
                  </a:lnTo>
                  <a:lnTo>
                    <a:pt x="10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6" y="12"/>
                  </a:lnTo>
                  <a:lnTo>
                    <a:pt x="30" y="8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044"/>
            <p:cNvSpPr/>
            <p:nvPr/>
          </p:nvSpPr>
          <p:spPr bwMode="auto">
            <a:xfrm>
              <a:off x="2534" y="2274"/>
              <a:ext cx="16" cy="16"/>
            </a:xfrm>
            <a:custGeom>
              <a:avLst/>
              <a:gdLst>
                <a:gd name="T0" fmla="*/ 16 w 16"/>
                <a:gd name="T1" fmla="*/ 0 h 16"/>
                <a:gd name="T2" fmla="*/ 6 w 16"/>
                <a:gd name="T3" fmla="*/ 0 h 16"/>
                <a:gd name="T4" fmla="*/ 6 w 16"/>
                <a:gd name="T5" fmla="*/ 0 h 16"/>
                <a:gd name="T6" fmla="*/ 0 w 16"/>
                <a:gd name="T7" fmla="*/ 2 h 16"/>
                <a:gd name="T8" fmla="*/ 0 w 16"/>
                <a:gd name="T9" fmla="*/ 2 h 16"/>
                <a:gd name="T10" fmla="*/ 2 w 16"/>
                <a:gd name="T11" fmla="*/ 8 h 16"/>
                <a:gd name="T12" fmla="*/ 6 w 16"/>
                <a:gd name="T13" fmla="*/ 12 h 16"/>
                <a:gd name="T14" fmla="*/ 10 w 16"/>
                <a:gd name="T15" fmla="*/ 14 h 16"/>
                <a:gd name="T16" fmla="*/ 16 w 16"/>
                <a:gd name="T17" fmla="*/ 16 h 16"/>
                <a:gd name="T18" fmla="*/ 16 w 16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6" y="12"/>
                  </a:lnTo>
                  <a:lnTo>
                    <a:pt x="10" y="14"/>
                  </a:lnTo>
                  <a:lnTo>
                    <a:pt x="16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D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045"/>
            <p:cNvSpPr/>
            <p:nvPr/>
          </p:nvSpPr>
          <p:spPr bwMode="auto">
            <a:xfrm>
              <a:off x="2540" y="2260"/>
              <a:ext cx="20" cy="18"/>
            </a:xfrm>
            <a:custGeom>
              <a:avLst/>
              <a:gdLst>
                <a:gd name="T0" fmla="*/ 20 w 20"/>
                <a:gd name="T1" fmla="*/ 0 h 18"/>
                <a:gd name="T2" fmla="*/ 0 w 20"/>
                <a:gd name="T3" fmla="*/ 0 h 18"/>
                <a:gd name="T4" fmla="*/ 0 w 20"/>
                <a:gd name="T5" fmla="*/ 14 h 18"/>
                <a:gd name="T6" fmla="*/ 10 w 20"/>
                <a:gd name="T7" fmla="*/ 18 h 18"/>
                <a:gd name="T8" fmla="*/ 20 w 20"/>
                <a:gd name="T9" fmla="*/ 14 h 18"/>
                <a:gd name="T10" fmla="*/ 20 w 20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2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046"/>
            <p:cNvSpPr/>
            <p:nvPr/>
          </p:nvSpPr>
          <p:spPr bwMode="auto">
            <a:xfrm>
              <a:off x="2540" y="2260"/>
              <a:ext cx="10" cy="18"/>
            </a:xfrm>
            <a:custGeom>
              <a:avLst/>
              <a:gdLst>
                <a:gd name="T0" fmla="*/ 10 w 10"/>
                <a:gd name="T1" fmla="*/ 0 h 18"/>
                <a:gd name="T2" fmla="*/ 0 w 10"/>
                <a:gd name="T3" fmla="*/ 0 h 18"/>
                <a:gd name="T4" fmla="*/ 0 w 10"/>
                <a:gd name="T5" fmla="*/ 14 h 18"/>
                <a:gd name="T6" fmla="*/ 10 w 10"/>
                <a:gd name="T7" fmla="*/ 18 h 18"/>
                <a:gd name="T8" fmla="*/ 10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1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047"/>
            <p:cNvSpPr/>
            <p:nvPr/>
          </p:nvSpPr>
          <p:spPr bwMode="auto">
            <a:xfrm>
              <a:off x="2526" y="2200"/>
              <a:ext cx="46" cy="64"/>
            </a:xfrm>
            <a:custGeom>
              <a:avLst/>
              <a:gdLst>
                <a:gd name="T0" fmla="*/ 26 w 46"/>
                <a:gd name="T1" fmla="*/ 0 h 64"/>
                <a:gd name="T2" fmla="*/ 22 w 46"/>
                <a:gd name="T3" fmla="*/ 0 h 64"/>
                <a:gd name="T4" fmla="*/ 22 w 46"/>
                <a:gd name="T5" fmla="*/ 0 h 64"/>
                <a:gd name="T6" fmla="*/ 14 w 46"/>
                <a:gd name="T7" fmla="*/ 2 h 64"/>
                <a:gd name="T8" fmla="*/ 8 w 46"/>
                <a:gd name="T9" fmla="*/ 6 h 64"/>
                <a:gd name="T10" fmla="*/ 2 w 46"/>
                <a:gd name="T11" fmla="*/ 12 h 64"/>
                <a:gd name="T12" fmla="*/ 0 w 46"/>
                <a:gd name="T13" fmla="*/ 20 h 64"/>
                <a:gd name="T14" fmla="*/ 0 w 46"/>
                <a:gd name="T15" fmla="*/ 40 h 64"/>
                <a:gd name="T16" fmla="*/ 0 w 46"/>
                <a:gd name="T17" fmla="*/ 40 h 64"/>
                <a:gd name="T18" fmla="*/ 4 w 46"/>
                <a:gd name="T19" fmla="*/ 48 h 64"/>
                <a:gd name="T20" fmla="*/ 8 w 46"/>
                <a:gd name="T21" fmla="*/ 56 h 64"/>
                <a:gd name="T22" fmla="*/ 16 w 46"/>
                <a:gd name="T23" fmla="*/ 62 h 64"/>
                <a:gd name="T24" fmla="*/ 24 w 46"/>
                <a:gd name="T25" fmla="*/ 64 h 64"/>
                <a:gd name="T26" fmla="*/ 24 w 46"/>
                <a:gd name="T27" fmla="*/ 64 h 64"/>
                <a:gd name="T28" fmla="*/ 32 w 46"/>
                <a:gd name="T29" fmla="*/ 62 h 64"/>
                <a:gd name="T30" fmla="*/ 38 w 46"/>
                <a:gd name="T31" fmla="*/ 56 h 64"/>
                <a:gd name="T32" fmla="*/ 44 w 46"/>
                <a:gd name="T33" fmla="*/ 50 h 64"/>
                <a:gd name="T34" fmla="*/ 46 w 46"/>
                <a:gd name="T35" fmla="*/ 40 h 64"/>
                <a:gd name="T36" fmla="*/ 46 w 46"/>
                <a:gd name="T37" fmla="*/ 20 h 64"/>
                <a:gd name="T38" fmla="*/ 46 w 46"/>
                <a:gd name="T39" fmla="*/ 20 h 64"/>
                <a:gd name="T40" fmla="*/ 46 w 46"/>
                <a:gd name="T41" fmla="*/ 12 h 64"/>
                <a:gd name="T42" fmla="*/ 40 w 46"/>
                <a:gd name="T43" fmla="*/ 6 h 64"/>
                <a:gd name="T44" fmla="*/ 34 w 46"/>
                <a:gd name="T45" fmla="*/ 2 h 64"/>
                <a:gd name="T46" fmla="*/ 26 w 46"/>
                <a:gd name="T47" fmla="*/ 0 h 64"/>
                <a:gd name="T48" fmla="*/ 26 w 46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64">
                  <a:moveTo>
                    <a:pt x="26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16" y="62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32" y="62"/>
                  </a:lnTo>
                  <a:lnTo>
                    <a:pt x="38" y="56"/>
                  </a:lnTo>
                  <a:lnTo>
                    <a:pt x="44" y="50"/>
                  </a:lnTo>
                  <a:lnTo>
                    <a:pt x="46" y="40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6" y="12"/>
                  </a:lnTo>
                  <a:lnTo>
                    <a:pt x="40" y="6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E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048"/>
            <p:cNvSpPr/>
            <p:nvPr/>
          </p:nvSpPr>
          <p:spPr bwMode="auto">
            <a:xfrm>
              <a:off x="2526" y="2200"/>
              <a:ext cx="24" cy="64"/>
            </a:xfrm>
            <a:custGeom>
              <a:avLst/>
              <a:gdLst>
                <a:gd name="T0" fmla="*/ 24 w 24"/>
                <a:gd name="T1" fmla="*/ 0 h 64"/>
                <a:gd name="T2" fmla="*/ 22 w 24"/>
                <a:gd name="T3" fmla="*/ 0 h 64"/>
                <a:gd name="T4" fmla="*/ 22 w 24"/>
                <a:gd name="T5" fmla="*/ 0 h 64"/>
                <a:gd name="T6" fmla="*/ 14 w 24"/>
                <a:gd name="T7" fmla="*/ 2 h 64"/>
                <a:gd name="T8" fmla="*/ 8 w 24"/>
                <a:gd name="T9" fmla="*/ 6 h 64"/>
                <a:gd name="T10" fmla="*/ 2 w 24"/>
                <a:gd name="T11" fmla="*/ 12 h 64"/>
                <a:gd name="T12" fmla="*/ 0 w 24"/>
                <a:gd name="T13" fmla="*/ 20 h 64"/>
                <a:gd name="T14" fmla="*/ 0 w 24"/>
                <a:gd name="T15" fmla="*/ 40 h 64"/>
                <a:gd name="T16" fmla="*/ 0 w 24"/>
                <a:gd name="T17" fmla="*/ 40 h 64"/>
                <a:gd name="T18" fmla="*/ 4 w 24"/>
                <a:gd name="T19" fmla="*/ 48 h 64"/>
                <a:gd name="T20" fmla="*/ 8 w 24"/>
                <a:gd name="T21" fmla="*/ 56 h 64"/>
                <a:gd name="T22" fmla="*/ 16 w 24"/>
                <a:gd name="T23" fmla="*/ 62 h 64"/>
                <a:gd name="T24" fmla="*/ 24 w 24"/>
                <a:gd name="T25" fmla="*/ 64 h 64"/>
                <a:gd name="T26" fmla="*/ 24 w 24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64">
                  <a:moveTo>
                    <a:pt x="24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16" y="62"/>
                  </a:lnTo>
                  <a:lnTo>
                    <a:pt x="24" y="6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1D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049"/>
            <p:cNvSpPr/>
            <p:nvPr/>
          </p:nvSpPr>
          <p:spPr bwMode="auto">
            <a:xfrm>
              <a:off x="2542" y="2258"/>
              <a:ext cx="16" cy="6"/>
            </a:xfrm>
            <a:custGeom>
              <a:avLst/>
              <a:gdLst>
                <a:gd name="T0" fmla="*/ 0 w 16"/>
                <a:gd name="T1" fmla="*/ 4 h 6"/>
                <a:gd name="T2" fmla="*/ 0 w 16"/>
                <a:gd name="T3" fmla="*/ 4 h 6"/>
                <a:gd name="T4" fmla="*/ 8 w 16"/>
                <a:gd name="T5" fmla="*/ 6 h 6"/>
                <a:gd name="T6" fmla="*/ 8 w 16"/>
                <a:gd name="T7" fmla="*/ 6 h 6"/>
                <a:gd name="T8" fmla="*/ 16 w 16"/>
                <a:gd name="T9" fmla="*/ 4 h 6"/>
                <a:gd name="T10" fmla="*/ 16 w 16"/>
                <a:gd name="T11" fmla="*/ 4 h 6"/>
                <a:gd name="T12" fmla="*/ 12 w 16"/>
                <a:gd name="T13" fmla="*/ 0 h 6"/>
                <a:gd name="T14" fmla="*/ 8 w 16"/>
                <a:gd name="T15" fmla="*/ 0 h 6"/>
                <a:gd name="T16" fmla="*/ 8 w 16"/>
                <a:gd name="T17" fmla="*/ 0 h 6"/>
                <a:gd name="T18" fmla="*/ 4 w 16"/>
                <a:gd name="T19" fmla="*/ 0 h 6"/>
                <a:gd name="T20" fmla="*/ 0 w 16"/>
                <a:gd name="T21" fmla="*/ 4 h 6"/>
                <a:gd name="T22" fmla="*/ 0 w 16"/>
                <a:gd name="T2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6">
                  <a:moveTo>
                    <a:pt x="0" y="4"/>
                  </a:moveTo>
                  <a:lnTo>
                    <a:pt x="0" y="4"/>
                  </a:lnTo>
                  <a:lnTo>
                    <a:pt x="8" y="6"/>
                  </a:lnTo>
                  <a:lnTo>
                    <a:pt x="8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23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050"/>
            <p:cNvSpPr/>
            <p:nvPr/>
          </p:nvSpPr>
          <p:spPr bwMode="auto">
            <a:xfrm>
              <a:off x="2542" y="2258"/>
              <a:ext cx="8" cy="6"/>
            </a:xfrm>
            <a:custGeom>
              <a:avLst/>
              <a:gdLst>
                <a:gd name="T0" fmla="*/ 0 w 8"/>
                <a:gd name="T1" fmla="*/ 4 h 6"/>
                <a:gd name="T2" fmla="*/ 0 w 8"/>
                <a:gd name="T3" fmla="*/ 4 h 6"/>
                <a:gd name="T4" fmla="*/ 8 w 8"/>
                <a:gd name="T5" fmla="*/ 6 h 6"/>
                <a:gd name="T6" fmla="*/ 8 w 8"/>
                <a:gd name="T7" fmla="*/ 0 h 6"/>
                <a:gd name="T8" fmla="*/ 8 w 8"/>
                <a:gd name="T9" fmla="*/ 0 h 6"/>
                <a:gd name="T10" fmla="*/ 4 w 8"/>
                <a:gd name="T11" fmla="*/ 0 h 6"/>
                <a:gd name="T12" fmla="*/ 0 w 8"/>
                <a:gd name="T13" fmla="*/ 4 h 6"/>
                <a:gd name="T14" fmla="*/ 0 w 8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lnTo>
                    <a:pt x="0" y="4"/>
                  </a:lnTo>
                  <a:lnTo>
                    <a:pt x="8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D09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051"/>
            <p:cNvSpPr/>
            <p:nvPr/>
          </p:nvSpPr>
          <p:spPr bwMode="auto">
            <a:xfrm>
              <a:off x="2550" y="2274"/>
              <a:ext cx="14" cy="16"/>
            </a:xfrm>
            <a:custGeom>
              <a:avLst/>
              <a:gdLst>
                <a:gd name="T0" fmla="*/ 10 w 14"/>
                <a:gd name="T1" fmla="*/ 0 h 16"/>
                <a:gd name="T2" fmla="*/ 10 w 14"/>
                <a:gd name="T3" fmla="*/ 0 h 16"/>
                <a:gd name="T4" fmla="*/ 0 w 14"/>
                <a:gd name="T5" fmla="*/ 4 h 16"/>
                <a:gd name="T6" fmla="*/ 0 w 14"/>
                <a:gd name="T7" fmla="*/ 4 h 16"/>
                <a:gd name="T8" fmla="*/ 4 w 14"/>
                <a:gd name="T9" fmla="*/ 12 h 16"/>
                <a:gd name="T10" fmla="*/ 8 w 14"/>
                <a:gd name="T11" fmla="*/ 16 h 16"/>
                <a:gd name="T12" fmla="*/ 8 w 14"/>
                <a:gd name="T13" fmla="*/ 16 h 16"/>
                <a:gd name="T14" fmla="*/ 12 w 14"/>
                <a:gd name="T15" fmla="*/ 10 h 16"/>
                <a:gd name="T16" fmla="*/ 14 w 14"/>
                <a:gd name="T17" fmla="*/ 2 h 16"/>
                <a:gd name="T18" fmla="*/ 14 w 14"/>
                <a:gd name="T19" fmla="*/ 2 h 16"/>
                <a:gd name="T20" fmla="*/ 10 w 14"/>
                <a:gd name="T21" fmla="*/ 0 h 16"/>
                <a:gd name="T22" fmla="*/ 10 w 14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6">
                  <a:moveTo>
                    <a:pt x="10" y="0"/>
                  </a:move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1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052"/>
            <p:cNvSpPr/>
            <p:nvPr/>
          </p:nvSpPr>
          <p:spPr bwMode="auto">
            <a:xfrm>
              <a:off x="2536" y="2274"/>
              <a:ext cx="14" cy="16"/>
            </a:xfrm>
            <a:custGeom>
              <a:avLst/>
              <a:gdLst>
                <a:gd name="T0" fmla="*/ 4 w 14"/>
                <a:gd name="T1" fmla="*/ 0 h 16"/>
                <a:gd name="T2" fmla="*/ 4 w 14"/>
                <a:gd name="T3" fmla="*/ 0 h 16"/>
                <a:gd name="T4" fmla="*/ 14 w 14"/>
                <a:gd name="T5" fmla="*/ 4 h 16"/>
                <a:gd name="T6" fmla="*/ 14 w 14"/>
                <a:gd name="T7" fmla="*/ 4 h 16"/>
                <a:gd name="T8" fmla="*/ 8 w 14"/>
                <a:gd name="T9" fmla="*/ 12 h 16"/>
                <a:gd name="T10" fmla="*/ 4 w 14"/>
                <a:gd name="T11" fmla="*/ 16 h 16"/>
                <a:gd name="T12" fmla="*/ 4 w 14"/>
                <a:gd name="T13" fmla="*/ 16 h 16"/>
                <a:gd name="T14" fmla="*/ 2 w 14"/>
                <a:gd name="T15" fmla="*/ 10 h 16"/>
                <a:gd name="T16" fmla="*/ 0 w 14"/>
                <a:gd name="T17" fmla="*/ 2 h 16"/>
                <a:gd name="T18" fmla="*/ 0 w 14"/>
                <a:gd name="T19" fmla="*/ 2 h 16"/>
                <a:gd name="T20" fmla="*/ 4 w 14"/>
                <a:gd name="T21" fmla="*/ 0 h 16"/>
                <a:gd name="T22" fmla="*/ 4 w 14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6">
                  <a:moveTo>
                    <a:pt x="4" y="0"/>
                  </a:moveTo>
                  <a:lnTo>
                    <a:pt x="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053"/>
            <p:cNvSpPr>
              <a:spLocks noEditPoints="1"/>
            </p:cNvSpPr>
            <p:nvPr/>
          </p:nvSpPr>
          <p:spPr bwMode="auto">
            <a:xfrm>
              <a:off x="2524" y="2224"/>
              <a:ext cx="52" cy="16"/>
            </a:xfrm>
            <a:custGeom>
              <a:avLst/>
              <a:gdLst>
                <a:gd name="T0" fmla="*/ 26 w 52"/>
                <a:gd name="T1" fmla="*/ 2 h 16"/>
                <a:gd name="T2" fmla="*/ 30 w 52"/>
                <a:gd name="T3" fmla="*/ 2 h 16"/>
                <a:gd name="T4" fmla="*/ 44 w 52"/>
                <a:gd name="T5" fmla="*/ 2 h 16"/>
                <a:gd name="T6" fmla="*/ 52 w 52"/>
                <a:gd name="T7" fmla="*/ 2 h 16"/>
                <a:gd name="T8" fmla="*/ 52 w 52"/>
                <a:gd name="T9" fmla="*/ 4 h 16"/>
                <a:gd name="T10" fmla="*/ 48 w 52"/>
                <a:gd name="T11" fmla="*/ 4 h 16"/>
                <a:gd name="T12" fmla="*/ 46 w 52"/>
                <a:gd name="T13" fmla="*/ 12 h 16"/>
                <a:gd name="T14" fmla="*/ 38 w 52"/>
                <a:gd name="T15" fmla="*/ 16 h 16"/>
                <a:gd name="T16" fmla="*/ 34 w 52"/>
                <a:gd name="T17" fmla="*/ 14 h 16"/>
                <a:gd name="T18" fmla="*/ 28 w 52"/>
                <a:gd name="T19" fmla="*/ 6 h 16"/>
                <a:gd name="T20" fmla="*/ 26 w 52"/>
                <a:gd name="T21" fmla="*/ 6 h 16"/>
                <a:gd name="T22" fmla="*/ 24 w 52"/>
                <a:gd name="T23" fmla="*/ 6 h 16"/>
                <a:gd name="T24" fmla="*/ 20 w 52"/>
                <a:gd name="T25" fmla="*/ 12 h 16"/>
                <a:gd name="T26" fmla="*/ 12 w 52"/>
                <a:gd name="T27" fmla="*/ 16 h 16"/>
                <a:gd name="T28" fmla="*/ 8 w 52"/>
                <a:gd name="T29" fmla="*/ 14 h 16"/>
                <a:gd name="T30" fmla="*/ 4 w 52"/>
                <a:gd name="T31" fmla="*/ 4 h 16"/>
                <a:gd name="T32" fmla="*/ 0 w 52"/>
                <a:gd name="T33" fmla="*/ 4 h 16"/>
                <a:gd name="T34" fmla="*/ 0 w 52"/>
                <a:gd name="T35" fmla="*/ 2 h 16"/>
                <a:gd name="T36" fmla="*/ 6 w 52"/>
                <a:gd name="T37" fmla="*/ 2 h 16"/>
                <a:gd name="T38" fmla="*/ 14 w 52"/>
                <a:gd name="T39" fmla="*/ 0 h 16"/>
                <a:gd name="T40" fmla="*/ 22 w 52"/>
                <a:gd name="T41" fmla="*/ 2 h 16"/>
                <a:gd name="T42" fmla="*/ 26 w 52"/>
                <a:gd name="T43" fmla="*/ 2 h 16"/>
                <a:gd name="T44" fmla="*/ 10 w 52"/>
                <a:gd name="T45" fmla="*/ 14 h 16"/>
                <a:gd name="T46" fmla="*/ 6 w 52"/>
                <a:gd name="T47" fmla="*/ 6 h 16"/>
                <a:gd name="T48" fmla="*/ 6 w 52"/>
                <a:gd name="T49" fmla="*/ 4 h 16"/>
                <a:gd name="T50" fmla="*/ 14 w 52"/>
                <a:gd name="T51" fmla="*/ 2 h 16"/>
                <a:gd name="T52" fmla="*/ 22 w 52"/>
                <a:gd name="T53" fmla="*/ 4 h 16"/>
                <a:gd name="T54" fmla="*/ 22 w 52"/>
                <a:gd name="T55" fmla="*/ 8 h 16"/>
                <a:gd name="T56" fmla="*/ 18 w 52"/>
                <a:gd name="T57" fmla="*/ 12 h 16"/>
                <a:gd name="T58" fmla="*/ 10 w 52"/>
                <a:gd name="T59" fmla="*/ 14 h 16"/>
                <a:gd name="T60" fmla="*/ 42 w 52"/>
                <a:gd name="T61" fmla="*/ 14 h 16"/>
                <a:gd name="T62" fmla="*/ 46 w 52"/>
                <a:gd name="T63" fmla="*/ 8 h 16"/>
                <a:gd name="T64" fmla="*/ 46 w 52"/>
                <a:gd name="T65" fmla="*/ 4 h 16"/>
                <a:gd name="T66" fmla="*/ 42 w 52"/>
                <a:gd name="T67" fmla="*/ 2 h 16"/>
                <a:gd name="T68" fmla="*/ 32 w 52"/>
                <a:gd name="T69" fmla="*/ 2 h 16"/>
                <a:gd name="T70" fmla="*/ 30 w 52"/>
                <a:gd name="T71" fmla="*/ 4 h 16"/>
                <a:gd name="T72" fmla="*/ 34 w 52"/>
                <a:gd name="T73" fmla="*/ 12 h 16"/>
                <a:gd name="T74" fmla="*/ 38 w 52"/>
                <a:gd name="T75" fmla="*/ 14 h 16"/>
                <a:gd name="T76" fmla="*/ 42 w 52"/>
                <a:gd name="T7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16">
                  <a:moveTo>
                    <a:pt x="26" y="2"/>
                  </a:moveTo>
                  <a:lnTo>
                    <a:pt x="26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6" y="12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12"/>
                  </a:lnTo>
                  <a:lnTo>
                    <a:pt x="18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1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6" y="2"/>
                  </a:lnTo>
                  <a:close/>
                  <a:moveTo>
                    <a:pt x="10" y="14"/>
                  </a:moveTo>
                  <a:lnTo>
                    <a:pt x="10" y="14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4"/>
                  </a:lnTo>
                  <a:close/>
                  <a:moveTo>
                    <a:pt x="42" y="14"/>
                  </a:moveTo>
                  <a:lnTo>
                    <a:pt x="42" y="14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2" y="2"/>
                  </a:lnTo>
                  <a:lnTo>
                    <a:pt x="38" y="2"/>
                  </a:lnTo>
                  <a:lnTo>
                    <a:pt x="32" y="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8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4E4E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054"/>
            <p:cNvSpPr>
              <a:spLocks noEditPoints="1"/>
            </p:cNvSpPr>
            <p:nvPr/>
          </p:nvSpPr>
          <p:spPr bwMode="auto">
            <a:xfrm>
              <a:off x="2524" y="2224"/>
              <a:ext cx="26" cy="16"/>
            </a:xfrm>
            <a:custGeom>
              <a:avLst/>
              <a:gdLst>
                <a:gd name="T0" fmla="*/ 26 w 26"/>
                <a:gd name="T1" fmla="*/ 6 h 16"/>
                <a:gd name="T2" fmla="*/ 24 w 26"/>
                <a:gd name="T3" fmla="*/ 6 h 16"/>
                <a:gd name="T4" fmla="*/ 24 w 26"/>
                <a:gd name="T5" fmla="*/ 6 h 16"/>
                <a:gd name="T6" fmla="*/ 20 w 26"/>
                <a:gd name="T7" fmla="*/ 12 h 16"/>
                <a:gd name="T8" fmla="*/ 18 w 26"/>
                <a:gd name="T9" fmla="*/ 14 h 16"/>
                <a:gd name="T10" fmla="*/ 12 w 26"/>
                <a:gd name="T11" fmla="*/ 16 h 16"/>
                <a:gd name="T12" fmla="*/ 12 w 26"/>
                <a:gd name="T13" fmla="*/ 16 h 16"/>
                <a:gd name="T14" fmla="*/ 8 w 26"/>
                <a:gd name="T15" fmla="*/ 14 h 16"/>
                <a:gd name="T16" fmla="*/ 6 w 26"/>
                <a:gd name="T17" fmla="*/ 12 h 16"/>
                <a:gd name="T18" fmla="*/ 4 w 26"/>
                <a:gd name="T19" fmla="*/ 4 h 16"/>
                <a:gd name="T20" fmla="*/ 4 w 26"/>
                <a:gd name="T21" fmla="*/ 4 h 16"/>
                <a:gd name="T22" fmla="*/ 0 w 26"/>
                <a:gd name="T23" fmla="*/ 4 h 16"/>
                <a:gd name="T24" fmla="*/ 0 w 26"/>
                <a:gd name="T25" fmla="*/ 4 h 16"/>
                <a:gd name="T26" fmla="*/ 0 w 26"/>
                <a:gd name="T27" fmla="*/ 2 h 16"/>
                <a:gd name="T28" fmla="*/ 0 w 26"/>
                <a:gd name="T29" fmla="*/ 2 h 16"/>
                <a:gd name="T30" fmla="*/ 6 w 26"/>
                <a:gd name="T31" fmla="*/ 2 h 16"/>
                <a:gd name="T32" fmla="*/ 6 w 26"/>
                <a:gd name="T33" fmla="*/ 2 h 16"/>
                <a:gd name="T34" fmla="*/ 14 w 26"/>
                <a:gd name="T35" fmla="*/ 0 h 16"/>
                <a:gd name="T36" fmla="*/ 22 w 26"/>
                <a:gd name="T37" fmla="*/ 2 h 16"/>
                <a:gd name="T38" fmla="*/ 26 w 26"/>
                <a:gd name="T39" fmla="*/ 2 h 16"/>
                <a:gd name="T40" fmla="*/ 26 w 26"/>
                <a:gd name="T41" fmla="*/ 6 h 16"/>
                <a:gd name="T42" fmla="*/ 10 w 26"/>
                <a:gd name="T43" fmla="*/ 14 h 16"/>
                <a:gd name="T44" fmla="*/ 10 w 26"/>
                <a:gd name="T45" fmla="*/ 14 h 16"/>
                <a:gd name="T46" fmla="*/ 6 w 26"/>
                <a:gd name="T47" fmla="*/ 8 h 16"/>
                <a:gd name="T48" fmla="*/ 6 w 26"/>
                <a:gd name="T49" fmla="*/ 6 h 16"/>
                <a:gd name="T50" fmla="*/ 6 w 26"/>
                <a:gd name="T51" fmla="*/ 4 h 16"/>
                <a:gd name="T52" fmla="*/ 6 w 26"/>
                <a:gd name="T53" fmla="*/ 4 h 16"/>
                <a:gd name="T54" fmla="*/ 10 w 26"/>
                <a:gd name="T55" fmla="*/ 2 h 16"/>
                <a:gd name="T56" fmla="*/ 14 w 26"/>
                <a:gd name="T57" fmla="*/ 2 h 16"/>
                <a:gd name="T58" fmla="*/ 20 w 26"/>
                <a:gd name="T59" fmla="*/ 2 h 16"/>
                <a:gd name="T60" fmla="*/ 22 w 26"/>
                <a:gd name="T61" fmla="*/ 4 h 16"/>
                <a:gd name="T62" fmla="*/ 22 w 26"/>
                <a:gd name="T63" fmla="*/ 4 h 16"/>
                <a:gd name="T64" fmla="*/ 22 w 26"/>
                <a:gd name="T65" fmla="*/ 8 h 16"/>
                <a:gd name="T66" fmla="*/ 18 w 26"/>
                <a:gd name="T67" fmla="*/ 12 h 16"/>
                <a:gd name="T68" fmla="*/ 18 w 26"/>
                <a:gd name="T69" fmla="*/ 12 h 16"/>
                <a:gd name="T70" fmla="*/ 14 w 26"/>
                <a:gd name="T71" fmla="*/ 14 h 16"/>
                <a:gd name="T72" fmla="*/ 10 w 26"/>
                <a:gd name="T73" fmla="*/ 14 h 16"/>
                <a:gd name="T74" fmla="*/ 10 w 26"/>
                <a:gd name="T7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16">
                  <a:moveTo>
                    <a:pt x="26" y="6"/>
                  </a:moveTo>
                  <a:lnTo>
                    <a:pt x="24" y="6"/>
                  </a:lnTo>
                  <a:lnTo>
                    <a:pt x="24" y="6"/>
                  </a:lnTo>
                  <a:lnTo>
                    <a:pt x="20" y="12"/>
                  </a:lnTo>
                  <a:lnTo>
                    <a:pt x="18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14" y="0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6" y="6"/>
                  </a:lnTo>
                  <a:close/>
                  <a:moveTo>
                    <a:pt x="10" y="14"/>
                  </a:moveTo>
                  <a:lnTo>
                    <a:pt x="10" y="14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3055"/>
            <p:cNvSpPr>
              <a:spLocks noChangeArrowheads="1"/>
            </p:cNvSpPr>
            <p:nvPr/>
          </p:nvSpPr>
          <p:spPr bwMode="auto">
            <a:xfrm>
              <a:off x="1974" y="2188"/>
              <a:ext cx="128" cy="126"/>
            </a:xfrm>
            <a:prstGeom prst="rect">
              <a:avLst/>
            </a:prstGeom>
            <a:solidFill>
              <a:srgbClr val="E53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056"/>
            <p:cNvSpPr/>
            <p:nvPr/>
          </p:nvSpPr>
          <p:spPr bwMode="auto">
            <a:xfrm>
              <a:off x="2002" y="2198"/>
              <a:ext cx="72" cy="90"/>
            </a:xfrm>
            <a:custGeom>
              <a:avLst/>
              <a:gdLst>
                <a:gd name="T0" fmla="*/ 36 w 72"/>
                <a:gd name="T1" fmla="*/ 0 h 90"/>
                <a:gd name="T2" fmla="*/ 36 w 72"/>
                <a:gd name="T3" fmla="*/ 0 h 90"/>
                <a:gd name="T4" fmla="*/ 46 w 72"/>
                <a:gd name="T5" fmla="*/ 2 h 90"/>
                <a:gd name="T6" fmla="*/ 54 w 72"/>
                <a:gd name="T7" fmla="*/ 4 h 90"/>
                <a:gd name="T8" fmla="*/ 60 w 72"/>
                <a:gd name="T9" fmla="*/ 10 h 90"/>
                <a:gd name="T10" fmla="*/ 64 w 72"/>
                <a:gd name="T11" fmla="*/ 20 h 90"/>
                <a:gd name="T12" fmla="*/ 68 w 72"/>
                <a:gd name="T13" fmla="*/ 28 h 90"/>
                <a:gd name="T14" fmla="*/ 70 w 72"/>
                <a:gd name="T15" fmla="*/ 40 h 90"/>
                <a:gd name="T16" fmla="*/ 72 w 72"/>
                <a:gd name="T17" fmla="*/ 62 h 90"/>
                <a:gd name="T18" fmla="*/ 72 w 72"/>
                <a:gd name="T19" fmla="*/ 62 h 90"/>
                <a:gd name="T20" fmla="*/ 72 w 72"/>
                <a:gd name="T21" fmla="*/ 70 h 90"/>
                <a:gd name="T22" fmla="*/ 70 w 72"/>
                <a:gd name="T23" fmla="*/ 74 h 90"/>
                <a:gd name="T24" fmla="*/ 66 w 72"/>
                <a:gd name="T25" fmla="*/ 80 h 90"/>
                <a:gd name="T26" fmla="*/ 62 w 72"/>
                <a:gd name="T27" fmla="*/ 84 h 90"/>
                <a:gd name="T28" fmla="*/ 50 w 72"/>
                <a:gd name="T29" fmla="*/ 88 h 90"/>
                <a:gd name="T30" fmla="*/ 36 w 72"/>
                <a:gd name="T31" fmla="*/ 90 h 90"/>
                <a:gd name="T32" fmla="*/ 22 w 72"/>
                <a:gd name="T33" fmla="*/ 88 h 90"/>
                <a:gd name="T34" fmla="*/ 12 w 72"/>
                <a:gd name="T35" fmla="*/ 84 h 90"/>
                <a:gd name="T36" fmla="*/ 6 w 72"/>
                <a:gd name="T37" fmla="*/ 80 h 90"/>
                <a:gd name="T38" fmla="*/ 2 w 72"/>
                <a:gd name="T39" fmla="*/ 74 h 90"/>
                <a:gd name="T40" fmla="*/ 0 w 72"/>
                <a:gd name="T41" fmla="*/ 70 h 90"/>
                <a:gd name="T42" fmla="*/ 0 w 72"/>
                <a:gd name="T43" fmla="*/ 62 h 90"/>
                <a:gd name="T44" fmla="*/ 0 w 72"/>
                <a:gd name="T45" fmla="*/ 62 h 90"/>
                <a:gd name="T46" fmla="*/ 2 w 72"/>
                <a:gd name="T47" fmla="*/ 40 h 90"/>
                <a:gd name="T48" fmla="*/ 4 w 72"/>
                <a:gd name="T49" fmla="*/ 28 h 90"/>
                <a:gd name="T50" fmla="*/ 8 w 72"/>
                <a:gd name="T51" fmla="*/ 20 h 90"/>
                <a:gd name="T52" fmla="*/ 12 w 72"/>
                <a:gd name="T53" fmla="*/ 10 h 90"/>
                <a:gd name="T54" fmla="*/ 20 w 72"/>
                <a:gd name="T55" fmla="*/ 4 h 90"/>
                <a:gd name="T56" fmla="*/ 26 w 72"/>
                <a:gd name="T57" fmla="*/ 2 h 90"/>
                <a:gd name="T58" fmla="*/ 36 w 72"/>
                <a:gd name="T59" fmla="*/ 0 h 90"/>
                <a:gd name="T60" fmla="*/ 36 w 72"/>
                <a:gd name="T6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90">
                  <a:moveTo>
                    <a:pt x="36" y="0"/>
                  </a:moveTo>
                  <a:lnTo>
                    <a:pt x="36" y="0"/>
                  </a:lnTo>
                  <a:lnTo>
                    <a:pt x="46" y="2"/>
                  </a:lnTo>
                  <a:lnTo>
                    <a:pt x="54" y="4"/>
                  </a:lnTo>
                  <a:lnTo>
                    <a:pt x="60" y="10"/>
                  </a:lnTo>
                  <a:lnTo>
                    <a:pt x="64" y="20"/>
                  </a:lnTo>
                  <a:lnTo>
                    <a:pt x="68" y="28"/>
                  </a:lnTo>
                  <a:lnTo>
                    <a:pt x="70" y="40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70"/>
                  </a:lnTo>
                  <a:lnTo>
                    <a:pt x="70" y="74"/>
                  </a:lnTo>
                  <a:lnTo>
                    <a:pt x="66" y="80"/>
                  </a:lnTo>
                  <a:lnTo>
                    <a:pt x="62" y="84"/>
                  </a:lnTo>
                  <a:lnTo>
                    <a:pt x="50" y="88"/>
                  </a:lnTo>
                  <a:lnTo>
                    <a:pt x="36" y="90"/>
                  </a:lnTo>
                  <a:lnTo>
                    <a:pt x="22" y="88"/>
                  </a:lnTo>
                  <a:lnTo>
                    <a:pt x="12" y="84"/>
                  </a:lnTo>
                  <a:lnTo>
                    <a:pt x="6" y="80"/>
                  </a:lnTo>
                  <a:lnTo>
                    <a:pt x="2" y="74"/>
                  </a:lnTo>
                  <a:lnTo>
                    <a:pt x="0" y="7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0"/>
                  </a:lnTo>
                  <a:lnTo>
                    <a:pt x="4" y="28"/>
                  </a:lnTo>
                  <a:lnTo>
                    <a:pt x="8" y="20"/>
                  </a:lnTo>
                  <a:lnTo>
                    <a:pt x="12" y="10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057"/>
            <p:cNvSpPr/>
            <p:nvPr/>
          </p:nvSpPr>
          <p:spPr bwMode="auto">
            <a:xfrm>
              <a:off x="2002" y="2198"/>
              <a:ext cx="36" cy="90"/>
            </a:xfrm>
            <a:custGeom>
              <a:avLst/>
              <a:gdLst>
                <a:gd name="T0" fmla="*/ 36 w 36"/>
                <a:gd name="T1" fmla="*/ 90 h 90"/>
                <a:gd name="T2" fmla="*/ 36 w 36"/>
                <a:gd name="T3" fmla="*/ 90 h 90"/>
                <a:gd name="T4" fmla="*/ 22 w 36"/>
                <a:gd name="T5" fmla="*/ 88 h 90"/>
                <a:gd name="T6" fmla="*/ 12 w 36"/>
                <a:gd name="T7" fmla="*/ 84 h 90"/>
                <a:gd name="T8" fmla="*/ 6 w 36"/>
                <a:gd name="T9" fmla="*/ 80 h 90"/>
                <a:gd name="T10" fmla="*/ 4 w 36"/>
                <a:gd name="T11" fmla="*/ 74 h 90"/>
                <a:gd name="T12" fmla="*/ 0 w 36"/>
                <a:gd name="T13" fmla="*/ 70 h 90"/>
                <a:gd name="T14" fmla="*/ 0 w 36"/>
                <a:gd name="T15" fmla="*/ 62 h 90"/>
                <a:gd name="T16" fmla="*/ 0 w 36"/>
                <a:gd name="T17" fmla="*/ 62 h 90"/>
                <a:gd name="T18" fmla="*/ 2 w 36"/>
                <a:gd name="T19" fmla="*/ 40 h 90"/>
                <a:gd name="T20" fmla="*/ 4 w 36"/>
                <a:gd name="T21" fmla="*/ 28 h 90"/>
                <a:gd name="T22" fmla="*/ 8 w 36"/>
                <a:gd name="T23" fmla="*/ 20 h 90"/>
                <a:gd name="T24" fmla="*/ 12 w 36"/>
                <a:gd name="T25" fmla="*/ 10 h 90"/>
                <a:gd name="T26" fmla="*/ 20 w 36"/>
                <a:gd name="T27" fmla="*/ 4 h 90"/>
                <a:gd name="T28" fmla="*/ 26 w 36"/>
                <a:gd name="T29" fmla="*/ 2 h 90"/>
                <a:gd name="T30" fmla="*/ 36 w 36"/>
                <a:gd name="T31" fmla="*/ 0 h 90"/>
                <a:gd name="T32" fmla="*/ 36 w 36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90">
                  <a:moveTo>
                    <a:pt x="36" y="90"/>
                  </a:moveTo>
                  <a:lnTo>
                    <a:pt x="36" y="90"/>
                  </a:lnTo>
                  <a:lnTo>
                    <a:pt x="22" y="88"/>
                  </a:lnTo>
                  <a:lnTo>
                    <a:pt x="12" y="84"/>
                  </a:lnTo>
                  <a:lnTo>
                    <a:pt x="6" y="80"/>
                  </a:lnTo>
                  <a:lnTo>
                    <a:pt x="4" y="74"/>
                  </a:lnTo>
                  <a:lnTo>
                    <a:pt x="0" y="7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0"/>
                  </a:lnTo>
                  <a:lnTo>
                    <a:pt x="4" y="28"/>
                  </a:lnTo>
                  <a:lnTo>
                    <a:pt x="8" y="20"/>
                  </a:lnTo>
                  <a:lnTo>
                    <a:pt x="12" y="10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6" y="0"/>
                  </a:lnTo>
                  <a:lnTo>
                    <a:pt x="36" y="90"/>
                  </a:lnTo>
                  <a:close/>
                </a:path>
              </a:pathLst>
            </a:custGeom>
            <a:solidFill>
              <a:srgbClr val="0D09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058"/>
            <p:cNvSpPr/>
            <p:nvPr/>
          </p:nvSpPr>
          <p:spPr bwMode="auto">
            <a:xfrm>
              <a:off x="1992" y="2274"/>
              <a:ext cx="92" cy="40"/>
            </a:xfrm>
            <a:custGeom>
              <a:avLst/>
              <a:gdLst>
                <a:gd name="T0" fmla="*/ 46 w 92"/>
                <a:gd name="T1" fmla="*/ 0 h 40"/>
                <a:gd name="T2" fmla="*/ 46 w 92"/>
                <a:gd name="T3" fmla="*/ 0 h 40"/>
                <a:gd name="T4" fmla="*/ 36 w 92"/>
                <a:gd name="T5" fmla="*/ 0 h 40"/>
                <a:gd name="T6" fmla="*/ 36 w 92"/>
                <a:gd name="T7" fmla="*/ 0 h 40"/>
                <a:gd name="T8" fmla="*/ 22 w 92"/>
                <a:gd name="T9" fmla="*/ 4 h 40"/>
                <a:gd name="T10" fmla="*/ 10 w 92"/>
                <a:gd name="T11" fmla="*/ 8 h 40"/>
                <a:gd name="T12" fmla="*/ 2 w 92"/>
                <a:gd name="T13" fmla="*/ 10 h 40"/>
                <a:gd name="T14" fmla="*/ 0 w 92"/>
                <a:gd name="T15" fmla="*/ 12 h 40"/>
                <a:gd name="T16" fmla="*/ 0 w 92"/>
                <a:gd name="T17" fmla="*/ 16 h 40"/>
                <a:gd name="T18" fmla="*/ 0 w 92"/>
                <a:gd name="T19" fmla="*/ 16 h 40"/>
                <a:gd name="T20" fmla="*/ 0 w 92"/>
                <a:gd name="T21" fmla="*/ 40 h 40"/>
                <a:gd name="T22" fmla="*/ 0 w 92"/>
                <a:gd name="T23" fmla="*/ 40 h 40"/>
                <a:gd name="T24" fmla="*/ 92 w 92"/>
                <a:gd name="T25" fmla="*/ 40 h 40"/>
                <a:gd name="T26" fmla="*/ 92 w 92"/>
                <a:gd name="T27" fmla="*/ 40 h 40"/>
                <a:gd name="T28" fmla="*/ 92 w 92"/>
                <a:gd name="T29" fmla="*/ 16 h 40"/>
                <a:gd name="T30" fmla="*/ 92 w 92"/>
                <a:gd name="T31" fmla="*/ 16 h 40"/>
                <a:gd name="T32" fmla="*/ 92 w 92"/>
                <a:gd name="T33" fmla="*/ 12 h 40"/>
                <a:gd name="T34" fmla="*/ 90 w 92"/>
                <a:gd name="T35" fmla="*/ 10 h 40"/>
                <a:gd name="T36" fmla="*/ 82 w 92"/>
                <a:gd name="T37" fmla="*/ 8 h 40"/>
                <a:gd name="T38" fmla="*/ 70 w 92"/>
                <a:gd name="T39" fmla="*/ 4 h 40"/>
                <a:gd name="T40" fmla="*/ 56 w 92"/>
                <a:gd name="T41" fmla="*/ 0 h 40"/>
                <a:gd name="T42" fmla="*/ 46 w 9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40">
                  <a:moveTo>
                    <a:pt x="46" y="0"/>
                  </a:moveTo>
                  <a:lnTo>
                    <a:pt x="4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2" y="4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0" y="10"/>
                  </a:lnTo>
                  <a:lnTo>
                    <a:pt x="82" y="8"/>
                  </a:lnTo>
                  <a:lnTo>
                    <a:pt x="70" y="4"/>
                  </a:lnTo>
                  <a:lnTo>
                    <a:pt x="5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63B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3059"/>
            <p:cNvSpPr/>
            <p:nvPr/>
          </p:nvSpPr>
          <p:spPr bwMode="auto">
            <a:xfrm>
              <a:off x="1992" y="2274"/>
              <a:ext cx="46" cy="40"/>
            </a:xfrm>
            <a:custGeom>
              <a:avLst/>
              <a:gdLst>
                <a:gd name="T0" fmla="*/ 46 w 46"/>
                <a:gd name="T1" fmla="*/ 0 h 40"/>
                <a:gd name="T2" fmla="*/ 36 w 46"/>
                <a:gd name="T3" fmla="*/ 0 h 40"/>
                <a:gd name="T4" fmla="*/ 36 w 46"/>
                <a:gd name="T5" fmla="*/ 0 h 40"/>
                <a:gd name="T6" fmla="*/ 22 w 46"/>
                <a:gd name="T7" fmla="*/ 4 h 40"/>
                <a:gd name="T8" fmla="*/ 10 w 46"/>
                <a:gd name="T9" fmla="*/ 8 h 40"/>
                <a:gd name="T10" fmla="*/ 2 w 46"/>
                <a:gd name="T11" fmla="*/ 10 h 40"/>
                <a:gd name="T12" fmla="*/ 0 w 46"/>
                <a:gd name="T13" fmla="*/ 12 h 40"/>
                <a:gd name="T14" fmla="*/ 0 w 46"/>
                <a:gd name="T15" fmla="*/ 16 h 40"/>
                <a:gd name="T16" fmla="*/ 0 w 46"/>
                <a:gd name="T17" fmla="*/ 16 h 40"/>
                <a:gd name="T18" fmla="*/ 0 w 46"/>
                <a:gd name="T19" fmla="*/ 40 h 40"/>
                <a:gd name="T20" fmla="*/ 46 w 46"/>
                <a:gd name="T21" fmla="*/ 40 h 40"/>
                <a:gd name="T22" fmla="*/ 46 w 46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0">
                  <a:moveTo>
                    <a:pt x="4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22" y="4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46" y="4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58A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060"/>
            <p:cNvSpPr/>
            <p:nvPr/>
          </p:nvSpPr>
          <p:spPr bwMode="auto">
            <a:xfrm>
              <a:off x="2024" y="2274"/>
              <a:ext cx="28" cy="14"/>
            </a:xfrm>
            <a:custGeom>
              <a:avLst/>
              <a:gdLst>
                <a:gd name="T0" fmla="*/ 14 w 28"/>
                <a:gd name="T1" fmla="*/ 0 h 14"/>
                <a:gd name="T2" fmla="*/ 14 w 28"/>
                <a:gd name="T3" fmla="*/ 0 h 14"/>
                <a:gd name="T4" fmla="*/ 4 w 28"/>
                <a:gd name="T5" fmla="*/ 0 h 14"/>
                <a:gd name="T6" fmla="*/ 4 w 28"/>
                <a:gd name="T7" fmla="*/ 0 h 14"/>
                <a:gd name="T8" fmla="*/ 0 w 28"/>
                <a:gd name="T9" fmla="*/ 0 h 14"/>
                <a:gd name="T10" fmla="*/ 0 w 28"/>
                <a:gd name="T11" fmla="*/ 0 h 14"/>
                <a:gd name="T12" fmla="*/ 0 w 28"/>
                <a:gd name="T13" fmla="*/ 0 h 14"/>
                <a:gd name="T14" fmla="*/ 0 w 28"/>
                <a:gd name="T15" fmla="*/ 0 h 14"/>
                <a:gd name="T16" fmla="*/ 2 w 28"/>
                <a:gd name="T17" fmla="*/ 6 h 14"/>
                <a:gd name="T18" fmla="*/ 4 w 28"/>
                <a:gd name="T19" fmla="*/ 10 h 14"/>
                <a:gd name="T20" fmla="*/ 10 w 28"/>
                <a:gd name="T21" fmla="*/ 12 h 14"/>
                <a:gd name="T22" fmla="*/ 14 w 28"/>
                <a:gd name="T23" fmla="*/ 14 h 14"/>
                <a:gd name="T24" fmla="*/ 14 w 28"/>
                <a:gd name="T25" fmla="*/ 14 h 14"/>
                <a:gd name="T26" fmla="*/ 14 w 28"/>
                <a:gd name="T27" fmla="*/ 14 h 14"/>
                <a:gd name="T28" fmla="*/ 20 w 28"/>
                <a:gd name="T29" fmla="*/ 12 h 14"/>
                <a:gd name="T30" fmla="*/ 24 w 28"/>
                <a:gd name="T31" fmla="*/ 10 h 14"/>
                <a:gd name="T32" fmla="*/ 26 w 28"/>
                <a:gd name="T33" fmla="*/ 6 h 14"/>
                <a:gd name="T34" fmla="*/ 28 w 28"/>
                <a:gd name="T35" fmla="*/ 0 h 14"/>
                <a:gd name="T36" fmla="*/ 28 w 28"/>
                <a:gd name="T37" fmla="*/ 0 h 14"/>
                <a:gd name="T38" fmla="*/ 28 w 28"/>
                <a:gd name="T39" fmla="*/ 0 h 14"/>
                <a:gd name="T40" fmla="*/ 28 w 28"/>
                <a:gd name="T41" fmla="*/ 0 h 14"/>
                <a:gd name="T42" fmla="*/ 24 w 28"/>
                <a:gd name="T43" fmla="*/ 0 h 14"/>
                <a:gd name="T44" fmla="*/ 14 w 28"/>
                <a:gd name="T4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14">
                  <a:moveTo>
                    <a:pt x="14" y="0"/>
                  </a:moveTo>
                  <a:lnTo>
                    <a:pt x="1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4" y="10"/>
                  </a:lnTo>
                  <a:lnTo>
                    <a:pt x="10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0" y="12"/>
                  </a:lnTo>
                  <a:lnTo>
                    <a:pt x="24" y="10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A8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061"/>
            <p:cNvSpPr/>
            <p:nvPr/>
          </p:nvSpPr>
          <p:spPr bwMode="auto">
            <a:xfrm>
              <a:off x="2024" y="2274"/>
              <a:ext cx="14" cy="14"/>
            </a:xfrm>
            <a:custGeom>
              <a:avLst/>
              <a:gdLst>
                <a:gd name="T0" fmla="*/ 14 w 14"/>
                <a:gd name="T1" fmla="*/ 0 h 14"/>
                <a:gd name="T2" fmla="*/ 4 w 14"/>
                <a:gd name="T3" fmla="*/ 0 h 14"/>
                <a:gd name="T4" fmla="*/ 4 w 14"/>
                <a:gd name="T5" fmla="*/ 0 h 14"/>
                <a:gd name="T6" fmla="*/ 0 w 14"/>
                <a:gd name="T7" fmla="*/ 0 h 14"/>
                <a:gd name="T8" fmla="*/ 0 w 14"/>
                <a:gd name="T9" fmla="*/ 0 h 14"/>
                <a:gd name="T10" fmla="*/ 0 w 14"/>
                <a:gd name="T11" fmla="*/ 0 h 14"/>
                <a:gd name="T12" fmla="*/ 0 w 14"/>
                <a:gd name="T13" fmla="*/ 0 h 14"/>
                <a:gd name="T14" fmla="*/ 2 w 14"/>
                <a:gd name="T15" fmla="*/ 6 h 14"/>
                <a:gd name="T16" fmla="*/ 4 w 14"/>
                <a:gd name="T17" fmla="*/ 10 h 14"/>
                <a:gd name="T18" fmla="*/ 10 w 14"/>
                <a:gd name="T19" fmla="*/ 12 h 14"/>
                <a:gd name="T20" fmla="*/ 14 w 14"/>
                <a:gd name="T21" fmla="*/ 14 h 14"/>
                <a:gd name="T22" fmla="*/ 14 w 14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4" y="10"/>
                  </a:lnTo>
                  <a:lnTo>
                    <a:pt x="10" y="12"/>
                  </a:lnTo>
                  <a:lnTo>
                    <a:pt x="14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6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3062"/>
            <p:cNvSpPr/>
            <p:nvPr/>
          </p:nvSpPr>
          <p:spPr bwMode="auto">
            <a:xfrm>
              <a:off x="2028" y="2260"/>
              <a:ext cx="20" cy="26"/>
            </a:xfrm>
            <a:custGeom>
              <a:avLst/>
              <a:gdLst>
                <a:gd name="T0" fmla="*/ 20 w 20"/>
                <a:gd name="T1" fmla="*/ 0 h 26"/>
                <a:gd name="T2" fmla="*/ 0 w 20"/>
                <a:gd name="T3" fmla="*/ 0 h 26"/>
                <a:gd name="T4" fmla="*/ 0 w 20"/>
                <a:gd name="T5" fmla="*/ 14 h 26"/>
                <a:gd name="T6" fmla="*/ 0 w 20"/>
                <a:gd name="T7" fmla="*/ 14 h 26"/>
                <a:gd name="T8" fmla="*/ 0 w 20"/>
                <a:gd name="T9" fmla="*/ 14 h 26"/>
                <a:gd name="T10" fmla="*/ 0 w 20"/>
                <a:gd name="T11" fmla="*/ 14 h 26"/>
                <a:gd name="T12" fmla="*/ 0 w 20"/>
                <a:gd name="T13" fmla="*/ 18 h 26"/>
                <a:gd name="T14" fmla="*/ 2 w 20"/>
                <a:gd name="T15" fmla="*/ 22 h 26"/>
                <a:gd name="T16" fmla="*/ 6 w 20"/>
                <a:gd name="T17" fmla="*/ 24 h 26"/>
                <a:gd name="T18" fmla="*/ 10 w 20"/>
                <a:gd name="T19" fmla="*/ 26 h 26"/>
                <a:gd name="T20" fmla="*/ 10 w 20"/>
                <a:gd name="T21" fmla="*/ 26 h 26"/>
                <a:gd name="T22" fmla="*/ 14 w 20"/>
                <a:gd name="T23" fmla="*/ 24 h 26"/>
                <a:gd name="T24" fmla="*/ 18 w 20"/>
                <a:gd name="T25" fmla="*/ 22 h 26"/>
                <a:gd name="T26" fmla="*/ 20 w 20"/>
                <a:gd name="T27" fmla="*/ 18 h 26"/>
                <a:gd name="T28" fmla="*/ 20 w 20"/>
                <a:gd name="T29" fmla="*/ 14 h 26"/>
                <a:gd name="T30" fmla="*/ 20 w 20"/>
                <a:gd name="T31" fmla="*/ 14 h 26"/>
                <a:gd name="T32" fmla="*/ 20 w 20"/>
                <a:gd name="T3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6">
                  <a:moveTo>
                    <a:pt x="2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4" y="24"/>
                  </a:lnTo>
                  <a:lnTo>
                    <a:pt x="18" y="22"/>
                  </a:lnTo>
                  <a:lnTo>
                    <a:pt x="20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063"/>
            <p:cNvSpPr/>
            <p:nvPr/>
          </p:nvSpPr>
          <p:spPr bwMode="auto">
            <a:xfrm>
              <a:off x="2028" y="2260"/>
              <a:ext cx="10" cy="26"/>
            </a:xfrm>
            <a:custGeom>
              <a:avLst/>
              <a:gdLst>
                <a:gd name="T0" fmla="*/ 10 w 10"/>
                <a:gd name="T1" fmla="*/ 0 h 26"/>
                <a:gd name="T2" fmla="*/ 0 w 10"/>
                <a:gd name="T3" fmla="*/ 0 h 26"/>
                <a:gd name="T4" fmla="*/ 0 w 10"/>
                <a:gd name="T5" fmla="*/ 14 h 26"/>
                <a:gd name="T6" fmla="*/ 0 w 10"/>
                <a:gd name="T7" fmla="*/ 14 h 26"/>
                <a:gd name="T8" fmla="*/ 0 w 10"/>
                <a:gd name="T9" fmla="*/ 14 h 26"/>
                <a:gd name="T10" fmla="*/ 0 w 10"/>
                <a:gd name="T11" fmla="*/ 14 h 26"/>
                <a:gd name="T12" fmla="*/ 0 w 10"/>
                <a:gd name="T13" fmla="*/ 18 h 26"/>
                <a:gd name="T14" fmla="*/ 2 w 10"/>
                <a:gd name="T15" fmla="*/ 22 h 26"/>
                <a:gd name="T16" fmla="*/ 6 w 10"/>
                <a:gd name="T17" fmla="*/ 24 h 26"/>
                <a:gd name="T18" fmla="*/ 10 w 10"/>
                <a:gd name="T19" fmla="*/ 26 h 26"/>
                <a:gd name="T20" fmla="*/ 10 w 10"/>
                <a:gd name="T21" fmla="*/ 14 h 26"/>
                <a:gd name="T22" fmla="*/ 10 w 10"/>
                <a:gd name="T23" fmla="*/ 4 h 26"/>
                <a:gd name="T24" fmla="*/ 10 w 10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26">
                  <a:moveTo>
                    <a:pt x="1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3064"/>
            <p:cNvSpPr/>
            <p:nvPr/>
          </p:nvSpPr>
          <p:spPr bwMode="auto">
            <a:xfrm>
              <a:off x="2016" y="2204"/>
              <a:ext cx="46" cy="62"/>
            </a:xfrm>
            <a:custGeom>
              <a:avLst/>
              <a:gdLst>
                <a:gd name="T0" fmla="*/ 0 w 46"/>
                <a:gd name="T1" fmla="*/ 20 h 62"/>
                <a:gd name="T2" fmla="*/ 0 w 46"/>
                <a:gd name="T3" fmla="*/ 38 h 62"/>
                <a:gd name="T4" fmla="*/ 0 w 46"/>
                <a:gd name="T5" fmla="*/ 38 h 62"/>
                <a:gd name="T6" fmla="*/ 2 w 46"/>
                <a:gd name="T7" fmla="*/ 44 h 62"/>
                <a:gd name="T8" fmla="*/ 8 w 46"/>
                <a:gd name="T9" fmla="*/ 52 h 62"/>
                <a:gd name="T10" fmla="*/ 14 w 46"/>
                <a:gd name="T11" fmla="*/ 58 h 62"/>
                <a:gd name="T12" fmla="*/ 18 w 46"/>
                <a:gd name="T13" fmla="*/ 62 h 62"/>
                <a:gd name="T14" fmla="*/ 22 w 46"/>
                <a:gd name="T15" fmla="*/ 62 h 62"/>
                <a:gd name="T16" fmla="*/ 22 w 46"/>
                <a:gd name="T17" fmla="*/ 62 h 62"/>
                <a:gd name="T18" fmla="*/ 26 w 46"/>
                <a:gd name="T19" fmla="*/ 62 h 62"/>
                <a:gd name="T20" fmla="*/ 30 w 46"/>
                <a:gd name="T21" fmla="*/ 58 h 62"/>
                <a:gd name="T22" fmla="*/ 38 w 46"/>
                <a:gd name="T23" fmla="*/ 52 h 62"/>
                <a:gd name="T24" fmla="*/ 42 w 46"/>
                <a:gd name="T25" fmla="*/ 44 h 62"/>
                <a:gd name="T26" fmla="*/ 46 w 46"/>
                <a:gd name="T27" fmla="*/ 38 h 62"/>
                <a:gd name="T28" fmla="*/ 46 w 46"/>
                <a:gd name="T29" fmla="*/ 20 h 62"/>
                <a:gd name="T30" fmla="*/ 46 w 46"/>
                <a:gd name="T31" fmla="*/ 20 h 62"/>
                <a:gd name="T32" fmla="*/ 44 w 46"/>
                <a:gd name="T33" fmla="*/ 12 h 62"/>
                <a:gd name="T34" fmla="*/ 38 w 46"/>
                <a:gd name="T35" fmla="*/ 6 h 62"/>
                <a:gd name="T36" fmla="*/ 30 w 46"/>
                <a:gd name="T37" fmla="*/ 2 h 62"/>
                <a:gd name="T38" fmla="*/ 22 w 46"/>
                <a:gd name="T39" fmla="*/ 0 h 62"/>
                <a:gd name="T40" fmla="*/ 22 w 46"/>
                <a:gd name="T41" fmla="*/ 0 h 62"/>
                <a:gd name="T42" fmla="*/ 14 w 46"/>
                <a:gd name="T43" fmla="*/ 2 h 62"/>
                <a:gd name="T44" fmla="*/ 6 w 46"/>
                <a:gd name="T45" fmla="*/ 6 h 62"/>
                <a:gd name="T46" fmla="*/ 2 w 46"/>
                <a:gd name="T47" fmla="*/ 12 h 62"/>
                <a:gd name="T48" fmla="*/ 0 w 46"/>
                <a:gd name="T49" fmla="*/ 20 h 62"/>
                <a:gd name="T50" fmla="*/ 0 w 46"/>
                <a:gd name="T51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62">
                  <a:moveTo>
                    <a:pt x="0" y="20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8" y="52"/>
                  </a:lnTo>
                  <a:lnTo>
                    <a:pt x="14" y="58"/>
                  </a:lnTo>
                  <a:lnTo>
                    <a:pt x="18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6" y="62"/>
                  </a:lnTo>
                  <a:lnTo>
                    <a:pt x="30" y="58"/>
                  </a:lnTo>
                  <a:lnTo>
                    <a:pt x="38" y="52"/>
                  </a:lnTo>
                  <a:lnTo>
                    <a:pt x="42" y="44"/>
                  </a:lnTo>
                  <a:lnTo>
                    <a:pt x="46" y="3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12"/>
                  </a:lnTo>
                  <a:lnTo>
                    <a:pt x="38" y="6"/>
                  </a:lnTo>
                  <a:lnTo>
                    <a:pt x="3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E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3065"/>
            <p:cNvSpPr/>
            <p:nvPr/>
          </p:nvSpPr>
          <p:spPr bwMode="auto">
            <a:xfrm>
              <a:off x="2016" y="2204"/>
              <a:ext cx="22" cy="62"/>
            </a:xfrm>
            <a:custGeom>
              <a:avLst/>
              <a:gdLst>
                <a:gd name="T0" fmla="*/ 0 w 22"/>
                <a:gd name="T1" fmla="*/ 20 h 62"/>
                <a:gd name="T2" fmla="*/ 0 w 22"/>
                <a:gd name="T3" fmla="*/ 38 h 62"/>
                <a:gd name="T4" fmla="*/ 0 w 22"/>
                <a:gd name="T5" fmla="*/ 38 h 62"/>
                <a:gd name="T6" fmla="*/ 2 w 22"/>
                <a:gd name="T7" fmla="*/ 44 h 62"/>
                <a:gd name="T8" fmla="*/ 8 w 22"/>
                <a:gd name="T9" fmla="*/ 52 h 62"/>
                <a:gd name="T10" fmla="*/ 14 w 22"/>
                <a:gd name="T11" fmla="*/ 58 h 62"/>
                <a:gd name="T12" fmla="*/ 18 w 22"/>
                <a:gd name="T13" fmla="*/ 62 h 62"/>
                <a:gd name="T14" fmla="*/ 22 w 22"/>
                <a:gd name="T15" fmla="*/ 62 h 62"/>
                <a:gd name="T16" fmla="*/ 22 w 22"/>
                <a:gd name="T17" fmla="*/ 0 h 62"/>
                <a:gd name="T18" fmla="*/ 22 w 22"/>
                <a:gd name="T19" fmla="*/ 0 h 62"/>
                <a:gd name="T20" fmla="*/ 22 w 22"/>
                <a:gd name="T21" fmla="*/ 0 h 62"/>
                <a:gd name="T22" fmla="*/ 14 w 22"/>
                <a:gd name="T23" fmla="*/ 2 h 62"/>
                <a:gd name="T24" fmla="*/ 6 w 22"/>
                <a:gd name="T25" fmla="*/ 6 h 62"/>
                <a:gd name="T26" fmla="*/ 2 w 22"/>
                <a:gd name="T27" fmla="*/ 12 h 62"/>
                <a:gd name="T28" fmla="*/ 0 w 22"/>
                <a:gd name="T29" fmla="*/ 20 h 62"/>
                <a:gd name="T30" fmla="*/ 0 w 22"/>
                <a:gd name="T31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2">
                  <a:moveTo>
                    <a:pt x="0" y="20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8" y="52"/>
                  </a:lnTo>
                  <a:lnTo>
                    <a:pt x="14" y="58"/>
                  </a:lnTo>
                  <a:lnTo>
                    <a:pt x="18" y="62"/>
                  </a:lnTo>
                  <a:lnTo>
                    <a:pt x="22" y="6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1D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3066"/>
            <p:cNvSpPr/>
            <p:nvPr/>
          </p:nvSpPr>
          <p:spPr bwMode="auto">
            <a:xfrm>
              <a:off x="2014" y="2202"/>
              <a:ext cx="48" cy="26"/>
            </a:xfrm>
            <a:custGeom>
              <a:avLst/>
              <a:gdLst>
                <a:gd name="T0" fmla="*/ 24 w 48"/>
                <a:gd name="T1" fmla="*/ 26 h 26"/>
                <a:gd name="T2" fmla="*/ 24 w 48"/>
                <a:gd name="T3" fmla="*/ 14 h 26"/>
                <a:gd name="T4" fmla="*/ 24 w 48"/>
                <a:gd name="T5" fmla="*/ 26 h 26"/>
                <a:gd name="T6" fmla="*/ 24 w 48"/>
                <a:gd name="T7" fmla="*/ 26 h 26"/>
                <a:gd name="T8" fmla="*/ 30 w 48"/>
                <a:gd name="T9" fmla="*/ 26 h 26"/>
                <a:gd name="T10" fmla="*/ 30 w 48"/>
                <a:gd name="T11" fmla="*/ 26 h 26"/>
                <a:gd name="T12" fmla="*/ 32 w 48"/>
                <a:gd name="T13" fmla="*/ 20 h 26"/>
                <a:gd name="T14" fmla="*/ 32 w 48"/>
                <a:gd name="T15" fmla="*/ 20 h 26"/>
                <a:gd name="T16" fmla="*/ 32 w 48"/>
                <a:gd name="T17" fmla="*/ 26 h 26"/>
                <a:gd name="T18" fmla="*/ 32 w 48"/>
                <a:gd name="T19" fmla="*/ 26 h 26"/>
                <a:gd name="T20" fmla="*/ 34 w 48"/>
                <a:gd name="T21" fmla="*/ 26 h 26"/>
                <a:gd name="T22" fmla="*/ 34 w 48"/>
                <a:gd name="T23" fmla="*/ 26 h 26"/>
                <a:gd name="T24" fmla="*/ 36 w 48"/>
                <a:gd name="T25" fmla="*/ 24 h 26"/>
                <a:gd name="T26" fmla="*/ 36 w 48"/>
                <a:gd name="T27" fmla="*/ 24 h 26"/>
                <a:gd name="T28" fmla="*/ 38 w 48"/>
                <a:gd name="T29" fmla="*/ 26 h 26"/>
                <a:gd name="T30" fmla="*/ 38 w 48"/>
                <a:gd name="T31" fmla="*/ 26 h 26"/>
                <a:gd name="T32" fmla="*/ 48 w 48"/>
                <a:gd name="T33" fmla="*/ 26 h 26"/>
                <a:gd name="T34" fmla="*/ 48 w 48"/>
                <a:gd name="T35" fmla="*/ 26 h 26"/>
                <a:gd name="T36" fmla="*/ 48 w 48"/>
                <a:gd name="T37" fmla="*/ 20 h 26"/>
                <a:gd name="T38" fmla="*/ 46 w 48"/>
                <a:gd name="T39" fmla="*/ 14 h 26"/>
                <a:gd name="T40" fmla="*/ 44 w 48"/>
                <a:gd name="T41" fmla="*/ 10 h 26"/>
                <a:gd name="T42" fmla="*/ 40 w 48"/>
                <a:gd name="T43" fmla="*/ 6 h 26"/>
                <a:gd name="T44" fmla="*/ 32 w 48"/>
                <a:gd name="T45" fmla="*/ 2 h 26"/>
                <a:gd name="T46" fmla="*/ 24 w 48"/>
                <a:gd name="T47" fmla="*/ 0 h 26"/>
                <a:gd name="T48" fmla="*/ 24 w 48"/>
                <a:gd name="T49" fmla="*/ 0 h 26"/>
                <a:gd name="T50" fmla="*/ 24 w 48"/>
                <a:gd name="T51" fmla="*/ 0 h 26"/>
                <a:gd name="T52" fmla="*/ 16 w 48"/>
                <a:gd name="T53" fmla="*/ 2 h 26"/>
                <a:gd name="T54" fmla="*/ 8 w 48"/>
                <a:gd name="T55" fmla="*/ 6 h 26"/>
                <a:gd name="T56" fmla="*/ 4 w 48"/>
                <a:gd name="T57" fmla="*/ 10 h 26"/>
                <a:gd name="T58" fmla="*/ 2 w 48"/>
                <a:gd name="T59" fmla="*/ 14 h 26"/>
                <a:gd name="T60" fmla="*/ 0 w 48"/>
                <a:gd name="T61" fmla="*/ 20 h 26"/>
                <a:gd name="T62" fmla="*/ 2 w 48"/>
                <a:gd name="T63" fmla="*/ 26 h 26"/>
                <a:gd name="T64" fmla="*/ 2 w 48"/>
                <a:gd name="T65" fmla="*/ 26 h 26"/>
                <a:gd name="T66" fmla="*/ 24 w 48"/>
                <a:gd name="T67" fmla="*/ 26 h 26"/>
                <a:gd name="T68" fmla="*/ 24 w 48"/>
                <a:gd name="T6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26">
                  <a:moveTo>
                    <a:pt x="24" y="26"/>
                  </a:moveTo>
                  <a:lnTo>
                    <a:pt x="24" y="1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8" y="20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4" y="26"/>
                  </a:lnTo>
                  <a:lnTo>
                    <a:pt x="24" y="2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3067"/>
            <p:cNvSpPr/>
            <p:nvPr/>
          </p:nvSpPr>
          <p:spPr bwMode="auto">
            <a:xfrm>
              <a:off x="2014" y="2202"/>
              <a:ext cx="24" cy="26"/>
            </a:xfrm>
            <a:custGeom>
              <a:avLst/>
              <a:gdLst>
                <a:gd name="T0" fmla="*/ 24 w 24"/>
                <a:gd name="T1" fmla="*/ 26 h 26"/>
                <a:gd name="T2" fmla="*/ 24 w 24"/>
                <a:gd name="T3" fmla="*/ 14 h 26"/>
                <a:gd name="T4" fmla="*/ 24 w 24"/>
                <a:gd name="T5" fmla="*/ 26 h 26"/>
                <a:gd name="T6" fmla="*/ 24 w 24"/>
                <a:gd name="T7" fmla="*/ 26 h 26"/>
                <a:gd name="T8" fmla="*/ 24 w 24"/>
                <a:gd name="T9" fmla="*/ 0 h 26"/>
                <a:gd name="T10" fmla="*/ 24 w 24"/>
                <a:gd name="T11" fmla="*/ 0 h 26"/>
                <a:gd name="T12" fmla="*/ 24 w 24"/>
                <a:gd name="T13" fmla="*/ 0 h 26"/>
                <a:gd name="T14" fmla="*/ 24 w 24"/>
                <a:gd name="T15" fmla="*/ 0 h 26"/>
                <a:gd name="T16" fmla="*/ 16 w 24"/>
                <a:gd name="T17" fmla="*/ 2 h 26"/>
                <a:gd name="T18" fmla="*/ 8 w 24"/>
                <a:gd name="T19" fmla="*/ 6 h 26"/>
                <a:gd name="T20" fmla="*/ 4 w 24"/>
                <a:gd name="T21" fmla="*/ 10 h 26"/>
                <a:gd name="T22" fmla="*/ 2 w 24"/>
                <a:gd name="T23" fmla="*/ 14 h 26"/>
                <a:gd name="T24" fmla="*/ 0 w 24"/>
                <a:gd name="T25" fmla="*/ 20 h 26"/>
                <a:gd name="T26" fmla="*/ 2 w 24"/>
                <a:gd name="T27" fmla="*/ 26 h 26"/>
                <a:gd name="T28" fmla="*/ 2 w 24"/>
                <a:gd name="T29" fmla="*/ 26 h 26"/>
                <a:gd name="T30" fmla="*/ 24 w 24"/>
                <a:gd name="T31" fmla="*/ 26 h 26"/>
                <a:gd name="T32" fmla="*/ 24 w 24"/>
                <a:gd name="T3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24" y="26"/>
                  </a:moveTo>
                  <a:lnTo>
                    <a:pt x="24" y="1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4" y="26"/>
                  </a:lnTo>
                  <a:lnTo>
                    <a:pt x="24" y="26"/>
                  </a:lnTo>
                  <a:close/>
                </a:path>
              </a:pathLst>
            </a:custGeom>
            <a:solidFill>
              <a:srgbClr val="0D09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3068"/>
            <p:cNvSpPr/>
            <p:nvPr/>
          </p:nvSpPr>
          <p:spPr bwMode="auto">
            <a:xfrm>
              <a:off x="2010" y="2200"/>
              <a:ext cx="58" cy="60"/>
            </a:xfrm>
            <a:custGeom>
              <a:avLst/>
              <a:gdLst>
                <a:gd name="T0" fmla="*/ 22 w 58"/>
                <a:gd name="T1" fmla="*/ 54 h 60"/>
                <a:gd name="T2" fmla="*/ 20 w 58"/>
                <a:gd name="T3" fmla="*/ 56 h 60"/>
                <a:gd name="T4" fmla="*/ 14 w 58"/>
                <a:gd name="T5" fmla="*/ 54 h 60"/>
                <a:gd name="T6" fmla="*/ 10 w 58"/>
                <a:gd name="T7" fmla="*/ 52 h 60"/>
                <a:gd name="T8" fmla="*/ 6 w 58"/>
                <a:gd name="T9" fmla="*/ 42 h 60"/>
                <a:gd name="T10" fmla="*/ 6 w 58"/>
                <a:gd name="T11" fmla="*/ 28 h 60"/>
                <a:gd name="T12" fmla="*/ 6 w 58"/>
                <a:gd name="T13" fmla="*/ 22 h 60"/>
                <a:gd name="T14" fmla="*/ 12 w 58"/>
                <a:gd name="T15" fmla="*/ 8 h 60"/>
                <a:gd name="T16" fmla="*/ 20 w 58"/>
                <a:gd name="T17" fmla="*/ 4 h 60"/>
                <a:gd name="T18" fmla="*/ 28 w 58"/>
                <a:gd name="T19" fmla="*/ 2 h 60"/>
                <a:gd name="T20" fmla="*/ 44 w 58"/>
                <a:gd name="T21" fmla="*/ 8 h 60"/>
                <a:gd name="T22" fmla="*/ 50 w 58"/>
                <a:gd name="T23" fmla="*/ 14 h 60"/>
                <a:gd name="T24" fmla="*/ 50 w 58"/>
                <a:gd name="T25" fmla="*/ 32 h 60"/>
                <a:gd name="T26" fmla="*/ 50 w 58"/>
                <a:gd name="T27" fmla="*/ 42 h 60"/>
                <a:gd name="T28" fmla="*/ 52 w 58"/>
                <a:gd name="T29" fmla="*/ 42 h 60"/>
                <a:gd name="T30" fmla="*/ 58 w 58"/>
                <a:gd name="T31" fmla="*/ 38 h 60"/>
                <a:gd name="T32" fmla="*/ 58 w 58"/>
                <a:gd name="T33" fmla="*/ 34 h 60"/>
                <a:gd name="T34" fmla="*/ 54 w 58"/>
                <a:gd name="T35" fmla="*/ 28 h 60"/>
                <a:gd name="T36" fmla="*/ 54 w 58"/>
                <a:gd name="T37" fmla="*/ 22 h 60"/>
                <a:gd name="T38" fmla="*/ 46 w 58"/>
                <a:gd name="T39" fmla="*/ 6 h 60"/>
                <a:gd name="T40" fmla="*/ 38 w 58"/>
                <a:gd name="T41" fmla="*/ 0 h 60"/>
                <a:gd name="T42" fmla="*/ 28 w 58"/>
                <a:gd name="T43" fmla="*/ 0 h 60"/>
                <a:gd name="T44" fmla="*/ 10 w 58"/>
                <a:gd name="T45" fmla="*/ 6 h 60"/>
                <a:gd name="T46" fmla="*/ 4 w 58"/>
                <a:gd name="T47" fmla="*/ 14 h 60"/>
                <a:gd name="T48" fmla="*/ 2 w 58"/>
                <a:gd name="T49" fmla="*/ 28 h 60"/>
                <a:gd name="T50" fmla="*/ 0 w 58"/>
                <a:gd name="T51" fmla="*/ 30 h 60"/>
                <a:gd name="T52" fmla="*/ 0 w 58"/>
                <a:gd name="T53" fmla="*/ 38 h 60"/>
                <a:gd name="T54" fmla="*/ 0 w 58"/>
                <a:gd name="T55" fmla="*/ 42 h 60"/>
                <a:gd name="T56" fmla="*/ 4 w 58"/>
                <a:gd name="T57" fmla="*/ 42 h 60"/>
                <a:gd name="T58" fmla="*/ 8 w 58"/>
                <a:gd name="T59" fmla="*/ 52 h 60"/>
                <a:gd name="T60" fmla="*/ 12 w 58"/>
                <a:gd name="T61" fmla="*/ 56 h 60"/>
                <a:gd name="T62" fmla="*/ 20 w 58"/>
                <a:gd name="T63" fmla="*/ 58 h 60"/>
                <a:gd name="T64" fmla="*/ 26 w 58"/>
                <a:gd name="T65" fmla="*/ 60 h 60"/>
                <a:gd name="T66" fmla="*/ 28 w 58"/>
                <a:gd name="T67" fmla="*/ 58 h 60"/>
                <a:gd name="T68" fmla="*/ 28 w 58"/>
                <a:gd name="T69" fmla="*/ 58 h 60"/>
                <a:gd name="T70" fmla="*/ 28 w 58"/>
                <a:gd name="T71" fmla="*/ 56 h 60"/>
                <a:gd name="T72" fmla="*/ 26 w 58"/>
                <a:gd name="T73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" h="60">
                  <a:moveTo>
                    <a:pt x="26" y="54"/>
                  </a:moveTo>
                  <a:lnTo>
                    <a:pt x="22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14" y="54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32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8" y="4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50" y="14"/>
                  </a:lnTo>
                  <a:lnTo>
                    <a:pt x="50" y="22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50" y="42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6" y="30"/>
                  </a:lnTo>
                  <a:lnTo>
                    <a:pt x="54" y="28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2" y="14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3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4" y="14"/>
                  </a:lnTo>
                  <a:lnTo>
                    <a:pt x="2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6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2" y="56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6" y="54"/>
                  </a:lnTo>
                  <a:close/>
                </a:path>
              </a:pathLst>
            </a:custGeom>
            <a:solidFill>
              <a:srgbClr val="ED3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3069"/>
            <p:cNvSpPr/>
            <p:nvPr/>
          </p:nvSpPr>
          <p:spPr bwMode="auto">
            <a:xfrm>
              <a:off x="2010" y="2200"/>
              <a:ext cx="28" cy="60"/>
            </a:xfrm>
            <a:custGeom>
              <a:avLst/>
              <a:gdLst>
                <a:gd name="T0" fmla="*/ 26 w 28"/>
                <a:gd name="T1" fmla="*/ 54 h 60"/>
                <a:gd name="T2" fmla="*/ 22 w 28"/>
                <a:gd name="T3" fmla="*/ 54 h 60"/>
                <a:gd name="T4" fmla="*/ 22 w 28"/>
                <a:gd name="T5" fmla="*/ 54 h 60"/>
                <a:gd name="T6" fmla="*/ 20 w 28"/>
                <a:gd name="T7" fmla="*/ 56 h 60"/>
                <a:gd name="T8" fmla="*/ 20 w 28"/>
                <a:gd name="T9" fmla="*/ 56 h 60"/>
                <a:gd name="T10" fmla="*/ 14 w 28"/>
                <a:gd name="T11" fmla="*/ 54 h 60"/>
                <a:gd name="T12" fmla="*/ 10 w 28"/>
                <a:gd name="T13" fmla="*/ 52 h 60"/>
                <a:gd name="T14" fmla="*/ 10 w 28"/>
                <a:gd name="T15" fmla="*/ 52 h 60"/>
                <a:gd name="T16" fmla="*/ 6 w 28"/>
                <a:gd name="T17" fmla="*/ 48 h 60"/>
                <a:gd name="T18" fmla="*/ 6 w 28"/>
                <a:gd name="T19" fmla="*/ 42 h 60"/>
                <a:gd name="T20" fmla="*/ 6 w 28"/>
                <a:gd name="T21" fmla="*/ 32 h 60"/>
                <a:gd name="T22" fmla="*/ 6 w 28"/>
                <a:gd name="T23" fmla="*/ 28 h 60"/>
                <a:gd name="T24" fmla="*/ 6 w 28"/>
                <a:gd name="T25" fmla="*/ 22 h 60"/>
                <a:gd name="T26" fmla="*/ 6 w 28"/>
                <a:gd name="T27" fmla="*/ 22 h 60"/>
                <a:gd name="T28" fmla="*/ 8 w 28"/>
                <a:gd name="T29" fmla="*/ 14 h 60"/>
                <a:gd name="T30" fmla="*/ 12 w 28"/>
                <a:gd name="T31" fmla="*/ 8 h 60"/>
                <a:gd name="T32" fmla="*/ 12 w 28"/>
                <a:gd name="T33" fmla="*/ 8 h 60"/>
                <a:gd name="T34" fmla="*/ 20 w 28"/>
                <a:gd name="T35" fmla="*/ 4 h 60"/>
                <a:gd name="T36" fmla="*/ 28 w 28"/>
                <a:gd name="T37" fmla="*/ 2 h 60"/>
                <a:gd name="T38" fmla="*/ 28 w 28"/>
                <a:gd name="T39" fmla="*/ 0 h 60"/>
                <a:gd name="T40" fmla="*/ 28 w 28"/>
                <a:gd name="T41" fmla="*/ 0 h 60"/>
                <a:gd name="T42" fmla="*/ 18 w 28"/>
                <a:gd name="T43" fmla="*/ 0 h 60"/>
                <a:gd name="T44" fmla="*/ 10 w 28"/>
                <a:gd name="T45" fmla="*/ 6 h 60"/>
                <a:gd name="T46" fmla="*/ 10 w 28"/>
                <a:gd name="T47" fmla="*/ 6 h 60"/>
                <a:gd name="T48" fmla="*/ 4 w 28"/>
                <a:gd name="T49" fmla="*/ 14 h 60"/>
                <a:gd name="T50" fmla="*/ 2 w 28"/>
                <a:gd name="T51" fmla="*/ 22 h 60"/>
                <a:gd name="T52" fmla="*/ 2 w 28"/>
                <a:gd name="T53" fmla="*/ 28 h 60"/>
                <a:gd name="T54" fmla="*/ 2 w 28"/>
                <a:gd name="T55" fmla="*/ 28 h 60"/>
                <a:gd name="T56" fmla="*/ 0 w 28"/>
                <a:gd name="T57" fmla="*/ 30 h 60"/>
                <a:gd name="T58" fmla="*/ 0 w 28"/>
                <a:gd name="T59" fmla="*/ 34 h 60"/>
                <a:gd name="T60" fmla="*/ 0 w 28"/>
                <a:gd name="T61" fmla="*/ 38 h 60"/>
                <a:gd name="T62" fmla="*/ 0 w 28"/>
                <a:gd name="T63" fmla="*/ 38 h 60"/>
                <a:gd name="T64" fmla="*/ 0 w 28"/>
                <a:gd name="T65" fmla="*/ 42 h 60"/>
                <a:gd name="T66" fmla="*/ 4 w 28"/>
                <a:gd name="T67" fmla="*/ 42 h 60"/>
                <a:gd name="T68" fmla="*/ 4 w 28"/>
                <a:gd name="T69" fmla="*/ 42 h 60"/>
                <a:gd name="T70" fmla="*/ 6 w 28"/>
                <a:gd name="T71" fmla="*/ 48 h 60"/>
                <a:gd name="T72" fmla="*/ 8 w 28"/>
                <a:gd name="T73" fmla="*/ 52 h 60"/>
                <a:gd name="T74" fmla="*/ 8 w 28"/>
                <a:gd name="T75" fmla="*/ 52 h 60"/>
                <a:gd name="T76" fmla="*/ 12 w 28"/>
                <a:gd name="T77" fmla="*/ 56 h 60"/>
                <a:gd name="T78" fmla="*/ 20 w 28"/>
                <a:gd name="T79" fmla="*/ 58 h 60"/>
                <a:gd name="T80" fmla="*/ 20 w 28"/>
                <a:gd name="T81" fmla="*/ 58 h 60"/>
                <a:gd name="T82" fmla="*/ 22 w 28"/>
                <a:gd name="T83" fmla="*/ 60 h 60"/>
                <a:gd name="T84" fmla="*/ 26 w 28"/>
                <a:gd name="T85" fmla="*/ 60 h 60"/>
                <a:gd name="T86" fmla="*/ 26 w 28"/>
                <a:gd name="T87" fmla="*/ 60 h 60"/>
                <a:gd name="T88" fmla="*/ 28 w 28"/>
                <a:gd name="T89" fmla="*/ 58 h 60"/>
                <a:gd name="T90" fmla="*/ 28 w 28"/>
                <a:gd name="T91" fmla="*/ 56 h 60"/>
                <a:gd name="T92" fmla="*/ 28 w 28"/>
                <a:gd name="T93" fmla="*/ 56 h 60"/>
                <a:gd name="T94" fmla="*/ 26 w 28"/>
                <a:gd name="T95" fmla="*/ 54 h 60"/>
                <a:gd name="T96" fmla="*/ 26 w 28"/>
                <a:gd name="T9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" h="60">
                  <a:moveTo>
                    <a:pt x="26" y="54"/>
                  </a:moveTo>
                  <a:lnTo>
                    <a:pt x="22" y="54"/>
                  </a:lnTo>
                  <a:lnTo>
                    <a:pt x="22" y="5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14" y="54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6" y="48"/>
                  </a:lnTo>
                  <a:lnTo>
                    <a:pt x="6" y="42"/>
                  </a:lnTo>
                  <a:lnTo>
                    <a:pt x="6" y="32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4" y="14"/>
                  </a:lnTo>
                  <a:lnTo>
                    <a:pt x="2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6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2" y="56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8" y="58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6" y="54"/>
                  </a:lnTo>
                  <a:lnTo>
                    <a:pt x="26" y="54"/>
                  </a:lnTo>
                  <a:close/>
                </a:path>
              </a:pathLst>
            </a:custGeom>
            <a:solidFill>
              <a:srgbClr val="D62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68" name="Picture 3070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" y="2188"/>
              <a:ext cx="144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3071"/>
            <p:cNvSpPr>
              <a:spLocks noChangeArrowheads="1"/>
            </p:cNvSpPr>
            <p:nvPr/>
          </p:nvSpPr>
          <p:spPr bwMode="auto">
            <a:xfrm>
              <a:off x="2230" y="2188"/>
              <a:ext cx="128" cy="126"/>
            </a:xfrm>
            <a:prstGeom prst="rect">
              <a:avLst/>
            </a:prstGeom>
            <a:solidFill>
              <a:srgbClr val="42A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072"/>
            <p:cNvSpPr/>
            <p:nvPr/>
          </p:nvSpPr>
          <p:spPr bwMode="auto">
            <a:xfrm>
              <a:off x="2316" y="2228"/>
              <a:ext cx="4" cy="14"/>
            </a:xfrm>
            <a:custGeom>
              <a:avLst/>
              <a:gdLst>
                <a:gd name="T0" fmla="*/ 0 w 4"/>
                <a:gd name="T1" fmla="*/ 14 h 14"/>
                <a:gd name="T2" fmla="*/ 0 w 4"/>
                <a:gd name="T3" fmla="*/ 14 h 14"/>
                <a:gd name="T4" fmla="*/ 0 w 4"/>
                <a:gd name="T5" fmla="*/ 0 h 14"/>
                <a:gd name="T6" fmla="*/ 0 w 4"/>
                <a:gd name="T7" fmla="*/ 0 h 14"/>
                <a:gd name="T8" fmla="*/ 2 w 4"/>
                <a:gd name="T9" fmla="*/ 2 h 14"/>
                <a:gd name="T10" fmla="*/ 4 w 4"/>
                <a:gd name="T11" fmla="*/ 4 h 14"/>
                <a:gd name="T12" fmla="*/ 4 w 4"/>
                <a:gd name="T13" fmla="*/ 4 h 14"/>
                <a:gd name="T14" fmla="*/ 4 w 4"/>
                <a:gd name="T15" fmla="*/ 8 h 14"/>
                <a:gd name="T16" fmla="*/ 0 w 4"/>
                <a:gd name="T17" fmla="*/ 14 h 14"/>
                <a:gd name="T18" fmla="*/ 0 w 4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073"/>
            <p:cNvSpPr/>
            <p:nvPr/>
          </p:nvSpPr>
          <p:spPr bwMode="auto">
            <a:xfrm>
              <a:off x="2268" y="2228"/>
              <a:ext cx="4" cy="14"/>
            </a:xfrm>
            <a:custGeom>
              <a:avLst/>
              <a:gdLst>
                <a:gd name="T0" fmla="*/ 4 w 4"/>
                <a:gd name="T1" fmla="*/ 14 h 14"/>
                <a:gd name="T2" fmla="*/ 4 w 4"/>
                <a:gd name="T3" fmla="*/ 14 h 14"/>
                <a:gd name="T4" fmla="*/ 4 w 4"/>
                <a:gd name="T5" fmla="*/ 0 h 14"/>
                <a:gd name="T6" fmla="*/ 4 w 4"/>
                <a:gd name="T7" fmla="*/ 0 h 14"/>
                <a:gd name="T8" fmla="*/ 2 w 4"/>
                <a:gd name="T9" fmla="*/ 2 h 14"/>
                <a:gd name="T10" fmla="*/ 0 w 4"/>
                <a:gd name="T11" fmla="*/ 4 h 14"/>
                <a:gd name="T12" fmla="*/ 0 w 4"/>
                <a:gd name="T13" fmla="*/ 4 h 14"/>
                <a:gd name="T14" fmla="*/ 0 w 4"/>
                <a:gd name="T15" fmla="*/ 8 h 14"/>
                <a:gd name="T16" fmla="*/ 4 w 4"/>
                <a:gd name="T17" fmla="*/ 14 h 14"/>
                <a:gd name="T18" fmla="*/ 4 w 4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4">
                  <a:moveTo>
                    <a:pt x="4" y="14"/>
                  </a:moveTo>
                  <a:lnTo>
                    <a:pt x="4" y="14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074"/>
            <p:cNvSpPr/>
            <p:nvPr/>
          </p:nvSpPr>
          <p:spPr bwMode="auto">
            <a:xfrm>
              <a:off x="2248" y="2274"/>
              <a:ext cx="92" cy="40"/>
            </a:xfrm>
            <a:custGeom>
              <a:avLst/>
              <a:gdLst>
                <a:gd name="T0" fmla="*/ 46 w 92"/>
                <a:gd name="T1" fmla="*/ 0 h 40"/>
                <a:gd name="T2" fmla="*/ 46 w 92"/>
                <a:gd name="T3" fmla="*/ 0 h 40"/>
                <a:gd name="T4" fmla="*/ 56 w 92"/>
                <a:gd name="T5" fmla="*/ 0 h 40"/>
                <a:gd name="T6" fmla="*/ 56 w 92"/>
                <a:gd name="T7" fmla="*/ 0 h 40"/>
                <a:gd name="T8" fmla="*/ 70 w 92"/>
                <a:gd name="T9" fmla="*/ 4 h 40"/>
                <a:gd name="T10" fmla="*/ 82 w 92"/>
                <a:gd name="T11" fmla="*/ 8 h 40"/>
                <a:gd name="T12" fmla="*/ 90 w 92"/>
                <a:gd name="T13" fmla="*/ 10 h 40"/>
                <a:gd name="T14" fmla="*/ 92 w 92"/>
                <a:gd name="T15" fmla="*/ 12 h 40"/>
                <a:gd name="T16" fmla="*/ 92 w 92"/>
                <a:gd name="T17" fmla="*/ 16 h 40"/>
                <a:gd name="T18" fmla="*/ 92 w 92"/>
                <a:gd name="T19" fmla="*/ 16 h 40"/>
                <a:gd name="T20" fmla="*/ 92 w 92"/>
                <a:gd name="T21" fmla="*/ 40 h 40"/>
                <a:gd name="T22" fmla="*/ 92 w 92"/>
                <a:gd name="T23" fmla="*/ 40 h 40"/>
                <a:gd name="T24" fmla="*/ 0 w 92"/>
                <a:gd name="T25" fmla="*/ 40 h 40"/>
                <a:gd name="T26" fmla="*/ 0 w 92"/>
                <a:gd name="T27" fmla="*/ 40 h 40"/>
                <a:gd name="T28" fmla="*/ 0 w 92"/>
                <a:gd name="T29" fmla="*/ 16 h 40"/>
                <a:gd name="T30" fmla="*/ 0 w 92"/>
                <a:gd name="T31" fmla="*/ 16 h 40"/>
                <a:gd name="T32" fmla="*/ 0 w 92"/>
                <a:gd name="T33" fmla="*/ 12 h 40"/>
                <a:gd name="T34" fmla="*/ 2 w 92"/>
                <a:gd name="T35" fmla="*/ 10 h 40"/>
                <a:gd name="T36" fmla="*/ 10 w 92"/>
                <a:gd name="T37" fmla="*/ 8 h 40"/>
                <a:gd name="T38" fmla="*/ 22 w 92"/>
                <a:gd name="T39" fmla="*/ 4 h 40"/>
                <a:gd name="T40" fmla="*/ 36 w 92"/>
                <a:gd name="T41" fmla="*/ 0 h 40"/>
                <a:gd name="T42" fmla="*/ 46 w 9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40">
                  <a:moveTo>
                    <a:pt x="46" y="0"/>
                  </a:moveTo>
                  <a:lnTo>
                    <a:pt x="4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0" y="4"/>
                  </a:lnTo>
                  <a:lnTo>
                    <a:pt x="82" y="8"/>
                  </a:lnTo>
                  <a:lnTo>
                    <a:pt x="90" y="10"/>
                  </a:lnTo>
                  <a:lnTo>
                    <a:pt x="92" y="12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10" y="8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752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075"/>
            <p:cNvSpPr/>
            <p:nvPr/>
          </p:nvSpPr>
          <p:spPr bwMode="auto">
            <a:xfrm>
              <a:off x="2248" y="2274"/>
              <a:ext cx="46" cy="40"/>
            </a:xfrm>
            <a:custGeom>
              <a:avLst/>
              <a:gdLst>
                <a:gd name="T0" fmla="*/ 46 w 46"/>
                <a:gd name="T1" fmla="*/ 40 h 40"/>
                <a:gd name="T2" fmla="*/ 0 w 46"/>
                <a:gd name="T3" fmla="*/ 40 h 40"/>
                <a:gd name="T4" fmla="*/ 0 w 46"/>
                <a:gd name="T5" fmla="*/ 40 h 40"/>
                <a:gd name="T6" fmla="*/ 0 w 46"/>
                <a:gd name="T7" fmla="*/ 16 h 40"/>
                <a:gd name="T8" fmla="*/ 0 w 46"/>
                <a:gd name="T9" fmla="*/ 16 h 40"/>
                <a:gd name="T10" fmla="*/ 0 w 46"/>
                <a:gd name="T11" fmla="*/ 12 h 40"/>
                <a:gd name="T12" fmla="*/ 2 w 46"/>
                <a:gd name="T13" fmla="*/ 10 h 40"/>
                <a:gd name="T14" fmla="*/ 10 w 46"/>
                <a:gd name="T15" fmla="*/ 8 h 40"/>
                <a:gd name="T16" fmla="*/ 22 w 46"/>
                <a:gd name="T17" fmla="*/ 4 h 40"/>
                <a:gd name="T18" fmla="*/ 36 w 46"/>
                <a:gd name="T19" fmla="*/ 0 h 40"/>
                <a:gd name="T20" fmla="*/ 46 w 46"/>
                <a:gd name="T21" fmla="*/ 0 h 40"/>
                <a:gd name="T22" fmla="*/ 46 w 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0">
                  <a:moveTo>
                    <a:pt x="46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10" y="8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46" y="40"/>
                  </a:lnTo>
                  <a:close/>
                </a:path>
              </a:pathLst>
            </a:custGeom>
            <a:solidFill>
              <a:srgbClr val="4F1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076"/>
            <p:cNvSpPr/>
            <p:nvPr/>
          </p:nvSpPr>
          <p:spPr bwMode="auto">
            <a:xfrm>
              <a:off x="2286" y="2278"/>
              <a:ext cx="16" cy="36"/>
            </a:xfrm>
            <a:custGeom>
              <a:avLst/>
              <a:gdLst>
                <a:gd name="T0" fmla="*/ 16 w 16"/>
                <a:gd name="T1" fmla="*/ 36 h 36"/>
                <a:gd name="T2" fmla="*/ 0 w 16"/>
                <a:gd name="T3" fmla="*/ 36 h 36"/>
                <a:gd name="T4" fmla="*/ 6 w 16"/>
                <a:gd name="T5" fmla="*/ 10 h 36"/>
                <a:gd name="T6" fmla="*/ 6 w 16"/>
                <a:gd name="T7" fmla="*/ 10 h 36"/>
                <a:gd name="T8" fmla="*/ 4 w 16"/>
                <a:gd name="T9" fmla="*/ 10 h 36"/>
                <a:gd name="T10" fmla="*/ 2 w 16"/>
                <a:gd name="T11" fmla="*/ 8 h 36"/>
                <a:gd name="T12" fmla="*/ 2 w 16"/>
                <a:gd name="T13" fmla="*/ 4 h 36"/>
                <a:gd name="T14" fmla="*/ 2 w 16"/>
                <a:gd name="T15" fmla="*/ 4 h 36"/>
                <a:gd name="T16" fmla="*/ 2 w 16"/>
                <a:gd name="T17" fmla="*/ 2 h 36"/>
                <a:gd name="T18" fmla="*/ 4 w 16"/>
                <a:gd name="T19" fmla="*/ 0 h 36"/>
                <a:gd name="T20" fmla="*/ 8 w 16"/>
                <a:gd name="T21" fmla="*/ 0 h 36"/>
                <a:gd name="T22" fmla="*/ 12 w 16"/>
                <a:gd name="T23" fmla="*/ 0 h 36"/>
                <a:gd name="T24" fmla="*/ 12 w 16"/>
                <a:gd name="T25" fmla="*/ 0 h 36"/>
                <a:gd name="T26" fmla="*/ 14 w 16"/>
                <a:gd name="T27" fmla="*/ 2 h 36"/>
                <a:gd name="T28" fmla="*/ 14 w 16"/>
                <a:gd name="T29" fmla="*/ 4 h 36"/>
                <a:gd name="T30" fmla="*/ 14 w 16"/>
                <a:gd name="T31" fmla="*/ 8 h 36"/>
                <a:gd name="T32" fmla="*/ 14 w 16"/>
                <a:gd name="T33" fmla="*/ 8 h 36"/>
                <a:gd name="T34" fmla="*/ 12 w 16"/>
                <a:gd name="T35" fmla="*/ 10 h 36"/>
                <a:gd name="T36" fmla="*/ 10 w 16"/>
                <a:gd name="T37" fmla="*/ 10 h 36"/>
                <a:gd name="T38" fmla="*/ 16 w 16"/>
                <a:gd name="T3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36">
                  <a:moveTo>
                    <a:pt x="16" y="36"/>
                  </a:moveTo>
                  <a:lnTo>
                    <a:pt x="0" y="3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6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077"/>
            <p:cNvSpPr/>
            <p:nvPr/>
          </p:nvSpPr>
          <p:spPr bwMode="auto">
            <a:xfrm>
              <a:off x="2286" y="2278"/>
              <a:ext cx="8" cy="36"/>
            </a:xfrm>
            <a:custGeom>
              <a:avLst/>
              <a:gdLst>
                <a:gd name="T0" fmla="*/ 8 w 8"/>
                <a:gd name="T1" fmla="*/ 36 h 36"/>
                <a:gd name="T2" fmla="*/ 0 w 8"/>
                <a:gd name="T3" fmla="*/ 36 h 36"/>
                <a:gd name="T4" fmla="*/ 6 w 8"/>
                <a:gd name="T5" fmla="*/ 10 h 36"/>
                <a:gd name="T6" fmla="*/ 6 w 8"/>
                <a:gd name="T7" fmla="*/ 10 h 36"/>
                <a:gd name="T8" fmla="*/ 4 w 8"/>
                <a:gd name="T9" fmla="*/ 10 h 36"/>
                <a:gd name="T10" fmla="*/ 2 w 8"/>
                <a:gd name="T11" fmla="*/ 8 h 36"/>
                <a:gd name="T12" fmla="*/ 2 w 8"/>
                <a:gd name="T13" fmla="*/ 4 h 36"/>
                <a:gd name="T14" fmla="*/ 2 w 8"/>
                <a:gd name="T15" fmla="*/ 4 h 36"/>
                <a:gd name="T16" fmla="*/ 2 w 8"/>
                <a:gd name="T17" fmla="*/ 2 h 36"/>
                <a:gd name="T18" fmla="*/ 4 w 8"/>
                <a:gd name="T19" fmla="*/ 0 h 36"/>
                <a:gd name="T20" fmla="*/ 8 w 8"/>
                <a:gd name="T21" fmla="*/ 0 h 36"/>
                <a:gd name="T22" fmla="*/ 8 w 8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36">
                  <a:moveTo>
                    <a:pt x="8" y="36"/>
                  </a:moveTo>
                  <a:lnTo>
                    <a:pt x="0" y="3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6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078"/>
            <p:cNvSpPr/>
            <p:nvPr/>
          </p:nvSpPr>
          <p:spPr bwMode="auto">
            <a:xfrm>
              <a:off x="2290" y="2276"/>
              <a:ext cx="38" cy="38"/>
            </a:xfrm>
            <a:custGeom>
              <a:avLst/>
              <a:gdLst>
                <a:gd name="T0" fmla="*/ 18 w 38"/>
                <a:gd name="T1" fmla="*/ 0 h 38"/>
                <a:gd name="T2" fmla="*/ 18 w 38"/>
                <a:gd name="T3" fmla="*/ 0 h 38"/>
                <a:gd name="T4" fmla="*/ 28 w 38"/>
                <a:gd name="T5" fmla="*/ 4 h 38"/>
                <a:gd name="T6" fmla="*/ 38 w 38"/>
                <a:gd name="T7" fmla="*/ 6 h 38"/>
                <a:gd name="T8" fmla="*/ 32 w 38"/>
                <a:gd name="T9" fmla="*/ 38 h 38"/>
                <a:gd name="T10" fmla="*/ 0 w 38"/>
                <a:gd name="T11" fmla="*/ 38 h 38"/>
                <a:gd name="T12" fmla="*/ 18 w 38"/>
                <a:gd name="T13" fmla="*/ 0 h 38"/>
                <a:gd name="T14" fmla="*/ 18 w 38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18" y="0"/>
                  </a:moveTo>
                  <a:lnTo>
                    <a:pt x="18" y="0"/>
                  </a:lnTo>
                  <a:lnTo>
                    <a:pt x="28" y="4"/>
                  </a:lnTo>
                  <a:lnTo>
                    <a:pt x="38" y="6"/>
                  </a:lnTo>
                  <a:lnTo>
                    <a:pt x="32" y="38"/>
                  </a:lnTo>
                  <a:lnTo>
                    <a:pt x="0" y="38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2E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3079"/>
            <p:cNvSpPr/>
            <p:nvPr/>
          </p:nvSpPr>
          <p:spPr bwMode="auto">
            <a:xfrm>
              <a:off x="2260" y="2276"/>
              <a:ext cx="38" cy="38"/>
            </a:xfrm>
            <a:custGeom>
              <a:avLst/>
              <a:gdLst>
                <a:gd name="T0" fmla="*/ 20 w 38"/>
                <a:gd name="T1" fmla="*/ 0 h 38"/>
                <a:gd name="T2" fmla="*/ 20 w 38"/>
                <a:gd name="T3" fmla="*/ 0 h 38"/>
                <a:gd name="T4" fmla="*/ 10 w 38"/>
                <a:gd name="T5" fmla="*/ 4 h 38"/>
                <a:gd name="T6" fmla="*/ 0 w 38"/>
                <a:gd name="T7" fmla="*/ 6 h 38"/>
                <a:gd name="T8" fmla="*/ 6 w 38"/>
                <a:gd name="T9" fmla="*/ 38 h 38"/>
                <a:gd name="T10" fmla="*/ 38 w 38"/>
                <a:gd name="T11" fmla="*/ 38 h 38"/>
                <a:gd name="T12" fmla="*/ 20 w 38"/>
                <a:gd name="T13" fmla="*/ 0 h 38"/>
                <a:gd name="T14" fmla="*/ 20 w 38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0" y="0"/>
                  </a:moveTo>
                  <a:lnTo>
                    <a:pt x="20" y="0"/>
                  </a:lnTo>
                  <a:lnTo>
                    <a:pt x="10" y="4"/>
                  </a:lnTo>
                  <a:lnTo>
                    <a:pt x="0" y="6"/>
                  </a:lnTo>
                  <a:lnTo>
                    <a:pt x="6" y="38"/>
                  </a:lnTo>
                  <a:lnTo>
                    <a:pt x="38" y="3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6D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080"/>
            <p:cNvSpPr/>
            <p:nvPr/>
          </p:nvSpPr>
          <p:spPr bwMode="auto">
            <a:xfrm>
              <a:off x="2284" y="2260"/>
              <a:ext cx="20" cy="18"/>
            </a:xfrm>
            <a:custGeom>
              <a:avLst/>
              <a:gdLst>
                <a:gd name="T0" fmla="*/ 20 w 20"/>
                <a:gd name="T1" fmla="*/ 0 h 18"/>
                <a:gd name="T2" fmla="*/ 0 w 20"/>
                <a:gd name="T3" fmla="*/ 0 h 18"/>
                <a:gd name="T4" fmla="*/ 0 w 20"/>
                <a:gd name="T5" fmla="*/ 14 h 18"/>
                <a:gd name="T6" fmla="*/ 10 w 20"/>
                <a:gd name="T7" fmla="*/ 18 h 18"/>
                <a:gd name="T8" fmla="*/ 20 w 20"/>
                <a:gd name="T9" fmla="*/ 14 h 18"/>
                <a:gd name="T10" fmla="*/ 20 w 20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2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081"/>
            <p:cNvSpPr/>
            <p:nvPr/>
          </p:nvSpPr>
          <p:spPr bwMode="auto">
            <a:xfrm>
              <a:off x="2284" y="2260"/>
              <a:ext cx="10" cy="18"/>
            </a:xfrm>
            <a:custGeom>
              <a:avLst/>
              <a:gdLst>
                <a:gd name="T0" fmla="*/ 10 w 10"/>
                <a:gd name="T1" fmla="*/ 0 h 18"/>
                <a:gd name="T2" fmla="*/ 0 w 10"/>
                <a:gd name="T3" fmla="*/ 0 h 18"/>
                <a:gd name="T4" fmla="*/ 0 w 10"/>
                <a:gd name="T5" fmla="*/ 14 h 18"/>
                <a:gd name="T6" fmla="*/ 10 w 10"/>
                <a:gd name="T7" fmla="*/ 18 h 18"/>
                <a:gd name="T8" fmla="*/ 10 w 1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1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082"/>
            <p:cNvSpPr/>
            <p:nvPr/>
          </p:nvSpPr>
          <p:spPr bwMode="auto">
            <a:xfrm>
              <a:off x="2272" y="2200"/>
              <a:ext cx="44" cy="64"/>
            </a:xfrm>
            <a:custGeom>
              <a:avLst/>
              <a:gdLst>
                <a:gd name="T0" fmla="*/ 24 w 44"/>
                <a:gd name="T1" fmla="*/ 0 h 64"/>
                <a:gd name="T2" fmla="*/ 20 w 44"/>
                <a:gd name="T3" fmla="*/ 0 h 64"/>
                <a:gd name="T4" fmla="*/ 20 w 44"/>
                <a:gd name="T5" fmla="*/ 0 h 64"/>
                <a:gd name="T6" fmla="*/ 12 w 44"/>
                <a:gd name="T7" fmla="*/ 2 h 64"/>
                <a:gd name="T8" fmla="*/ 6 w 44"/>
                <a:gd name="T9" fmla="*/ 6 h 64"/>
                <a:gd name="T10" fmla="*/ 0 w 44"/>
                <a:gd name="T11" fmla="*/ 12 h 64"/>
                <a:gd name="T12" fmla="*/ 0 w 44"/>
                <a:gd name="T13" fmla="*/ 20 h 64"/>
                <a:gd name="T14" fmla="*/ 0 w 44"/>
                <a:gd name="T15" fmla="*/ 40 h 64"/>
                <a:gd name="T16" fmla="*/ 0 w 44"/>
                <a:gd name="T17" fmla="*/ 40 h 64"/>
                <a:gd name="T18" fmla="*/ 2 w 44"/>
                <a:gd name="T19" fmla="*/ 48 h 64"/>
                <a:gd name="T20" fmla="*/ 8 w 44"/>
                <a:gd name="T21" fmla="*/ 56 h 64"/>
                <a:gd name="T22" fmla="*/ 14 w 44"/>
                <a:gd name="T23" fmla="*/ 62 h 64"/>
                <a:gd name="T24" fmla="*/ 22 w 44"/>
                <a:gd name="T25" fmla="*/ 64 h 64"/>
                <a:gd name="T26" fmla="*/ 22 w 44"/>
                <a:gd name="T27" fmla="*/ 64 h 64"/>
                <a:gd name="T28" fmla="*/ 30 w 44"/>
                <a:gd name="T29" fmla="*/ 62 h 64"/>
                <a:gd name="T30" fmla="*/ 36 w 44"/>
                <a:gd name="T31" fmla="*/ 56 h 64"/>
                <a:gd name="T32" fmla="*/ 42 w 44"/>
                <a:gd name="T33" fmla="*/ 50 h 64"/>
                <a:gd name="T34" fmla="*/ 44 w 44"/>
                <a:gd name="T35" fmla="*/ 40 h 64"/>
                <a:gd name="T36" fmla="*/ 44 w 44"/>
                <a:gd name="T37" fmla="*/ 20 h 64"/>
                <a:gd name="T38" fmla="*/ 44 w 44"/>
                <a:gd name="T39" fmla="*/ 20 h 64"/>
                <a:gd name="T40" fmla="*/ 44 w 44"/>
                <a:gd name="T41" fmla="*/ 12 h 64"/>
                <a:gd name="T42" fmla="*/ 38 w 44"/>
                <a:gd name="T43" fmla="*/ 6 h 64"/>
                <a:gd name="T44" fmla="*/ 32 w 44"/>
                <a:gd name="T45" fmla="*/ 2 h 64"/>
                <a:gd name="T46" fmla="*/ 24 w 44"/>
                <a:gd name="T47" fmla="*/ 0 h 64"/>
                <a:gd name="T48" fmla="*/ 24 w 44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" h="64">
                  <a:moveTo>
                    <a:pt x="24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8" y="56"/>
                  </a:lnTo>
                  <a:lnTo>
                    <a:pt x="14" y="62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30" y="62"/>
                  </a:lnTo>
                  <a:lnTo>
                    <a:pt x="36" y="56"/>
                  </a:lnTo>
                  <a:lnTo>
                    <a:pt x="42" y="50"/>
                  </a:lnTo>
                  <a:lnTo>
                    <a:pt x="44" y="40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12"/>
                  </a:lnTo>
                  <a:lnTo>
                    <a:pt x="38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E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083"/>
            <p:cNvSpPr/>
            <p:nvPr/>
          </p:nvSpPr>
          <p:spPr bwMode="auto">
            <a:xfrm>
              <a:off x="2272" y="2200"/>
              <a:ext cx="22" cy="64"/>
            </a:xfrm>
            <a:custGeom>
              <a:avLst/>
              <a:gdLst>
                <a:gd name="T0" fmla="*/ 22 w 22"/>
                <a:gd name="T1" fmla="*/ 0 h 64"/>
                <a:gd name="T2" fmla="*/ 20 w 22"/>
                <a:gd name="T3" fmla="*/ 0 h 64"/>
                <a:gd name="T4" fmla="*/ 20 w 22"/>
                <a:gd name="T5" fmla="*/ 0 h 64"/>
                <a:gd name="T6" fmla="*/ 12 w 22"/>
                <a:gd name="T7" fmla="*/ 2 h 64"/>
                <a:gd name="T8" fmla="*/ 6 w 22"/>
                <a:gd name="T9" fmla="*/ 6 h 64"/>
                <a:gd name="T10" fmla="*/ 0 w 22"/>
                <a:gd name="T11" fmla="*/ 12 h 64"/>
                <a:gd name="T12" fmla="*/ 0 w 22"/>
                <a:gd name="T13" fmla="*/ 20 h 64"/>
                <a:gd name="T14" fmla="*/ 0 w 22"/>
                <a:gd name="T15" fmla="*/ 40 h 64"/>
                <a:gd name="T16" fmla="*/ 0 w 22"/>
                <a:gd name="T17" fmla="*/ 40 h 64"/>
                <a:gd name="T18" fmla="*/ 2 w 22"/>
                <a:gd name="T19" fmla="*/ 48 h 64"/>
                <a:gd name="T20" fmla="*/ 8 w 22"/>
                <a:gd name="T21" fmla="*/ 56 h 64"/>
                <a:gd name="T22" fmla="*/ 14 w 22"/>
                <a:gd name="T23" fmla="*/ 62 h 64"/>
                <a:gd name="T24" fmla="*/ 22 w 22"/>
                <a:gd name="T25" fmla="*/ 64 h 64"/>
                <a:gd name="T26" fmla="*/ 22 w 22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22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8" y="56"/>
                  </a:lnTo>
                  <a:lnTo>
                    <a:pt x="14" y="62"/>
                  </a:lnTo>
                  <a:lnTo>
                    <a:pt x="22" y="6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1D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084"/>
            <p:cNvSpPr/>
            <p:nvPr/>
          </p:nvSpPr>
          <p:spPr bwMode="auto">
            <a:xfrm>
              <a:off x="2288" y="2252"/>
              <a:ext cx="12" cy="2"/>
            </a:xfrm>
            <a:custGeom>
              <a:avLst/>
              <a:gdLst>
                <a:gd name="T0" fmla="*/ 10 w 12"/>
                <a:gd name="T1" fmla="*/ 0 h 2"/>
                <a:gd name="T2" fmla="*/ 2 w 12"/>
                <a:gd name="T3" fmla="*/ 0 h 2"/>
                <a:gd name="T4" fmla="*/ 2 w 12"/>
                <a:gd name="T5" fmla="*/ 0 h 2"/>
                <a:gd name="T6" fmla="*/ 0 w 12"/>
                <a:gd name="T7" fmla="*/ 0 h 2"/>
                <a:gd name="T8" fmla="*/ 0 w 12"/>
                <a:gd name="T9" fmla="*/ 0 h 2"/>
                <a:gd name="T10" fmla="*/ 0 w 12"/>
                <a:gd name="T11" fmla="*/ 0 h 2"/>
                <a:gd name="T12" fmla="*/ 2 w 12"/>
                <a:gd name="T13" fmla="*/ 2 h 2"/>
                <a:gd name="T14" fmla="*/ 10 w 12"/>
                <a:gd name="T15" fmla="*/ 2 h 2"/>
                <a:gd name="T16" fmla="*/ 10 w 12"/>
                <a:gd name="T17" fmla="*/ 2 h 2"/>
                <a:gd name="T18" fmla="*/ 12 w 12"/>
                <a:gd name="T19" fmla="*/ 0 h 2"/>
                <a:gd name="T20" fmla="*/ 12 w 12"/>
                <a:gd name="T21" fmla="*/ 0 h 2"/>
                <a:gd name="T22" fmla="*/ 12 w 12"/>
                <a:gd name="T23" fmla="*/ 0 h 2"/>
                <a:gd name="T24" fmla="*/ 10 w 12"/>
                <a:gd name="T25" fmla="*/ 0 h 2"/>
                <a:gd name="T26" fmla="*/ 10 w 12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">
                  <a:moveTo>
                    <a:pt x="1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085"/>
            <p:cNvSpPr/>
            <p:nvPr/>
          </p:nvSpPr>
          <p:spPr bwMode="auto">
            <a:xfrm>
              <a:off x="2294" y="2274"/>
              <a:ext cx="14" cy="16"/>
            </a:xfrm>
            <a:custGeom>
              <a:avLst/>
              <a:gdLst>
                <a:gd name="T0" fmla="*/ 10 w 14"/>
                <a:gd name="T1" fmla="*/ 0 h 16"/>
                <a:gd name="T2" fmla="*/ 10 w 14"/>
                <a:gd name="T3" fmla="*/ 0 h 16"/>
                <a:gd name="T4" fmla="*/ 0 w 14"/>
                <a:gd name="T5" fmla="*/ 4 h 16"/>
                <a:gd name="T6" fmla="*/ 0 w 14"/>
                <a:gd name="T7" fmla="*/ 4 h 16"/>
                <a:gd name="T8" fmla="*/ 6 w 14"/>
                <a:gd name="T9" fmla="*/ 12 h 16"/>
                <a:gd name="T10" fmla="*/ 10 w 14"/>
                <a:gd name="T11" fmla="*/ 16 h 16"/>
                <a:gd name="T12" fmla="*/ 10 w 14"/>
                <a:gd name="T13" fmla="*/ 16 h 16"/>
                <a:gd name="T14" fmla="*/ 12 w 14"/>
                <a:gd name="T15" fmla="*/ 10 h 16"/>
                <a:gd name="T16" fmla="*/ 14 w 14"/>
                <a:gd name="T17" fmla="*/ 2 h 16"/>
                <a:gd name="T18" fmla="*/ 14 w 14"/>
                <a:gd name="T19" fmla="*/ 2 h 16"/>
                <a:gd name="T20" fmla="*/ 10 w 14"/>
                <a:gd name="T21" fmla="*/ 0 h 16"/>
                <a:gd name="T22" fmla="*/ 10 w 14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6">
                  <a:moveTo>
                    <a:pt x="10" y="0"/>
                  </a:move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9338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086"/>
            <p:cNvSpPr/>
            <p:nvPr/>
          </p:nvSpPr>
          <p:spPr bwMode="auto">
            <a:xfrm>
              <a:off x="2280" y="2274"/>
              <a:ext cx="14" cy="16"/>
            </a:xfrm>
            <a:custGeom>
              <a:avLst/>
              <a:gdLst>
                <a:gd name="T0" fmla="*/ 4 w 14"/>
                <a:gd name="T1" fmla="*/ 0 h 16"/>
                <a:gd name="T2" fmla="*/ 4 w 14"/>
                <a:gd name="T3" fmla="*/ 0 h 16"/>
                <a:gd name="T4" fmla="*/ 14 w 14"/>
                <a:gd name="T5" fmla="*/ 4 h 16"/>
                <a:gd name="T6" fmla="*/ 14 w 14"/>
                <a:gd name="T7" fmla="*/ 4 h 16"/>
                <a:gd name="T8" fmla="*/ 8 w 14"/>
                <a:gd name="T9" fmla="*/ 12 h 16"/>
                <a:gd name="T10" fmla="*/ 4 w 14"/>
                <a:gd name="T11" fmla="*/ 16 h 16"/>
                <a:gd name="T12" fmla="*/ 4 w 14"/>
                <a:gd name="T13" fmla="*/ 16 h 16"/>
                <a:gd name="T14" fmla="*/ 2 w 14"/>
                <a:gd name="T15" fmla="*/ 10 h 16"/>
                <a:gd name="T16" fmla="*/ 0 w 14"/>
                <a:gd name="T17" fmla="*/ 2 h 16"/>
                <a:gd name="T18" fmla="*/ 0 w 14"/>
                <a:gd name="T19" fmla="*/ 2 h 16"/>
                <a:gd name="T20" fmla="*/ 4 w 14"/>
                <a:gd name="T21" fmla="*/ 0 h 16"/>
                <a:gd name="T22" fmla="*/ 4 w 14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6">
                  <a:moveTo>
                    <a:pt x="4" y="0"/>
                  </a:moveTo>
                  <a:lnTo>
                    <a:pt x="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12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087"/>
            <p:cNvSpPr/>
            <p:nvPr/>
          </p:nvSpPr>
          <p:spPr bwMode="auto">
            <a:xfrm>
              <a:off x="2262" y="2198"/>
              <a:ext cx="56" cy="30"/>
            </a:xfrm>
            <a:custGeom>
              <a:avLst/>
              <a:gdLst>
                <a:gd name="T0" fmla="*/ 40 w 56"/>
                <a:gd name="T1" fmla="*/ 16 h 30"/>
                <a:gd name="T2" fmla="*/ 40 w 56"/>
                <a:gd name="T3" fmla="*/ 16 h 30"/>
                <a:gd name="T4" fmla="*/ 34 w 56"/>
                <a:gd name="T5" fmla="*/ 22 h 30"/>
                <a:gd name="T6" fmla="*/ 28 w 56"/>
                <a:gd name="T7" fmla="*/ 28 h 30"/>
                <a:gd name="T8" fmla="*/ 28 w 56"/>
                <a:gd name="T9" fmla="*/ 28 h 30"/>
                <a:gd name="T10" fmla="*/ 20 w 56"/>
                <a:gd name="T11" fmla="*/ 30 h 30"/>
                <a:gd name="T12" fmla="*/ 12 w 56"/>
                <a:gd name="T13" fmla="*/ 30 h 30"/>
                <a:gd name="T14" fmla="*/ 4 w 56"/>
                <a:gd name="T15" fmla="*/ 30 h 30"/>
                <a:gd name="T16" fmla="*/ 2 w 56"/>
                <a:gd name="T17" fmla="*/ 28 h 30"/>
                <a:gd name="T18" fmla="*/ 0 w 56"/>
                <a:gd name="T19" fmla="*/ 26 h 30"/>
                <a:gd name="T20" fmla="*/ 0 w 56"/>
                <a:gd name="T21" fmla="*/ 26 h 30"/>
                <a:gd name="T22" fmla="*/ 4 w 56"/>
                <a:gd name="T23" fmla="*/ 26 h 30"/>
                <a:gd name="T24" fmla="*/ 8 w 56"/>
                <a:gd name="T25" fmla="*/ 22 h 30"/>
                <a:gd name="T26" fmla="*/ 8 w 56"/>
                <a:gd name="T27" fmla="*/ 22 h 30"/>
                <a:gd name="T28" fmla="*/ 2 w 56"/>
                <a:gd name="T29" fmla="*/ 22 h 30"/>
                <a:gd name="T30" fmla="*/ 0 w 56"/>
                <a:gd name="T31" fmla="*/ 20 h 30"/>
                <a:gd name="T32" fmla="*/ 0 w 56"/>
                <a:gd name="T33" fmla="*/ 20 h 30"/>
                <a:gd name="T34" fmla="*/ 4 w 56"/>
                <a:gd name="T35" fmla="*/ 18 h 30"/>
                <a:gd name="T36" fmla="*/ 8 w 56"/>
                <a:gd name="T37" fmla="*/ 16 h 30"/>
                <a:gd name="T38" fmla="*/ 8 w 56"/>
                <a:gd name="T39" fmla="*/ 14 h 30"/>
                <a:gd name="T40" fmla="*/ 8 w 56"/>
                <a:gd name="T41" fmla="*/ 14 h 30"/>
                <a:gd name="T42" fmla="*/ 8 w 56"/>
                <a:gd name="T43" fmla="*/ 14 h 30"/>
                <a:gd name="T44" fmla="*/ 10 w 56"/>
                <a:gd name="T45" fmla="*/ 8 h 30"/>
                <a:gd name="T46" fmla="*/ 16 w 56"/>
                <a:gd name="T47" fmla="*/ 4 h 30"/>
                <a:gd name="T48" fmla="*/ 22 w 56"/>
                <a:gd name="T49" fmla="*/ 0 h 30"/>
                <a:gd name="T50" fmla="*/ 32 w 56"/>
                <a:gd name="T51" fmla="*/ 0 h 30"/>
                <a:gd name="T52" fmla="*/ 32 w 56"/>
                <a:gd name="T53" fmla="*/ 0 h 30"/>
                <a:gd name="T54" fmla="*/ 44 w 56"/>
                <a:gd name="T55" fmla="*/ 2 h 30"/>
                <a:gd name="T56" fmla="*/ 50 w 56"/>
                <a:gd name="T57" fmla="*/ 4 h 30"/>
                <a:gd name="T58" fmla="*/ 52 w 56"/>
                <a:gd name="T59" fmla="*/ 6 h 30"/>
                <a:gd name="T60" fmla="*/ 54 w 56"/>
                <a:gd name="T61" fmla="*/ 12 h 30"/>
                <a:gd name="T62" fmla="*/ 56 w 56"/>
                <a:gd name="T63" fmla="*/ 16 h 30"/>
                <a:gd name="T64" fmla="*/ 54 w 56"/>
                <a:gd name="T65" fmla="*/ 30 h 30"/>
                <a:gd name="T66" fmla="*/ 54 w 56"/>
                <a:gd name="T67" fmla="*/ 30 h 30"/>
                <a:gd name="T68" fmla="*/ 52 w 56"/>
                <a:gd name="T69" fmla="*/ 24 h 30"/>
                <a:gd name="T70" fmla="*/ 50 w 56"/>
                <a:gd name="T71" fmla="*/ 20 h 30"/>
                <a:gd name="T72" fmla="*/ 46 w 56"/>
                <a:gd name="T73" fmla="*/ 18 h 30"/>
                <a:gd name="T74" fmla="*/ 40 w 56"/>
                <a:gd name="T75" fmla="*/ 16 h 30"/>
                <a:gd name="T76" fmla="*/ 40 w 56"/>
                <a:gd name="T7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30">
                  <a:moveTo>
                    <a:pt x="40" y="16"/>
                  </a:moveTo>
                  <a:lnTo>
                    <a:pt x="40" y="16"/>
                  </a:lnTo>
                  <a:lnTo>
                    <a:pt x="34" y="22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0" y="30"/>
                  </a:lnTo>
                  <a:lnTo>
                    <a:pt x="12" y="30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6" y="4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6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52" y="24"/>
                  </a:lnTo>
                  <a:lnTo>
                    <a:pt x="50" y="20"/>
                  </a:lnTo>
                  <a:lnTo>
                    <a:pt x="46" y="18"/>
                  </a:lnTo>
                  <a:lnTo>
                    <a:pt x="40" y="16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rgbClr val="423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088"/>
            <p:cNvSpPr/>
            <p:nvPr/>
          </p:nvSpPr>
          <p:spPr bwMode="auto">
            <a:xfrm>
              <a:off x="2262" y="2198"/>
              <a:ext cx="32" cy="30"/>
            </a:xfrm>
            <a:custGeom>
              <a:avLst/>
              <a:gdLst>
                <a:gd name="T0" fmla="*/ 32 w 32"/>
                <a:gd name="T1" fmla="*/ 24 h 30"/>
                <a:gd name="T2" fmla="*/ 32 w 32"/>
                <a:gd name="T3" fmla="*/ 24 h 30"/>
                <a:gd name="T4" fmla="*/ 28 w 32"/>
                <a:gd name="T5" fmla="*/ 28 h 30"/>
                <a:gd name="T6" fmla="*/ 28 w 32"/>
                <a:gd name="T7" fmla="*/ 28 h 30"/>
                <a:gd name="T8" fmla="*/ 20 w 32"/>
                <a:gd name="T9" fmla="*/ 30 h 30"/>
                <a:gd name="T10" fmla="*/ 12 w 32"/>
                <a:gd name="T11" fmla="*/ 30 h 30"/>
                <a:gd name="T12" fmla="*/ 4 w 32"/>
                <a:gd name="T13" fmla="*/ 30 h 30"/>
                <a:gd name="T14" fmla="*/ 2 w 32"/>
                <a:gd name="T15" fmla="*/ 28 h 30"/>
                <a:gd name="T16" fmla="*/ 0 w 32"/>
                <a:gd name="T17" fmla="*/ 26 h 30"/>
                <a:gd name="T18" fmla="*/ 0 w 32"/>
                <a:gd name="T19" fmla="*/ 26 h 30"/>
                <a:gd name="T20" fmla="*/ 4 w 32"/>
                <a:gd name="T21" fmla="*/ 26 h 30"/>
                <a:gd name="T22" fmla="*/ 8 w 32"/>
                <a:gd name="T23" fmla="*/ 22 h 30"/>
                <a:gd name="T24" fmla="*/ 8 w 32"/>
                <a:gd name="T25" fmla="*/ 22 h 30"/>
                <a:gd name="T26" fmla="*/ 2 w 32"/>
                <a:gd name="T27" fmla="*/ 22 h 30"/>
                <a:gd name="T28" fmla="*/ 0 w 32"/>
                <a:gd name="T29" fmla="*/ 20 h 30"/>
                <a:gd name="T30" fmla="*/ 0 w 32"/>
                <a:gd name="T31" fmla="*/ 20 h 30"/>
                <a:gd name="T32" fmla="*/ 4 w 32"/>
                <a:gd name="T33" fmla="*/ 18 h 30"/>
                <a:gd name="T34" fmla="*/ 8 w 32"/>
                <a:gd name="T35" fmla="*/ 16 h 30"/>
                <a:gd name="T36" fmla="*/ 8 w 32"/>
                <a:gd name="T37" fmla="*/ 14 h 30"/>
                <a:gd name="T38" fmla="*/ 8 w 32"/>
                <a:gd name="T39" fmla="*/ 14 h 30"/>
                <a:gd name="T40" fmla="*/ 8 w 32"/>
                <a:gd name="T41" fmla="*/ 14 h 30"/>
                <a:gd name="T42" fmla="*/ 10 w 32"/>
                <a:gd name="T43" fmla="*/ 8 h 30"/>
                <a:gd name="T44" fmla="*/ 16 w 32"/>
                <a:gd name="T45" fmla="*/ 4 h 30"/>
                <a:gd name="T46" fmla="*/ 22 w 32"/>
                <a:gd name="T47" fmla="*/ 0 h 30"/>
                <a:gd name="T48" fmla="*/ 32 w 32"/>
                <a:gd name="T49" fmla="*/ 0 h 30"/>
                <a:gd name="T50" fmla="*/ 32 w 32"/>
                <a:gd name="T5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30">
                  <a:moveTo>
                    <a:pt x="32" y="24"/>
                  </a:moveTo>
                  <a:lnTo>
                    <a:pt x="32" y="24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0" y="30"/>
                  </a:lnTo>
                  <a:lnTo>
                    <a:pt x="12" y="30"/>
                  </a:lnTo>
                  <a:lnTo>
                    <a:pt x="4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6" y="4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32" y="24"/>
                  </a:lnTo>
                  <a:close/>
                </a:path>
              </a:pathLst>
            </a:custGeom>
            <a:solidFill>
              <a:srgbClr val="423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Rectangle 3089"/>
            <p:cNvSpPr>
              <a:spLocks noChangeArrowheads="1"/>
            </p:cNvSpPr>
            <p:nvPr/>
          </p:nvSpPr>
          <p:spPr bwMode="auto">
            <a:xfrm>
              <a:off x="2742" y="2188"/>
              <a:ext cx="128" cy="126"/>
            </a:xfrm>
            <a:prstGeom prst="rect">
              <a:avLst/>
            </a:prstGeom>
            <a:solidFill>
              <a:srgbClr val="332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090"/>
            <p:cNvSpPr/>
            <p:nvPr/>
          </p:nvSpPr>
          <p:spPr bwMode="auto">
            <a:xfrm>
              <a:off x="2766" y="2192"/>
              <a:ext cx="78" cy="68"/>
            </a:xfrm>
            <a:custGeom>
              <a:avLst/>
              <a:gdLst>
                <a:gd name="T0" fmla="*/ 40 w 78"/>
                <a:gd name="T1" fmla="*/ 0 h 68"/>
                <a:gd name="T2" fmla="*/ 40 w 78"/>
                <a:gd name="T3" fmla="*/ 0 h 68"/>
                <a:gd name="T4" fmla="*/ 50 w 78"/>
                <a:gd name="T5" fmla="*/ 0 h 68"/>
                <a:gd name="T6" fmla="*/ 58 w 78"/>
                <a:gd name="T7" fmla="*/ 4 h 68"/>
                <a:gd name="T8" fmla="*/ 64 w 78"/>
                <a:gd name="T9" fmla="*/ 8 h 68"/>
                <a:gd name="T10" fmla="*/ 70 w 78"/>
                <a:gd name="T11" fmla="*/ 14 h 68"/>
                <a:gd name="T12" fmla="*/ 74 w 78"/>
                <a:gd name="T13" fmla="*/ 22 h 68"/>
                <a:gd name="T14" fmla="*/ 76 w 78"/>
                <a:gd name="T15" fmla="*/ 30 h 68"/>
                <a:gd name="T16" fmla="*/ 78 w 78"/>
                <a:gd name="T17" fmla="*/ 48 h 68"/>
                <a:gd name="T18" fmla="*/ 78 w 78"/>
                <a:gd name="T19" fmla="*/ 48 h 68"/>
                <a:gd name="T20" fmla="*/ 78 w 78"/>
                <a:gd name="T21" fmla="*/ 52 h 68"/>
                <a:gd name="T22" fmla="*/ 76 w 78"/>
                <a:gd name="T23" fmla="*/ 56 h 68"/>
                <a:gd name="T24" fmla="*/ 68 w 78"/>
                <a:gd name="T25" fmla="*/ 62 h 68"/>
                <a:gd name="T26" fmla="*/ 60 w 78"/>
                <a:gd name="T27" fmla="*/ 66 h 68"/>
                <a:gd name="T28" fmla="*/ 50 w 78"/>
                <a:gd name="T29" fmla="*/ 68 h 68"/>
                <a:gd name="T30" fmla="*/ 28 w 78"/>
                <a:gd name="T31" fmla="*/ 68 h 68"/>
                <a:gd name="T32" fmla="*/ 28 w 78"/>
                <a:gd name="T33" fmla="*/ 68 h 68"/>
                <a:gd name="T34" fmla="*/ 20 w 78"/>
                <a:gd name="T35" fmla="*/ 66 h 68"/>
                <a:gd name="T36" fmla="*/ 10 w 78"/>
                <a:gd name="T37" fmla="*/ 62 h 68"/>
                <a:gd name="T38" fmla="*/ 4 w 78"/>
                <a:gd name="T39" fmla="*/ 56 h 68"/>
                <a:gd name="T40" fmla="*/ 2 w 78"/>
                <a:gd name="T41" fmla="*/ 52 h 68"/>
                <a:gd name="T42" fmla="*/ 0 w 78"/>
                <a:gd name="T43" fmla="*/ 48 h 68"/>
                <a:gd name="T44" fmla="*/ 0 w 78"/>
                <a:gd name="T45" fmla="*/ 48 h 68"/>
                <a:gd name="T46" fmla="*/ 2 w 78"/>
                <a:gd name="T47" fmla="*/ 30 h 68"/>
                <a:gd name="T48" fmla="*/ 4 w 78"/>
                <a:gd name="T49" fmla="*/ 22 h 68"/>
                <a:gd name="T50" fmla="*/ 8 w 78"/>
                <a:gd name="T51" fmla="*/ 14 h 68"/>
                <a:gd name="T52" fmla="*/ 14 w 78"/>
                <a:gd name="T53" fmla="*/ 8 h 68"/>
                <a:gd name="T54" fmla="*/ 22 w 78"/>
                <a:gd name="T55" fmla="*/ 4 h 68"/>
                <a:gd name="T56" fmla="*/ 30 w 78"/>
                <a:gd name="T57" fmla="*/ 0 h 68"/>
                <a:gd name="T58" fmla="*/ 40 w 78"/>
                <a:gd name="T59" fmla="*/ 0 h 68"/>
                <a:gd name="T60" fmla="*/ 40 w 78"/>
                <a:gd name="T6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68">
                  <a:moveTo>
                    <a:pt x="40" y="0"/>
                  </a:moveTo>
                  <a:lnTo>
                    <a:pt x="40" y="0"/>
                  </a:lnTo>
                  <a:lnTo>
                    <a:pt x="50" y="0"/>
                  </a:lnTo>
                  <a:lnTo>
                    <a:pt x="58" y="4"/>
                  </a:lnTo>
                  <a:lnTo>
                    <a:pt x="64" y="8"/>
                  </a:lnTo>
                  <a:lnTo>
                    <a:pt x="70" y="14"/>
                  </a:lnTo>
                  <a:lnTo>
                    <a:pt x="74" y="22"/>
                  </a:lnTo>
                  <a:lnTo>
                    <a:pt x="76" y="30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6" y="56"/>
                  </a:lnTo>
                  <a:lnTo>
                    <a:pt x="68" y="62"/>
                  </a:lnTo>
                  <a:lnTo>
                    <a:pt x="60" y="66"/>
                  </a:lnTo>
                  <a:lnTo>
                    <a:pt x="50" y="68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0" y="66"/>
                  </a:lnTo>
                  <a:lnTo>
                    <a:pt x="10" y="62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0"/>
                  </a:lnTo>
                  <a:lnTo>
                    <a:pt x="4" y="22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22" y="4"/>
                  </a:lnTo>
                  <a:lnTo>
                    <a:pt x="30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091"/>
            <p:cNvSpPr/>
            <p:nvPr/>
          </p:nvSpPr>
          <p:spPr bwMode="auto">
            <a:xfrm>
              <a:off x="2766" y="2192"/>
              <a:ext cx="40" cy="68"/>
            </a:xfrm>
            <a:custGeom>
              <a:avLst/>
              <a:gdLst>
                <a:gd name="T0" fmla="*/ 40 w 40"/>
                <a:gd name="T1" fmla="*/ 68 h 68"/>
                <a:gd name="T2" fmla="*/ 28 w 40"/>
                <a:gd name="T3" fmla="*/ 68 h 68"/>
                <a:gd name="T4" fmla="*/ 28 w 40"/>
                <a:gd name="T5" fmla="*/ 68 h 68"/>
                <a:gd name="T6" fmla="*/ 20 w 40"/>
                <a:gd name="T7" fmla="*/ 66 h 68"/>
                <a:gd name="T8" fmla="*/ 10 w 40"/>
                <a:gd name="T9" fmla="*/ 62 h 68"/>
                <a:gd name="T10" fmla="*/ 4 w 40"/>
                <a:gd name="T11" fmla="*/ 56 h 68"/>
                <a:gd name="T12" fmla="*/ 2 w 40"/>
                <a:gd name="T13" fmla="*/ 52 h 68"/>
                <a:gd name="T14" fmla="*/ 0 w 40"/>
                <a:gd name="T15" fmla="*/ 48 h 68"/>
                <a:gd name="T16" fmla="*/ 0 w 40"/>
                <a:gd name="T17" fmla="*/ 48 h 68"/>
                <a:gd name="T18" fmla="*/ 2 w 40"/>
                <a:gd name="T19" fmla="*/ 30 h 68"/>
                <a:gd name="T20" fmla="*/ 4 w 40"/>
                <a:gd name="T21" fmla="*/ 22 h 68"/>
                <a:gd name="T22" fmla="*/ 8 w 40"/>
                <a:gd name="T23" fmla="*/ 14 h 68"/>
                <a:gd name="T24" fmla="*/ 14 w 40"/>
                <a:gd name="T25" fmla="*/ 8 h 68"/>
                <a:gd name="T26" fmla="*/ 22 w 40"/>
                <a:gd name="T27" fmla="*/ 4 h 68"/>
                <a:gd name="T28" fmla="*/ 30 w 40"/>
                <a:gd name="T29" fmla="*/ 0 h 68"/>
                <a:gd name="T30" fmla="*/ 40 w 40"/>
                <a:gd name="T31" fmla="*/ 0 h 68"/>
                <a:gd name="T32" fmla="*/ 40 w 40"/>
                <a:gd name="T3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68">
                  <a:moveTo>
                    <a:pt x="40" y="68"/>
                  </a:moveTo>
                  <a:lnTo>
                    <a:pt x="28" y="68"/>
                  </a:lnTo>
                  <a:lnTo>
                    <a:pt x="28" y="68"/>
                  </a:lnTo>
                  <a:lnTo>
                    <a:pt x="20" y="66"/>
                  </a:lnTo>
                  <a:lnTo>
                    <a:pt x="10" y="62"/>
                  </a:lnTo>
                  <a:lnTo>
                    <a:pt x="4" y="56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30"/>
                  </a:lnTo>
                  <a:lnTo>
                    <a:pt x="4" y="22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22" y="4"/>
                  </a:lnTo>
                  <a:lnTo>
                    <a:pt x="30" y="0"/>
                  </a:lnTo>
                  <a:lnTo>
                    <a:pt x="40" y="0"/>
                  </a:lnTo>
                  <a:lnTo>
                    <a:pt x="40" y="68"/>
                  </a:lnTo>
                  <a:close/>
                </a:path>
              </a:pathLst>
            </a:custGeom>
            <a:solidFill>
              <a:srgbClr val="EDD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092"/>
            <p:cNvSpPr/>
            <p:nvPr/>
          </p:nvSpPr>
          <p:spPr bwMode="auto">
            <a:xfrm>
              <a:off x="2760" y="2274"/>
              <a:ext cx="92" cy="40"/>
            </a:xfrm>
            <a:custGeom>
              <a:avLst/>
              <a:gdLst>
                <a:gd name="T0" fmla="*/ 46 w 92"/>
                <a:gd name="T1" fmla="*/ 0 h 40"/>
                <a:gd name="T2" fmla="*/ 46 w 92"/>
                <a:gd name="T3" fmla="*/ 0 h 40"/>
                <a:gd name="T4" fmla="*/ 56 w 92"/>
                <a:gd name="T5" fmla="*/ 0 h 40"/>
                <a:gd name="T6" fmla="*/ 56 w 92"/>
                <a:gd name="T7" fmla="*/ 0 h 40"/>
                <a:gd name="T8" fmla="*/ 70 w 92"/>
                <a:gd name="T9" fmla="*/ 4 h 40"/>
                <a:gd name="T10" fmla="*/ 82 w 92"/>
                <a:gd name="T11" fmla="*/ 8 h 40"/>
                <a:gd name="T12" fmla="*/ 88 w 92"/>
                <a:gd name="T13" fmla="*/ 10 h 40"/>
                <a:gd name="T14" fmla="*/ 90 w 92"/>
                <a:gd name="T15" fmla="*/ 12 h 40"/>
                <a:gd name="T16" fmla="*/ 92 w 92"/>
                <a:gd name="T17" fmla="*/ 16 h 40"/>
                <a:gd name="T18" fmla="*/ 92 w 92"/>
                <a:gd name="T19" fmla="*/ 16 h 40"/>
                <a:gd name="T20" fmla="*/ 92 w 92"/>
                <a:gd name="T21" fmla="*/ 40 h 40"/>
                <a:gd name="T22" fmla="*/ 92 w 92"/>
                <a:gd name="T23" fmla="*/ 40 h 40"/>
                <a:gd name="T24" fmla="*/ 0 w 92"/>
                <a:gd name="T25" fmla="*/ 40 h 40"/>
                <a:gd name="T26" fmla="*/ 0 w 92"/>
                <a:gd name="T27" fmla="*/ 40 h 40"/>
                <a:gd name="T28" fmla="*/ 0 w 92"/>
                <a:gd name="T29" fmla="*/ 16 h 40"/>
                <a:gd name="T30" fmla="*/ 0 w 92"/>
                <a:gd name="T31" fmla="*/ 16 h 40"/>
                <a:gd name="T32" fmla="*/ 0 w 92"/>
                <a:gd name="T33" fmla="*/ 12 h 40"/>
                <a:gd name="T34" fmla="*/ 2 w 92"/>
                <a:gd name="T35" fmla="*/ 10 h 40"/>
                <a:gd name="T36" fmla="*/ 10 w 92"/>
                <a:gd name="T37" fmla="*/ 8 h 40"/>
                <a:gd name="T38" fmla="*/ 22 w 92"/>
                <a:gd name="T39" fmla="*/ 4 h 40"/>
                <a:gd name="T40" fmla="*/ 36 w 92"/>
                <a:gd name="T41" fmla="*/ 0 h 40"/>
                <a:gd name="T42" fmla="*/ 46 w 9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40">
                  <a:moveTo>
                    <a:pt x="46" y="0"/>
                  </a:moveTo>
                  <a:lnTo>
                    <a:pt x="4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0" y="4"/>
                  </a:lnTo>
                  <a:lnTo>
                    <a:pt x="82" y="8"/>
                  </a:lnTo>
                  <a:lnTo>
                    <a:pt x="88" y="10"/>
                  </a:lnTo>
                  <a:lnTo>
                    <a:pt x="90" y="12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10" y="8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63B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093"/>
            <p:cNvSpPr/>
            <p:nvPr/>
          </p:nvSpPr>
          <p:spPr bwMode="auto">
            <a:xfrm>
              <a:off x="2760" y="2274"/>
              <a:ext cx="46" cy="40"/>
            </a:xfrm>
            <a:custGeom>
              <a:avLst/>
              <a:gdLst>
                <a:gd name="T0" fmla="*/ 46 w 46"/>
                <a:gd name="T1" fmla="*/ 40 h 40"/>
                <a:gd name="T2" fmla="*/ 0 w 46"/>
                <a:gd name="T3" fmla="*/ 40 h 40"/>
                <a:gd name="T4" fmla="*/ 0 w 46"/>
                <a:gd name="T5" fmla="*/ 40 h 40"/>
                <a:gd name="T6" fmla="*/ 0 w 46"/>
                <a:gd name="T7" fmla="*/ 16 h 40"/>
                <a:gd name="T8" fmla="*/ 0 w 46"/>
                <a:gd name="T9" fmla="*/ 16 h 40"/>
                <a:gd name="T10" fmla="*/ 0 w 46"/>
                <a:gd name="T11" fmla="*/ 12 h 40"/>
                <a:gd name="T12" fmla="*/ 2 w 46"/>
                <a:gd name="T13" fmla="*/ 10 h 40"/>
                <a:gd name="T14" fmla="*/ 10 w 46"/>
                <a:gd name="T15" fmla="*/ 8 h 40"/>
                <a:gd name="T16" fmla="*/ 22 w 46"/>
                <a:gd name="T17" fmla="*/ 4 h 40"/>
                <a:gd name="T18" fmla="*/ 36 w 46"/>
                <a:gd name="T19" fmla="*/ 0 h 40"/>
                <a:gd name="T20" fmla="*/ 46 w 46"/>
                <a:gd name="T21" fmla="*/ 0 h 40"/>
                <a:gd name="T22" fmla="*/ 46 w 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0">
                  <a:moveTo>
                    <a:pt x="46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10" y="8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46" y="40"/>
                  </a:lnTo>
                  <a:close/>
                </a:path>
              </a:pathLst>
            </a:custGeom>
            <a:solidFill>
              <a:srgbClr val="58A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3094"/>
            <p:cNvSpPr/>
            <p:nvPr/>
          </p:nvSpPr>
          <p:spPr bwMode="auto">
            <a:xfrm>
              <a:off x="2796" y="2260"/>
              <a:ext cx="20" cy="24"/>
            </a:xfrm>
            <a:custGeom>
              <a:avLst/>
              <a:gdLst>
                <a:gd name="T0" fmla="*/ 20 w 20"/>
                <a:gd name="T1" fmla="*/ 0 h 24"/>
                <a:gd name="T2" fmla="*/ 0 w 20"/>
                <a:gd name="T3" fmla="*/ 0 h 24"/>
                <a:gd name="T4" fmla="*/ 0 w 20"/>
                <a:gd name="T5" fmla="*/ 14 h 24"/>
                <a:gd name="T6" fmla="*/ 0 w 20"/>
                <a:gd name="T7" fmla="*/ 14 h 24"/>
                <a:gd name="T8" fmla="*/ 0 w 20"/>
                <a:gd name="T9" fmla="*/ 14 h 24"/>
                <a:gd name="T10" fmla="*/ 0 w 20"/>
                <a:gd name="T11" fmla="*/ 18 h 24"/>
                <a:gd name="T12" fmla="*/ 2 w 20"/>
                <a:gd name="T13" fmla="*/ 20 h 24"/>
                <a:gd name="T14" fmla="*/ 6 w 20"/>
                <a:gd name="T15" fmla="*/ 22 h 24"/>
                <a:gd name="T16" fmla="*/ 10 w 20"/>
                <a:gd name="T17" fmla="*/ 24 h 24"/>
                <a:gd name="T18" fmla="*/ 10 w 20"/>
                <a:gd name="T19" fmla="*/ 24 h 24"/>
                <a:gd name="T20" fmla="*/ 14 w 20"/>
                <a:gd name="T21" fmla="*/ 22 h 24"/>
                <a:gd name="T22" fmla="*/ 16 w 20"/>
                <a:gd name="T23" fmla="*/ 20 h 24"/>
                <a:gd name="T24" fmla="*/ 20 w 20"/>
                <a:gd name="T25" fmla="*/ 18 h 24"/>
                <a:gd name="T26" fmla="*/ 20 w 20"/>
                <a:gd name="T27" fmla="*/ 14 h 24"/>
                <a:gd name="T28" fmla="*/ 20 w 20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4">
                  <a:moveTo>
                    <a:pt x="2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20" y="18"/>
                  </a:lnTo>
                  <a:lnTo>
                    <a:pt x="2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9B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095"/>
            <p:cNvSpPr/>
            <p:nvPr/>
          </p:nvSpPr>
          <p:spPr bwMode="auto">
            <a:xfrm>
              <a:off x="2796" y="2260"/>
              <a:ext cx="10" cy="24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0 h 24"/>
                <a:gd name="T4" fmla="*/ 0 w 10"/>
                <a:gd name="T5" fmla="*/ 14 h 24"/>
                <a:gd name="T6" fmla="*/ 0 w 10"/>
                <a:gd name="T7" fmla="*/ 14 h 24"/>
                <a:gd name="T8" fmla="*/ 0 w 10"/>
                <a:gd name="T9" fmla="*/ 14 h 24"/>
                <a:gd name="T10" fmla="*/ 0 w 10"/>
                <a:gd name="T11" fmla="*/ 18 h 24"/>
                <a:gd name="T12" fmla="*/ 2 w 10"/>
                <a:gd name="T13" fmla="*/ 20 h 24"/>
                <a:gd name="T14" fmla="*/ 6 w 10"/>
                <a:gd name="T15" fmla="*/ 22 h 24"/>
                <a:gd name="T16" fmla="*/ 10 w 10"/>
                <a:gd name="T17" fmla="*/ 24 h 24"/>
                <a:gd name="T18" fmla="*/ 10 w 10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7A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096"/>
            <p:cNvSpPr/>
            <p:nvPr/>
          </p:nvSpPr>
          <p:spPr bwMode="auto">
            <a:xfrm>
              <a:off x="2790" y="2274"/>
              <a:ext cx="30" cy="40"/>
            </a:xfrm>
            <a:custGeom>
              <a:avLst/>
              <a:gdLst>
                <a:gd name="T0" fmla="*/ 22 w 30"/>
                <a:gd name="T1" fmla="*/ 40 h 40"/>
                <a:gd name="T2" fmla="*/ 30 w 30"/>
                <a:gd name="T3" fmla="*/ 2 h 40"/>
                <a:gd name="T4" fmla="*/ 26 w 30"/>
                <a:gd name="T5" fmla="*/ 0 h 40"/>
                <a:gd name="T6" fmla="*/ 6 w 30"/>
                <a:gd name="T7" fmla="*/ 0 h 40"/>
                <a:gd name="T8" fmla="*/ 0 w 30"/>
                <a:gd name="T9" fmla="*/ 2 h 40"/>
                <a:gd name="T10" fmla="*/ 8 w 30"/>
                <a:gd name="T11" fmla="*/ 40 h 40"/>
                <a:gd name="T12" fmla="*/ 22 w 30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0">
                  <a:moveTo>
                    <a:pt x="22" y="40"/>
                  </a:moveTo>
                  <a:lnTo>
                    <a:pt x="30" y="2"/>
                  </a:lnTo>
                  <a:lnTo>
                    <a:pt x="2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40"/>
                  </a:lnTo>
                  <a:lnTo>
                    <a:pt x="22" y="40"/>
                  </a:lnTo>
                  <a:close/>
                </a:path>
              </a:pathLst>
            </a:custGeom>
            <a:solidFill>
              <a:srgbClr val="F2E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097"/>
            <p:cNvSpPr/>
            <p:nvPr/>
          </p:nvSpPr>
          <p:spPr bwMode="auto">
            <a:xfrm>
              <a:off x="2790" y="2274"/>
              <a:ext cx="16" cy="40"/>
            </a:xfrm>
            <a:custGeom>
              <a:avLst/>
              <a:gdLst>
                <a:gd name="T0" fmla="*/ 16 w 16"/>
                <a:gd name="T1" fmla="*/ 0 h 40"/>
                <a:gd name="T2" fmla="*/ 6 w 16"/>
                <a:gd name="T3" fmla="*/ 0 h 40"/>
                <a:gd name="T4" fmla="*/ 0 w 16"/>
                <a:gd name="T5" fmla="*/ 2 h 40"/>
                <a:gd name="T6" fmla="*/ 8 w 16"/>
                <a:gd name="T7" fmla="*/ 40 h 40"/>
                <a:gd name="T8" fmla="*/ 16 w 16"/>
                <a:gd name="T9" fmla="*/ 40 h 40"/>
                <a:gd name="T10" fmla="*/ 16 w 16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40">
                  <a:moveTo>
                    <a:pt x="16" y="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DD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098"/>
            <p:cNvSpPr/>
            <p:nvPr/>
          </p:nvSpPr>
          <p:spPr bwMode="auto">
            <a:xfrm>
              <a:off x="2828" y="2228"/>
              <a:ext cx="4" cy="14"/>
            </a:xfrm>
            <a:custGeom>
              <a:avLst/>
              <a:gdLst>
                <a:gd name="T0" fmla="*/ 0 w 4"/>
                <a:gd name="T1" fmla="*/ 14 h 14"/>
                <a:gd name="T2" fmla="*/ 0 w 4"/>
                <a:gd name="T3" fmla="*/ 14 h 14"/>
                <a:gd name="T4" fmla="*/ 0 w 4"/>
                <a:gd name="T5" fmla="*/ 0 h 14"/>
                <a:gd name="T6" fmla="*/ 0 w 4"/>
                <a:gd name="T7" fmla="*/ 0 h 14"/>
                <a:gd name="T8" fmla="*/ 2 w 4"/>
                <a:gd name="T9" fmla="*/ 2 h 14"/>
                <a:gd name="T10" fmla="*/ 4 w 4"/>
                <a:gd name="T11" fmla="*/ 6 h 14"/>
                <a:gd name="T12" fmla="*/ 4 w 4"/>
                <a:gd name="T13" fmla="*/ 6 h 14"/>
                <a:gd name="T14" fmla="*/ 2 w 4"/>
                <a:gd name="T15" fmla="*/ 10 h 14"/>
                <a:gd name="T16" fmla="*/ 0 w 4"/>
                <a:gd name="T17" fmla="*/ 14 h 14"/>
                <a:gd name="T18" fmla="*/ 0 w 4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9B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099"/>
            <p:cNvSpPr/>
            <p:nvPr/>
          </p:nvSpPr>
          <p:spPr bwMode="auto">
            <a:xfrm>
              <a:off x="2780" y="2228"/>
              <a:ext cx="2" cy="14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2 w 2"/>
                <a:gd name="T5" fmla="*/ 0 h 14"/>
                <a:gd name="T6" fmla="*/ 2 w 2"/>
                <a:gd name="T7" fmla="*/ 0 h 14"/>
                <a:gd name="T8" fmla="*/ 0 w 2"/>
                <a:gd name="T9" fmla="*/ 2 h 14"/>
                <a:gd name="T10" fmla="*/ 0 w 2"/>
                <a:gd name="T11" fmla="*/ 6 h 14"/>
                <a:gd name="T12" fmla="*/ 0 w 2"/>
                <a:gd name="T13" fmla="*/ 6 h 14"/>
                <a:gd name="T14" fmla="*/ 0 w 2"/>
                <a:gd name="T15" fmla="*/ 10 h 14"/>
                <a:gd name="T16" fmla="*/ 2 w 2"/>
                <a:gd name="T17" fmla="*/ 14 h 14"/>
                <a:gd name="T18" fmla="*/ 2 w 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D7A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100"/>
            <p:cNvSpPr/>
            <p:nvPr/>
          </p:nvSpPr>
          <p:spPr bwMode="auto">
            <a:xfrm>
              <a:off x="2782" y="2204"/>
              <a:ext cx="46" cy="62"/>
            </a:xfrm>
            <a:custGeom>
              <a:avLst/>
              <a:gdLst>
                <a:gd name="T0" fmla="*/ 0 w 46"/>
                <a:gd name="T1" fmla="*/ 20 h 62"/>
                <a:gd name="T2" fmla="*/ 0 w 46"/>
                <a:gd name="T3" fmla="*/ 38 h 62"/>
                <a:gd name="T4" fmla="*/ 0 w 46"/>
                <a:gd name="T5" fmla="*/ 38 h 62"/>
                <a:gd name="T6" fmla="*/ 2 w 46"/>
                <a:gd name="T7" fmla="*/ 44 h 62"/>
                <a:gd name="T8" fmla="*/ 8 w 46"/>
                <a:gd name="T9" fmla="*/ 52 h 62"/>
                <a:gd name="T10" fmla="*/ 16 w 46"/>
                <a:gd name="T11" fmla="*/ 58 h 62"/>
                <a:gd name="T12" fmla="*/ 20 w 46"/>
                <a:gd name="T13" fmla="*/ 62 h 62"/>
                <a:gd name="T14" fmla="*/ 24 w 46"/>
                <a:gd name="T15" fmla="*/ 62 h 62"/>
                <a:gd name="T16" fmla="*/ 24 w 46"/>
                <a:gd name="T17" fmla="*/ 62 h 62"/>
                <a:gd name="T18" fmla="*/ 28 w 46"/>
                <a:gd name="T19" fmla="*/ 62 h 62"/>
                <a:gd name="T20" fmla="*/ 30 w 46"/>
                <a:gd name="T21" fmla="*/ 58 h 62"/>
                <a:gd name="T22" fmla="*/ 38 w 46"/>
                <a:gd name="T23" fmla="*/ 52 h 62"/>
                <a:gd name="T24" fmla="*/ 44 w 46"/>
                <a:gd name="T25" fmla="*/ 44 h 62"/>
                <a:gd name="T26" fmla="*/ 46 w 46"/>
                <a:gd name="T27" fmla="*/ 38 h 62"/>
                <a:gd name="T28" fmla="*/ 46 w 46"/>
                <a:gd name="T29" fmla="*/ 20 h 62"/>
                <a:gd name="T30" fmla="*/ 46 w 46"/>
                <a:gd name="T31" fmla="*/ 20 h 62"/>
                <a:gd name="T32" fmla="*/ 44 w 46"/>
                <a:gd name="T33" fmla="*/ 12 h 62"/>
                <a:gd name="T34" fmla="*/ 40 w 46"/>
                <a:gd name="T35" fmla="*/ 6 h 62"/>
                <a:gd name="T36" fmla="*/ 32 w 46"/>
                <a:gd name="T37" fmla="*/ 2 h 62"/>
                <a:gd name="T38" fmla="*/ 24 w 46"/>
                <a:gd name="T39" fmla="*/ 0 h 62"/>
                <a:gd name="T40" fmla="*/ 24 w 46"/>
                <a:gd name="T41" fmla="*/ 0 h 62"/>
                <a:gd name="T42" fmla="*/ 16 w 46"/>
                <a:gd name="T43" fmla="*/ 2 h 62"/>
                <a:gd name="T44" fmla="*/ 8 w 46"/>
                <a:gd name="T45" fmla="*/ 6 h 62"/>
                <a:gd name="T46" fmla="*/ 2 w 46"/>
                <a:gd name="T47" fmla="*/ 12 h 62"/>
                <a:gd name="T48" fmla="*/ 0 w 46"/>
                <a:gd name="T49" fmla="*/ 20 h 62"/>
                <a:gd name="T50" fmla="*/ 0 w 46"/>
                <a:gd name="T51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62">
                  <a:moveTo>
                    <a:pt x="0" y="20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8" y="52"/>
                  </a:lnTo>
                  <a:lnTo>
                    <a:pt x="16" y="58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8" y="62"/>
                  </a:lnTo>
                  <a:lnTo>
                    <a:pt x="30" y="58"/>
                  </a:lnTo>
                  <a:lnTo>
                    <a:pt x="38" y="52"/>
                  </a:lnTo>
                  <a:lnTo>
                    <a:pt x="44" y="44"/>
                  </a:lnTo>
                  <a:lnTo>
                    <a:pt x="46" y="3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101"/>
            <p:cNvSpPr/>
            <p:nvPr/>
          </p:nvSpPr>
          <p:spPr bwMode="auto">
            <a:xfrm>
              <a:off x="2782" y="2204"/>
              <a:ext cx="24" cy="62"/>
            </a:xfrm>
            <a:custGeom>
              <a:avLst/>
              <a:gdLst>
                <a:gd name="T0" fmla="*/ 0 w 24"/>
                <a:gd name="T1" fmla="*/ 20 h 62"/>
                <a:gd name="T2" fmla="*/ 0 w 24"/>
                <a:gd name="T3" fmla="*/ 38 h 62"/>
                <a:gd name="T4" fmla="*/ 0 w 24"/>
                <a:gd name="T5" fmla="*/ 38 h 62"/>
                <a:gd name="T6" fmla="*/ 2 w 24"/>
                <a:gd name="T7" fmla="*/ 44 h 62"/>
                <a:gd name="T8" fmla="*/ 8 w 24"/>
                <a:gd name="T9" fmla="*/ 52 h 62"/>
                <a:gd name="T10" fmla="*/ 16 w 24"/>
                <a:gd name="T11" fmla="*/ 58 h 62"/>
                <a:gd name="T12" fmla="*/ 20 w 24"/>
                <a:gd name="T13" fmla="*/ 62 h 62"/>
                <a:gd name="T14" fmla="*/ 24 w 24"/>
                <a:gd name="T15" fmla="*/ 62 h 62"/>
                <a:gd name="T16" fmla="*/ 24 w 24"/>
                <a:gd name="T17" fmla="*/ 0 h 62"/>
                <a:gd name="T18" fmla="*/ 24 w 24"/>
                <a:gd name="T19" fmla="*/ 0 h 62"/>
                <a:gd name="T20" fmla="*/ 16 w 24"/>
                <a:gd name="T21" fmla="*/ 2 h 62"/>
                <a:gd name="T22" fmla="*/ 8 w 24"/>
                <a:gd name="T23" fmla="*/ 6 h 62"/>
                <a:gd name="T24" fmla="*/ 2 w 24"/>
                <a:gd name="T25" fmla="*/ 12 h 62"/>
                <a:gd name="T26" fmla="*/ 0 w 24"/>
                <a:gd name="T27" fmla="*/ 20 h 62"/>
                <a:gd name="T28" fmla="*/ 0 w 24"/>
                <a:gd name="T29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62">
                  <a:moveTo>
                    <a:pt x="0" y="20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8" y="52"/>
                  </a:lnTo>
                  <a:lnTo>
                    <a:pt x="16" y="58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8BA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102"/>
            <p:cNvSpPr/>
            <p:nvPr/>
          </p:nvSpPr>
          <p:spPr bwMode="auto">
            <a:xfrm>
              <a:off x="2800" y="2252"/>
              <a:ext cx="10" cy="2"/>
            </a:xfrm>
            <a:custGeom>
              <a:avLst/>
              <a:gdLst>
                <a:gd name="T0" fmla="*/ 10 w 10"/>
                <a:gd name="T1" fmla="*/ 0 h 2"/>
                <a:gd name="T2" fmla="*/ 2 w 10"/>
                <a:gd name="T3" fmla="*/ 0 h 2"/>
                <a:gd name="T4" fmla="*/ 2 w 10"/>
                <a:gd name="T5" fmla="*/ 0 h 2"/>
                <a:gd name="T6" fmla="*/ 0 w 10"/>
                <a:gd name="T7" fmla="*/ 0 h 2"/>
                <a:gd name="T8" fmla="*/ 0 w 10"/>
                <a:gd name="T9" fmla="*/ 0 h 2"/>
                <a:gd name="T10" fmla="*/ 0 w 10"/>
                <a:gd name="T11" fmla="*/ 0 h 2"/>
                <a:gd name="T12" fmla="*/ 2 w 10"/>
                <a:gd name="T13" fmla="*/ 2 h 2"/>
                <a:gd name="T14" fmla="*/ 10 w 10"/>
                <a:gd name="T15" fmla="*/ 2 h 2"/>
                <a:gd name="T16" fmla="*/ 10 w 10"/>
                <a:gd name="T17" fmla="*/ 2 h 2"/>
                <a:gd name="T18" fmla="*/ 10 w 10"/>
                <a:gd name="T19" fmla="*/ 0 h 2"/>
                <a:gd name="T20" fmla="*/ 10 w 10"/>
                <a:gd name="T21" fmla="*/ 0 h 2"/>
                <a:gd name="T22" fmla="*/ 10 w 10"/>
                <a:gd name="T23" fmla="*/ 0 h 2"/>
                <a:gd name="T24" fmla="*/ 10 w 10"/>
                <a:gd name="T25" fmla="*/ 0 h 2"/>
                <a:gd name="T26" fmla="*/ 10 w 10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7A5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103"/>
            <p:cNvSpPr/>
            <p:nvPr/>
          </p:nvSpPr>
          <p:spPr bwMode="auto">
            <a:xfrm>
              <a:off x="2782" y="2200"/>
              <a:ext cx="46" cy="28"/>
            </a:xfrm>
            <a:custGeom>
              <a:avLst/>
              <a:gdLst>
                <a:gd name="T0" fmla="*/ 14 w 46"/>
                <a:gd name="T1" fmla="*/ 2 h 28"/>
                <a:gd name="T2" fmla="*/ 14 w 46"/>
                <a:gd name="T3" fmla="*/ 2 h 28"/>
                <a:gd name="T4" fmla="*/ 8 w 46"/>
                <a:gd name="T5" fmla="*/ 4 h 28"/>
                <a:gd name="T6" fmla="*/ 2 w 46"/>
                <a:gd name="T7" fmla="*/ 10 h 28"/>
                <a:gd name="T8" fmla="*/ 0 w 46"/>
                <a:gd name="T9" fmla="*/ 18 h 28"/>
                <a:gd name="T10" fmla="*/ 0 w 46"/>
                <a:gd name="T11" fmla="*/ 28 h 28"/>
                <a:gd name="T12" fmla="*/ 0 w 46"/>
                <a:gd name="T13" fmla="*/ 28 h 28"/>
                <a:gd name="T14" fmla="*/ 8 w 46"/>
                <a:gd name="T15" fmla="*/ 22 h 28"/>
                <a:gd name="T16" fmla="*/ 14 w 46"/>
                <a:gd name="T17" fmla="*/ 12 h 28"/>
                <a:gd name="T18" fmla="*/ 14 w 46"/>
                <a:gd name="T19" fmla="*/ 12 h 28"/>
                <a:gd name="T20" fmla="*/ 20 w 46"/>
                <a:gd name="T21" fmla="*/ 18 h 28"/>
                <a:gd name="T22" fmla="*/ 30 w 46"/>
                <a:gd name="T23" fmla="*/ 24 h 28"/>
                <a:gd name="T24" fmla="*/ 40 w 46"/>
                <a:gd name="T25" fmla="*/ 26 h 28"/>
                <a:gd name="T26" fmla="*/ 46 w 46"/>
                <a:gd name="T27" fmla="*/ 28 h 28"/>
                <a:gd name="T28" fmla="*/ 46 w 46"/>
                <a:gd name="T29" fmla="*/ 28 h 28"/>
                <a:gd name="T30" fmla="*/ 46 w 46"/>
                <a:gd name="T31" fmla="*/ 20 h 28"/>
                <a:gd name="T32" fmla="*/ 46 w 46"/>
                <a:gd name="T33" fmla="*/ 14 h 28"/>
                <a:gd name="T34" fmla="*/ 42 w 46"/>
                <a:gd name="T35" fmla="*/ 8 h 28"/>
                <a:gd name="T36" fmla="*/ 38 w 46"/>
                <a:gd name="T37" fmla="*/ 4 h 28"/>
                <a:gd name="T38" fmla="*/ 32 w 46"/>
                <a:gd name="T39" fmla="*/ 2 h 28"/>
                <a:gd name="T40" fmla="*/ 26 w 46"/>
                <a:gd name="T41" fmla="*/ 0 h 28"/>
                <a:gd name="T42" fmla="*/ 14 w 46"/>
                <a:gd name="T43" fmla="*/ 2 h 28"/>
                <a:gd name="T44" fmla="*/ 14 w 46"/>
                <a:gd name="T4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28">
                  <a:moveTo>
                    <a:pt x="14" y="2"/>
                  </a:moveTo>
                  <a:lnTo>
                    <a:pt x="14" y="2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8" y="2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40" y="26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0"/>
                  </a:lnTo>
                  <a:lnTo>
                    <a:pt x="46" y="14"/>
                  </a:lnTo>
                  <a:lnTo>
                    <a:pt x="42" y="8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26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FFF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104"/>
            <p:cNvSpPr/>
            <p:nvPr/>
          </p:nvSpPr>
          <p:spPr bwMode="auto">
            <a:xfrm>
              <a:off x="2782" y="2200"/>
              <a:ext cx="24" cy="28"/>
            </a:xfrm>
            <a:custGeom>
              <a:avLst/>
              <a:gdLst>
                <a:gd name="T0" fmla="*/ 14 w 24"/>
                <a:gd name="T1" fmla="*/ 2 h 28"/>
                <a:gd name="T2" fmla="*/ 14 w 24"/>
                <a:gd name="T3" fmla="*/ 2 h 28"/>
                <a:gd name="T4" fmla="*/ 8 w 24"/>
                <a:gd name="T5" fmla="*/ 4 h 28"/>
                <a:gd name="T6" fmla="*/ 2 w 24"/>
                <a:gd name="T7" fmla="*/ 10 h 28"/>
                <a:gd name="T8" fmla="*/ 0 w 24"/>
                <a:gd name="T9" fmla="*/ 18 h 28"/>
                <a:gd name="T10" fmla="*/ 0 w 24"/>
                <a:gd name="T11" fmla="*/ 28 h 28"/>
                <a:gd name="T12" fmla="*/ 0 w 24"/>
                <a:gd name="T13" fmla="*/ 28 h 28"/>
                <a:gd name="T14" fmla="*/ 8 w 24"/>
                <a:gd name="T15" fmla="*/ 22 h 28"/>
                <a:gd name="T16" fmla="*/ 14 w 24"/>
                <a:gd name="T17" fmla="*/ 12 h 28"/>
                <a:gd name="T18" fmla="*/ 14 w 24"/>
                <a:gd name="T19" fmla="*/ 12 h 28"/>
                <a:gd name="T20" fmla="*/ 18 w 24"/>
                <a:gd name="T21" fmla="*/ 16 h 28"/>
                <a:gd name="T22" fmla="*/ 24 w 24"/>
                <a:gd name="T23" fmla="*/ 20 h 28"/>
                <a:gd name="T24" fmla="*/ 24 w 24"/>
                <a:gd name="T25" fmla="*/ 0 h 28"/>
                <a:gd name="T26" fmla="*/ 24 w 24"/>
                <a:gd name="T27" fmla="*/ 0 h 28"/>
                <a:gd name="T28" fmla="*/ 14 w 24"/>
                <a:gd name="T29" fmla="*/ 2 h 28"/>
                <a:gd name="T30" fmla="*/ 14 w 24"/>
                <a:gd name="T3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28">
                  <a:moveTo>
                    <a:pt x="14" y="2"/>
                  </a:moveTo>
                  <a:lnTo>
                    <a:pt x="14" y="2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8" y="2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8" y="16"/>
                  </a:lnTo>
                  <a:lnTo>
                    <a:pt x="24" y="2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EDD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105"/>
            <p:cNvSpPr>
              <a:spLocks noEditPoints="1"/>
            </p:cNvSpPr>
            <p:nvPr/>
          </p:nvSpPr>
          <p:spPr bwMode="auto">
            <a:xfrm>
              <a:off x="2780" y="2228"/>
              <a:ext cx="52" cy="14"/>
            </a:xfrm>
            <a:custGeom>
              <a:avLst/>
              <a:gdLst>
                <a:gd name="T0" fmla="*/ 26 w 52"/>
                <a:gd name="T1" fmla="*/ 0 h 14"/>
                <a:gd name="T2" fmla="*/ 30 w 52"/>
                <a:gd name="T3" fmla="*/ 0 h 14"/>
                <a:gd name="T4" fmla="*/ 44 w 52"/>
                <a:gd name="T5" fmla="*/ 0 h 14"/>
                <a:gd name="T6" fmla="*/ 52 w 52"/>
                <a:gd name="T7" fmla="*/ 0 h 14"/>
                <a:gd name="T8" fmla="*/ 52 w 52"/>
                <a:gd name="T9" fmla="*/ 4 h 14"/>
                <a:gd name="T10" fmla="*/ 48 w 52"/>
                <a:gd name="T11" fmla="*/ 4 h 14"/>
                <a:gd name="T12" fmla="*/ 46 w 52"/>
                <a:gd name="T13" fmla="*/ 10 h 14"/>
                <a:gd name="T14" fmla="*/ 38 w 52"/>
                <a:gd name="T15" fmla="*/ 14 h 14"/>
                <a:gd name="T16" fmla="*/ 34 w 52"/>
                <a:gd name="T17" fmla="*/ 14 h 14"/>
                <a:gd name="T18" fmla="*/ 28 w 52"/>
                <a:gd name="T19" fmla="*/ 4 h 14"/>
                <a:gd name="T20" fmla="*/ 26 w 52"/>
                <a:gd name="T21" fmla="*/ 4 h 14"/>
                <a:gd name="T22" fmla="*/ 24 w 52"/>
                <a:gd name="T23" fmla="*/ 4 h 14"/>
                <a:gd name="T24" fmla="*/ 20 w 52"/>
                <a:gd name="T25" fmla="*/ 12 h 14"/>
                <a:gd name="T26" fmla="*/ 12 w 52"/>
                <a:gd name="T27" fmla="*/ 14 h 14"/>
                <a:gd name="T28" fmla="*/ 8 w 52"/>
                <a:gd name="T29" fmla="*/ 14 h 14"/>
                <a:gd name="T30" fmla="*/ 4 w 52"/>
                <a:gd name="T31" fmla="*/ 4 h 14"/>
                <a:gd name="T32" fmla="*/ 0 w 52"/>
                <a:gd name="T33" fmla="*/ 4 h 14"/>
                <a:gd name="T34" fmla="*/ 0 w 52"/>
                <a:gd name="T35" fmla="*/ 0 h 14"/>
                <a:gd name="T36" fmla="*/ 6 w 52"/>
                <a:gd name="T37" fmla="*/ 0 h 14"/>
                <a:gd name="T38" fmla="*/ 14 w 52"/>
                <a:gd name="T39" fmla="*/ 0 h 14"/>
                <a:gd name="T40" fmla="*/ 22 w 52"/>
                <a:gd name="T41" fmla="*/ 0 h 14"/>
                <a:gd name="T42" fmla="*/ 26 w 52"/>
                <a:gd name="T43" fmla="*/ 0 h 14"/>
                <a:gd name="T44" fmla="*/ 10 w 52"/>
                <a:gd name="T45" fmla="*/ 12 h 14"/>
                <a:gd name="T46" fmla="*/ 6 w 52"/>
                <a:gd name="T47" fmla="*/ 4 h 14"/>
                <a:gd name="T48" fmla="*/ 6 w 52"/>
                <a:gd name="T49" fmla="*/ 2 h 14"/>
                <a:gd name="T50" fmla="*/ 14 w 52"/>
                <a:gd name="T51" fmla="*/ 0 h 14"/>
                <a:gd name="T52" fmla="*/ 22 w 52"/>
                <a:gd name="T53" fmla="*/ 2 h 14"/>
                <a:gd name="T54" fmla="*/ 22 w 52"/>
                <a:gd name="T55" fmla="*/ 6 h 14"/>
                <a:gd name="T56" fmla="*/ 18 w 52"/>
                <a:gd name="T57" fmla="*/ 12 h 14"/>
                <a:gd name="T58" fmla="*/ 10 w 52"/>
                <a:gd name="T59" fmla="*/ 12 h 14"/>
                <a:gd name="T60" fmla="*/ 42 w 52"/>
                <a:gd name="T61" fmla="*/ 12 h 14"/>
                <a:gd name="T62" fmla="*/ 46 w 52"/>
                <a:gd name="T63" fmla="*/ 8 h 14"/>
                <a:gd name="T64" fmla="*/ 44 w 52"/>
                <a:gd name="T65" fmla="*/ 2 h 14"/>
                <a:gd name="T66" fmla="*/ 42 w 52"/>
                <a:gd name="T67" fmla="*/ 2 h 14"/>
                <a:gd name="T68" fmla="*/ 32 w 52"/>
                <a:gd name="T69" fmla="*/ 2 h 14"/>
                <a:gd name="T70" fmla="*/ 28 w 52"/>
                <a:gd name="T71" fmla="*/ 2 h 14"/>
                <a:gd name="T72" fmla="*/ 34 w 52"/>
                <a:gd name="T73" fmla="*/ 12 h 14"/>
                <a:gd name="T74" fmla="*/ 38 w 52"/>
                <a:gd name="T75" fmla="*/ 12 h 14"/>
                <a:gd name="T76" fmla="*/ 42 w 52"/>
                <a:gd name="T7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14">
                  <a:moveTo>
                    <a:pt x="26" y="0"/>
                  </a:moveTo>
                  <a:lnTo>
                    <a:pt x="26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6" y="10"/>
                  </a:lnTo>
                  <a:lnTo>
                    <a:pt x="42" y="14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4" y="14"/>
                  </a:lnTo>
                  <a:lnTo>
                    <a:pt x="30" y="1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12"/>
                  </a:lnTo>
                  <a:lnTo>
                    <a:pt x="18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0"/>
                  </a:lnTo>
                  <a:close/>
                  <a:moveTo>
                    <a:pt x="10" y="12"/>
                  </a:moveTo>
                  <a:lnTo>
                    <a:pt x="10" y="12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0" y="12"/>
                  </a:lnTo>
                  <a:lnTo>
                    <a:pt x="10" y="12"/>
                  </a:lnTo>
                  <a:close/>
                  <a:moveTo>
                    <a:pt x="42" y="12"/>
                  </a:moveTo>
                  <a:lnTo>
                    <a:pt x="42" y="12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38" y="12"/>
                  </a:lnTo>
                  <a:lnTo>
                    <a:pt x="42" y="12"/>
                  </a:lnTo>
                  <a:lnTo>
                    <a:pt x="4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106"/>
            <p:cNvSpPr>
              <a:spLocks noEditPoints="1"/>
            </p:cNvSpPr>
            <p:nvPr/>
          </p:nvSpPr>
          <p:spPr bwMode="auto">
            <a:xfrm>
              <a:off x="2780" y="2228"/>
              <a:ext cx="26" cy="14"/>
            </a:xfrm>
            <a:custGeom>
              <a:avLst/>
              <a:gdLst>
                <a:gd name="T0" fmla="*/ 26 w 26"/>
                <a:gd name="T1" fmla="*/ 4 h 14"/>
                <a:gd name="T2" fmla="*/ 24 w 26"/>
                <a:gd name="T3" fmla="*/ 4 h 14"/>
                <a:gd name="T4" fmla="*/ 24 w 26"/>
                <a:gd name="T5" fmla="*/ 4 h 14"/>
                <a:gd name="T6" fmla="*/ 20 w 26"/>
                <a:gd name="T7" fmla="*/ 12 h 14"/>
                <a:gd name="T8" fmla="*/ 18 w 26"/>
                <a:gd name="T9" fmla="*/ 14 h 14"/>
                <a:gd name="T10" fmla="*/ 12 w 26"/>
                <a:gd name="T11" fmla="*/ 14 h 14"/>
                <a:gd name="T12" fmla="*/ 12 w 26"/>
                <a:gd name="T13" fmla="*/ 14 h 14"/>
                <a:gd name="T14" fmla="*/ 8 w 26"/>
                <a:gd name="T15" fmla="*/ 14 h 14"/>
                <a:gd name="T16" fmla="*/ 6 w 26"/>
                <a:gd name="T17" fmla="*/ 10 h 14"/>
                <a:gd name="T18" fmla="*/ 4 w 26"/>
                <a:gd name="T19" fmla="*/ 4 h 14"/>
                <a:gd name="T20" fmla="*/ 4 w 26"/>
                <a:gd name="T21" fmla="*/ 4 h 14"/>
                <a:gd name="T22" fmla="*/ 0 w 26"/>
                <a:gd name="T23" fmla="*/ 4 h 14"/>
                <a:gd name="T24" fmla="*/ 0 w 26"/>
                <a:gd name="T25" fmla="*/ 4 h 14"/>
                <a:gd name="T26" fmla="*/ 0 w 26"/>
                <a:gd name="T27" fmla="*/ 0 h 14"/>
                <a:gd name="T28" fmla="*/ 0 w 26"/>
                <a:gd name="T29" fmla="*/ 0 h 14"/>
                <a:gd name="T30" fmla="*/ 6 w 26"/>
                <a:gd name="T31" fmla="*/ 0 h 14"/>
                <a:gd name="T32" fmla="*/ 6 w 26"/>
                <a:gd name="T33" fmla="*/ 0 h 14"/>
                <a:gd name="T34" fmla="*/ 14 w 26"/>
                <a:gd name="T35" fmla="*/ 0 h 14"/>
                <a:gd name="T36" fmla="*/ 22 w 26"/>
                <a:gd name="T37" fmla="*/ 0 h 14"/>
                <a:gd name="T38" fmla="*/ 26 w 26"/>
                <a:gd name="T39" fmla="*/ 0 h 14"/>
                <a:gd name="T40" fmla="*/ 26 w 26"/>
                <a:gd name="T41" fmla="*/ 4 h 14"/>
                <a:gd name="T42" fmla="*/ 10 w 26"/>
                <a:gd name="T43" fmla="*/ 12 h 14"/>
                <a:gd name="T44" fmla="*/ 10 w 26"/>
                <a:gd name="T45" fmla="*/ 12 h 14"/>
                <a:gd name="T46" fmla="*/ 6 w 26"/>
                <a:gd name="T47" fmla="*/ 8 h 14"/>
                <a:gd name="T48" fmla="*/ 6 w 26"/>
                <a:gd name="T49" fmla="*/ 4 h 14"/>
                <a:gd name="T50" fmla="*/ 6 w 26"/>
                <a:gd name="T51" fmla="*/ 2 h 14"/>
                <a:gd name="T52" fmla="*/ 6 w 26"/>
                <a:gd name="T53" fmla="*/ 2 h 14"/>
                <a:gd name="T54" fmla="*/ 10 w 26"/>
                <a:gd name="T55" fmla="*/ 2 h 14"/>
                <a:gd name="T56" fmla="*/ 14 w 26"/>
                <a:gd name="T57" fmla="*/ 0 h 14"/>
                <a:gd name="T58" fmla="*/ 20 w 26"/>
                <a:gd name="T59" fmla="*/ 2 h 14"/>
                <a:gd name="T60" fmla="*/ 22 w 26"/>
                <a:gd name="T61" fmla="*/ 2 h 14"/>
                <a:gd name="T62" fmla="*/ 22 w 26"/>
                <a:gd name="T63" fmla="*/ 2 h 14"/>
                <a:gd name="T64" fmla="*/ 22 w 26"/>
                <a:gd name="T65" fmla="*/ 6 h 14"/>
                <a:gd name="T66" fmla="*/ 18 w 26"/>
                <a:gd name="T67" fmla="*/ 12 h 14"/>
                <a:gd name="T68" fmla="*/ 18 w 26"/>
                <a:gd name="T69" fmla="*/ 12 h 14"/>
                <a:gd name="T70" fmla="*/ 14 w 26"/>
                <a:gd name="T71" fmla="*/ 12 h 14"/>
                <a:gd name="T72" fmla="*/ 10 w 26"/>
                <a:gd name="T73" fmla="*/ 12 h 14"/>
                <a:gd name="T74" fmla="*/ 10 w 26"/>
                <a:gd name="T7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14">
                  <a:moveTo>
                    <a:pt x="26" y="4"/>
                  </a:moveTo>
                  <a:lnTo>
                    <a:pt x="24" y="4"/>
                  </a:lnTo>
                  <a:lnTo>
                    <a:pt x="24" y="4"/>
                  </a:lnTo>
                  <a:lnTo>
                    <a:pt x="20" y="12"/>
                  </a:lnTo>
                  <a:lnTo>
                    <a:pt x="18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6" y="1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4"/>
                  </a:lnTo>
                  <a:close/>
                  <a:moveTo>
                    <a:pt x="10" y="12"/>
                  </a:moveTo>
                  <a:lnTo>
                    <a:pt x="10" y="12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Rectangle 3107"/>
            <p:cNvSpPr>
              <a:spLocks noChangeArrowheads="1"/>
            </p:cNvSpPr>
            <p:nvPr/>
          </p:nvSpPr>
          <p:spPr bwMode="auto">
            <a:xfrm>
              <a:off x="3126" y="2188"/>
              <a:ext cx="128" cy="126"/>
            </a:xfrm>
            <a:prstGeom prst="rect">
              <a:avLst/>
            </a:prstGeom>
            <a:solidFill>
              <a:srgbClr val="F05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108"/>
            <p:cNvSpPr/>
            <p:nvPr/>
          </p:nvSpPr>
          <p:spPr bwMode="auto">
            <a:xfrm>
              <a:off x="3212" y="2228"/>
              <a:ext cx="2" cy="14"/>
            </a:xfrm>
            <a:custGeom>
              <a:avLst/>
              <a:gdLst>
                <a:gd name="T0" fmla="*/ 0 w 2"/>
                <a:gd name="T1" fmla="*/ 14 h 14"/>
                <a:gd name="T2" fmla="*/ 0 w 2"/>
                <a:gd name="T3" fmla="*/ 14 h 14"/>
                <a:gd name="T4" fmla="*/ 0 w 2"/>
                <a:gd name="T5" fmla="*/ 0 h 14"/>
                <a:gd name="T6" fmla="*/ 0 w 2"/>
                <a:gd name="T7" fmla="*/ 0 h 14"/>
                <a:gd name="T8" fmla="*/ 2 w 2"/>
                <a:gd name="T9" fmla="*/ 2 h 14"/>
                <a:gd name="T10" fmla="*/ 2 w 2"/>
                <a:gd name="T11" fmla="*/ 4 h 14"/>
                <a:gd name="T12" fmla="*/ 2 w 2"/>
                <a:gd name="T13" fmla="*/ 4 h 14"/>
                <a:gd name="T14" fmla="*/ 2 w 2"/>
                <a:gd name="T15" fmla="*/ 8 h 14"/>
                <a:gd name="T16" fmla="*/ 0 w 2"/>
                <a:gd name="T17" fmla="*/ 14 h 14"/>
                <a:gd name="T18" fmla="*/ 0 w 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109"/>
            <p:cNvSpPr/>
            <p:nvPr/>
          </p:nvSpPr>
          <p:spPr bwMode="auto">
            <a:xfrm>
              <a:off x="3164" y="2228"/>
              <a:ext cx="2" cy="14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2 w 2"/>
                <a:gd name="T5" fmla="*/ 0 h 14"/>
                <a:gd name="T6" fmla="*/ 2 w 2"/>
                <a:gd name="T7" fmla="*/ 0 h 14"/>
                <a:gd name="T8" fmla="*/ 0 w 2"/>
                <a:gd name="T9" fmla="*/ 2 h 14"/>
                <a:gd name="T10" fmla="*/ 0 w 2"/>
                <a:gd name="T11" fmla="*/ 4 h 14"/>
                <a:gd name="T12" fmla="*/ 0 w 2"/>
                <a:gd name="T13" fmla="*/ 4 h 14"/>
                <a:gd name="T14" fmla="*/ 0 w 2"/>
                <a:gd name="T15" fmla="*/ 8 h 14"/>
                <a:gd name="T16" fmla="*/ 2 w 2"/>
                <a:gd name="T17" fmla="*/ 14 h 14"/>
                <a:gd name="T18" fmla="*/ 2 w 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110"/>
            <p:cNvSpPr/>
            <p:nvPr/>
          </p:nvSpPr>
          <p:spPr bwMode="auto">
            <a:xfrm>
              <a:off x="3144" y="2274"/>
              <a:ext cx="92" cy="40"/>
            </a:xfrm>
            <a:custGeom>
              <a:avLst/>
              <a:gdLst>
                <a:gd name="T0" fmla="*/ 46 w 92"/>
                <a:gd name="T1" fmla="*/ 0 h 40"/>
                <a:gd name="T2" fmla="*/ 46 w 92"/>
                <a:gd name="T3" fmla="*/ 0 h 40"/>
                <a:gd name="T4" fmla="*/ 34 w 92"/>
                <a:gd name="T5" fmla="*/ 0 h 40"/>
                <a:gd name="T6" fmla="*/ 34 w 92"/>
                <a:gd name="T7" fmla="*/ 0 h 40"/>
                <a:gd name="T8" fmla="*/ 20 w 92"/>
                <a:gd name="T9" fmla="*/ 4 h 40"/>
                <a:gd name="T10" fmla="*/ 10 w 92"/>
                <a:gd name="T11" fmla="*/ 8 h 40"/>
                <a:gd name="T12" fmla="*/ 2 w 92"/>
                <a:gd name="T13" fmla="*/ 10 h 40"/>
                <a:gd name="T14" fmla="*/ 0 w 92"/>
                <a:gd name="T15" fmla="*/ 12 h 40"/>
                <a:gd name="T16" fmla="*/ 0 w 92"/>
                <a:gd name="T17" fmla="*/ 16 h 40"/>
                <a:gd name="T18" fmla="*/ 0 w 92"/>
                <a:gd name="T19" fmla="*/ 16 h 40"/>
                <a:gd name="T20" fmla="*/ 0 w 92"/>
                <a:gd name="T21" fmla="*/ 40 h 40"/>
                <a:gd name="T22" fmla="*/ 0 w 92"/>
                <a:gd name="T23" fmla="*/ 40 h 40"/>
                <a:gd name="T24" fmla="*/ 92 w 92"/>
                <a:gd name="T25" fmla="*/ 40 h 40"/>
                <a:gd name="T26" fmla="*/ 92 w 92"/>
                <a:gd name="T27" fmla="*/ 40 h 40"/>
                <a:gd name="T28" fmla="*/ 92 w 92"/>
                <a:gd name="T29" fmla="*/ 16 h 40"/>
                <a:gd name="T30" fmla="*/ 92 w 92"/>
                <a:gd name="T31" fmla="*/ 16 h 40"/>
                <a:gd name="T32" fmla="*/ 90 w 92"/>
                <a:gd name="T33" fmla="*/ 12 h 40"/>
                <a:gd name="T34" fmla="*/ 88 w 92"/>
                <a:gd name="T35" fmla="*/ 10 h 40"/>
                <a:gd name="T36" fmla="*/ 82 w 92"/>
                <a:gd name="T37" fmla="*/ 8 h 40"/>
                <a:gd name="T38" fmla="*/ 70 w 92"/>
                <a:gd name="T39" fmla="*/ 4 h 40"/>
                <a:gd name="T40" fmla="*/ 56 w 92"/>
                <a:gd name="T41" fmla="*/ 0 h 40"/>
                <a:gd name="T42" fmla="*/ 46 w 9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40">
                  <a:moveTo>
                    <a:pt x="46" y="0"/>
                  </a:moveTo>
                  <a:lnTo>
                    <a:pt x="46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0" y="4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0" y="12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70" y="4"/>
                  </a:lnTo>
                  <a:lnTo>
                    <a:pt x="5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63B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111"/>
            <p:cNvSpPr/>
            <p:nvPr/>
          </p:nvSpPr>
          <p:spPr bwMode="auto">
            <a:xfrm>
              <a:off x="3144" y="2274"/>
              <a:ext cx="46" cy="40"/>
            </a:xfrm>
            <a:custGeom>
              <a:avLst/>
              <a:gdLst>
                <a:gd name="T0" fmla="*/ 46 w 46"/>
                <a:gd name="T1" fmla="*/ 0 h 40"/>
                <a:gd name="T2" fmla="*/ 34 w 46"/>
                <a:gd name="T3" fmla="*/ 0 h 40"/>
                <a:gd name="T4" fmla="*/ 34 w 46"/>
                <a:gd name="T5" fmla="*/ 0 h 40"/>
                <a:gd name="T6" fmla="*/ 20 w 46"/>
                <a:gd name="T7" fmla="*/ 4 h 40"/>
                <a:gd name="T8" fmla="*/ 10 w 46"/>
                <a:gd name="T9" fmla="*/ 8 h 40"/>
                <a:gd name="T10" fmla="*/ 2 w 46"/>
                <a:gd name="T11" fmla="*/ 10 h 40"/>
                <a:gd name="T12" fmla="*/ 0 w 46"/>
                <a:gd name="T13" fmla="*/ 12 h 40"/>
                <a:gd name="T14" fmla="*/ 0 w 46"/>
                <a:gd name="T15" fmla="*/ 16 h 40"/>
                <a:gd name="T16" fmla="*/ 0 w 46"/>
                <a:gd name="T17" fmla="*/ 16 h 40"/>
                <a:gd name="T18" fmla="*/ 0 w 46"/>
                <a:gd name="T19" fmla="*/ 40 h 40"/>
                <a:gd name="T20" fmla="*/ 46 w 46"/>
                <a:gd name="T21" fmla="*/ 40 h 40"/>
                <a:gd name="T22" fmla="*/ 46 w 46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0">
                  <a:moveTo>
                    <a:pt x="46" y="0"/>
                  </a:moveTo>
                  <a:lnTo>
                    <a:pt x="34" y="0"/>
                  </a:lnTo>
                  <a:lnTo>
                    <a:pt x="34" y="0"/>
                  </a:lnTo>
                  <a:lnTo>
                    <a:pt x="20" y="4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46" y="4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58A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112"/>
            <p:cNvSpPr/>
            <p:nvPr/>
          </p:nvSpPr>
          <p:spPr bwMode="auto">
            <a:xfrm>
              <a:off x="3172" y="2274"/>
              <a:ext cx="36" cy="18"/>
            </a:xfrm>
            <a:custGeom>
              <a:avLst/>
              <a:gdLst>
                <a:gd name="T0" fmla="*/ 18 w 36"/>
                <a:gd name="T1" fmla="*/ 0 h 18"/>
                <a:gd name="T2" fmla="*/ 18 w 36"/>
                <a:gd name="T3" fmla="*/ 0 h 18"/>
                <a:gd name="T4" fmla="*/ 6 w 36"/>
                <a:gd name="T5" fmla="*/ 0 h 18"/>
                <a:gd name="T6" fmla="*/ 6 w 36"/>
                <a:gd name="T7" fmla="*/ 0 h 18"/>
                <a:gd name="T8" fmla="*/ 0 w 36"/>
                <a:gd name="T9" fmla="*/ 2 h 18"/>
                <a:gd name="T10" fmla="*/ 0 w 36"/>
                <a:gd name="T11" fmla="*/ 2 h 18"/>
                <a:gd name="T12" fmla="*/ 2 w 36"/>
                <a:gd name="T13" fmla="*/ 8 h 18"/>
                <a:gd name="T14" fmla="*/ 4 w 36"/>
                <a:gd name="T15" fmla="*/ 14 h 18"/>
                <a:gd name="T16" fmla="*/ 10 w 36"/>
                <a:gd name="T17" fmla="*/ 18 h 18"/>
                <a:gd name="T18" fmla="*/ 18 w 36"/>
                <a:gd name="T19" fmla="*/ 18 h 18"/>
                <a:gd name="T20" fmla="*/ 18 w 36"/>
                <a:gd name="T21" fmla="*/ 18 h 18"/>
                <a:gd name="T22" fmla="*/ 24 w 36"/>
                <a:gd name="T23" fmla="*/ 18 h 18"/>
                <a:gd name="T24" fmla="*/ 30 w 36"/>
                <a:gd name="T25" fmla="*/ 14 h 18"/>
                <a:gd name="T26" fmla="*/ 34 w 36"/>
                <a:gd name="T27" fmla="*/ 8 h 18"/>
                <a:gd name="T28" fmla="*/ 36 w 36"/>
                <a:gd name="T29" fmla="*/ 2 h 18"/>
                <a:gd name="T30" fmla="*/ 36 w 36"/>
                <a:gd name="T31" fmla="*/ 2 h 18"/>
                <a:gd name="T32" fmla="*/ 28 w 36"/>
                <a:gd name="T33" fmla="*/ 0 h 18"/>
                <a:gd name="T34" fmla="*/ 18 w 36"/>
                <a:gd name="T3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18">
                  <a:moveTo>
                    <a:pt x="18" y="0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4" y="14"/>
                  </a:lnTo>
                  <a:lnTo>
                    <a:pt x="10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0" y="14"/>
                  </a:lnTo>
                  <a:lnTo>
                    <a:pt x="34" y="8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A8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113"/>
            <p:cNvSpPr/>
            <p:nvPr/>
          </p:nvSpPr>
          <p:spPr bwMode="auto">
            <a:xfrm>
              <a:off x="3172" y="2274"/>
              <a:ext cx="18" cy="18"/>
            </a:xfrm>
            <a:custGeom>
              <a:avLst/>
              <a:gdLst>
                <a:gd name="T0" fmla="*/ 18 w 18"/>
                <a:gd name="T1" fmla="*/ 0 h 18"/>
                <a:gd name="T2" fmla="*/ 6 w 18"/>
                <a:gd name="T3" fmla="*/ 0 h 18"/>
                <a:gd name="T4" fmla="*/ 6 w 18"/>
                <a:gd name="T5" fmla="*/ 0 h 18"/>
                <a:gd name="T6" fmla="*/ 0 w 18"/>
                <a:gd name="T7" fmla="*/ 2 h 18"/>
                <a:gd name="T8" fmla="*/ 0 w 18"/>
                <a:gd name="T9" fmla="*/ 2 h 18"/>
                <a:gd name="T10" fmla="*/ 2 w 18"/>
                <a:gd name="T11" fmla="*/ 8 h 18"/>
                <a:gd name="T12" fmla="*/ 4 w 18"/>
                <a:gd name="T13" fmla="*/ 14 h 18"/>
                <a:gd name="T14" fmla="*/ 10 w 18"/>
                <a:gd name="T15" fmla="*/ 18 h 18"/>
                <a:gd name="T16" fmla="*/ 18 w 18"/>
                <a:gd name="T17" fmla="*/ 18 h 18"/>
                <a:gd name="T18" fmla="*/ 18 w 18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4" y="14"/>
                  </a:lnTo>
                  <a:lnTo>
                    <a:pt x="10" y="18"/>
                  </a:lnTo>
                  <a:lnTo>
                    <a:pt x="18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47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114"/>
            <p:cNvSpPr/>
            <p:nvPr/>
          </p:nvSpPr>
          <p:spPr bwMode="auto">
            <a:xfrm>
              <a:off x="3174" y="2274"/>
              <a:ext cx="30" cy="16"/>
            </a:xfrm>
            <a:custGeom>
              <a:avLst/>
              <a:gdLst>
                <a:gd name="T0" fmla="*/ 16 w 30"/>
                <a:gd name="T1" fmla="*/ 0 h 16"/>
                <a:gd name="T2" fmla="*/ 16 w 30"/>
                <a:gd name="T3" fmla="*/ 0 h 16"/>
                <a:gd name="T4" fmla="*/ 4 w 30"/>
                <a:gd name="T5" fmla="*/ 0 h 16"/>
                <a:gd name="T6" fmla="*/ 4 w 30"/>
                <a:gd name="T7" fmla="*/ 0 h 16"/>
                <a:gd name="T8" fmla="*/ 0 w 30"/>
                <a:gd name="T9" fmla="*/ 2 h 16"/>
                <a:gd name="T10" fmla="*/ 0 w 30"/>
                <a:gd name="T11" fmla="*/ 2 h 16"/>
                <a:gd name="T12" fmla="*/ 2 w 30"/>
                <a:gd name="T13" fmla="*/ 8 h 16"/>
                <a:gd name="T14" fmla="*/ 4 w 30"/>
                <a:gd name="T15" fmla="*/ 12 h 16"/>
                <a:gd name="T16" fmla="*/ 10 w 30"/>
                <a:gd name="T17" fmla="*/ 14 h 16"/>
                <a:gd name="T18" fmla="*/ 16 w 30"/>
                <a:gd name="T19" fmla="*/ 16 h 16"/>
                <a:gd name="T20" fmla="*/ 16 w 30"/>
                <a:gd name="T21" fmla="*/ 16 h 16"/>
                <a:gd name="T22" fmla="*/ 22 w 30"/>
                <a:gd name="T23" fmla="*/ 14 h 16"/>
                <a:gd name="T24" fmla="*/ 26 w 30"/>
                <a:gd name="T25" fmla="*/ 12 h 16"/>
                <a:gd name="T26" fmla="*/ 30 w 30"/>
                <a:gd name="T27" fmla="*/ 8 h 16"/>
                <a:gd name="T28" fmla="*/ 30 w 30"/>
                <a:gd name="T29" fmla="*/ 2 h 16"/>
                <a:gd name="T30" fmla="*/ 30 w 30"/>
                <a:gd name="T31" fmla="*/ 2 h 16"/>
                <a:gd name="T32" fmla="*/ 26 w 30"/>
                <a:gd name="T33" fmla="*/ 0 h 16"/>
                <a:gd name="T34" fmla="*/ 16 w 30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16" y="0"/>
                  </a:moveTo>
                  <a:lnTo>
                    <a:pt x="1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4" y="12"/>
                  </a:lnTo>
                  <a:lnTo>
                    <a:pt x="10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6" y="12"/>
                  </a:lnTo>
                  <a:lnTo>
                    <a:pt x="30" y="8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115"/>
            <p:cNvSpPr/>
            <p:nvPr/>
          </p:nvSpPr>
          <p:spPr bwMode="auto">
            <a:xfrm>
              <a:off x="3174" y="2274"/>
              <a:ext cx="16" cy="16"/>
            </a:xfrm>
            <a:custGeom>
              <a:avLst/>
              <a:gdLst>
                <a:gd name="T0" fmla="*/ 16 w 16"/>
                <a:gd name="T1" fmla="*/ 0 h 16"/>
                <a:gd name="T2" fmla="*/ 4 w 16"/>
                <a:gd name="T3" fmla="*/ 0 h 16"/>
                <a:gd name="T4" fmla="*/ 4 w 16"/>
                <a:gd name="T5" fmla="*/ 0 h 16"/>
                <a:gd name="T6" fmla="*/ 0 w 16"/>
                <a:gd name="T7" fmla="*/ 2 h 16"/>
                <a:gd name="T8" fmla="*/ 0 w 16"/>
                <a:gd name="T9" fmla="*/ 2 h 16"/>
                <a:gd name="T10" fmla="*/ 2 w 16"/>
                <a:gd name="T11" fmla="*/ 8 h 16"/>
                <a:gd name="T12" fmla="*/ 4 w 16"/>
                <a:gd name="T13" fmla="*/ 12 h 16"/>
                <a:gd name="T14" fmla="*/ 10 w 16"/>
                <a:gd name="T15" fmla="*/ 14 h 16"/>
                <a:gd name="T16" fmla="*/ 16 w 16"/>
                <a:gd name="T17" fmla="*/ 16 h 16"/>
                <a:gd name="T18" fmla="*/ 16 w 16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8"/>
                  </a:lnTo>
                  <a:lnTo>
                    <a:pt x="4" y="12"/>
                  </a:lnTo>
                  <a:lnTo>
                    <a:pt x="10" y="14"/>
                  </a:lnTo>
                  <a:lnTo>
                    <a:pt x="16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D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116"/>
            <p:cNvSpPr/>
            <p:nvPr/>
          </p:nvSpPr>
          <p:spPr bwMode="auto">
            <a:xfrm>
              <a:off x="3178" y="2260"/>
              <a:ext cx="22" cy="18"/>
            </a:xfrm>
            <a:custGeom>
              <a:avLst/>
              <a:gdLst>
                <a:gd name="T0" fmla="*/ 22 w 22"/>
                <a:gd name="T1" fmla="*/ 0 h 18"/>
                <a:gd name="T2" fmla="*/ 0 w 22"/>
                <a:gd name="T3" fmla="*/ 0 h 18"/>
                <a:gd name="T4" fmla="*/ 0 w 22"/>
                <a:gd name="T5" fmla="*/ 14 h 18"/>
                <a:gd name="T6" fmla="*/ 12 w 22"/>
                <a:gd name="T7" fmla="*/ 18 h 18"/>
                <a:gd name="T8" fmla="*/ 22 w 22"/>
                <a:gd name="T9" fmla="*/ 14 h 18"/>
                <a:gd name="T10" fmla="*/ 22 w 22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8">
                  <a:moveTo>
                    <a:pt x="22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117"/>
            <p:cNvSpPr/>
            <p:nvPr/>
          </p:nvSpPr>
          <p:spPr bwMode="auto">
            <a:xfrm>
              <a:off x="3178" y="2260"/>
              <a:ext cx="12" cy="18"/>
            </a:xfrm>
            <a:custGeom>
              <a:avLst/>
              <a:gdLst>
                <a:gd name="T0" fmla="*/ 12 w 12"/>
                <a:gd name="T1" fmla="*/ 0 h 18"/>
                <a:gd name="T2" fmla="*/ 0 w 12"/>
                <a:gd name="T3" fmla="*/ 0 h 18"/>
                <a:gd name="T4" fmla="*/ 0 w 12"/>
                <a:gd name="T5" fmla="*/ 14 h 18"/>
                <a:gd name="T6" fmla="*/ 12 w 12"/>
                <a:gd name="T7" fmla="*/ 18 h 18"/>
                <a:gd name="T8" fmla="*/ 12 w 1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8">
                  <a:moveTo>
                    <a:pt x="12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2" y="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118"/>
            <p:cNvSpPr/>
            <p:nvPr/>
          </p:nvSpPr>
          <p:spPr bwMode="auto">
            <a:xfrm>
              <a:off x="3166" y="2200"/>
              <a:ext cx="46" cy="64"/>
            </a:xfrm>
            <a:custGeom>
              <a:avLst/>
              <a:gdLst>
                <a:gd name="T0" fmla="*/ 24 w 46"/>
                <a:gd name="T1" fmla="*/ 0 h 64"/>
                <a:gd name="T2" fmla="*/ 22 w 46"/>
                <a:gd name="T3" fmla="*/ 0 h 64"/>
                <a:gd name="T4" fmla="*/ 22 w 46"/>
                <a:gd name="T5" fmla="*/ 0 h 64"/>
                <a:gd name="T6" fmla="*/ 14 w 46"/>
                <a:gd name="T7" fmla="*/ 2 h 64"/>
                <a:gd name="T8" fmla="*/ 6 w 46"/>
                <a:gd name="T9" fmla="*/ 6 h 64"/>
                <a:gd name="T10" fmla="*/ 2 w 46"/>
                <a:gd name="T11" fmla="*/ 12 h 64"/>
                <a:gd name="T12" fmla="*/ 0 w 46"/>
                <a:gd name="T13" fmla="*/ 20 h 64"/>
                <a:gd name="T14" fmla="*/ 0 w 46"/>
                <a:gd name="T15" fmla="*/ 40 h 64"/>
                <a:gd name="T16" fmla="*/ 0 w 46"/>
                <a:gd name="T17" fmla="*/ 40 h 64"/>
                <a:gd name="T18" fmla="*/ 2 w 46"/>
                <a:gd name="T19" fmla="*/ 48 h 64"/>
                <a:gd name="T20" fmla="*/ 8 w 46"/>
                <a:gd name="T21" fmla="*/ 56 h 64"/>
                <a:gd name="T22" fmla="*/ 16 w 46"/>
                <a:gd name="T23" fmla="*/ 62 h 64"/>
                <a:gd name="T24" fmla="*/ 24 w 46"/>
                <a:gd name="T25" fmla="*/ 64 h 64"/>
                <a:gd name="T26" fmla="*/ 24 w 46"/>
                <a:gd name="T27" fmla="*/ 64 h 64"/>
                <a:gd name="T28" fmla="*/ 30 w 46"/>
                <a:gd name="T29" fmla="*/ 62 h 64"/>
                <a:gd name="T30" fmla="*/ 38 w 46"/>
                <a:gd name="T31" fmla="*/ 56 h 64"/>
                <a:gd name="T32" fmla="*/ 44 w 46"/>
                <a:gd name="T33" fmla="*/ 50 h 64"/>
                <a:gd name="T34" fmla="*/ 46 w 46"/>
                <a:gd name="T35" fmla="*/ 40 h 64"/>
                <a:gd name="T36" fmla="*/ 46 w 46"/>
                <a:gd name="T37" fmla="*/ 20 h 64"/>
                <a:gd name="T38" fmla="*/ 46 w 46"/>
                <a:gd name="T39" fmla="*/ 20 h 64"/>
                <a:gd name="T40" fmla="*/ 44 w 46"/>
                <a:gd name="T41" fmla="*/ 12 h 64"/>
                <a:gd name="T42" fmla="*/ 40 w 46"/>
                <a:gd name="T43" fmla="*/ 6 h 64"/>
                <a:gd name="T44" fmla="*/ 34 w 46"/>
                <a:gd name="T45" fmla="*/ 2 h 64"/>
                <a:gd name="T46" fmla="*/ 24 w 46"/>
                <a:gd name="T47" fmla="*/ 0 h 64"/>
                <a:gd name="T48" fmla="*/ 24 w 46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64">
                  <a:moveTo>
                    <a:pt x="24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8" y="56"/>
                  </a:lnTo>
                  <a:lnTo>
                    <a:pt x="16" y="62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30" y="62"/>
                  </a:lnTo>
                  <a:lnTo>
                    <a:pt x="38" y="56"/>
                  </a:lnTo>
                  <a:lnTo>
                    <a:pt x="44" y="50"/>
                  </a:lnTo>
                  <a:lnTo>
                    <a:pt x="46" y="40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E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119"/>
            <p:cNvSpPr/>
            <p:nvPr/>
          </p:nvSpPr>
          <p:spPr bwMode="auto">
            <a:xfrm>
              <a:off x="3166" y="2200"/>
              <a:ext cx="24" cy="64"/>
            </a:xfrm>
            <a:custGeom>
              <a:avLst/>
              <a:gdLst>
                <a:gd name="T0" fmla="*/ 24 w 24"/>
                <a:gd name="T1" fmla="*/ 0 h 64"/>
                <a:gd name="T2" fmla="*/ 22 w 24"/>
                <a:gd name="T3" fmla="*/ 0 h 64"/>
                <a:gd name="T4" fmla="*/ 22 w 24"/>
                <a:gd name="T5" fmla="*/ 0 h 64"/>
                <a:gd name="T6" fmla="*/ 14 w 24"/>
                <a:gd name="T7" fmla="*/ 2 h 64"/>
                <a:gd name="T8" fmla="*/ 6 w 24"/>
                <a:gd name="T9" fmla="*/ 6 h 64"/>
                <a:gd name="T10" fmla="*/ 2 w 24"/>
                <a:gd name="T11" fmla="*/ 12 h 64"/>
                <a:gd name="T12" fmla="*/ 0 w 24"/>
                <a:gd name="T13" fmla="*/ 20 h 64"/>
                <a:gd name="T14" fmla="*/ 0 w 24"/>
                <a:gd name="T15" fmla="*/ 40 h 64"/>
                <a:gd name="T16" fmla="*/ 0 w 24"/>
                <a:gd name="T17" fmla="*/ 40 h 64"/>
                <a:gd name="T18" fmla="*/ 2 w 24"/>
                <a:gd name="T19" fmla="*/ 48 h 64"/>
                <a:gd name="T20" fmla="*/ 8 w 24"/>
                <a:gd name="T21" fmla="*/ 56 h 64"/>
                <a:gd name="T22" fmla="*/ 16 w 24"/>
                <a:gd name="T23" fmla="*/ 62 h 64"/>
                <a:gd name="T24" fmla="*/ 24 w 24"/>
                <a:gd name="T25" fmla="*/ 64 h 64"/>
                <a:gd name="T26" fmla="*/ 24 w 24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64">
                  <a:moveTo>
                    <a:pt x="24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8" y="56"/>
                  </a:lnTo>
                  <a:lnTo>
                    <a:pt x="16" y="62"/>
                  </a:lnTo>
                  <a:lnTo>
                    <a:pt x="24" y="6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1D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120"/>
            <p:cNvSpPr/>
            <p:nvPr/>
          </p:nvSpPr>
          <p:spPr bwMode="auto">
            <a:xfrm>
              <a:off x="3182" y="2258"/>
              <a:ext cx="16" cy="6"/>
            </a:xfrm>
            <a:custGeom>
              <a:avLst/>
              <a:gdLst>
                <a:gd name="T0" fmla="*/ 0 w 16"/>
                <a:gd name="T1" fmla="*/ 4 h 6"/>
                <a:gd name="T2" fmla="*/ 0 w 16"/>
                <a:gd name="T3" fmla="*/ 4 h 6"/>
                <a:gd name="T4" fmla="*/ 8 w 16"/>
                <a:gd name="T5" fmla="*/ 6 h 6"/>
                <a:gd name="T6" fmla="*/ 8 w 16"/>
                <a:gd name="T7" fmla="*/ 6 h 6"/>
                <a:gd name="T8" fmla="*/ 16 w 16"/>
                <a:gd name="T9" fmla="*/ 4 h 6"/>
                <a:gd name="T10" fmla="*/ 16 w 16"/>
                <a:gd name="T11" fmla="*/ 4 h 6"/>
                <a:gd name="T12" fmla="*/ 12 w 16"/>
                <a:gd name="T13" fmla="*/ 0 h 6"/>
                <a:gd name="T14" fmla="*/ 8 w 16"/>
                <a:gd name="T15" fmla="*/ 0 h 6"/>
                <a:gd name="T16" fmla="*/ 8 w 16"/>
                <a:gd name="T17" fmla="*/ 0 h 6"/>
                <a:gd name="T18" fmla="*/ 2 w 16"/>
                <a:gd name="T19" fmla="*/ 0 h 6"/>
                <a:gd name="T20" fmla="*/ 0 w 16"/>
                <a:gd name="T21" fmla="*/ 4 h 6"/>
                <a:gd name="T22" fmla="*/ 0 w 16"/>
                <a:gd name="T2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6">
                  <a:moveTo>
                    <a:pt x="0" y="4"/>
                  </a:moveTo>
                  <a:lnTo>
                    <a:pt x="0" y="4"/>
                  </a:lnTo>
                  <a:lnTo>
                    <a:pt x="8" y="6"/>
                  </a:lnTo>
                  <a:lnTo>
                    <a:pt x="8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23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121"/>
            <p:cNvSpPr/>
            <p:nvPr/>
          </p:nvSpPr>
          <p:spPr bwMode="auto">
            <a:xfrm>
              <a:off x="3182" y="2258"/>
              <a:ext cx="8" cy="6"/>
            </a:xfrm>
            <a:custGeom>
              <a:avLst/>
              <a:gdLst>
                <a:gd name="T0" fmla="*/ 0 w 8"/>
                <a:gd name="T1" fmla="*/ 4 h 6"/>
                <a:gd name="T2" fmla="*/ 0 w 8"/>
                <a:gd name="T3" fmla="*/ 4 h 6"/>
                <a:gd name="T4" fmla="*/ 8 w 8"/>
                <a:gd name="T5" fmla="*/ 6 h 6"/>
                <a:gd name="T6" fmla="*/ 8 w 8"/>
                <a:gd name="T7" fmla="*/ 0 h 6"/>
                <a:gd name="T8" fmla="*/ 8 w 8"/>
                <a:gd name="T9" fmla="*/ 0 h 6"/>
                <a:gd name="T10" fmla="*/ 2 w 8"/>
                <a:gd name="T11" fmla="*/ 0 h 6"/>
                <a:gd name="T12" fmla="*/ 0 w 8"/>
                <a:gd name="T13" fmla="*/ 4 h 6"/>
                <a:gd name="T14" fmla="*/ 0 w 8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0" y="4"/>
                  </a:moveTo>
                  <a:lnTo>
                    <a:pt x="0" y="4"/>
                  </a:lnTo>
                  <a:lnTo>
                    <a:pt x="8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D09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122"/>
            <p:cNvSpPr/>
            <p:nvPr/>
          </p:nvSpPr>
          <p:spPr bwMode="auto">
            <a:xfrm>
              <a:off x="3190" y="2274"/>
              <a:ext cx="14" cy="16"/>
            </a:xfrm>
            <a:custGeom>
              <a:avLst/>
              <a:gdLst>
                <a:gd name="T0" fmla="*/ 10 w 14"/>
                <a:gd name="T1" fmla="*/ 0 h 16"/>
                <a:gd name="T2" fmla="*/ 10 w 14"/>
                <a:gd name="T3" fmla="*/ 0 h 16"/>
                <a:gd name="T4" fmla="*/ 0 w 14"/>
                <a:gd name="T5" fmla="*/ 4 h 16"/>
                <a:gd name="T6" fmla="*/ 0 w 14"/>
                <a:gd name="T7" fmla="*/ 4 h 16"/>
                <a:gd name="T8" fmla="*/ 4 w 14"/>
                <a:gd name="T9" fmla="*/ 12 h 16"/>
                <a:gd name="T10" fmla="*/ 8 w 14"/>
                <a:gd name="T11" fmla="*/ 16 h 16"/>
                <a:gd name="T12" fmla="*/ 8 w 14"/>
                <a:gd name="T13" fmla="*/ 16 h 16"/>
                <a:gd name="T14" fmla="*/ 10 w 14"/>
                <a:gd name="T15" fmla="*/ 10 h 16"/>
                <a:gd name="T16" fmla="*/ 14 w 14"/>
                <a:gd name="T17" fmla="*/ 2 h 16"/>
                <a:gd name="T18" fmla="*/ 14 w 14"/>
                <a:gd name="T19" fmla="*/ 2 h 16"/>
                <a:gd name="T20" fmla="*/ 10 w 14"/>
                <a:gd name="T21" fmla="*/ 0 h 16"/>
                <a:gd name="T22" fmla="*/ 10 w 14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6">
                  <a:moveTo>
                    <a:pt x="10" y="0"/>
                  </a:move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123"/>
            <p:cNvSpPr/>
            <p:nvPr/>
          </p:nvSpPr>
          <p:spPr bwMode="auto">
            <a:xfrm>
              <a:off x="3174" y="2274"/>
              <a:ext cx="16" cy="16"/>
            </a:xfrm>
            <a:custGeom>
              <a:avLst/>
              <a:gdLst>
                <a:gd name="T0" fmla="*/ 4 w 16"/>
                <a:gd name="T1" fmla="*/ 0 h 16"/>
                <a:gd name="T2" fmla="*/ 4 w 16"/>
                <a:gd name="T3" fmla="*/ 0 h 16"/>
                <a:gd name="T4" fmla="*/ 16 w 16"/>
                <a:gd name="T5" fmla="*/ 4 h 16"/>
                <a:gd name="T6" fmla="*/ 16 w 16"/>
                <a:gd name="T7" fmla="*/ 4 h 16"/>
                <a:gd name="T8" fmla="*/ 10 w 16"/>
                <a:gd name="T9" fmla="*/ 12 h 16"/>
                <a:gd name="T10" fmla="*/ 6 w 16"/>
                <a:gd name="T11" fmla="*/ 16 h 16"/>
                <a:gd name="T12" fmla="*/ 6 w 16"/>
                <a:gd name="T13" fmla="*/ 16 h 16"/>
                <a:gd name="T14" fmla="*/ 4 w 16"/>
                <a:gd name="T15" fmla="*/ 10 h 16"/>
                <a:gd name="T16" fmla="*/ 0 w 16"/>
                <a:gd name="T17" fmla="*/ 2 h 16"/>
                <a:gd name="T18" fmla="*/ 0 w 16"/>
                <a:gd name="T19" fmla="*/ 2 h 16"/>
                <a:gd name="T20" fmla="*/ 4 w 16"/>
                <a:gd name="T21" fmla="*/ 0 h 16"/>
                <a:gd name="T22" fmla="*/ 4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4" y="0"/>
                  </a:moveTo>
                  <a:lnTo>
                    <a:pt x="4" y="0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124"/>
            <p:cNvSpPr>
              <a:spLocks noEditPoints="1"/>
            </p:cNvSpPr>
            <p:nvPr/>
          </p:nvSpPr>
          <p:spPr bwMode="auto">
            <a:xfrm>
              <a:off x="3164" y="2224"/>
              <a:ext cx="52" cy="16"/>
            </a:xfrm>
            <a:custGeom>
              <a:avLst/>
              <a:gdLst>
                <a:gd name="T0" fmla="*/ 26 w 52"/>
                <a:gd name="T1" fmla="*/ 2 h 16"/>
                <a:gd name="T2" fmla="*/ 30 w 52"/>
                <a:gd name="T3" fmla="*/ 2 h 16"/>
                <a:gd name="T4" fmla="*/ 44 w 52"/>
                <a:gd name="T5" fmla="*/ 2 h 16"/>
                <a:gd name="T6" fmla="*/ 52 w 52"/>
                <a:gd name="T7" fmla="*/ 2 h 16"/>
                <a:gd name="T8" fmla="*/ 52 w 52"/>
                <a:gd name="T9" fmla="*/ 4 h 16"/>
                <a:gd name="T10" fmla="*/ 48 w 52"/>
                <a:gd name="T11" fmla="*/ 4 h 16"/>
                <a:gd name="T12" fmla="*/ 46 w 52"/>
                <a:gd name="T13" fmla="*/ 12 h 16"/>
                <a:gd name="T14" fmla="*/ 38 w 52"/>
                <a:gd name="T15" fmla="*/ 16 h 16"/>
                <a:gd name="T16" fmla="*/ 34 w 52"/>
                <a:gd name="T17" fmla="*/ 14 h 16"/>
                <a:gd name="T18" fmla="*/ 26 w 52"/>
                <a:gd name="T19" fmla="*/ 6 h 16"/>
                <a:gd name="T20" fmla="*/ 26 w 52"/>
                <a:gd name="T21" fmla="*/ 6 h 16"/>
                <a:gd name="T22" fmla="*/ 24 w 52"/>
                <a:gd name="T23" fmla="*/ 6 h 16"/>
                <a:gd name="T24" fmla="*/ 20 w 52"/>
                <a:gd name="T25" fmla="*/ 12 h 16"/>
                <a:gd name="T26" fmla="*/ 12 w 52"/>
                <a:gd name="T27" fmla="*/ 16 h 16"/>
                <a:gd name="T28" fmla="*/ 8 w 52"/>
                <a:gd name="T29" fmla="*/ 14 h 16"/>
                <a:gd name="T30" fmla="*/ 4 w 52"/>
                <a:gd name="T31" fmla="*/ 4 h 16"/>
                <a:gd name="T32" fmla="*/ 0 w 52"/>
                <a:gd name="T33" fmla="*/ 4 h 16"/>
                <a:gd name="T34" fmla="*/ 0 w 52"/>
                <a:gd name="T35" fmla="*/ 2 h 16"/>
                <a:gd name="T36" fmla="*/ 6 w 52"/>
                <a:gd name="T37" fmla="*/ 2 h 16"/>
                <a:gd name="T38" fmla="*/ 14 w 52"/>
                <a:gd name="T39" fmla="*/ 0 h 16"/>
                <a:gd name="T40" fmla="*/ 20 w 52"/>
                <a:gd name="T41" fmla="*/ 2 h 16"/>
                <a:gd name="T42" fmla="*/ 26 w 52"/>
                <a:gd name="T43" fmla="*/ 2 h 16"/>
                <a:gd name="T44" fmla="*/ 8 w 52"/>
                <a:gd name="T45" fmla="*/ 14 h 16"/>
                <a:gd name="T46" fmla="*/ 6 w 52"/>
                <a:gd name="T47" fmla="*/ 6 h 16"/>
                <a:gd name="T48" fmla="*/ 6 w 52"/>
                <a:gd name="T49" fmla="*/ 4 h 16"/>
                <a:gd name="T50" fmla="*/ 14 w 52"/>
                <a:gd name="T51" fmla="*/ 2 h 16"/>
                <a:gd name="T52" fmla="*/ 22 w 52"/>
                <a:gd name="T53" fmla="*/ 4 h 16"/>
                <a:gd name="T54" fmla="*/ 22 w 52"/>
                <a:gd name="T55" fmla="*/ 8 h 16"/>
                <a:gd name="T56" fmla="*/ 18 w 52"/>
                <a:gd name="T57" fmla="*/ 12 h 16"/>
                <a:gd name="T58" fmla="*/ 8 w 52"/>
                <a:gd name="T59" fmla="*/ 14 h 16"/>
                <a:gd name="T60" fmla="*/ 42 w 52"/>
                <a:gd name="T61" fmla="*/ 14 h 16"/>
                <a:gd name="T62" fmla="*/ 46 w 52"/>
                <a:gd name="T63" fmla="*/ 8 h 16"/>
                <a:gd name="T64" fmla="*/ 44 w 52"/>
                <a:gd name="T65" fmla="*/ 4 h 16"/>
                <a:gd name="T66" fmla="*/ 42 w 52"/>
                <a:gd name="T67" fmla="*/ 2 h 16"/>
                <a:gd name="T68" fmla="*/ 32 w 52"/>
                <a:gd name="T69" fmla="*/ 2 h 16"/>
                <a:gd name="T70" fmla="*/ 28 w 52"/>
                <a:gd name="T71" fmla="*/ 4 h 16"/>
                <a:gd name="T72" fmla="*/ 32 w 52"/>
                <a:gd name="T73" fmla="*/ 12 h 16"/>
                <a:gd name="T74" fmla="*/ 38 w 52"/>
                <a:gd name="T75" fmla="*/ 14 h 16"/>
                <a:gd name="T76" fmla="*/ 42 w 52"/>
                <a:gd name="T7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16">
                  <a:moveTo>
                    <a:pt x="26" y="2"/>
                  </a:moveTo>
                  <a:lnTo>
                    <a:pt x="26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6" y="12"/>
                  </a:lnTo>
                  <a:lnTo>
                    <a:pt x="42" y="14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2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12"/>
                  </a:lnTo>
                  <a:lnTo>
                    <a:pt x="16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6" y="2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8" y="14"/>
                  </a:lnTo>
                  <a:close/>
                  <a:moveTo>
                    <a:pt x="42" y="14"/>
                  </a:moveTo>
                  <a:lnTo>
                    <a:pt x="42" y="14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4E4E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125"/>
            <p:cNvSpPr>
              <a:spLocks noEditPoints="1"/>
            </p:cNvSpPr>
            <p:nvPr/>
          </p:nvSpPr>
          <p:spPr bwMode="auto">
            <a:xfrm>
              <a:off x="3164" y="2224"/>
              <a:ext cx="26" cy="16"/>
            </a:xfrm>
            <a:custGeom>
              <a:avLst/>
              <a:gdLst>
                <a:gd name="T0" fmla="*/ 26 w 26"/>
                <a:gd name="T1" fmla="*/ 6 h 16"/>
                <a:gd name="T2" fmla="*/ 24 w 26"/>
                <a:gd name="T3" fmla="*/ 6 h 16"/>
                <a:gd name="T4" fmla="*/ 24 w 26"/>
                <a:gd name="T5" fmla="*/ 6 h 16"/>
                <a:gd name="T6" fmla="*/ 20 w 26"/>
                <a:gd name="T7" fmla="*/ 12 h 16"/>
                <a:gd name="T8" fmla="*/ 16 w 26"/>
                <a:gd name="T9" fmla="*/ 14 h 16"/>
                <a:gd name="T10" fmla="*/ 12 w 26"/>
                <a:gd name="T11" fmla="*/ 16 h 16"/>
                <a:gd name="T12" fmla="*/ 12 w 26"/>
                <a:gd name="T13" fmla="*/ 16 h 16"/>
                <a:gd name="T14" fmla="*/ 8 w 26"/>
                <a:gd name="T15" fmla="*/ 14 h 16"/>
                <a:gd name="T16" fmla="*/ 6 w 26"/>
                <a:gd name="T17" fmla="*/ 12 h 16"/>
                <a:gd name="T18" fmla="*/ 4 w 26"/>
                <a:gd name="T19" fmla="*/ 4 h 16"/>
                <a:gd name="T20" fmla="*/ 4 w 26"/>
                <a:gd name="T21" fmla="*/ 4 h 16"/>
                <a:gd name="T22" fmla="*/ 0 w 26"/>
                <a:gd name="T23" fmla="*/ 4 h 16"/>
                <a:gd name="T24" fmla="*/ 0 w 26"/>
                <a:gd name="T25" fmla="*/ 4 h 16"/>
                <a:gd name="T26" fmla="*/ 0 w 26"/>
                <a:gd name="T27" fmla="*/ 2 h 16"/>
                <a:gd name="T28" fmla="*/ 0 w 26"/>
                <a:gd name="T29" fmla="*/ 2 h 16"/>
                <a:gd name="T30" fmla="*/ 6 w 26"/>
                <a:gd name="T31" fmla="*/ 2 h 16"/>
                <a:gd name="T32" fmla="*/ 6 w 26"/>
                <a:gd name="T33" fmla="*/ 2 h 16"/>
                <a:gd name="T34" fmla="*/ 14 w 26"/>
                <a:gd name="T35" fmla="*/ 0 h 16"/>
                <a:gd name="T36" fmla="*/ 20 w 26"/>
                <a:gd name="T37" fmla="*/ 2 h 16"/>
                <a:gd name="T38" fmla="*/ 26 w 26"/>
                <a:gd name="T39" fmla="*/ 2 h 16"/>
                <a:gd name="T40" fmla="*/ 26 w 26"/>
                <a:gd name="T41" fmla="*/ 6 h 16"/>
                <a:gd name="T42" fmla="*/ 8 w 26"/>
                <a:gd name="T43" fmla="*/ 14 h 16"/>
                <a:gd name="T44" fmla="*/ 8 w 26"/>
                <a:gd name="T45" fmla="*/ 14 h 16"/>
                <a:gd name="T46" fmla="*/ 6 w 26"/>
                <a:gd name="T47" fmla="*/ 8 h 16"/>
                <a:gd name="T48" fmla="*/ 6 w 26"/>
                <a:gd name="T49" fmla="*/ 6 h 16"/>
                <a:gd name="T50" fmla="*/ 6 w 26"/>
                <a:gd name="T51" fmla="*/ 4 h 16"/>
                <a:gd name="T52" fmla="*/ 6 w 26"/>
                <a:gd name="T53" fmla="*/ 4 h 16"/>
                <a:gd name="T54" fmla="*/ 10 w 26"/>
                <a:gd name="T55" fmla="*/ 2 h 16"/>
                <a:gd name="T56" fmla="*/ 14 w 26"/>
                <a:gd name="T57" fmla="*/ 2 h 16"/>
                <a:gd name="T58" fmla="*/ 18 w 26"/>
                <a:gd name="T59" fmla="*/ 2 h 16"/>
                <a:gd name="T60" fmla="*/ 22 w 26"/>
                <a:gd name="T61" fmla="*/ 4 h 16"/>
                <a:gd name="T62" fmla="*/ 22 w 26"/>
                <a:gd name="T63" fmla="*/ 4 h 16"/>
                <a:gd name="T64" fmla="*/ 22 w 26"/>
                <a:gd name="T65" fmla="*/ 8 h 16"/>
                <a:gd name="T66" fmla="*/ 18 w 26"/>
                <a:gd name="T67" fmla="*/ 12 h 16"/>
                <a:gd name="T68" fmla="*/ 18 w 26"/>
                <a:gd name="T69" fmla="*/ 12 h 16"/>
                <a:gd name="T70" fmla="*/ 12 w 26"/>
                <a:gd name="T71" fmla="*/ 14 h 16"/>
                <a:gd name="T72" fmla="*/ 8 w 26"/>
                <a:gd name="T73" fmla="*/ 14 h 16"/>
                <a:gd name="T74" fmla="*/ 8 w 26"/>
                <a:gd name="T7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" h="16">
                  <a:moveTo>
                    <a:pt x="26" y="6"/>
                  </a:moveTo>
                  <a:lnTo>
                    <a:pt x="24" y="6"/>
                  </a:lnTo>
                  <a:lnTo>
                    <a:pt x="24" y="6"/>
                  </a:lnTo>
                  <a:lnTo>
                    <a:pt x="20" y="12"/>
                  </a:lnTo>
                  <a:lnTo>
                    <a:pt x="16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6" y="2"/>
                  </a:lnTo>
                  <a:lnTo>
                    <a:pt x="26" y="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Rectangle 3126"/>
            <p:cNvSpPr>
              <a:spLocks noChangeArrowheads="1"/>
            </p:cNvSpPr>
            <p:nvPr/>
          </p:nvSpPr>
          <p:spPr bwMode="auto">
            <a:xfrm>
              <a:off x="2614" y="2188"/>
              <a:ext cx="128" cy="126"/>
            </a:xfrm>
            <a:prstGeom prst="rect">
              <a:avLst/>
            </a:prstGeom>
            <a:solidFill>
              <a:srgbClr val="E53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127"/>
            <p:cNvSpPr/>
            <p:nvPr/>
          </p:nvSpPr>
          <p:spPr bwMode="auto">
            <a:xfrm>
              <a:off x="2642" y="2198"/>
              <a:ext cx="72" cy="90"/>
            </a:xfrm>
            <a:custGeom>
              <a:avLst/>
              <a:gdLst>
                <a:gd name="T0" fmla="*/ 36 w 72"/>
                <a:gd name="T1" fmla="*/ 0 h 90"/>
                <a:gd name="T2" fmla="*/ 36 w 72"/>
                <a:gd name="T3" fmla="*/ 0 h 90"/>
                <a:gd name="T4" fmla="*/ 44 w 72"/>
                <a:gd name="T5" fmla="*/ 2 h 90"/>
                <a:gd name="T6" fmla="*/ 52 w 72"/>
                <a:gd name="T7" fmla="*/ 4 h 90"/>
                <a:gd name="T8" fmla="*/ 60 w 72"/>
                <a:gd name="T9" fmla="*/ 10 h 90"/>
                <a:gd name="T10" fmla="*/ 64 w 72"/>
                <a:gd name="T11" fmla="*/ 20 h 90"/>
                <a:gd name="T12" fmla="*/ 68 w 72"/>
                <a:gd name="T13" fmla="*/ 28 h 90"/>
                <a:gd name="T14" fmla="*/ 70 w 72"/>
                <a:gd name="T15" fmla="*/ 40 h 90"/>
                <a:gd name="T16" fmla="*/ 72 w 72"/>
                <a:gd name="T17" fmla="*/ 62 h 90"/>
                <a:gd name="T18" fmla="*/ 72 w 72"/>
                <a:gd name="T19" fmla="*/ 62 h 90"/>
                <a:gd name="T20" fmla="*/ 72 w 72"/>
                <a:gd name="T21" fmla="*/ 70 h 90"/>
                <a:gd name="T22" fmla="*/ 68 w 72"/>
                <a:gd name="T23" fmla="*/ 74 h 90"/>
                <a:gd name="T24" fmla="*/ 66 w 72"/>
                <a:gd name="T25" fmla="*/ 80 h 90"/>
                <a:gd name="T26" fmla="*/ 60 w 72"/>
                <a:gd name="T27" fmla="*/ 84 h 90"/>
                <a:gd name="T28" fmla="*/ 48 w 72"/>
                <a:gd name="T29" fmla="*/ 88 h 90"/>
                <a:gd name="T30" fmla="*/ 36 w 72"/>
                <a:gd name="T31" fmla="*/ 90 h 90"/>
                <a:gd name="T32" fmla="*/ 22 w 72"/>
                <a:gd name="T33" fmla="*/ 88 h 90"/>
                <a:gd name="T34" fmla="*/ 10 w 72"/>
                <a:gd name="T35" fmla="*/ 84 h 90"/>
                <a:gd name="T36" fmla="*/ 6 w 72"/>
                <a:gd name="T37" fmla="*/ 80 h 90"/>
                <a:gd name="T38" fmla="*/ 2 w 72"/>
                <a:gd name="T39" fmla="*/ 74 h 90"/>
                <a:gd name="T40" fmla="*/ 0 w 72"/>
                <a:gd name="T41" fmla="*/ 70 h 90"/>
                <a:gd name="T42" fmla="*/ 0 w 72"/>
                <a:gd name="T43" fmla="*/ 62 h 90"/>
                <a:gd name="T44" fmla="*/ 0 w 72"/>
                <a:gd name="T45" fmla="*/ 62 h 90"/>
                <a:gd name="T46" fmla="*/ 2 w 72"/>
                <a:gd name="T47" fmla="*/ 40 h 90"/>
                <a:gd name="T48" fmla="*/ 4 w 72"/>
                <a:gd name="T49" fmla="*/ 28 h 90"/>
                <a:gd name="T50" fmla="*/ 8 w 72"/>
                <a:gd name="T51" fmla="*/ 20 h 90"/>
                <a:gd name="T52" fmla="*/ 12 w 72"/>
                <a:gd name="T53" fmla="*/ 10 h 90"/>
                <a:gd name="T54" fmla="*/ 18 w 72"/>
                <a:gd name="T55" fmla="*/ 4 h 90"/>
                <a:gd name="T56" fmla="*/ 26 w 72"/>
                <a:gd name="T57" fmla="*/ 2 h 90"/>
                <a:gd name="T58" fmla="*/ 36 w 72"/>
                <a:gd name="T59" fmla="*/ 0 h 90"/>
                <a:gd name="T60" fmla="*/ 36 w 72"/>
                <a:gd name="T6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90">
                  <a:moveTo>
                    <a:pt x="36" y="0"/>
                  </a:moveTo>
                  <a:lnTo>
                    <a:pt x="36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60" y="10"/>
                  </a:lnTo>
                  <a:lnTo>
                    <a:pt x="64" y="20"/>
                  </a:lnTo>
                  <a:lnTo>
                    <a:pt x="68" y="28"/>
                  </a:lnTo>
                  <a:lnTo>
                    <a:pt x="70" y="40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2" y="70"/>
                  </a:lnTo>
                  <a:lnTo>
                    <a:pt x="68" y="74"/>
                  </a:lnTo>
                  <a:lnTo>
                    <a:pt x="66" y="80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36" y="90"/>
                  </a:lnTo>
                  <a:lnTo>
                    <a:pt x="22" y="88"/>
                  </a:lnTo>
                  <a:lnTo>
                    <a:pt x="10" y="84"/>
                  </a:lnTo>
                  <a:lnTo>
                    <a:pt x="6" y="80"/>
                  </a:lnTo>
                  <a:lnTo>
                    <a:pt x="2" y="74"/>
                  </a:lnTo>
                  <a:lnTo>
                    <a:pt x="0" y="7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0"/>
                  </a:lnTo>
                  <a:lnTo>
                    <a:pt x="4" y="28"/>
                  </a:lnTo>
                  <a:lnTo>
                    <a:pt x="8" y="20"/>
                  </a:lnTo>
                  <a:lnTo>
                    <a:pt x="12" y="10"/>
                  </a:lnTo>
                  <a:lnTo>
                    <a:pt x="18" y="4"/>
                  </a:lnTo>
                  <a:lnTo>
                    <a:pt x="26" y="2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128"/>
            <p:cNvSpPr/>
            <p:nvPr/>
          </p:nvSpPr>
          <p:spPr bwMode="auto">
            <a:xfrm>
              <a:off x="2642" y="2198"/>
              <a:ext cx="36" cy="90"/>
            </a:xfrm>
            <a:custGeom>
              <a:avLst/>
              <a:gdLst>
                <a:gd name="T0" fmla="*/ 36 w 36"/>
                <a:gd name="T1" fmla="*/ 90 h 90"/>
                <a:gd name="T2" fmla="*/ 36 w 36"/>
                <a:gd name="T3" fmla="*/ 90 h 90"/>
                <a:gd name="T4" fmla="*/ 22 w 36"/>
                <a:gd name="T5" fmla="*/ 88 h 90"/>
                <a:gd name="T6" fmla="*/ 10 w 36"/>
                <a:gd name="T7" fmla="*/ 84 h 90"/>
                <a:gd name="T8" fmla="*/ 6 w 36"/>
                <a:gd name="T9" fmla="*/ 80 h 90"/>
                <a:gd name="T10" fmla="*/ 2 w 36"/>
                <a:gd name="T11" fmla="*/ 74 h 90"/>
                <a:gd name="T12" fmla="*/ 0 w 36"/>
                <a:gd name="T13" fmla="*/ 70 h 90"/>
                <a:gd name="T14" fmla="*/ 0 w 36"/>
                <a:gd name="T15" fmla="*/ 62 h 90"/>
                <a:gd name="T16" fmla="*/ 0 w 36"/>
                <a:gd name="T17" fmla="*/ 62 h 90"/>
                <a:gd name="T18" fmla="*/ 2 w 36"/>
                <a:gd name="T19" fmla="*/ 40 h 90"/>
                <a:gd name="T20" fmla="*/ 4 w 36"/>
                <a:gd name="T21" fmla="*/ 28 h 90"/>
                <a:gd name="T22" fmla="*/ 8 w 36"/>
                <a:gd name="T23" fmla="*/ 20 h 90"/>
                <a:gd name="T24" fmla="*/ 12 w 36"/>
                <a:gd name="T25" fmla="*/ 10 h 90"/>
                <a:gd name="T26" fmla="*/ 18 w 36"/>
                <a:gd name="T27" fmla="*/ 4 h 90"/>
                <a:gd name="T28" fmla="*/ 26 w 36"/>
                <a:gd name="T29" fmla="*/ 2 h 90"/>
                <a:gd name="T30" fmla="*/ 36 w 36"/>
                <a:gd name="T31" fmla="*/ 0 h 90"/>
                <a:gd name="T32" fmla="*/ 36 w 36"/>
                <a:gd name="T3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90">
                  <a:moveTo>
                    <a:pt x="36" y="90"/>
                  </a:moveTo>
                  <a:lnTo>
                    <a:pt x="36" y="90"/>
                  </a:lnTo>
                  <a:lnTo>
                    <a:pt x="22" y="88"/>
                  </a:lnTo>
                  <a:lnTo>
                    <a:pt x="10" y="84"/>
                  </a:lnTo>
                  <a:lnTo>
                    <a:pt x="6" y="80"/>
                  </a:lnTo>
                  <a:lnTo>
                    <a:pt x="2" y="74"/>
                  </a:lnTo>
                  <a:lnTo>
                    <a:pt x="0" y="7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0"/>
                  </a:lnTo>
                  <a:lnTo>
                    <a:pt x="4" y="28"/>
                  </a:lnTo>
                  <a:lnTo>
                    <a:pt x="8" y="20"/>
                  </a:lnTo>
                  <a:lnTo>
                    <a:pt x="12" y="10"/>
                  </a:lnTo>
                  <a:lnTo>
                    <a:pt x="18" y="4"/>
                  </a:lnTo>
                  <a:lnTo>
                    <a:pt x="26" y="2"/>
                  </a:lnTo>
                  <a:lnTo>
                    <a:pt x="36" y="0"/>
                  </a:lnTo>
                  <a:lnTo>
                    <a:pt x="36" y="90"/>
                  </a:lnTo>
                  <a:close/>
                </a:path>
              </a:pathLst>
            </a:custGeom>
            <a:solidFill>
              <a:srgbClr val="0D09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129"/>
            <p:cNvSpPr/>
            <p:nvPr/>
          </p:nvSpPr>
          <p:spPr bwMode="auto">
            <a:xfrm>
              <a:off x="2632" y="2274"/>
              <a:ext cx="92" cy="40"/>
            </a:xfrm>
            <a:custGeom>
              <a:avLst/>
              <a:gdLst>
                <a:gd name="T0" fmla="*/ 46 w 92"/>
                <a:gd name="T1" fmla="*/ 0 h 40"/>
                <a:gd name="T2" fmla="*/ 46 w 92"/>
                <a:gd name="T3" fmla="*/ 0 h 40"/>
                <a:gd name="T4" fmla="*/ 36 w 92"/>
                <a:gd name="T5" fmla="*/ 0 h 40"/>
                <a:gd name="T6" fmla="*/ 36 w 92"/>
                <a:gd name="T7" fmla="*/ 0 h 40"/>
                <a:gd name="T8" fmla="*/ 22 w 92"/>
                <a:gd name="T9" fmla="*/ 4 h 40"/>
                <a:gd name="T10" fmla="*/ 10 w 92"/>
                <a:gd name="T11" fmla="*/ 8 h 40"/>
                <a:gd name="T12" fmla="*/ 2 w 92"/>
                <a:gd name="T13" fmla="*/ 10 h 40"/>
                <a:gd name="T14" fmla="*/ 0 w 92"/>
                <a:gd name="T15" fmla="*/ 12 h 40"/>
                <a:gd name="T16" fmla="*/ 0 w 92"/>
                <a:gd name="T17" fmla="*/ 16 h 40"/>
                <a:gd name="T18" fmla="*/ 0 w 92"/>
                <a:gd name="T19" fmla="*/ 16 h 40"/>
                <a:gd name="T20" fmla="*/ 0 w 92"/>
                <a:gd name="T21" fmla="*/ 40 h 40"/>
                <a:gd name="T22" fmla="*/ 0 w 92"/>
                <a:gd name="T23" fmla="*/ 40 h 40"/>
                <a:gd name="T24" fmla="*/ 92 w 92"/>
                <a:gd name="T25" fmla="*/ 40 h 40"/>
                <a:gd name="T26" fmla="*/ 92 w 92"/>
                <a:gd name="T27" fmla="*/ 40 h 40"/>
                <a:gd name="T28" fmla="*/ 92 w 92"/>
                <a:gd name="T29" fmla="*/ 16 h 40"/>
                <a:gd name="T30" fmla="*/ 92 w 92"/>
                <a:gd name="T31" fmla="*/ 16 h 40"/>
                <a:gd name="T32" fmla="*/ 92 w 92"/>
                <a:gd name="T33" fmla="*/ 12 h 40"/>
                <a:gd name="T34" fmla="*/ 90 w 92"/>
                <a:gd name="T35" fmla="*/ 10 h 40"/>
                <a:gd name="T36" fmla="*/ 82 w 92"/>
                <a:gd name="T37" fmla="*/ 8 h 40"/>
                <a:gd name="T38" fmla="*/ 70 w 92"/>
                <a:gd name="T39" fmla="*/ 4 h 40"/>
                <a:gd name="T40" fmla="*/ 56 w 92"/>
                <a:gd name="T41" fmla="*/ 0 h 40"/>
                <a:gd name="T42" fmla="*/ 46 w 9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40">
                  <a:moveTo>
                    <a:pt x="46" y="0"/>
                  </a:moveTo>
                  <a:lnTo>
                    <a:pt x="4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2" y="4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0" y="10"/>
                  </a:lnTo>
                  <a:lnTo>
                    <a:pt x="82" y="8"/>
                  </a:lnTo>
                  <a:lnTo>
                    <a:pt x="70" y="4"/>
                  </a:lnTo>
                  <a:lnTo>
                    <a:pt x="5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63B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130"/>
            <p:cNvSpPr/>
            <p:nvPr/>
          </p:nvSpPr>
          <p:spPr bwMode="auto">
            <a:xfrm>
              <a:off x="2632" y="2274"/>
              <a:ext cx="46" cy="40"/>
            </a:xfrm>
            <a:custGeom>
              <a:avLst/>
              <a:gdLst>
                <a:gd name="T0" fmla="*/ 46 w 46"/>
                <a:gd name="T1" fmla="*/ 0 h 40"/>
                <a:gd name="T2" fmla="*/ 36 w 46"/>
                <a:gd name="T3" fmla="*/ 0 h 40"/>
                <a:gd name="T4" fmla="*/ 36 w 46"/>
                <a:gd name="T5" fmla="*/ 0 h 40"/>
                <a:gd name="T6" fmla="*/ 22 w 46"/>
                <a:gd name="T7" fmla="*/ 4 h 40"/>
                <a:gd name="T8" fmla="*/ 10 w 46"/>
                <a:gd name="T9" fmla="*/ 8 h 40"/>
                <a:gd name="T10" fmla="*/ 2 w 46"/>
                <a:gd name="T11" fmla="*/ 10 h 40"/>
                <a:gd name="T12" fmla="*/ 0 w 46"/>
                <a:gd name="T13" fmla="*/ 12 h 40"/>
                <a:gd name="T14" fmla="*/ 0 w 46"/>
                <a:gd name="T15" fmla="*/ 16 h 40"/>
                <a:gd name="T16" fmla="*/ 0 w 46"/>
                <a:gd name="T17" fmla="*/ 16 h 40"/>
                <a:gd name="T18" fmla="*/ 0 w 46"/>
                <a:gd name="T19" fmla="*/ 40 h 40"/>
                <a:gd name="T20" fmla="*/ 46 w 46"/>
                <a:gd name="T21" fmla="*/ 40 h 40"/>
                <a:gd name="T22" fmla="*/ 46 w 46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0">
                  <a:moveTo>
                    <a:pt x="4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22" y="4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46" y="4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58A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3131"/>
            <p:cNvSpPr/>
            <p:nvPr/>
          </p:nvSpPr>
          <p:spPr bwMode="auto">
            <a:xfrm>
              <a:off x="2664" y="2274"/>
              <a:ext cx="26" cy="14"/>
            </a:xfrm>
            <a:custGeom>
              <a:avLst/>
              <a:gdLst>
                <a:gd name="T0" fmla="*/ 14 w 26"/>
                <a:gd name="T1" fmla="*/ 0 h 14"/>
                <a:gd name="T2" fmla="*/ 14 w 26"/>
                <a:gd name="T3" fmla="*/ 0 h 14"/>
                <a:gd name="T4" fmla="*/ 4 w 26"/>
                <a:gd name="T5" fmla="*/ 0 h 14"/>
                <a:gd name="T6" fmla="*/ 4 w 26"/>
                <a:gd name="T7" fmla="*/ 0 h 14"/>
                <a:gd name="T8" fmla="*/ 0 w 26"/>
                <a:gd name="T9" fmla="*/ 0 h 14"/>
                <a:gd name="T10" fmla="*/ 0 w 26"/>
                <a:gd name="T11" fmla="*/ 0 h 14"/>
                <a:gd name="T12" fmla="*/ 0 w 26"/>
                <a:gd name="T13" fmla="*/ 0 h 14"/>
                <a:gd name="T14" fmla="*/ 0 w 26"/>
                <a:gd name="T15" fmla="*/ 0 h 14"/>
                <a:gd name="T16" fmla="*/ 2 w 26"/>
                <a:gd name="T17" fmla="*/ 6 h 14"/>
                <a:gd name="T18" fmla="*/ 4 w 26"/>
                <a:gd name="T19" fmla="*/ 10 h 14"/>
                <a:gd name="T20" fmla="*/ 8 w 26"/>
                <a:gd name="T21" fmla="*/ 12 h 14"/>
                <a:gd name="T22" fmla="*/ 14 w 26"/>
                <a:gd name="T23" fmla="*/ 14 h 14"/>
                <a:gd name="T24" fmla="*/ 14 w 26"/>
                <a:gd name="T25" fmla="*/ 14 h 14"/>
                <a:gd name="T26" fmla="*/ 14 w 26"/>
                <a:gd name="T27" fmla="*/ 14 h 14"/>
                <a:gd name="T28" fmla="*/ 18 w 26"/>
                <a:gd name="T29" fmla="*/ 12 h 14"/>
                <a:gd name="T30" fmla="*/ 24 w 26"/>
                <a:gd name="T31" fmla="*/ 10 h 14"/>
                <a:gd name="T32" fmla="*/ 26 w 26"/>
                <a:gd name="T33" fmla="*/ 6 h 14"/>
                <a:gd name="T34" fmla="*/ 26 w 26"/>
                <a:gd name="T35" fmla="*/ 0 h 14"/>
                <a:gd name="T36" fmla="*/ 26 w 26"/>
                <a:gd name="T37" fmla="*/ 0 h 14"/>
                <a:gd name="T38" fmla="*/ 26 w 26"/>
                <a:gd name="T39" fmla="*/ 0 h 14"/>
                <a:gd name="T40" fmla="*/ 26 w 26"/>
                <a:gd name="T41" fmla="*/ 0 h 14"/>
                <a:gd name="T42" fmla="*/ 24 w 26"/>
                <a:gd name="T43" fmla="*/ 0 h 14"/>
                <a:gd name="T44" fmla="*/ 14 w 26"/>
                <a:gd name="T4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14">
                  <a:moveTo>
                    <a:pt x="14" y="0"/>
                  </a:moveTo>
                  <a:lnTo>
                    <a:pt x="1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2"/>
                  </a:lnTo>
                  <a:lnTo>
                    <a:pt x="24" y="10"/>
                  </a:lnTo>
                  <a:lnTo>
                    <a:pt x="26" y="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A8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132"/>
            <p:cNvSpPr/>
            <p:nvPr/>
          </p:nvSpPr>
          <p:spPr bwMode="auto">
            <a:xfrm>
              <a:off x="2664" y="2274"/>
              <a:ext cx="14" cy="14"/>
            </a:xfrm>
            <a:custGeom>
              <a:avLst/>
              <a:gdLst>
                <a:gd name="T0" fmla="*/ 14 w 14"/>
                <a:gd name="T1" fmla="*/ 0 h 14"/>
                <a:gd name="T2" fmla="*/ 4 w 14"/>
                <a:gd name="T3" fmla="*/ 0 h 14"/>
                <a:gd name="T4" fmla="*/ 4 w 14"/>
                <a:gd name="T5" fmla="*/ 0 h 14"/>
                <a:gd name="T6" fmla="*/ 0 w 14"/>
                <a:gd name="T7" fmla="*/ 0 h 14"/>
                <a:gd name="T8" fmla="*/ 0 w 14"/>
                <a:gd name="T9" fmla="*/ 0 h 14"/>
                <a:gd name="T10" fmla="*/ 0 w 14"/>
                <a:gd name="T11" fmla="*/ 0 h 14"/>
                <a:gd name="T12" fmla="*/ 0 w 14"/>
                <a:gd name="T13" fmla="*/ 0 h 14"/>
                <a:gd name="T14" fmla="*/ 2 w 14"/>
                <a:gd name="T15" fmla="*/ 6 h 14"/>
                <a:gd name="T16" fmla="*/ 4 w 14"/>
                <a:gd name="T17" fmla="*/ 10 h 14"/>
                <a:gd name="T18" fmla="*/ 8 w 14"/>
                <a:gd name="T19" fmla="*/ 12 h 14"/>
                <a:gd name="T20" fmla="*/ 14 w 14"/>
                <a:gd name="T21" fmla="*/ 14 h 14"/>
                <a:gd name="T22" fmla="*/ 14 w 14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6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133"/>
            <p:cNvSpPr/>
            <p:nvPr/>
          </p:nvSpPr>
          <p:spPr bwMode="auto">
            <a:xfrm>
              <a:off x="2668" y="2260"/>
              <a:ext cx="20" cy="26"/>
            </a:xfrm>
            <a:custGeom>
              <a:avLst/>
              <a:gdLst>
                <a:gd name="T0" fmla="*/ 20 w 20"/>
                <a:gd name="T1" fmla="*/ 0 h 26"/>
                <a:gd name="T2" fmla="*/ 0 w 20"/>
                <a:gd name="T3" fmla="*/ 0 h 26"/>
                <a:gd name="T4" fmla="*/ 0 w 20"/>
                <a:gd name="T5" fmla="*/ 14 h 26"/>
                <a:gd name="T6" fmla="*/ 0 w 20"/>
                <a:gd name="T7" fmla="*/ 14 h 26"/>
                <a:gd name="T8" fmla="*/ 0 w 20"/>
                <a:gd name="T9" fmla="*/ 14 h 26"/>
                <a:gd name="T10" fmla="*/ 0 w 20"/>
                <a:gd name="T11" fmla="*/ 14 h 26"/>
                <a:gd name="T12" fmla="*/ 0 w 20"/>
                <a:gd name="T13" fmla="*/ 18 h 26"/>
                <a:gd name="T14" fmla="*/ 2 w 20"/>
                <a:gd name="T15" fmla="*/ 22 h 26"/>
                <a:gd name="T16" fmla="*/ 6 w 20"/>
                <a:gd name="T17" fmla="*/ 24 h 26"/>
                <a:gd name="T18" fmla="*/ 10 w 20"/>
                <a:gd name="T19" fmla="*/ 26 h 26"/>
                <a:gd name="T20" fmla="*/ 10 w 20"/>
                <a:gd name="T21" fmla="*/ 26 h 26"/>
                <a:gd name="T22" fmla="*/ 14 w 20"/>
                <a:gd name="T23" fmla="*/ 24 h 26"/>
                <a:gd name="T24" fmla="*/ 18 w 20"/>
                <a:gd name="T25" fmla="*/ 22 h 26"/>
                <a:gd name="T26" fmla="*/ 20 w 20"/>
                <a:gd name="T27" fmla="*/ 18 h 26"/>
                <a:gd name="T28" fmla="*/ 20 w 20"/>
                <a:gd name="T29" fmla="*/ 14 h 26"/>
                <a:gd name="T30" fmla="*/ 20 w 20"/>
                <a:gd name="T31" fmla="*/ 14 h 26"/>
                <a:gd name="T32" fmla="*/ 20 w 20"/>
                <a:gd name="T3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6">
                  <a:moveTo>
                    <a:pt x="2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4" y="24"/>
                  </a:lnTo>
                  <a:lnTo>
                    <a:pt x="18" y="22"/>
                  </a:lnTo>
                  <a:lnTo>
                    <a:pt x="20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134"/>
            <p:cNvSpPr/>
            <p:nvPr/>
          </p:nvSpPr>
          <p:spPr bwMode="auto">
            <a:xfrm>
              <a:off x="2668" y="2260"/>
              <a:ext cx="10" cy="26"/>
            </a:xfrm>
            <a:custGeom>
              <a:avLst/>
              <a:gdLst>
                <a:gd name="T0" fmla="*/ 10 w 10"/>
                <a:gd name="T1" fmla="*/ 0 h 26"/>
                <a:gd name="T2" fmla="*/ 0 w 10"/>
                <a:gd name="T3" fmla="*/ 0 h 26"/>
                <a:gd name="T4" fmla="*/ 0 w 10"/>
                <a:gd name="T5" fmla="*/ 14 h 26"/>
                <a:gd name="T6" fmla="*/ 0 w 10"/>
                <a:gd name="T7" fmla="*/ 14 h 26"/>
                <a:gd name="T8" fmla="*/ 0 w 10"/>
                <a:gd name="T9" fmla="*/ 14 h 26"/>
                <a:gd name="T10" fmla="*/ 0 w 10"/>
                <a:gd name="T11" fmla="*/ 14 h 26"/>
                <a:gd name="T12" fmla="*/ 0 w 10"/>
                <a:gd name="T13" fmla="*/ 18 h 26"/>
                <a:gd name="T14" fmla="*/ 2 w 10"/>
                <a:gd name="T15" fmla="*/ 22 h 26"/>
                <a:gd name="T16" fmla="*/ 6 w 10"/>
                <a:gd name="T17" fmla="*/ 24 h 26"/>
                <a:gd name="T18" fmla="*/ 10 w 10"/>
                <a:gd name="T19" fmla="*/ 26 h 26"/>
                <a:gd name="T20" fmla="*/ 10 w 10"/>
                <a:gd name="T21" fmla="*/ 14 h 26"/>
                <a:gd name="T22" fmla="*/ 10 w 10"/>
                <a:gd name="T23" fmla="*/ 4 h 26"/>
                <a:gd name="T24" fmla="*/ 10 w 10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26">
                  <a:moveTo>
                    <a:pt x="1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135"/>
            <p:cNvSpPr/>
            <p:nvPr/>
          </p:nvSpPr>
          <p:spPr bwMode="auto">
            <a:xfrm>
              <a:off x="2654" y="2204"/>
              <a:ext cx="46" cy="62"/>
            </a:xfrm>
            <a:custGeom>
              <a:avLst/>
              <a:gdLst>
                <a:gd name="T0" fmla="*/ 0 w 46"/>
                <a:gd name="T1" fmla="*/ 20 h 62"/>
                <a:gd name="T2" fmla="*/ 0 w 46"/>
                <a:gd name="T3" fmla="*/ 38 h 62"/>
                <a:gd name="T4" fmla="*/ 0 w 46"/>
                <a:gd name="T5" fmla="*/ 38 h 62"/>
                <a:gd name="T6" fmla="*/ 4 w 46"/>
                <a:gd name="T7" fmla="*/ 44 h 62"/>
                <a:gd name="T8" fmla="*/ 8 w 46"/>
                <a:gd name="T9" fmla="*/ 52 h 62"/>
                <a:gd name="T10" fmla="*/ 16 w 46"/>
                <a:gd name="T11" fmla="*/ 58 h 62"/>
                <a:gd name="T12" fmla="*/ 20 w 46"/>
                <a:gd name="T13" fmla="*/ 62 h 62"/>
                <a:gd name="T14" fmla="*/ 24 w 46"/>
                <a:gd name="T15" fmla="*/ 62 h 62"/>
                <a:gd name="T16" fmla="*/ 24 w 46"/>
                <a:gd name="T17" fmla="*/ 62 h 62"/>
                <a:gd name="T18" fmla="*/ 28 w 46"/>
                <a:gd name="T19" fmla="*/ 62 h 62"/>
                <a:gd name="T20" fmla="*/ 32 w 46"/>
                <a:gd name="T21" fmla="*/ 58 h 62"/>
                <a:gd name="T22" fmla="*/ 38 w 46"/>
                <a:gd name="T23" fmla="*/ 52 h 62"/>
                <a:gd name="T24" fmla="*/ 44 w 46"/>
                <a:gd name="T25" fmla="*/ 44 h 62"/>
                <a:gd name="T26" fmla="*/ 46 w 46"/>
                <a:gd name="T27" fmla="*/ 38 h 62"/>
                <a:gd name="T28" fmla="*/ 46 w 46"/>
                <a:gd name="T29" fmla="*/ 20 h 62"/>
                <a:gd name="T30" fmla="*/ 46 w 46"/>
                <a:gd name="T31" fmla="*/ 20 h 62"/>
                <a:gd name="T32" fmla="*/ 44 w 46"/>
                <a:gd name="T33" fmla="*/ 12 h 62"/>
                <a:gd name="T34" fmla="*/ 40 w 46"/>
                <a:gd name="T35" fmla="*/ 6 h 62"/>
                <a:gd name="T36" fmla="*/ 32 w 46"/>
                <a:gd name="T37" fmla="*/ 2 h 62"/>
                <a:gd name="T38" fmla="*/ 24 w 46"/>
                <a:gd name="T39" fmla="*/ 0 h 62"/>
                <a:gd name="T40" fmla="*/ 24 w 46"/>
                <a:gd name="T41" fmla="*/ 0 h 62"/>
                <a:gd name="T42" fmla="*/ 16 w 46"/>
                <a:gd name="T43" fmla="*/ 2 h 62"/>
                <a:gd name="T44" fmla="*/ 8 w 46"/>
                <a:gd name="T45" fmla="*/ 6 h 62"/>
                <a:gd name="T46" fmla="*/ 2 w 46"/>
                <a:gd name="T47" fmla="*/ 12 h 62"/>
                <a:gd name="T48" fmla="*/ 0 w 46"/>
                <a:gd name="T49" fmla="*/ 20 h 62"/>
                <a:gd name="T50" fmla="*/ 0 w 46"/>
                <a:gd name="T51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62">
                  <a:moveTo>
                    <a:pt x="0" y="20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16" y="58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8" y="62"/>
                  </a:lnTo>
                  <a:lnTo>
                    <a:pt x="32" y="58"/>
                  </a:lnTo>
                  <a:lnTo>
                    <a:pt x="38" y="52"/>
                  </a:lnTo>
                  <a:lnTo>
                    <a:pt x="44" y="44"/>
                  </a:lnTo>
                  <a:lnTo>
                    <a:pt x="46" y="38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E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136"/>
            <p:cNvSpPr/>
            <p:nvPr/>
          </p:nvSpPr>
          <p:spPr bwMode="auto">
            <a:xfrm>
              <a:off x="2654" y="2204"/>
              <a:ext cx="24" cy="62"/>
            </a:xfrm>
            <a:custGeom>
              <a:avLst/>
              <a:gdLst>
                <a:gd name="T0" fmla="*/ 0 w 24"/>
                <a:gd name="T1" fmla="*/ 20 h 62"/>
                <a:gd name="T2" fmla="*/ 0 w 24"/>
                <a:gd name="T3" fmla="*/ 38 h 62"/>
                <a:gd name="T4" fmla="*/ 0 w 24"/>
                <a:gd name="T5" fmla="*/ 38 h 62"/>
                <a:gd name="T6" fmla="*/ 4 w 24"/>
                <a:gd name="T7" fmla="*/ 44 h 62"/>
                <a:gd name="T8" fmla="*/ 8 w 24"/>
                <a:gd name="T9" fmla="*/ 52 h 62"/>
                <a:gd name="T10" fmla="*/ 16 w 24"/>
                <a:gd name="T11" fmla="*/ 58 h 62"/>
                <a:gd name="T12" fmla="*/ 20 w 24"/>
                <a:gd name="T13" fmla="*/ 62 h 62"/>
                <a:gd name="T14" fmla="*/ 24 w 24"/>
                <a:gd name="T15" fmla="*/ 62 h 62"/>
                <a:gd name="T16" fmla="*/ 24 w 24"/>
                <a:gd name="T17" fmla="*/ 0 h 62"/>
                <a:gd name="T18" fmla="*/ 24 w 24"/>
                <a:gd name="T19" fmla="*/ 0 h 62"/>
                <a:gd name="T20" fmla="*/ 24 w 24"/>
                <a:gd name="T21" fmla="*/ 0 h 62"/>
                <a:gd name="T22" fmla="*/ 16 w 24"/>
                <a:gd name="T23" fmla="*/ 2 h 62"/>
                <a:gd name="T24" fmla="*/ 8 w 24"/>
                <a:gd name="T25" fmla="*/ 6 h 62"/>
                <a:gd name="T26" fmla="*/ 2 w 24"/>
                <a:gd name="T27" fmla="*/ 12 h 62"/>
                <a:gd name="T28" fmla="*/ 0 w 24"/>
                <a:gd name="T29" fmla="*/ 20 h 62"/>
                <a:gd name="T30" fmla="*/ 0 w 24"/>
                <a:gd name="T31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62">
                  <a:moveTo>
                    <a:pt x="0" y="20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16" y="58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1D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137"/>
            <p:cNvSpPr/>
            <p:nvPr/>
          </p:nvSpPr>
          <p:spPr bwMode="auto">
            <a:xfrm>
              <a:off x="2654" y="2202"/>
              <a:ext cx="46" cy="26"/>
            </a:xfrm>
            <a:custGeom>
              <a:avLst/>
              <a:gdLst>
                <a:gd name="T0" fmla="*/ 24 w 46"/>
                <a:gd name="T1" fmla="*/ 26 h 26"/>
                <a:gd name="T2" fmla="*/ 24 w 46"/>
                <a:gd name="T3" fmla="*/ 14 h 26"/>
                <a:gd name="T4" fmla="*/ 24 w 46"/>
                <a:gd name="T5" fmla="*/ 26 h 26"/>
                <a:gd name="T6" fmla="*/ 24 w 46"/>
                <a:gd name="T7" fmla="*/ 26 h 26"/>
                <a:gd name="T8" fmla="*/ 30 w 46"/>
                <a:gd name="T9" fmla="*/ 26 h 26"/>
                <a:gd name="T10" fmla="*/ 30 w 46"/>
                <a:gd name="T11" fmla="*/ 26 h 26"/>
                <a:gd name="T12" fmla="*/ 30 w 46"/>
                <a:gd name="T13" fmla="*/ 20 h 26"/>
                <a:gd name="T14" fmla="*/ 30 w 46"/>
                <a:gd name="T15" fmla="*/ 20 h 26"/>
                <a:gd name="T16" fmla="*/ 32 w 46"/>
                <a:gd name="T17" fmla="*/ 26 h 26"/>
                <a:gd name="T18" fmla="*/ 32 w 46"/>
                <a:gd name="T19" fmla="*/ 26 h 26"/>
                <a:gd name="T20" fmla="*/ 34 w 46"/>
                <a:gd name="T21" fmla="*/ 26 h 26"/>
                <a:gd name="T22" fmla="*/ 34 w 46"/>
                <a:gd name="T23" fmla="*/ 26 h 26"/>
                <a:gd name="T24" fmla="*/ 36 w 46"/>
                <a:gd name="T25" fmla="*/ 24 h 26"/>
                <a:gd name="T26" fmla="*/ 36 w 46"/>
                <a:gd name="T27" fmla="*/ 24 h 26"/>
                <a:gd name="T28" fmla="*/ 38 w 46"/>
                <a:gd name="T29" fmla="*/ 26 h 26"/>
                <a:gd name="T30" fmla="*/ 38 w 46"/>
                <a:gd name="T31" fmla="*/ 26 h 26"/>
                <a:gd name="T32" fmla="*/ 46 w 46"/>
                <a:gd name="T33" fmla="*/ 26 h 26"/>
                <a:gd name="T34" fmla="*/ 46 w 46"/>
                <a:gd name="T35" fmla="*/ 26 h 26"/>
                <a:gd name="T36" fmla="*/ 46 w 46"/>
                <a:gd name="T37" fmla="*/ 20 h 26"/>
                <a:gd name="T38" fmla="*/ 46 w 46"/>
                <a:gd name="T39" fmla="*/ 14 h 26"/>
                <a:gd name="T40" fmla="*/ 44 w 46"/>
                <a:gd name="T41" fmla="*/ 10 h 26"/>
                <a:gd name="T42" fmla="*/ 40 w 46"/>
                <a:gd name="T43" fmla="*/ 6 h 26"/>
                <a:gd name="T44" fmla="*/ 32 w 46"/>
                <a:gd name="T45" fmla="*/ 2 h 26"/>
                <a:gd name="T46" fmla="*/ 24 w 46"/>
                <a:gd name="T47" fmla="*/ 0 h 26"/>
                <a:gd name="T48" fmla="*/ 24 w 46"/>
                <a:gd name="T49" fmla="*/ 0 h 26"/>
                <a:gd name="T50" fmla="*/ 24 w 46"/>
                <a:gd name="T51" fmla="*/ 0 h 26"/>
                <a:gd name="T52" fmla="*/ 14 w 46"/>
                <a:gd name="T53" fmla="*/ 2 h 26"/>
                <a:gd name="T54" fmla="*/ 6 w 46"/>
                <a:gd name="T55" fmla="*/ 6 h 26"/>
                <a:gd name="T56" fmla="*/ 4 w 46"/>
                <a:gd name="T57" fmla="*/ 10 h 26"/>
                <a:gd name="T58" fmla="*/ 2 w 46"/>
                <a:gd name="T59" fmla="*/ 14 h 26"/>
                <a:gd name="T60" fmla="*/ 0 w 46"/>
                <a:gd name="T61" fmla="*/ 20 h 26"/>
                <a:gd name="T62" fmla="*/ 0 w 46"/>
                <a:gd name="T63" fmla="*/ 26 h 26"/>
                <a:gd name="T64" fmla="*/ 0 w 46"/>
                <a:gd name="T65" fmla="*/ 26 h 26"/>
                <a:gd name="T66" fmla="*/ 24 w 46"/>
                <a:gd name="T67" fmla="*/ 26 h 26"/>
                <a:gd name="T68" fmla="*/ 24 w 46"/>
                <a:gd name="T6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26">
                  <a:moveTo>
                    <a:pt x="24" y="26"/>
                  </a:moveTo>
                  <a:lnTo>
                    <a:pt x="24" y="1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46" y="20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4" y="26"/>
                  </a:lnTo>
                  <a:lnTo>
                    <a:pt x="24" y="2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138"/>
            <p:cNvSpPr/>
            <p:nvPr/>
          </p:nvSpPr>
          <p:spPr bwMode="auto">
            <a:xfrm>
              <a:off x="2654" y="2202"/>
              <a:ext cx="24" cy="26"/>
            </a:xfrm>
            <a:custGeom>
              <a:avLst/>
              <a:gdLst>
                <a:gd name="T0" fmla="*/ 24 w 24"/>
                <a:gd name="T1" fmla="*/ 26 h 26"/>
                <a:gd name="T2" fmla="*/ 24 w 24"/>
                <a:gd name="T3" fmla="*/ 14 h 26"/>
                <a:gd name="T4" fmla="*/ 24 w 24"/>
                <a:gd name="T5" fmla="*/ 26 h 26"/>
                <a:gd name="T6" fmla="*/ 24 w 24"/>
                <a:gd name="T7" fmla="*/ 26 h 26"/>
                <a:gd name="T8" fmla="*/ 24 w 24"/>
                <a:gd name="T9" fmla="*/ 0 h 26"/>
                <a:gd name="T10" fmla="*/ 24 w 24"/>
                <a:gd name="T11" fmla="*/ 0 h 26"/>
                <a:gd name="T12" fmla="*/ 24 w 24"/>
                <a:gd name="T13" fmla="*/ 0 h 26"/>
                <a:gd name="T14" fmla="*/ 24 w 24"/>
                <a:gd name="T15" fmla="*/ 0 h 26"/>
                <a:gd name="T16" fmla="*/ 14 w 24"/>
                <a:gd name="T17" fmla="*/ 2 h 26"/>
                <a:gd name="T18" fmla="*/ 6 w 24"/>
                <a:gd name="T19" fmla="*/ 6 h 26"/>
                <a:gd name="T20" fmla="*/ 4 w 24"/>
                <a:gd name="T21" fmla="*/ 10 h 26"/>
                <a:gd name="T22" fmla="*/ 2 w 24"/>
                <a:gd name="T23" fmla="*/ 14 h 26"/>
                <a:gd name="T24" fmla="*/ 0 w 24"/>
                <a:gd name="T25" fmla="*/ 20 h 26"/>
                <a:gd name="T26" fmla="*/ 0 w 24"/>
                <a:gd name="T27" fmla="*/ 26 h 26"/>
                <a:gd name="T28" fmla="*/ 0 w 24"/>
                <a:gd name="T29" fmla="*/ 26 h 26"/>
                <a:gd name="T30" fmla="*/ 24 w 24"/>
                <a:gd name="T31" fmla="*/ 26 h 26"/>
                <a:gd name="T32" fmla="*/ 24 w 24"/>
                <a:gd name="T3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6">
                  <a:moveTo>
                    <a:pt x="24" y="26"/>
                  </a:moveTo>
                  <a:lnTo>
                    <a:pt x="24" y="1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4" y="26"/>
                  </a:lnTo>
                  <a:lnTo>
                    <a:pt x="24" y="26"/>
                  </a:lnTo>
                  <a:close/>
                </a:path>
              </a:pathLst>
            </a:custGeom>
            <a:solidFill>
              <a:srgbClr val="0D09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139"/>
            <p:cNvSpPr/>
            <p:nvPr/>
          </p:nvSpPr>
          <p:spPr bwMode="auto">
            <a:xfrm>
              <a:off x="2648" y="2200"/>
              <a:ext cx="58" cy="60"/>
            </a:xfrm>
            <a:custGeom>
              <a:avLst/>
              <a:gdLst>
                <a:gd name="T0" fmla="*/ 24 w 58"/>
                <a:gd name="T1" fmla="*/ 54 h 60"/>
                <a:gd name="T2" fmla="*/ 20 w 58"/>
                <a:gd name="T3" fmla="*/ 56 h 60"/>
                <a:gd name="T4" fmla="*/ 16 w 58"/>
                <a:gd name="T5" fmla="*/ 54 h 60"/>
                <a:gd name="T6" fmla="*/ 12 w 58"/>
                <a:gd name="T7" fmla="*/ 52 h 60"/>
                <a:gd name="T8" fmla="*/ 6 w 58"/>
                <a:gd name="T9" fmla="*/ 42 h 60"/>
                <a:gd name="T10" fmla="*/ 6 w 58"/>
                <a:gd name="T11" fmla="*/ 28 h 60"/>
                <a:gd name="T12" fmla="*/ 6 w 58"/>
                <a:gd name="T13" fmla="*/ 22 h 60"/>
                <a:gd name="T14" fmla="*/ 14 w 58"/>
                <a:gd name="T15" fmla="*/ 8 h 60"/>
                <a:gd name="T16" fmla="*/ 20 w 58"/>
                <a:gd name="T17" fmla="*/ 4 h 60"/>
                <a:gd name="T18" fmla="*/ 30 w 58"/>
                <a:gd name="T19" fmla="*/ 2 h 60"/>
                <a:gd name="T20" fmla="*/ 46 w 58"/>
                <a:gd name="T21" fmla="*/ 8 h 60"/>
                <a:gd name="T22" fmla="*/ 50 w 58"/>
                <a:gd name="T23" fmla="*/ 14 h 60"/>
                <a:gd name="T24" fmla="*/ 52 w 58"/>
                <a:gd name="T25" fmla="*/ 32 h 60"/>
                <a:gd name="T26" fmla="*/ 52 w 58"/>
                <a:gd name="T27" fmla="*/ 42 h 60"/>
                <a:gd name="T28" fmla="*/ 54 w 58"/>
                <a:gd name="T29" fmla="*/ 42 h 60"/>
                <a:gd name="T30" fmla="*/ 58 w 58"/>
                <a:gd name="T31" fmla="*/ 38 h 60"/>
                <a:gd name="T32" fmla="*/ 58 w 58"/>
                <a:gd name="T33" fmla="*/ 34 h 60"/>
                <a:gd name="T34" fmla="*/ 56 w 58"/>
                <a:gd name="T35" fmla="*/ 28 h 60"/>
                <a:gd name="T36" fmla="*/ 56 w 58"/>
                <a:gd name="T37" fmla="*/ 22 h 60"/>
                <a:gd name="T38" fmla="*/ 48 w 58"/>
                <a:gd name="T39" fmla="*/ 6 h 60"/>
                <a:gd name="T40" fmla="*/ 40 w 58"/>
                <a:gd name="T41" fmla="*/ 0 h 60"/>
                <a:gd name="T42" fmla="*/ 30 w 58"/>
                <a:gd name="T43" fmla="*/ 0 h 60"/>
                <a:gd name="T44" fmla="*/ 10 w 58"/>
                <a:gd name="T45" fmla="*/ 6 h 60"/>
                <a:gd name="T46" fmla="*/ 6 w 58"/>
                <a:gd name="T47" fmla="*/ 14 h 60"/>
                <a:gd name="T48" fmla="*/ 4 w 58"/>
                <a:gd name="T49" fmla="*/ 28 h 60"/>
                <a:gd name="T50" fmla="*/ 2 w 58"/>
                <a:gd name="T51" fmla="*/ 30 h 60"/>
                <a:gd name="T52" fmla="*/ 0 w 58"/>
                <a:gd name="T53" fmla="*/ 38 h 60"/>
                <a:gd name="T54" fmla="*/ 2 w 58"/>
                <a:gd name="T55" fmla="*/ 42 h 60"/>
                <a:gd name="T56" fmla="*/ 6 w 58"/>
                <a:gd name="T57" fmla="*/ 42 h 60"/>
                <a:gd name="T58" fmla="*/ 10 w 58"/>
                <a:gd name="T59" fmla="*/ 52 h 60"/>
                <a:gd name="T60" fmla="*/ 14 w 58"/>
                <a:gd name="T61" fmla="*/ 56 h 60"/>
                <a:gd name="T62" fmla="*/ 20 w 58"/>
                <a:gd name="T63" fmla="*/ 58 h 60"/>
                <a:gd name="T64" fmla="*/ 28 w 58"/>
                <a:gd name="T65" fmla="*/ 60 h 60"/>
                <a:gd name="T66" fmla="*/ 28 w 58"/>
                <a:gd name="T67" fmla="*/ 58 h 60"/>
                <a:gd name="T68" fmla="*/ 30 w 58"/>
                <a:gd name="T69" fmla="*/ 58 h 60"/>
                <a:gd name="T70" fmla="*/ 28 w 58"/>
                <a:gd name="T71" fmla="*/ 56 h 60"/>
                <a:gd name="T72" fmla="*/ 28 w 58"/>
                <a:gd name="T73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" h="60">
                  <a:moveTo>
                    <a:pt x="28" y="54"/>
                  </a:moveTo>
                  <a:lnTo>
                    <a:pt x="24" y="54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16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6" y="32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4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8" y="4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50" y="14"/>
                  </a:lnTo>
                  <a:lnTo>
                    <a:pt x="52" y="22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2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8" y="42"/>
                  </a:lnTo>
                  <a:lnTo>
                    <a:pt x="58" y="38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54" y="14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4" y="60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30" y="58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8" y="54"/>
                  </a:lnTo>
                  <a:close/>
                </a:path>
              </a:pathLst>
            </a:custGeom>
            <a:solidFill>
              <a:srgbClr val="ED3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140"/>
            <p:cNvSpPr/>
            <p:nvPr/>
          </p:nvSpPr>
          <p:spPr bwMode="auto">
            <a:xfrm>
              <a:off x="2648" y="2200"/>
              <a:ext cx="30" cy="60"/>
            </a:xfrm>
            <a:custGeom>
              <a:avLst/>
              <a:gdLst>
                <a:gd name="T0" fmla="*/ 28 w 30"/>
                <a:gd name="T1" fmla="*/ 54 h 60"/>
                <a:gd name="T2" fmla="*/ 24 w 30"/>
                <a:gd name="T3" fmla="*/ 54 h 60"/>
                <a:gd name="T4" fmla="*/ 24 w 30"/>
                <a:gd name="T5" fmla="*/ 54 h 60"/>
                <a:gd name="T6" fmla="*/ 20 w 30"/>
                <a:gd name="T7" fmla="*/ 56 h 60"/>
                <a:gd name="T8" fmla="*/ 20 w 30"/>
                <a:gd name="T9" fmla="*/ 56 h 60"/>
                <a:gd name="T10" fmla="*/ 16 w 30"/>
                <a:gd name="T11" fmla="*/ 54 h 60"/>
                <a:gd name="T12" fmla="*/ 12 w 30"/>
                <a:gd name="T13" fmla="*/ 52 h 60"/>
                <a:gd name="T14" fmla="*/ 12 w 30"/>
                <a:gd name="T15" fmla="*/ 52 h 60"/>
                <a:gd name="T16" fmla="*/ 8 w 30"/>
                <a:gd name="T17" fmla="*/ 48 h 60"/>
                <a:gd name="T18" fmla="*/ 6 w 30"/>
                <a:gd name="T19" fmla="*/ 42 h 60"/>
                <a:gd name="T20" fmla="*/ 6 w 30"/>
                <a:gd name="T21" fmla="*/ 32 h 60"/>
                <a:gd name="T22" fmla="*/ 6 w 30"/>
                <a:gd name="T23" fmla="*/ 28 h 60"/>
                <a:gd name="T24" fmla="*/ 6 w 30"/>
                <a:gd name="T25" fmla="*/ 22 h 60"/>
                <a:gd name="T26" fmla="*/ 6 w 30"/>
                <a:gd name="T27" fmla="*/ 22 h 60"/>
                <a:gd name="T28" fmla="*/ 8 w 30"/>
                <a:gd name="T29" fmla="*/ 14 h 60"/>
                <a:gd name="T30" fmla="*/ 14 w 30"/>
                <a:gd name="T31" fmla="*/ 8 h 60"/>
                <a:gd name="T32" fmla="*/ 14 w 30"/>
                <a:gd name="T33" fmla="*/ 8 h 60"/>
                <a:gd name="T34" fmla="*/ 20 w 30"/>
                <a:gd name="T35" fmla="*/ 4 h 60"/>
                <a:gd name="T36" fmla="*/ 30 w 30"/>
                <a:gd name="T37" fmla="*/ 2 h 60"/>
                <a:gd name="T38" fmla="*/ 30 w 30"/>
                <a:gd name="T39" fmla="*/ 0 h 60"/>
                <a:gd name="T40" fmla="*/ 30 w 30"/>
                <a:gd name="T41" fmla="*/ 0 h 60"/>
                <a:gd name="T42" fmla="*/ 20 w 30"/>
                <a:gd name="T43" fmla="*/ 0 h 60"/>
                <a:gd name="T44" fmla="*/ 10 w 30"/>
                <a:gd name="T45" fmla="*/ 6 h 60"/>
                <a:gd name="T46" fmla="*/ 10 w 30"/>
                <a:gd name="T47" fmla="*/ 6 h 60"/>
                <a:gd name="T48" fmla="*/ 6 w 30"/>
                <a:gd name="T49" fmla="*/ 14 h 60"/>
                <a:gd name="T50" fmla="*/ 4 w 30"/>
                <a:gd name="T51" fmla="*/ 22 h 60"/>
                <a:gd name="T52" fmla="*/ 4 w 30"/>
                <a:gd name="T53" fmla="*/ 28 h 60"/>
                <a:gd name="T54" fmla="*/ 4 w 30"/>
                <a:gd name="T55" fmla="*/ 28 h 60"/>
                <a:gd name="T56" fmla="*/ 2 w 30"/>
                <a:gd name="T57" fmla="*/ 30 h 60"/>
                <a:gd name="T58" fmla="*/ 0 w 30"/>
                <a:gd name="T59" fmla="*/ 34 h 60"/>
                <a:gd name="T60" fmla="*/ 0 w 30"/>
                <a:gd name="T61" fmla="*/ 38 h 60"/>
                <a:gd name="T62" fmla="*/ 0 w 30"/>
                <a:gd name="T63" fmla="*/ 38 h 60"/>
                <a:gd name="T64" fmla="*/ 2 w 30"/>
                <a:gd name="T65" fmla="*/ 42 h 60"/>
                <a:gd name="T66" fmla="*/ 6 w 30"/>
                <a:gd name="T67" fmla="*/ 42 h 60"/>
                <a:gd name="T68" fmla="*/ 6 w 30"/>
                <a:gd name="T69" fmla="*/ 42 h 60"/>
                <a:gd name="T70" fmla="*/ 6 w 30"/>
                <a:gd name="T71" fmla="*/ 48 h 60"/>
                <a:gd name="T72" fmla="*/ 10 w 30"/>
                <a:gd name="T73" fmla="*/ 52 h 60"/>
                <a:gd name="T74" fmla="*/ 10 w 30"/>
                <a:gd name="T75" fmla="*/ 52 h 60"/>
                <a:gd name="T76" fmla="*/ 14 w 30"/>
                <a:gd name="T77" fmla="*/ 56 h 60"/>
                <a:gd name="T78" fmla="*/ 20 w 30"/>
                <a:gd name="T79" fmla="*/ 58 h 60"/>
                <a:gd name="T80" fmla="*/ 20 w 30"/>
                <a:gd name="T81" fmla="*/ 58 h 60"/>
                <a:gd name="T82" fmla="*/ 24 w 30"/>
                <a:gd name="T83" fmla="*/ 60 h 60"/>
                <a:gd name="T84" fmla="*/ 28 w 30"/>
                <a:gd name="T85" fmla="*/ 60 h 60"/>
                <a:gd name="T86" fmla="*/ 28 w 30"/>
                <a:gd name="T87" fmla="*/ 60 h 60"/>
                <a:gd name="T88" fmla="*/ 30 w 30"/>
                <a:gd name="T89" fmla="*/ 58 h 60"/>
                <a:gd name="T90" fmla="*/ 30 w 30"/>
                <a:gd name="T91" fmla="*/ 56 h 60"/>
                <a:gd name="T92" fmla="*/ 30 w 30"/>
                <a:gd name="T93" fmla="*/ 56 h 60"/>
                <a:gd name="T94" fmla="*/ 28 w 30"/>
                <a:gd name="T95" fmla="*/ 54 h 60"/>
                <a:gd name="T96" fmla="*/ 28 w 30"/>
                <a:gd name="T9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" h="60">
                  <a:moveTo>
                    <a:pt x="28" y="54"/>
                  </a:moveTo>
                  <a:lnTo>
                    <a:pt x="24" y="54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16" y="54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6" y="32"/>
                  </a:lnTo>
                  <a:lnTo>
                    <a:pt x="6" y="2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4"/>
                  </a:lnTo>
                  <a:lnTo>
                    <a:pt x="30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6" y="14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4" y="60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8" y="54"/>
                  </a:lnTo>
                  <a:lnTo>
                    <a:pt x="28" y="54"/>
                  </a:lnTo>
                  <a:close/>
                </a:path>
              </a:pathLst>
            </a:custGeom>
            <a:solidFill>
              <a:srgbClr val="D62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39" name="Picture 3141"/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" y="2188"/>
              <a:ext cx="144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Rectangle 3142"/>
            <p:cNvSpPr>
              <a:spLocks noChangeArrowheads="1"/>
            </p:cNvSpPr>
            <p:nvPr/>
          </p:nvSpPr>
          <p:spPr bwMode="auto">
            <a:xfrm>
              <a:off x="2870" y="2188"/>
              <a:ext cx="128" cy="126"/>
            </a:xfrm>
            <a:prstGeom prst="rect">
              <a:avLst/>
            </a:prstGeom>
            <a:solidFill>
              <a:srgbClr val="42A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143"/>
            <p:cNvSpPr/>
            <p:nvPr/>
          </p:nvSpPr>
          <p:spPr bwMode="auto">
            <a:xfrm>
              <a:off x="2956" y="2228"/>
              <a:ext cx="4" cy="14"/>
            </a:xfrm>
            <a:custGeom>
              <a:avLst/>
              <a:gdLst>
                <a:gd name="T0" fmla="*/ 0 w 4"/>
                <a:gd name="T1" fmla="*/ 14 h 14"/>
                <a:gd name="T2" fmla="*/ 0 w 4"/>
                <a:gd name="T3" fmla="*/ 14 h 14"/>
                <a:gd name="T4" fmla="*/ 0 w 4"/>
                <a:gd name="T5" fmla="*/ 0 h 14"/>
                <a:gd name="T6" fmla="*/ 0 w 4"/>
                <a:gd name="T7" fmla="*/ 0 h 14"/>
                <a:gd name="T8" fmla="*/ 2 w 4"/>
                <a:gd name="T9" fmla="*/ 2 h 14"/>
                <a:gd name="T10" fmla="*/ 4 w 4"/>
                <a:gd name="T11" fmla="*/ 4 h 14"/>
                <a:gd name="T12" fmla="*/ 4 w 4"/>
                <a:gd name="T13" fmla="*/ 4 h 14"/>
                <a:gd name="T14" fmla="*/ 2 w 4"/>
                <a:gd name="T15" fmla="*/ 8 h 14"/>
                <a:gd name="T16" fmla="*/ 0 w 4"/>
                <a:gd name="T17" fmla="*/ 14 h 14"/>
                <a:gd name="T18" fmla="*/ 0 w 4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144"/>
            <p:cNvSpPr/>
            <p:nvPr/>
          </p:nvSpPr>
          <p:spPr bwMode="auto">
            <a:xfrm>
              <a:off x="2908" y="2228"/>
              <a:ext cx="2" cy="14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2 w 2"/>
                <a:gd name="T5" fmla="*/ 0 h 14"/>
                <a:gd name="T6" fmla="*/ 2 w 2"/>
                <a:gd name="T7" fmla="*/ 0 h 14"/>
                <a:gd name="T8" fmla="*/ 0 w 2"/>
                <a:gd name="T9" fmla="*/ 2 h 14"/>
                <a:gd name="T10" fmla="*/ 0 w 2"/>
                <a:gd name="T11" fmla="*/ 4 h 14"/>
                <a:gd name="T12" fmla="*/ 0 w 2"/>
                <a:gd name="T13" fmla="*/ 4 h 14"/>
                <a:gd name="T14" fmla="*/ 0 w 2"/>
                <a:gd name="T15" fmla="*/ 8 h 14"/>
                <a:gd name="T16" fmla="*/ 2 w 2"/>
                <a:gd name="T17" fmla="*/ 14 h 14"/>
                <a:gd name="T18" fmla="*/ 2 w 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145"/>
            <p:cNvSpPr/>
            <p:nvPr/>
          </p:nvSpPr>
          <p:spPr bwMode="auto">
            <a:xfrm>
              <a:off x="2888" y="2274"/>
              <a:ext cx="92" cy="40"/>
            </a:xfrm>
            <a:custGeom>
              <a:avLst/>
              <a:gdLst>
                <a:gd name="T0" fmla="*/ 46 w 92"/>
                <a:gd name="T1" fmla="*/ 0 h 40"/>
                <a:gd name="T2" fmla="*/ 46 w 92"/>
                <a:gd name="T3" fmla="*/ 0 h 40"/>
                <a:gd name="T4" fmla="*/ 56 w 92"/>
                <a:gd name="T5" fmla="*/ 0 h 40"/>
                <a:gd name="T6" fmla="*/ 56 w 92"/>
                <a:gd name="T7" fmla="*/ 0 h 40"/>
                <a:gd name="T8" fmla="*/ 70 w 92"/>
                <a:gd name="T9" fmla="*/ 4 h 40"/>
                <a:gd name="T10" fmla="*/ 82 w 92"/>
                <a:gd name="T11" fmla="*/ 8 h 40"/>
                <a:gd name="T12" fmla="*/ 88 w 92"/>
                <a:gd name="T13" fmla="*/ 10 h 40"/>
                <a:gd name="T14" fmla="*/ 90 w 92"/>
                <a:gd name="T15" fmla="*/ 12 h 40"/>
                <a:gd name="T16" fmla="*/ 92 w 92"/>
                <a:gd name="T17" fmla="*/ 16 h 40"/>
                <a:gd name="T18" fmla="*/ 92 w 92"/>
                <a:gd name="T19" fmla="*/ 16 h 40"/>
                <a:gd name="T20" fmla="*/ 92 w 92"/>
                <a:gd name="T21" fmla="*/ 40 h 40"/>
                <a:gd name="T22" fmla="*/ 92 w 92"/>
                <a:gd name="T23" fmla="*/ 40 h 40"/>
                <a:gd name="T24" fmla="*/ 0 w 92"/>
                <a:gd name="T25" fmla="*/ 40 h 40"/>
                <a:gd name="T26" fmla="*/ 0 w 92"/>
                <a:gd name="T27" fmla="*/ 40 h 40"/>
                <a:gd name="T28" fmla="*/ 0 w 92"/>
                <a:gd name="T29" fmla="*/ 16 h 40"/>
                <a:gd name="T30" fmla="*/ 0 w 92"/>
                <a:gd name="T31" fmla="*/ 16 h 40"/>
                <a:gd name="T32" fmla="*/ 0 w 92"/>
                <a:gd name="T33" fmla="*/ 12 h 40"/>
                <a:gd name="T34" fmla="*/ 2 w 92"/>
                <a:gd name="T35" fmla="*/ 10 h 40"/>
                <a:gd name="T36" fmla="*/ 10 w 92"/>
                <a:gd name="T37" fmla="*/ 8 h 40"/>
                <a:gd name="T38" fmla="*/ 20 w 92"/>
                <a:gd name="T39" fmla="*/ 4 h 40"/>
                <a:gd name="T40" fmla="*/ 34 w 92"/>
                <a:gd name="T41" fmla="*/ 0 h 40"/>
                <a:gd name="T42" fmla="*/ 46 w 9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40">
                  <a:moveTo>
                    <a:pt x="46" y="0"/>
                  </a:moveTo>
                  <a:lnTo>
                    <a:pt x="4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0" y="4"/>
                  </a:lnTo>
                  <a:lnTo>
                    <a:pt x="82" y="8"/>
                  </a:lnTo>
                  <a:lnTo>
                    <a:pt x="88" y="10"/>
                  </a:lnTo>
                  <a:lnTo>
                    <a:pt x="90" y="12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10" y="8"/>
                  </a:lnTo>
                  <a:lnTo>
                    <a:pt x="20" y="4"/>
                  </a:lnTo>
                  <a:lnTo>
                    <a:pt x="34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752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146"/>
            <p:cNvSpPr/>
            <p:nvPr/>
          </p:nvSpPr>
          <p:spPr bwMode="auto">
            <a:xfrm>
              <a:off x="2888" y="2274"/>
              <a:ext cx="46" cy="40"/>
            </a:xfrm>
            <a:custGeom>
              <a:avLst/>
              <a:gdLst>
                <a:gd name="T0" fmla="*/ 46 w 46"/>
                <a:gd name="T1" fmla="*/ 40 h 40"/>
                <a:gd name="T2" fmla="*/ 0 w 46"/>
                <a:gd name="T3" fmla="*/ 40 h 40"/>
                <a:gd name="T4" fmla="*/ 0 w 46"/>
                <a:gd name="T5" fmla="*/ 40 h 40"/>
                <a:gd name="T6" fmla="*/ 0 w 46"/>
                <a:gd name="T7" fmla="*/ 16 h 40"/>
                <a:gd name="T8" fmla="*/ 0 w 46"/>
                <a:gd name="T9" fmla="*/ 16 h 40"/>
                <a:gd name="T10" fmla="*/ 0 w 46"/>
                <a:gd name="T11" fmla="*/ 12 h 40"/>
                <a:gd name="T12" fmla="*/ 2 w 46"/>
                <a:gd name="T13" fmla="*/ 10 h 40"/>
                <a:gd name="T14" fmla="*/ 10 w 46"/>
                <a:gd name="T15" fmla="*/ 8 h 40"/>
                <a:gd name="T16" fmla="*/ 20 w 46"/>
                <a:gd name="T17" fmla="*/ 4 h 40"/>
                <a:gd name="T18" fmla="*/ 34 w 46"/>
                <a:gd name="T19" fmla="*/ 0 h 40"/>
                <a:gd name="T20" fmla="*/ 46 w 46"/>
                <a:gd name="T21" fmla="*/ 0 h 40"/>
                <a:gd name="T22" fmla="*/ 46 w 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0">
                  <a:moveTo>
                    <a:pt x="46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10"/>
                  </a:lnTo>
                  <a:lnTo>
                    <a:pt x="10" y="8"/>
                  </a:lnTo>
                  <a:lnTo>
                    <a:pt x="20" y="4"/>
                  </a:lnTo>
                  <a:lnTo>
                    <a:pt x="34" y="0"/>
                  </a:lnTo>
                  <a:lnTo>
                    <a:pt x="46" y="0"/>
                  </a:lnTo>
                  <a:lnTo>
                    <a:pt x="46" y="40"/>
                  </a:lnTo>
                  <a:close/>
                </a:path>
              </a:pathLst>
            </a:custGeom>
            <a:solidFill>
              <a:srgbClr val="4F1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147"/>
            <p:cNvSpPr/>
            <p:nvPr/>
          </p:nvSpPr>
          <p:spPr bwMode="auto">
            <a:xfrm>
              <a:off x="2926" y="2278"/>
              <a:ext cx="16" cy="36"/>
            </a:xfrm>
            <a:custGeom>
              <a:avLst/>
              <a:gdLst>
                <a:gd name="T0" fmla="*/ 16 w 16"/>
                <a:gd name="T1" fmla="*/ 36 h 36"/>
                <a:gd name="T2" fmla="*/ 0 w 16"/>
                <a:gd name="T3" fmla="*/ 36 h 36"/>
                <a:gd name="T4" fmla="*/ 4 w 16"/>
                <a:gd name="T5" fmla="*/ 10 h 36"/>
                <a:gd name="T6" fmla="*/ 4 w 16"/>
                <a:gd name="T7" fmla="*/ 10 h 36"/>
                <a:gd name="T8" fmla="*/ 2 w 16"/>
                <a:gd name="T9" fmla="*/ 10 h 36"/>
                <a:gd name="T10" fmla="*/ 2 w 16"/>
                <a:gd name="T11" fmla="*/ 8 h 36"/>
                <a:gd name="T12" fmla="*/ 2 w 16"/>
                <a:gd name="T13" fmla="*/ 4 h 36"/>
                <a:gd name="T14" fmla="*/ 2 w 16"/>
                <a:gd name="T15" fmla="*/ 4 h 36"/>
                <a:gd name="T16" fmla="*/ 2 w 16"/>
                <a:gd name="T17" fmla="*/ 2 h 36"/>
                <a:gd name="T18" fmla="*/ 4 w 16"/>
                <a:gd name="T19" fmla="*/ 0 h 36"/>
                <a:gd name="T20" fmla="*/ 8 w 16"/>
                <a:gd name="T21" fmla="*/ 0 h 36"/>
                <a:gd name="T22" fmla="*/ 10 w 16"/>
                <a:gd name="T23" fmla="*/ 0 h 36"/>
                <a:gd name="T24" fmla="*/ 10 w 16"/>
                <a:gd name="T25" fmla="*/ 0 h 36"/>
                <a:gd name="T26" fmla="*/ 12 w 16"/>
                <a:gd name="T27" fmla="*/ 2 h 36"/>
                <a:gd name="T28" fmla="*/ 14 w 16"/>
                <a:gd name="T29" fmla="*/ 4 h 36"/>
                <a:gd name="T30" fmla="*/ 12 w 16"/>
                <a:gd name="T31" fmla="*/ 8 h 36"/>
                <a:gd name="T32" fmla="*/ 12 w 16"/>
                <a:gd name="T33" fmla="*/ 8 h 36"/>
                <a:gd name="T34" fmla="*/ 12 w 16"/>
                <a:gd name="T35" fmla="*/ 10 h 36"/>
                <a:gd name="T36" fmla="*/ 10 w 16"/>
                <a:gd name="T37" fmla="*/ 10 h 36"/>
                <a:gd name="T38" fmla="*/ 16 w 16"/>
                <a:gd name="T3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36">
                  <a:moveTo>
                    <a:pt x="16" y="36"/>
                  </a:moveTo>
                  <a:lnTo>
                    <a:pt x="0" y="3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6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148"/>
            <p:cNvSpPr/>
            <p:nvPr/>
          </p:nvSpPr>
          <p:spPr bwMode="auto">
            <a:xfrm>
              <a:off x="2926" y="2278"/>
              <a:ext cx="8" cy="36"/>
            </a:xfrm>
            <a:custGeom>
              <a:avLst/>
              <a:gdLst>
                <a:gd name="T0" fmla="*/ 8 w 8"/>
                <a:gd name="T1" fmla="*/ 36 h 36"/>
                <a:gd name="T2" fmla="*/ 0 w 8"/>
                <a:gd name="T3" fmla="*/ 36 h 36"/>
                <a:gd name="T4" fmla="*/ 4 w 8"/>
                <a:gd name="T5" fmla="*/ 10 h 36"/>
                <a:gd name="T6" fmla="*/ 4 w 8"/>
                <a:gd name="T7" fmla="*/ 10 h 36"/>
                <a:gd name="T8" fmla="*/ 2 w 8"/>
                <a:gd name="T9" fmla="*/ 10 h 36"/>
                <a:gd name="T10" fmla="*/ 2 w 8"/>
                <a:gd name="T11" fmla="*/ 8 h 36"/>
                <a:gd name="T12" fmla="*/ 2 w 8"/>
                <a:gd name="T13" fmla="*/ 4 h 36"/>
                <a:gd name="T14" fmla="*/ 2 w 8"/>
                <a:gd name="T15" fmla="*/ 4 h 36"/>
                <a:gd name="T16" fmla="*/ 2 w 8"/>
                <a:gd name="T17" fmla="*/ 2 h 36"/>
                <a:gd name="T18" fmla="*/ 4 w 8"/>
                <a:gd name="T19" fmla="*/ 0 h 36"/>
                <a:gd name="T20" fmla="*/ 8 w 8"/>
                <a:gd name="T21" fmla="*/ 0 h 36"/>
                <a:gd name="T22" fmla="*/ 8 w 8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36">
                  <a:moveTo>
                    <a:pt x="8" y="36"/>
                  </a:moveTo>
                  <a:lnTo>
                    <a:pt x="0" y="3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6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149"/>
            <p:cNvSpPr/>
            <p:nvPr/>
          </p:nvSpPr>
          <p:spPr bwMode="auto">
            <a:xfrm>
              <a:off x="2930" y="2276"/>
              <a:ext cx="38" cy="38"/>
            </a:xfrm>
            <a:custGeom>
              <a:avLst/>
              <a:gdLst>
                <a:gd name="T0" fmla="*/ 18 w 38"/>
                <a:gd name="T1" fmla="*/ 0 h 38"/>
                <a:gd name="T2" fmla="*/ 18 w 38"/>
                <a:gd name="T3" fmla="*/ 0 h 38"/>
                <a:gd name="T4" fmla="*/ 28 w 38"/>
                <a:gd name="T5" fmla="*/ 4 h 38"/>
                <a:gd name="T6" fmla="*/ 38 w 38"/>
                <a:gd name="T7" fmla="*/ 6 h 38"/>
                <a:gd name="T8" fmla="*/ 30 w 38"/>
                <a:gd name="T9" fmla="*/ 38 h 38"/>
                <a:gd name="T10" fmla="*/ 0 w 38"/>
                <a:gd name="T11" fmla="*/ 38 h 38"/>
                <a:gd name="T12" fmla="*/ 18 w 38"/>
                <a:gd name="T13" fmla="*/ 0 h 38"/>
                <a:gd name="T14" fmla="*/ 18 w 38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18" y="0"/>
                  </a:moveTo>
                  <a:lnTo>
                    <a:pt x="18" y="0"/>
                  </a:lnTo>
                  <a:lnTo>
                    <a:pt x="28" y="4"/>
                  </a:lnTo>
                  <a:lnTo>
                    <a:pt x="38" y="6"/>
                  </a:lnTo>
                  <a:lnTo>
                    <a:pt x="30" y="38"/>
                  </a:lnTo>
                  <a:lnTo>
                    <a:pt x="0" y="38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2E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150"/>
            <p:cNvSpPr/>
            <p:nvPr/>
          </p:nvSpPr>
          <p:spPr bwMode="auto">
            <a:xfrm>
              <a:off x="2900" y="2276"/>
              <a:ext cx="36" cy="38"/>
            </a:xfrm>
            <a:custGeom>
              <a:avLst/>
              <a:gdLst>
                <a:gd name="T0" fmla="*/ 18 w 36"/>
                <a:gd name="T1" fmla="*/ 0 h 38"/>
                <a:gd name="T2" fmla="*/ 18 w 36"/>
                <a:gd name="T3" fmla="*/ 0 h 38"/>
                <a:gd name="T4" fmla="*/ 8 w 36"/>
                <a:gd name="T5" fmla="*/ 4 h 38"/>
                <a:gd name="T6" fmla="*/ 0 w 36"/>
                <a:gd name="T7" fmla="*/ 6 h 38"/>
                <a:gd name="T8" fmla="*/ 6 w 36"/>
                <a:gd name="T9" fmla="*/ 38 h 38"/>
                <a:gd name="T10" fmla="*/ 36 w 36"/>
                <a:gd name="T11" fmla="*/ 38 h 38"/>
                <a:gd name="T12" fmla="*/ 18 w 36"/>
                <a:gd name="T13" fmla="*/ 0 h 38"/>
                <a:gd name="T14" fmla="*/ 18 w 36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8">
                  <a:moveTo>
                    <a:pt x="18" y="0"/>
                  </a:moveTo>
                  <a:lnTo>
                    <a:pt x="18" y="0"/>
                  </a:lnTo>
                  <a:lnTo>
                    <a:pt x="8" y="4"/>
                  </a:lnTo>
                  <a:lnTo>
                    <a:pt x="0" y="6"/>
                  </a:lnTo>
                  <a:lnTo>
                    <a:pt x="6" y="38"/>
                  </a:lnTo>
                  <a:lnTo>
                    <a:pt x="36" y="38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6D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151"/>
            <p:cNvSpPr/>
            <p:nvPr/>
          </p:nvSpPr>
          <p:spPr bwMode="auto">
            <a:xfrm>
              <a:off x="2922" y="2260"/>
              <a:ext cx="22" cy="18"/>
            </a:xfrm>
            <a:custGeom>
              <a:avLst/>
              <a:gdLst>
                <a:gd name="T0" fmla="*/ 22 w 22"/>
                <a:gd name="T1" fmla="*/ 0 h 18"/>
                <a:gd name="T2" fmla="*/ 0 w 22"/>
                <a:gd name="T3" fmla="*/ 0 h 18"/>
                <a:gd name="T4" fmla="*/ 0 w 22"/>
                <a:gd name="T5" fmla="*/ 14 h 18"/>
                <a:gd name="T6" fmla="*/ 12 w 22"/>
                <a:gd name="T7" fmla="*/ 18 h 18"/>
                <a:gd name="T8" fmla="*/ 22 w 22"/>
                <a:gd name="T9" fmla="*/ 14 h 18"/>
                <a:gd name="T10" fmla="*/ 22 w 22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8">
                  <a:moveTo>
                    <a:pt x="22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152"/>
            <p:cNvSpPr/>
            <p:nvPr/>
          </p:nvSpPr>
          <p:spPr bwMode="auto">
            <a:xfrm>
              <a:off x="2922" y="2260"/>
              <a:ext cx="12" cy="18"/>
            </a:xfrm>
            <a:custGeom>
              <a:avLst/>
              <a:gdLst>
                <a:gd name="T0" fmla="*/ 12 w 12"/>
                <a:gd name="T1" fmla="*/ 0 h 18"/>
                <a:gd name="T2" fmla="*/ 0 w 12"/>
                <a:gd name="T3" fmla="*/ 0 h 18"/>
                <a:gd name="T4" fmla="*/ 0 w 12"/>
                <a:gd name="T5" fmla="*/ 14 h 18"/>
                <a:gd name="T6" fmla="*/ 12 w 12"/>
                <a:gd name="T7" fmla="*/ 18 h 18"/>
                <a:gd name="T8" fmla="*/ 12 w 1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8">
                  <a:moveTo>
                    <a:pt x="12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2" y="1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153"/>
            <p:cNvSpPr/>
            <p:nvPr/>
          </p:nvSpPr>
          <p:spPr bwMode="auto">
            <a:xfrm>
              <a:off x="2910" y="2200"/>
              <a:ext cx="46" cy="64"/>
            </a:xfrm>
            <a:custGeom>
              <a:avLst/>
              <a:gdLst>
                <a:gd name="T0" fmla="*/ 26 w 46"/>
                <a:gd name="T1" fmla="*/ 0 h 64"/>
                <a:gd name="T2" fmla="*/ 22 w 46"/>
                <a:gd name="T3" fmla="*/ 0 h 64"/>
                <a:gd name="T4" fmla="*/ 22 w 46"/>
                <a:gd name="T5" fmla="*/ 0 h 64"/>
                <a:gd name="T6" fmla="*/ 14 w 46"/>
                <a:gd name="T7" fmla="*/ 2 h 64"/>
                <a:gd name="T8" fmla="*/ 6 w 46"/>
                <a:gd name="T9" fmla="*/ 6 h 64"/>
                <a:gd name="T10" fmla="*/ 2 w 46"/>
                <a:gd name="T11" fmla="*/ 12 h 64"/>
                <a:gd name="T12" fmla="*/ 0 w 46"/>
                <a:gd name="T13" fmla="*/ 20 h 64"/>
                <a:gd name="T14" fmla="*/ 0 w 46"/>
                <a:gd name="T15" fmla="*/ 40 h 64"/>
                <a:gd name="T16" fmla="*/ 0 w 46"/>
                <a:gd name="T17" fmla="*/ 40 h 64"/>
                <a:gd name="T18" fmla="*/ 2 w 46"/>
                <a:gd name="T19" fmla="*/ 48 h 64"/>
                <a:gd name="T20" fmla="*/ 8 w 46"/>
                <a:gd name="T21" fmla="*/ 56 h 64"/>
                <a:gd name="T22" fmla="*/ 16 w 46"/>
                <a:gd name="T23" fmla="*/ 62 h 64"/>
                <a:gd name="T24" fmla="*/ 24 w 46"/>
                <a:gd name="T25" fmla="*/ 64 h 64"/>
                <a:gd name="T26" fmla="*/ 24 w 46"/>
                <a:gd name="T27" fmla="*/ 64 h 64"/>
                <a:gd name="T28" fmla="*/ 30 w 46"/>
                <a:gd name="T29" fmla="*/ 62 h 64"/>
                <a:gd name="T30" fmla="*/ 38 w 46"/>
                <a:gd name="T31" fmla="*/ 56 h 64"/>
                <a:gd name="T32" fmla="*/ 44 w 46"/>
                <a:gd name="T33" fmla="*/ 50 h 64"/>
                <a:gd name="T34" fmla="*/ 46 w 46"/>
                <a:gd name="T35" fmla="*/ 40 h 64"/>
                <a:gd name="T36" fmla="*/ 46 w 46"/>
                <a:gd name="T37" fmla="*/ 20 h 64"/>
                <a:gd name="T38" fmla="*/ 46 w 46"/>
                <a:gd name="T39" fmla="*/ 20 h 64"/>
                <a:gd name="T40" fmla="*/ 44 w 46"/>
                <a:gd name="T41" fmla="*/ 12 h 64"/>
                <a:gd name="T42" fmla="*/ 40 w 46"/>
                <a:gd name="T43" fmla="*/ 6 h 64"/>
                <a:gd name="T44" fmla="*/ 34 w 46"/>
                <a:gd name="T45" fmla="*/ 2 h 64"/>
                <a:gd name="T46" fmla="*/ 26 w 46"/>
                <a:gd name="T47" fmla="*/ 0 h 64"/>
                <a:gd name="T48" fmla="*/ 26 w 46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64">
                  <a:moveTo>
                    <a:pt x="26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8" y="56"/>
                  </a:lnTo>
                  <a:lnTo>
                    <a:pt x="16" y="62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30" y="62"/>
                  </a:lnTo>
                  <a:lnTo>
                    <a:pt x="38" y="56"/>
                  </a:lnTo>
                  <a:lnTo>
                    <a:pt x="44" y="50"/>
                  </a:lnTo>
                  <a:lnTo>
                    <a:pt x="46" y="40"/>
                  </a:lnTo>
                  <a:lnTo>
                    <a:pt x="46" y="20"/>
                  </a:lnTo>
                  <a:lnTo>
                    <a:pt x="46" y="20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4" y="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E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154"/>
            <p:cNvSpPr/>
            <p:nvPr/>
          </p:nvSpPr>
          <p:spPr bwMode="auto">
            <a:xfrm>
              <a:off x="2910" y="2200"/>
              <a:ext cx="24" cy="64"/>
            </a:xfrm>
            <a:custGeom>
              <a:avLst/>
              <a:gdLst>
                <a:gd name="T0" fmla="*/ 24 w 24"/>
                <a:gd name="T1" fmla="*/ 0 h 64"/>
                <a:gd name="T2" fmla="*/ 22 w 24"/>
                <a:gd name="T3" fmla="*/ 0 h 64"/>
                <a:gd name="T4" fmla="*/ 22 w 24"/>
                <a:gd name="T5" fmla="*/ 0 h 64"/>
                <a:gd name="T6" fmla="*/ 14 w 24"/>
                <a:gd name="T7" fmla="*/ 2 h 64"/>
                <a:gd name="T8" fmla="*/ 6 w 24"/>
                <a:gd name="T9" fmla="*/ 6 h 64"/>
                <a:gd name="T10" fmla="*/ 2 w 24"/>
                <a:gd name="T11" fmla="*/ 12 h 64"/>
                <a:gd name="T12" fmla="*/ 0 w 24"/>
                <a:gd name="T13" fmla="*/ 20 h 64"/>
                <a:gd name="T14" fmla="*/ 0 w 24"/>
                <a:gd name="T15" fmla="*/ 40 h 64"/>
                <a:gd name="T16" fmla="*/ 0 w 24"/>
                <a:gd name="T17" fmla="*/ 40 h 64"/>
                <a:gd name="T18" fmla="*/ 2 w 24"/>
                <a:gd name="T19" fmla="*/ 48 h 64"/>
                <a:gd name="T20" fmla="*/ 8 w 24"/>
                <a:gd name="T21" fmla="*/ 56 h 64"/>
                <a:gd name="T22" fmla="*/ 16 w 24"/>
                <a:gd name="T23" fmla="*/ 62 h 64"/>
                <a:gd name="T24" fmla="*/ 24 w 24"/>
                <a:gd name="T25" fmla="*/ 64 h 64"/>
                <a:gd name="T26" fmla="*/ 24 w 24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64">
                  <a:moveTo>
                    <a:pt x="24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8" y="56"/>
                  </a:lnTo>
                  <a:lnTo>
                    <a:pt x="16" y="62"/>
                  </a:lnTo>
                  <a:lnTo>
                    <a:pt x="24" y="6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1D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155"/>
            <p:cNvSpPr/>
            <p:nvPr/>
          </p:nvSpPr>
          <p:spPr bwMode="auto">
            <a:xfrm>
              <a:off x="2928" y="2252"/>
              <a:ext cx="10" cy="2"/>
            </a:xfrm>
            <a:custGeom>
              <a:avLst/>
              <a:gdLst>
                <a:gd name="T0" fmla="*/ 10 w 10"/>
                <a:gd name="T1" fmla="*/ 0 h 2"/>
                <a:gd name="T2" fmla="*/ 2 w 10"/>
                <a:gd name="T3" fmla="*/ 0 h 2"/>
                <a:gd name="T4" fmla="*/ 2 w 10"/>
                <a:gd name="T5" fmla="*/ 0 h 2"/>
                <a:gd name="T6" fmla="*/ 0 w 10"/>
                <a:gd name="T7" fmla="*/ 0 h 2"/>
                <a:gd name="T8" fmla="*/ 0 w 10"/>
                <a:gd name="T9" fmla="*/ 0 h 2"/>
                <a:gd name="T10" fmla="*/ 0 w 10"/>
                <a:gd name="T11" fmla="*/ 0 h 2"/>
                <a:gd name="T12" fmla="*/ 2 w 10"/>
                <a:gd name="T13" fmla="*/ 2 h 2"/>
                <a:gd name="T14" fmla="*/ 10 w 10"/>
                <a:gd name="T15" fmla="*/ 2 h 2"/>
                <a:gd name="T16" fmla="*/ 10 w 10"/>
                <a:gd name="T17" fmla="*/ 2 h 2"/>
                <a:gd name="T18" fmla="*/ 10 w 10"/>
                <a:gd name="T19" fmla="*/ 0 h 2"/>
                <a:gd name="T20" fmla="*/ 10 w 10"/>
                <a:gd name="T21" fmla="*/ 0 h 2"/>
                <a:gd name="T22" fmla="*/ 10 w 10"/>
                <a:gd name="T23" fmla="*/ 0 h 2"/>
                <a:gd name="T24" fmla="*/ 10 w 10"/>
                <a:gd name="T25" fmla="*/ 0 h 2"/>
                <a:gd name="T26" fmla="*/ 10 w 10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156"/>
            <p:cNvSpPr/>
            <p:nvPr/>
          </p:nvSpPr>
          <p:spPr bwMode="auto">
            <a:xfrm>
              <a:off x="2934" y="2274"/>
              <a:ext cx="14" cy="16"/>
            </a:xfrm>
            <a:custGeom>
              <a:avLst/>
              <a:gdLst>
                <a:gd name="T0" fmla="*/ 10 w 14"/>
                <a:gd name="T1" fmla="*/ 0 h 16"/>
                <a:gd name="T2" fmla="*/ 10 w 14"/>
                <a:gd name="T3" fmla="*/ 0 h 16"/>
                <a:gd name="T4" fmla="*/ 0 w 14"/>
                <a:gd name="T5" fmla="*/ 4 h 16"/>
                <a:gd name="T6" fmla="*/ 0 w 14"/>
                <a:gd name="T7" fmla="*/ 4 h 16"/>
                <a:gd name="T8" fmla="*/ 4 w 14"/>
                <a:gd name="T9" fmla="*/ 12 h 16"/>
                <a:gd name="T10" fmla="*/ 8 w 14"/>
                <a:gd name="T11" fmla="*/ 16 h 16"/>
                <a:gd name="T12" fmla="*/ 8 w 14"/>
                <a:gd name="T13" fmla="*/ 16 h 16"/>
                <a:gd name="T14" fmla="*/ 12 w 14"/>
                <a:gd name="T15" fmla="*/ 10 h 16"/>
                <a:gd name="T16" fmla="*/ 14 w 14"/>
                <a:gd name="T17" fmla="*/ 2 h 16"/>
                <a:gd name="T18" fmla="*/ 14 w 14"/>
                <a:gd name="T19" fmla="*/ 2 h 16"/>
                <a:gd name="T20" fmla="*/ 10 w 14"/>
                <a:gd name="T21" fmla="*/ 0 h 16"/>
                <a:gd name="T22" fmla="*/ 10 w 14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6">
                  <a:moveTo>
                    <a:pt x="10" y="0"/>
                  </a:moveTo>
                  <a:lnTo>
                    <a:pt x="1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1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9338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157"/>
            <p:cNvSpPr/>
            <p:nvPr/>
          </p:nvSpPr>
          <p:spPr bwMode="auto">
            <a:xfrm>
              <a:off x="2918" y="2274"/>
              <a:ext cx="16" cy="16"/>
            </a:xfrm>
            <a:custGeom>
              <a:avLst/>
              <a:gdLst>
                <a:gd name="T0" fmla="*/ 4 w 16"/>
                <a:gd name="T1" fmla="*/ 0 h 16"/>
                <a:gd name="T2" fmla="*/ 4 w 16"/>
                <a:gd name="T3" fmla="*/ 0 h 16"/>
                <a:gd name="T4" fmla="*/ 16 w 16"/>
                <a:gd name="T5" fmla="*/ 4 h 16"/>
                <a:gd name="T6" fmla="*/ 16 w 16"/>
                <a:gd name="T7" fmla="*/ 4 h 16"/>
                <a:gd name="T8" fmla="*/ 10 w 16"/>
                <a:gd name="T9" fmla="*/ 12 h 16"/>
                <a:gd name="T10" fmla="*/ 6 w 16"/>
                <a:gd name="T11" fmla="*/ 16 h 16"/>
                <a:gd name="T12" fmla="*/ 6 w 16"/>
                <a:gd name="T13" fmla="*/ 16 h 16"/>
                <a:gd name="T14" fmla="*/ 4 w 16"/>
                <a:gd name="T15" fmla="*/ 10 h 16"/>
                <a:gd name="T16" fmla="*/ 0 w 16"/>
                <a:gd name="T17" fmla="*/ 2 h 16"/>
                <a:gd name="T18" fmla="*/ 0 w 16"/>
                <a:gd name="T19" fmla="*/ 2 h 16"/>
                <a:gd name="T20" fmla="*/ 4 w 16"/>
                <a:gd name="T21" fmla="*/ 0 h 16"/>
                <a:gd name="T22" fmla="*/ 4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4" y="0"/>
                  </a:moveTo>
                  <a:lnTo>
                    <a:pt x="4" y="0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1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12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158"/>
            <p:cNvSpPr/>
            <p:nvPr/>
          </p:nvSpPr>
          <p:spPr bwMode="auto">
            <a:xfrm>
              <a:off x="2900" y="2198"/>
              <a:ext cx="58" cy="30"/>
            </a:xfrm>
            <a:custGeom>
              <a:avLst/>
              <a:gdLst>
                <a:gd name="T0" fmla="*/ 42 w 58"/>
                <a:gd name="T1" fmla="*/ 16 h 30"/>
                <a:gd name="T2" fmla="*/ 42 w 58"/>
                <a:gd name="T3" fmla="*/ 16 h 30"/>
                <a:gd name="T4" fmla="*/ 36 w 58"/>
                <a:gd name="T5" fmla="*/ 22 h 30"/>
                <a:gd name="T6" fmla="*/ 28 w 58"/>
                <a:gd name="T7" fmla="*/ 28 h 30"/>
                <a:gd name="T8" fmla="*/ 28 w 58"/>
                <a:gd name="T9" fmla="*/ 28 h 30"/>
                <a:gd name="T10" fmla="*/ 22 w 58"/>
                <a:gd name="T11" fmla="*/ 30 h 30"/>
                <a:gd name="T12" fmla="*/ 14 w 58"/>
                <a:gd name="T13" fmla="*/ 30 h 30"/>
                <a:gd name="T14" fmla="*/ 6 w 58"/>
                <a:gd name="T15" fmla="*/ 30 h 30"/>
                <a:gd name="T16" fmla="*/ 4 w 58"/>
                <a:gd name="T17" fmla="*/ 28 h 30"/>
                <a:gd name="T18" fmla="*/ 2 w 58"/>
                <a:gd name="T19" fmla="*/ 26 h 30"/>
                <a:gd name="T20" fmla="*/ 2 w 58"/>
                <a:gd name="T21" fmla="*/ 26 h 30"/>
                <a:gd name="T22" fmla="*/ 6 w 58"/>
                <a:gd name="T23" fmla="*/ 26 h 30"/>
                <a:gd name="T24" fmla="*/ 10 w 58"/>
                <a:gd name="T25" fmla="*/ 22 h 30"/>
                <a:gd name="T26" fmla="*/ 10 w 58"/>
                <a:gd name="T27" fmla="*/ 22 h 30"/>
                <a:gd name="T28" fmla="*/ 4 w 58"/>
                <a:gd name="T29" fmla="*/ 22 h 30"/>
                <a:gd name="T30" fmla="*/ 0 w 58"/>
                <a:gd name="T31" fmla="*/ 20 h 30"/>
                <a:gd name="T32" fmla="*/ 0 w 58"/>
                <a:gd name="T33" fmla="*/ 20 h 30"/>
                <a:gd name="T34" fmla="*/ 6 w 58"/>
                <a:gd name="T35" fmla="*/ 18 h 30"/>
                <a:gd name="T36" fmla="*/ 8 w 58"/>
                <a:gd name="T37" fmla="*/ 16 h 30"/>
                <a:gd name="T38" fmla="*/ 10 w 58"/>
                <a:gd name="T39" fmla="*/ 14 h 30"/>
                <a:gd name="T40" fmla="*/ 10 w 58"/>
                <a:gd name="T41" fmla="*/ 14 h 30"/>
                <a:gd name="T42" fmla="*/ 10 w 58"/>
                <a:gd name="T43" fmla="*/ 14 h 30"/>
                <a:gd name="T44" fmla="*/ 12 w 58"/>
                <a:gd name="T45" fmla="*/ 8 h 30"/>
                <a:gd name="T46" fmla="*/ 18 w 58"/>
                <a:gd name="T47" fmla="*/ 4 h 30"/>
                <a:gd name="T48" fmla="*/ 24 w 58"/>
                <a:gd name="T49" fmla="*/ 0 h 30"/>
                <a:gd name="T50" fmla="*/ 34 w 58"/>
                <a:gd name="T51" fmla="*/ 0 h 30"/>
                <a:gd name="T52" fmla="*/ 34 w 58"/>
                <a:gd name="T53" fmla="*/ 0 h 30"/>
                <a:gd name="T54" fmla="*/ 46 w 58"/>
                <a:gd name="T55" fmla="*/ 2 h 30"/>
                <a:gd name="T56" fmla="*/ 50 w 58"/>
                <a:gd name="T57" fmla="*/ 4 h 30"/>
                <a:gd name="T58" fmla="*/ 54 w 58"/>
                <a:gd name="T59" fmla="*/ 6 h 30"/>
                <a:gd name="T60" fmla="*/ 56 w 58"/>
                <a:gd name="T61" fmla="*/ 12 h 30"/>
                <a:gd name="T62" fmla="*/ 58 w 58"/>
                <a:gd name="T63" fmla="*/ 16 h 30"/>
                <a:gd name="T64" fmla="*/ 56 w 58"/>
                <a:gd name="T65" fmla="*/ 30 h 30"/>
                <a:gd name="T66" fmla="*/ 56 w 58"/>
                <a:gd name="T67" fmla="*/ 30 h 30"/>
                <a:gd name="T68" fmla="*/ 54 w 58"/>
                <a:gd name="T69" fmla="*/ 24 h 30"/>
                <a:gd name="T70" fmla="*/ 52 w 58"/>
                <a:gd name="T71" fmla="*/ 20 h 30"/>
                <a:gd name="T72" fmla="*/ 48 w 58"/>
                <a:gd name="T73" fmla="*/ 18 h 30"/>
                <a:gd name="T74" fmla="*/ 42 w 58"/>
                <a:gd name="T75" fmla="*/ 16 h 30"/>
                <a:gd name="T76" fmla="*/ 42 w 58"/>
                <a:gd name="T7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" h="30">
                  <a:moveTo>
                    <a:pt x="42" y="16"/>
                  </a:moveTo>
                  <a:lnTo>
                    <a:pt x="42" y="16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2" y="30"/>
                  </a:lnTo>
                  <a:lnTo>
                    <a:pt x="14" y="30"/>
                  </a:lnTo>
                  <a:lnTo>
                    <a:pt x="6" y="30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4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8"/>
                  </a:lnTo>
                  <a:lnTo>
                    <a:pt x="18" y="4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6" y="2"/>
                  </a:lnTo>
                  <a:lnTo>
                    <a:pt x="50" y="4"/>
                  </a:lnTo>
                  <a:lnTo>
                    <a:pt x="54" y="6"/>
                  </a:lnTo>
                  <a:lnTo>
                    <a:pt x="56" y="12"/>
                  </a:lnTo>
                  <a:lnTo>
                    <a:pt x="58" y="16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24"/>
                  </a:lnTo>
                  <a:lnTo>
                    <a:pt x="52" y="20"/>
                  </a:lnTo>
                  <a:lnTo>
                    <a:pt x="48" y="18"/>
                  </a:lnTo>
                  <a:lnTo>
                    <a:pt x="42" y="16"/>
                  </a:lnTo>
                  <a:lnTo>
                    <a:pt x="42" y="16"/>
                  </a:lnTo>
                  <a:close/>
                </a:path>
              </a:pathLst>
            </a:custGeom>
            <a:solidFill>
              <a:srgbClr val="423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159"/>
            <p:cNvSpPr/>
            <p:nvPr/>
          </p:nvSpPr>
          <p:spPr bwMode="auto">
            <a:xfrm>
              <a:off x="2900" y="2198"/>
              <a:ext cx="34" cy="30"/>
            </a:xfrm>
            <a:custGeom>
              <a:avLst/>
              <a:gdLst>
                <a:gd name="T0" fmla="*/ 34 w 34"/>
                <a:gd name="T1" fmla="*/ 24 h 30"/>
                <a:gd name="T2" fmla="*/ 34 w 34"/>
                <a:gd name="T3" fmla="*/ 24 h 30"/>
                <a:gd name="T4" fmla="*/ 28 w 34"/>
                <a:gd name="T5" fmla="*/ 28 h 30"/>
                <a:gd name="T6" fmla="*/ 28 w 34"/>
                <a:gd name="T7" fmla="*/ 28 h 30"/>
                <a:gd name="T8" fmla="*/ 22 w 34"/>
                <a:gd name="T9" fmla="*/ 30 h 30"/>
                <a:gd name="T10" fmla="*/ 14 w 34"/>
                <a:gd name="T11" fmla="*/ 30 h 30"/>
                <a:gd name="T12" fmla="*/ 6 w 34"/>
                <a:gd name="T13" fmla="*/ 30 h 30"/>
                <a:gd name="T14" fmla="*/ 4 w 34"/>
                <a:gd name="T15" fmla="*/ 28 h 30"/>
                <a:gd name="T16" fmla="*/ 2 w 34"/>
                <a:gd name="T17" fmla="*/ 26 h 30"/>
                <a:gd name="T18" fmla="*/ 2 w 34"/>
                <a:gd name="T19" fmla="*/ 26 h 30"/>
                <a:gd name="T20" fmla="*/ 6 w 34"/>
                <a:gd name="T21" fmla="*/ 26 h 30"/>
                <a:gd name="T22" fmla="*/ 10 w 34"/>
                <a:gd name="T23" fmla="*/ 22 h 30"/>
                <a:gd name="T24" fmla="*/ 10 w 34"/>
                <a:gd name="T25" fmla="*/ 22 h 30"/>
                <a:gd name="T26" fmla="*/ 4 w 34"/>
                <a:gd name="T27" fmla="*/ 22 h 30"/>
                <a:gd name="T28" fmla="*/ 0 w 34"/>
                <a:gd name="T29" fmla="*/ 20 h 30"/>
                <a:gd name="T30" fmla="*/ 0 w 34"/>
                <a:gd name="T31" fmla="*/ 20 h 30"/>
                <a:gd name="T32" fmla="*/ 6 w 34"/>
                <a:gd name="T33" fmla="*/ 18 h 30"/>
                <a:gd name="T34" fmla="*/ 8 w 34"/>
                <a:gd name="T35" fmla="*/ 16 h 30"/>
                <a:gd name="T36" fmla="*/ 10 w 34"/>
                <a:gd name="T37" fmla="*/ 14 h 30"/>
                <a:gd name="T38" fmla="*/ 10 w 34"/>
                <a:gd name="T39" fmla="*/ 14 h 30"/>
                <a:gd name="T40" fmla="*/ 10 w 34"/>
                <a:gd name="T41" fmla="*/ 14 h 30"/>
                <a:gd name="T42" fmla="*/ 12 w 34"/>
                <a:gd name="T43" fmla="*/ 8 h 30"/>
                <a:gd name="T44" fmla="*/ 18 w 34"/>
                <a:gd name="T45" fmla="*/ 4 h 30"/>
                <a:gd name="T46" fmla="*/ 24 w 34"/>
                <a:gd name="T47" fmla="*/ 0 h 30"/>
                <a:gd name="T48" fmla="*/ 34 w 34"/>
                <a:gd name="T49" fmla="*/ 0 h 30"/>
                <a:gd name="T50" fmla="*/ 34 w 34"/>
                <a:gd name="T51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" h="30">
                  <a:moveTo>
                    <a:pt x="34" y="24"/>
                  </a:moveTo>
                  <a:lnTo>
                    <a:pt x="34" y="24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2" y="30"/>
                  </a:lnTo>
                  <a:lnTo>
                    <a:pt x="14" y="30"/>
                  </a:lnTo>
                  <a:lnTo>
                    <a:pt x="6" y="30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4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8"/>
                  </a:lnTo>
                  <a:lnTo>
                    <a:pt x="18" y="4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34" y="24"/>
                  </a:lnTo>
                  <a:close/>
                </a:path>
              </a:pathLst>
            </a:custGeom>
            <a:solidFill>
              <a:srgbClr val="423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Rectangle 3160"/>
            <p:cNvSpPr>
              <a:spLocks noChangeArrowheads="1"/>
            </p:cNvSpPr>
            <p:nvPr/>
          </p:nvSpPr>
          <p:spPr bwMode="auto">
            <a:xfrm>
              <a:off x="2614" y="2810"/>
              <a:ext cx="128" cy="124"/>
            </a:xfrm>
            <a:prstGeom prst="rect">
              <a:avLst/>
            </a:prstGeom>
            <a:solidFill>
              <a:srgbClr val="9C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161"/>
            <p:cNvSpPr/>
            <p:nvPr/>
          </p:nvSpPr>
          <p:spPr bwMode="auto">
            <a:xfrm>
              <a:off x="2638" y="2812"/>
              <a:ext cx="78" cy="122"/>
            </a:xfrm>
            <a:custGeom>
              <a:avLst/>
              <a:gdLst>
                <a:gd name="T0" fmla="*/ 40 w 78"/>
                <a:gd name="T1" fmla="*/ 0 h 122"/>
                <a:gd name="T2" fmla="*/ 40 w 78"/>
                <a:gd name="T3" fmla="*/ 0 h 122"/>
                <a:gd name="T4" fmla="*/ 50 w 78"/>
                <a:gd name="T5" fmla="*/ 2 h 122"/>
                <a:gd name="T6" fmla="*/ 58 w 78"/>
                <a:gd name="T7" fmla="*/ 6 h 122"/>
                <a:gd name="T8" fmla="*/ 66 w 78"/>
                <a:gd name="T9" fmla="*/ 16 h 122"/>
                <a:gd name="T10" fmla="*/ 70 w 78"/>
                <a:gd name="T11" fmla="*/ 26 h 122"/>
                <a:gd name="T12" fmla="*/ 74 w 78"/>
                <a:gd name="T13" fmla="*/ 38 h 122"/>
                <a:gd name="T14" fmla="*/ 78 w 78"/>
                <a:gd name="T15" fmla="*/ 54 h 122"/>
                <a:gd name="T16" fmla="*/ 78 w 78"/>
                <a:gd name="T17" fmla="*/ 84 h 122"/>
                <a:gd name="T18" fmla="*/ 78 w 78"/>
                <a:gd name="T19" fmla="*/ 84 h 122"/>
                <a:gd name="T20" fmla="*/ 78 w 78"/>
                <a:gd name="T21" fmla="*/ 92 h 122"/>
                <a:gd name="T22" fmla="*/ 76 w 78"/>
                <a:gd name="T23" fmla="*/ 98 h 122"/>
                <a:gd name="T24" fmla="*/ 68 w 78"/>
                <a:gd name="T25" fmla="*/ 110 h 122"/>
                <a:gd name="T26" fmla="*/ 60 w 78"/>
                <a:gd name="T27" fmla="*/ 118 h 122"/>
                <a:gd name="T28" fmla="*/ 50 w 78"/>
                <a:gd name="T29" fmla="*/ 122 h 122"/>
                <a:gd name="T30" fmla="*/ 28 w 78"/>
                <a:gd name="T31" fmla="*/ 122 h 122"/>
                <a:gd name="T32" fmla="*/ 28 w 78"/>
                <a:gd name="T33" fmla="*/ 122 h 122"/>
                <a:gd name="T34" fmla="*/ 20 w 78"/>
                <a:gd name="T35" fmla="*/ 118 h 122"/>
                <a:gd name="T36" fmla="*/ 10 w 78"/>
                <a:gd name="T37" fmla="*/ 110 h 122"/>
                <a:gd name="T38" fmla="*/ 4 w 78"/>
                <a:gd name="T39" fmla="*/ 98 h 122"/>
                <a:gd name="T40" fmla="*/ 2 w 78"/>
                <a:gd name="T41" fmla="*/ 92 h 122"/>
                <a:gd name="T42" fmla="*/ 0 w 78"/>
                <a:gd name="T43" fmla="*/ 84 h 122"/>
                <a:gd name="T44" fmla="*/ 0 w 78"/>
                <a:gd name="T45" fmla="*/ 84 h 122"/>
                <a:gd name="T46" fmla="*/ 2 w 78"/>
                <a:gd name="T47" fmla="*/ 54 h 122"/>
                <a:gd name="T48" fmla="*/ 6 w 78"/>
                <a:gd name="T49" fmla="*/ 38 h 122"/>
                <a:gd name="T50" fmla="*/ 10 w 78"/>
                <a:gd name="T51" fmla="*/ 26 h 122"/>
                <a:gd name="T52" fmla="*/ 14 w 78"/>
                <a:gd name="T53" fmla="*/ 16 h 122"/>
                <a:gd name="T54" fmla="*/ 22 w 78"/>
                <a:gd name="T55" fmla="*/ 6 h 122"/>
                <a:gd name="T56" fmla="*/ 30 w 78"/>
                <a:gd name="T57" fmla="*/ 2 h 122"/>
                <a:gd name="T58" fmla="*/ 40 w 78"/>
                <a:gd name="T59" fmla="*/ 0 h 122"/>
                <a:gd name="T60" fmla="*/ 40 w 78"/>
                <a:gd name="T6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22">
                  <a:moveTo>
                    <a:pt x="40" y="0"/>
                  </a:moveTo>
                  <a:lnTo>
                    <a:pt x="40" y="0"/>
                  </a:lnTo>
                  <a:lnTo>
                    <a:pt x="50" y="2"/>
                  </a:lnTo>
                  <a:lnTo>
                    <a:pt x="58" y="6"/>
                  </a:lnTo>
                  <a:lnTo>
                    <a:pt x="66" y="16"/>
                  </a:lnTo>
                  <a:lnTo>
                    <a:pt x="70" y="26"/>
                  </a:lnTo>
                  <a:lnTo>
                    <a:pt x="74" y="38"/>
                  </a:lnTo>
                  <a:lnTo>
                    <a:pt x="78" y="54"/>
                  </a:lnTo>
                  <a:lnTo>
                    <a:pt x="78" y="84"/>
                  </a:lnTo>
                  <a:lnTo>
                    <a:pt x="78" y="84"/>
                  </a:lnTo>
                  <a:lnTo>
                    <a:pt x="78" y="92"/>
                  </a:lnTo>
                  <a:lnTo>
                    <a:pt x="76" y="98"/>
                  </a:lnTo>
                  <a:lnTo>
                    <a:pt x="68" y="110"/>
                  </a:lnTo>
                  <a:lnTo>
                    <a:pt x="60" y="118"/>
                  </a:lnTo>
                  <a:lnTo>
                    <a:pt x="50" y="122"/>
                  </a:lnTo>
                  <a:lnTo>
                    <a:pt x="28" y="122"/>
                  </a:lnTo>
                  <a:lnTo>
                    <a:pt x="28" y="122"/>
                  </a:lnTo>
                  <a:lnTo>
                    <a:pt x="20" y="118"/>
                  </a:lnTo>
                  <a:lnTo>
                    <a:pt x="10" y="110"/>
                  </a:lnTo>
                  <a:lnTo>
                    <a:pt x="4" y="98"/>
                  </a:lnTo>
                  <a:lnTo>
                    <a:pt x="2" y="9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54"/>
                  </a:lnTo>
                  <a:lnTo>
                    <a:pt x="6" y="38"/>
                  </a:lnTo>
                  <a:lnTo>
                    <a:pt x="10" y="26"/>
                  </a:lnTo>
                  <a:lnTo>
                    <a:pt x="14" y="16"/>
                  </a:lnTo>
                  <a:lnTo>
                    <a:pt x="22" y="6"/>
                  </a:lnTo>
                  <a:lnTo>
                    <a:pt x="30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23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162"/>
            <p:cNvSpPr/>
            <p:nvPr/>
          </p:nvSpPr>
          <p:spPr bwMode="auto">
            <a:xfrm>
              <a:off x="2638" y="2812"/>
              <a:ext cx="40" cy="122"/>
            </a:xfrm>
            <a:custGeom>
              <a:avLst/>
              <a:gdLst>
                <a:gd name="T0" fmla="*/ 40 w 40"/>
                <a:gd name="T1" fmla="*/ 122 h 122"/>
                <a:gd name="T2" fmla="*/ 28 w 40"/>
                <a:gd name="T3" fmla="*/ 122 h 122"/>
                <a:gd name="T4" fmla="*/ 28 w 40"/>
                <a:gd name="T5" fmla="*/ 122 h 122"/>
                <a:gd name="T6" fmla="*/ 20 w 40"/>
                <a:gd name="T7" fmla="*/ 118 h 122"/>
                <a:gd name="T8" fmla="*/ 10 w 40"/>
                <a:gd name="T9" fmla="*/ 110 h 122"/>
                <a:gd name="T10" fmla="*/ 4 w 40"/>
                <a:gd name="T11" fmla="*/ 98 h 122"/>
                <a:gd name="T12" fmla="*/ 2 w 40"/>
                <a:gd name="T13" fmla="*/ 92 h 122"/>
                <a:gd name="T14" fmla="*/ 0 w 40"/>
                <a:gd name="T15" fmla="*/ 84 h 122"/>
                <a:gd name="T16" fmla="*/ 0 w 40"/>
                <a:gd name="T17" fmla="*/ 84 h 122"/>
                <a:gd name="T18" fmla="*/ 2 w 40"/>
                <a:gd name="T19" fmla="*/ 54 h 122"/>
                <a:gd name="T20" fmla="*/ 6 w 40"/>
                <a:gd name="T21" fmla="*/ 38 h 122"/>
                <a:gd name="T22" fmla="*/ 10 w 40"/>
                <a:gd name="T23" fmla="*/ 26 h 122"/>
                <a:gd name="T24" fmla="*/ 14 w 40"/>
                <a:gd name="T25" fmla="*/ 16 h 122"/>
                <a:gd name="T26" fmla="*/ 22 w 40"/>
                <a:gd name="T27" fmla="*/ 6 h 122"/>
                <a:gd name="T28" fmla="*/ 30 w 40"/>
                <a:gd name="T29" fmla="*/ 2 h 122"/>
                <a:gd name="T30" fmla="*/ 40 w 40"/>
                <a:gd name="T31" fmla="*/ 0 h 122"/>
                <a:gd name="T32" fmla="*/ 40 w 40"/>
                <a:gd name="T3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122">
                  <a:moveTo>
                    <a:pt x="40" y="122"/>
                  </a:moveTo>
                  <a:lnTo>
                    <a:pt x="28" y="122"/>
                  </a:lnTo>
                  <a:lnTo>
                    <a:pt x="28" y="122"/>
                  </a:lnTo>
                  <a:lnTo>
                    <a:pt x="20" y="118"/>
                  </a:lnTo>
                  <a:lnTo>
                    <a:pt x="10" y="110"/>
                  </a:lnTo>
                  <a:lnTo>
                    <a:pt x="4" y="98"/>
                  </a:lnTo>
                  <a:lnTo>
                    <a:pt x="2" y="9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54"/>
                  </a:lnTo>
                  <a:lnTo>
                    <a:pt x="6" y="38"/>
                  </a:lnTo>
                  <a:lnTo>
                    <a:pt x="10" y="26"/>
                  </a:lnTo>
                  <a:lnTo>
                    <a:pt x="14" y="16"/>
                  </a:lnTo>
                  <a:lnTo>
                    <a:pt x="22" y="6"/>
                  </a:lnTo>
                  <a:lnTo>
                    <a:pt x="30" y="2"/>
                  </a:lnTo>
                  <a:lnTo>
                    <a:pt x="40" y="0"/>
                  </a:lnTo>
                  <a:lnTo>
                    <a:pt x="40" y="122"/>
                  </a:lnTo>
                  <a:close/>
                </a:path>
              </a:pathLst>
            </a:custGeom>
            <a:solidFill>
              <a:srgbClr val="332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163"/>
            <p:cNvSpPr/>
            <p:nvPr/>
          </p:nvSpPr>
          <p:spPr bwMode="auto">
            <a:xfrm>
              <a:off x="2632" y="2894"/>
              <a:ext cx="92" cy="40"/>
            </a:xfrm>
            <a:custGeom>
              <a:avLst/>
              <a:gdLst>
                <a:gd name="T0" fmla="*/ 46 w 92"/>
                <a:gd name="T1" fmla="*/ 0 h 40"/>
                <a:gd name="T2" fmla="*/ 46 w 92"/>
                <a:gd name="T3" fmla="*/ 0 h 40"/>
                <a:gd name="T4" fmla="*/ 56 w 92"/>
                <a:gd name="T5" fmla="*/ 0 h 40"/>
                <a:gd name="T6" fmla="*/ 56 w 92"/>
                <a:gd name="T7" fmla="*/ 0 h 40"/>
                <a:gd name="T8" fmla="*/ 70 w 92"/>
                <a:gd name="T9" fmla="*/ 6 h 40"/>
                <a:gd name="T10" fmla="*/ 82 w 92"/>
                <a:gd name="T11" fmla="*/ 8 h 40"/>
                <a:gd name="T12" fmla="*/ 90 w 92"/>
                <a:gd name="T13" fmla="*/ 12 h 40"/>
                <a:gd name="T14" fmla="*/ 92 w 92"/>
                <a:gd name="T15" fmla="*/ 14 h 40"/>
                <a:gd name="T16" fmla="*/ 92 w 92"/>
                <a:gd name="T17" fmla="*/ 16 h 40"/>
                <a:gd name="T18" fmla="*/ 92 w 92"/>
                <a:gd name="T19" fmla="*/ 16 h 40"/>
                <a:gd name="T20" fmla="*/ 92 w 92"/>
                <a:gd name="T21" fmla="*/ 40 h 40"/>
                <a:gd name="T22" fmla="*/ 92 w 92"/>
                <a:gd name="T23" fmla="*/ 40 h 40"/>
                <a:gd name="T24" fmla="*/ 0 w 92"/>
                <a:gd name="T25" fmla="*/ 40 h 40"/>
                <a:gd name="T26" fmla="*/ 0 w 92"/>
                <a:gd name="T27" fmla="*/ 40 h 40"/>
                <a:gd name="T28" fmla="*/ 0 w 92"/>
                <a:gd name="T29" fmla="*/ 16 h 40"/>
                <a:gd name="T30" fmla="*/ 0 w 92"/>
                <a:gd name="T31" fmla="*/ 16 h 40"/>
                <a:gd name="T32" fmla="*/ 0 w 92"/>
                <a:gd name="T33" fmla="*/ 14 h 40"/>
                <a:gd name="T34" fmla="*/ 2 w 92"/>
                <a:gd name="T35" fmla="*/ 12 h 40"/>
                <a:gd name="T36" fmla="*/ 10 w 92"/>
                <a:gd name="T37" fmla="*/ 8 h 40"/>
                <a:gd name="T38" fmla="*/ 22 w 92"/>
                <a:gd name="T39" fmla="*/ 6 h 40"/>
                <a:gd name="T40" fmla="*/ 36 w 92"/>
                <a:gd name="T41" fmla="*/ 0 h 40"/>
                <a:gd name="T42" fmla="*/ 46 w 92"/>
                <a:gd name="T4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40">
                  <a:moveTo>
                    <a:pt x="46" y="0"/>
                  </a:moveTo>
                  <a:lnTo>
                    <a:pt x="4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70" y="6"/>
                  </a:lnTo>
                  <a:lnTo>
                    <a:pt x="82" y="8"/>
                  </a:lnTo>
                  <a:lnTo>
                    <a:pt x="90" y="12"/>
                  </a:lnTo>
                  <a:lnTo>
                    <a:pt x="92" y="14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40"/>
                  </a:lnTo>
                  <a:lnTo>
                    <a:pt x="92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10" y="8"/>
                  </a:lnTo>
                  <a:lnTo>
                    <a:pt x="22" y="6"/>
                  </a:lnTo>
                  <a:lnTo>
                    <a:pt x="3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752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164"/>
            <p:cNvSpPr/>
            <p:nvPr/>
          </p:nvSpPr>
          <p:spPr bwMode="auto">
            <a:xfrm>
              <a:off x="2632" y="2894"/>
              <a:ext cx="46" cy="40"/>
            </a:xfrm>
            <a:custGeom>
              <a:avLst/>
              <a:gdLst>
                <a:gd name="T0" fmla="*/ 46 w 46"/>
                <a:gd name="T1" fmla="*/ 40 h 40"/>
                <a:gd name="T2" fmla="*/ 0 w 46"/>
                <a:gd name="T3" fmla="*/ 40 h 40"/>
                <a:gd name="T4" fmla="*/ 0 w 46"/>
                <a:gd name="T5" fmla="*/ 40 h 40"/>
                <a:gd name="T6" fmla="*/ 0 w 46"/>
                <a:gd name="T7" fmla="*/ 16 h 40"/>
                <a:gd name="T8" fmla="*/ 0 w 46"/>
                <a:gd name="T9" fmla="*/ 16 h 40"/>
                <a:gd name="T10" fmla="*/ 0 w 46"/>
                <a:gd name="T11" fmla="*/ 14 h 40"/>
                <a:gd name="T12" fmla="*/ 2 w 46"/>
                <a:gd name="T13" fmla="*/ 12 h 40"/>
                <a:gd name="T14" fmla="*/ 10 w 46"/>
                <a:gd name="T15" fmla="*/ 8 h 40"/>
                <a:gd name="T16" fmla="*/ 22 w 46"/>
                <a:gd name="T17" fmla="*/ 6 h 40"/>
                <a:gd name="T18" fmla="*/ 36 w 46"/>
                <a:gd name="T19" fmla="*/ 0 h 40"/>
                <a:gd name="T20" fmla="*/ 46 w 46"/>
                <a:gd name="T21" fmla="*/ 0 h 40"/>
                <a:gd name="T22" fmla="*/ 46 w 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0">
                  <a:moveTo>
                    <a:pt x="46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10" y="8"/>
                  </a:lnTo>
                  <a:lnTo>
                    <a:pt x="22" y="6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46" y="40"/>
                  </a:lnTo>
                  <a:close/>
                </a:path>
              </a:pathLst>
            </a:custGeom>
            <a:solidFill>
              <a:srgbClr val="612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165"/>
            <p:cNvSpPr/>
            <p:nvPr/>
          </p:nvSpPr>
          <p:spPr bwMode="auto">
            <a:xfrm>
              <a:off x="2654" y="2894"/>
              <a:ext cx="46" cy="40"/>
            </a:xfrm>
            <a:custGeom>
              <a:avLst/>
              <a:gdLst>
                <a:gd name="T0" fmla="*/ 34 w 46"/>
                <a:gd name="T1" fmla="*/ 0 h 40"/>
                <a:gd name="T2" fmla="*/ 46 w 46"/>
                <a:gd name="T3" fmla="*/ 40 h 40"/>
                <a:gd name="T4" fmla="*/ 46 w 46"/>
                <a:gd name="T5" fmla="*/ 40 h 40"/>
                <a:gd name="T6" fmla="*/ 0 w 46"/>
                <a:gd name="T7" fmla="*/ 40 h 40"/>
                <a:gd name="T8" fmla="*/ 14 w 46"/>
                <a:gd name="T9" fmla="*/ 0 h 40"/>
                <a:gd name="T10" fmla="*/ 14 w 46"/>
                <a:gd name="T11" fmla="*/ 0 h 40"/>
                <a:gd name="T12" fmla="*/ 34 w 46"/>
                <a:gd name="T13" fmla="*/ 0 h 40"/>
                <a:gd name="T14" fmla="*/ 34 w 46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0">
                  <a:moveTo>
                    <a:pt x="34" y="0"/>
                  </a:moveTo>
                  <a:lnTo>
                    <a:pt x="46" y="40"/>
                  </a:lnTo>
                  <a:lnTo>
                    <a:pt x="46" y="40"/>
                  </a:lnTo>
                  <a:lnTo>
                    <a:pt x="0" y="4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2E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166"/>
            <p:cNvSpPr/>
            <p:nvPr/>
          </p:nvSpPr>
          <p:spPr bwMode="auto">
            <a:xfrm>
              <a:off x="2654" y="2894"/>
              <a:ext cx="24" cy="40"/>
            </a:xfrm>
            <a:custGeom>
              <a:avLst/>
              <a:gdLst>
                <a:gd name="T0" fmla="*/ 24 w 24"/>
                <a:gd name="T1" fmla="*/ 40 h 40"/>
                <a:gd name="T2" fmla="*/ 0 w 24"/>
                <a:gd name="T3" fmla="*/ 40 h 40"/>
                <a:gd name="T4" fmla="*/ 14 w 24"/>
                <a:gd name="T5" fmla="*/ 0 h 40"/>
                <a:gd name="T6" fmla="*/ 24 w 24"/>
                <a:gd name="T7" fmla="*/ 0 h 40"/>
                <a:gd name="T8" fmla="*/ 24 w 24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0">
                  <a:moveTo>
                    <a:pt x="24" y="40"/>
                  </a:moveTo>
                  <a:lnTo>
                    <a:pt x="0" y="40"/>
                  </a:lnTo>
                  <a:lnTo>
                    <a:pt x="14" y="0"/>
                  </a:lnTo>
                  <a:lnTo>
                    <a:pt x="24" y="0"/>
                  </a:lnTo>
                  <a:lnTo>
                    <a:pt x="24" y="40"/>
                  </a:lnTo>
                  <a:close/>
                </a:path>
              </a:pathLst>
            </a:custGeom>
            <a:solidFill>
              <a:srgbClr val="EDD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167"/>
            <p:cNvSpPr/>
            <p:nvPr/>
          </p:nvSpPr>
          <p:spPr bwMode="auto">
            <a:xfrm>
              <a:off x="2668" y="2882"/>
              <a:ext cx="20" cy="22"/>
            </a:xfrm>
            <a:custGeom>
              <a:avLst/>
              <a:gdLst>
                <a:gd name="T0" fmla="*/ 20 w 20"/>
                <a:gd name="T1" fmla="*/ 0 h 22"/>
                <a:gd name="T2" fmla="*/ 0 w 20"/>
                <a:gd name="T3" fmla="*/ 0 h 22"/>
                <a:gd name="T4" fmla="*/ 0 w 20"/>
                <a:gd name="T5" fmla="*/ 12 h 22"/>
                <a:gd name="T6" fmla="*/ 0 w 20"/>
                <a:gd name="T7" fmla="*/ 12 h 22"/>
                <a:gd name="T8" fmla="*/ 0 w 20"/>
                <a:gd name="T9" fmla="*/ 12 h 22"/>
                <a:gd name="T10" fmla="*/ 0 w 20"/>
                <a:gd name="T11" fmla="*/ 16 h 22"/>
                <a:gd name="T12" fmla="*/ 2 w 20"/>
                <a:gd name="T13" fmla="*/ 20 h 22"/>
                <a:gd name="T14" fmla="*/ 6 w 20"/>
                <a:gd name="T15" fmla="*/ 22 h 22"/>
                <a:gd name="T16" fmla="*/ 10 w 20"/>
                <a:gd name="T17" fmla="*/ 22 h 22"/>
                <a:gd name="T18" fmla="*/ 10 w 20"/>
                <a:gd name="T19" fmla="*/ 22 h 22"/>
                <a:gd name="T20" fmla="*/ 14 w 20"/>
                <a:gd name="T21" fmla="*/ 22 h 22"/>
                <a:gd name="T22" fmla="*/ 18 w 20"/>
                <a:gd name="T23" fmla="*/ 20 h 22"/>
                <a:gd name="T24" fmla="*/ 20 w 20"/>
                <a:gd name="T25" fmla="*/ 16 h 22"/>
                <a:gd name="T26" fmla="*/ 20 w 20"/>
                <a:gd name="T27" fmla="*/ 12 h 22"/>
                <a:gd name="T28" fmla="*/ 20 w 2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2">
                  <a:moveTo>
                    <a:pt x="2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4" y="22"/>
                  </a:lnTo>
                  <a:lnTo>
                    <a:pt x="18" y="20"/>
                  </a:lnTo>
                  <a:lnTo>
                    <a:pt x="20" y="16"/>
                  </a:lnTo>
                  <a:lnTo>
                    <a:pt x="20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7C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168"/>
            <p:cNvSpPr/>
            <p:nvPr/>
          </p:nvSpPr>
          <p:spPr bwMode="auto">
            <a:xfrm>
              <a:off x="2668" y="2882"/>
              <a:ext cx="10" cy="22"/>
            </a:xfrm>
            <a:custGeom>
              <a:avLst/>
              <a:gdLst>
                <a:gd name="T0" fmla="*/ 10 w 10"/>
                <a:gd name="T1" fmla="*/ 0 h 22"/>
                <a:gd name="T2" fmla="*/ 0 w 10"/>
                <a:gd name="T3" fmla="*/ 0 h 22"/>
                <a:gd name="T4" fmla="*/ 0 w 10"/>
                <a:gd name="T5" fmla="*/ 12 h 22"/>
                <a:gd name="T6" fmla="*/ 0 w 10"/>
                <a:gd name="T7" fmla="*/ 12 h 22"/>
                <a:gd name="T8" fmla="*/ 0 w 10"/>
                <a:gd name="T9" fmla="*/ 12 h 22"/>
                <a:gd name="T10" fmla="*/ 0 w 10"/>
                <a:gd name="T11" fmla="*/ 16 h 22"/>
                <a:gd name="T12" fmla="*/ 2 w 10"/>
                <a:gd name="T13" fmla="*/ 20 h 22"/>
                <a:gd name="T14" fmla="*/ 6 w 10"/>
                <a:gd name="T15" fmla="*/ 22 h 22"/>
                <a:gd name="T16" fmla="*/ 10 w 10"/>
                <a:gd name="T17" fmla="*/ 22 h 22"/>
                <a:gd name="T18" fmla="*/ 10 w 10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10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CBE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169"/>
            <p:cNvSpPr/>
            <p:nvPr/>
          </p:nvSpPr>
          <p:spPr bwMode="auto">
            <a:xfrm>
              <a:off x="2654" y="2824"/>
              <a:ext cx="46" cy="62"/>
            </a:xfrm>
            <a:custGeom>
              <a:avLst/>
              <a:gdLst>
                <a:gd name="T0" fmla="*/ 0 w 46"/>
                <a:gd name="T1" fmla="*/ 22 h 62"/>
                <a:gd name="T2" fmla="*/ 0 w 46"/>
                <a:gd name="T3" fmla="*/ 38 h 62"/>
                <a:gd name="T4" fmla="*/ 0 w 46"/>
                <a:gd name="T5" fmla="*/ 38 h 62"/>
                <a:gd name="T6" fmla="*/ 4 w 46"/>
                <a:gd name="T7" fmla="*/ 44 h 62"/>
                <a:gd name="T8" fmla="*/ 8 w 46"/>
                <a:gd name="T9" fmla="*/ 52 h 62"/>
                <a:gd name="T10" fmla="*/ 16 w 46"/>
                <a:gd name="T11" fmla="*/ 60 h 62"/>
                <a:gd name="T12" fmla="*/ 20 w 46"/>
                <a:gd name="T13" fmla="*/ 62 h 62"/>
                <a:gd name="T14" fmla="*/ 24 w 46"/>
                <a:gd name="T15" fmla="*/ 62 h 62"/>
                <a:gd name="T16" fmla="*/ 24 w 46"/>
                <a:gd name="T17" fmla="*/ 62 h 62"/>
                <a:gd name="T18" fmla="*/ 28 w 46"/>
                <a:gd name="T19" fmla="*/ 62 h 62"/>
                <a:gd name="T20" fmla="*/ 30 w 46"/>
                <a:gd name="T21" fmla="*/ 60 h 62"/>
                <a:gd name="T22" fmla="*/ 38 w 46"/>
                <a:gd name="T23" fmla="*/ 52 h 62"/>
                <a:gd name="T24" fmla="*/ 44 w 46"/>
                <a:gd name="T25" fmla="*/ 44 h 62"/>
                <a:gd name="T26" fmla="*/ 46 w 46"/>
                <a:gd name="T27" fmla="*/ 38 h 62"/>
                <a:gd name="T28" fmla="*/ 46 w 46"/>
                <a:gd name="T29" fmla="*/ 22 h 62"/>
                <a:gd name="T30" fmla="*/ 46 w 46"/>
                <a:gd name="T31" fmla="*/ 22 h 62"/>
                <a:gd name="T32" fmla="*/ 44 w 46"/>
                <a:gd name="T33" fmla="*/ 12 h 62"/>
                <a:gd name="T34" fmla="*/ 40 w 46"/>
                <a:gd name="T35" fmla="*/ 6 h 62"/>
                <a:gd name="T36" fmla="*/ 32 w 46"/>
                <a:gd name="T37" fmla="*/ 2 h 62"/>
                <a:gd name="T38" fmla="*/ 24 w 46"/>
                <a:gd name="T39" fmla="*/ 0 h 62"/>
                <a:gd name="T40" fmla="*/ 24 w 46"/>
                <a:gd name="T41" fmla="*/ 0 h 62"/>
                <a:gd name="T42" fmla="*/ 16 w 46"/>
                <a:gd name="T43" fmla="*/ 2 h 62"/>
                <a:gd name="T44" fmla="*/ 8 w 46"/>
                <a:gd name="T45" fmla="*/ 6 h 62"/>
                <a:gd name="T46" fmla="*/ 2 w 46"/>
                <a:gd name="T47" fmla="*/ 12 h 62"/>
                <a:gd name="T48" fmla="*/ 0 w 46"/>
                <a:gd name="T49" fmla="*/ 22 h 62"/>
                <a:gd name="T50" fmla="*/ 0 w 46"/>
                <a:gd name="T51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62">
                  <a:moveTo>
                    <a:pt x="0" y="22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16" y="60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8" y="62"/>
                  </a:lnTo>
                  <a:lnTo>
                    <a:pt x="30" y="60"/>
                  </a:lnTo>
                  <a:lnTo>
                    <a:pt x="38" y="52"/>
                  </a:lnTo>
                  <a:lnTo>
                    <a:pt x="44" y="44"/>
                  </a:lnTo>
                  <a:lnTo>
                    <a:pt x="46" y="38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4" y="12"/>
                  </a:lnTo>
                  <a:lnTo>
                    <a:pt x="40" y="6"/>
                  </a:lnTo>
                  <a:lnTo>
                    <a:pt x="3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E1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170"/>
            <p:cNvSpPr/>
            <p:nvPr/>
          </p:nvSpPr>
          <p:spPr bwMode="auto">
            <a:xfrm>
              <a:off x="2654" y="2824"/>
              <a:ext cx="24" cy="62"/>
            </a:xfrm>
            <a:custGeom>
              <a:avLst/>
              <a:gdLst>
                <a:gd name="T0" fmla="*/ 0 w 24"/>
                <a:gd name="T1" fmla="*/ 22 h 62"/>
                <a:gd name="T2" fmla="*/ 0 w 24"/>
                <a:gd name="T3" fmla="*/ 38 h 62"/>
                <a:gd name="T4" fmla="*/ 0 w 24"/>
                <a:gd name="T5" fmla="*/ 38 h 62"/>
                <a:gd name="T6" fmla="*/ 4 w 24"/>
                <a:gd name="T7" fmla="*/ 44 h 62"/>
                <a:gd name="T8" fmla="*/ 8 w 24"/>
                <a:gd name="T9" fmla="*/ 52 h 62"/>
                <a:gd name="T10" fmla="*/ 16 w 24"/>
                <a:gd name="T11" fmla="*/ 60 h 62"/>
                <a:gd name="T12" fmla="*/ 20 w 24"/>
                <a:gd name="T13" fmla="*/ 62 h 62"/>
                <a:gd name="T14" fmla="*/ 24 w 24"/>
                <a:gd name="T15" fmla="*/ 62 h 62"/>
                <a:gd name="T16" fmla="*/ 24 w 24"/>
                <a:gd name="T17" fmla="*/ 0 h 62"/>
                <a:gd name="T18" fmla="*/ 24 w 24"/>
                <a:gd name="T19" fmla="*/ 0 h 62"/>
                <a:gd name="T20" fmla="*/ 24 w 24"/>
                <a:gd name="T21" fmla="*/ 0 h 62"/>
                <a:gd name="T22" fmla="*/ 16 w 24"/>
                <a:gd name="T23" fmla="*/ 2 h 62"/>
                <a:gd name="T24" fmla="*/ 8 w 24"/>
                <a:gd name="T25" fmla="*/ 6 h 62"/>
                <a:gd name="T26" fmla="*/ 2 w 24"/>
                <a:gd name="T27" fmla="*/ 12 h 62"/>
                <a:gd name="T28" fmla="*/ 0 w 24"/>
                <a:gd name="T29" fmla="*/ 22 h 62"/>
                <a:gd name="T30" fmla="*/ 0 w 24"/>
                <a:gd name="T31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62">
                  <a:moveTo>
                    <a:pt x="0" y="22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4" y="44"/>
                  </a:lnTo>
                  <a:lnTo>
                    <a:pt x="8" y="52"/>
                  </a:lnTo>
                  <a:lnTo>
                    <a:pt x="16" y="60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1D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171"/>
            <p:cNvSpPr/>
            <p:nvPr/>
          </p:nvSpPr>
          <p:spPr bwMode="auto">
            <a:xfrm>
              <a:off x="2668" y="2822"/>
              <a:ext cx="32" cy="28"/>
            </a:xfrm>
            <a:custGeom>
              <a:avLst/>
              <a:gdLst>
                <a:gd name="T0" fmla="*/ 0 w 32"/>
                <a:gd name="T1" fmla="*/ 0 h 28"/>
                <a:gd name="T2" fmla="*/ 0 w 32"/>
                <a:gd name="T3" fmla="*/ 0 h 28"/>
                <a:gd name="T4" fmla="*/ 0 w 32"/>
                <a:gd name="T5" fmla="*/ 10 h 28"/>
                <a:gd name="T6" fmla="*/ 0 w 32"/>
                <a:gd name="T7" fmla="*/ 10 h 28"/>
                <a:gd name="T8" fmla="*/ 6 w 32"/>
                <a:gd name="T9" fmla="*/ 16 h 28"/>
                <a:gd name="T10" fmla="*/ 16 w 32"/>
                <a:gd name="T11" fmla="*/ 22 h 28"/>
                <a:gd name="T12" fmla="*/ 26 w 32"/>
                <a:gd name="T13" fmla="*/ 26 h 28"/>
                <a:gd name="T14" fmla="*/ 32 w 32"/>
                <a:gd name="T15" fmla="*/ 28 h 28"/>
                <a:gd name="T16" fmla="*/ 32 w 32"/>
                <a:gd name="T17" fmla="*/ 28 h 28"/>
                <a:gd name="T18" fmla="*/ 32 w 32"/>
                <a:gd name="T19" fmla="*/ 20 h 28"/>
                <a:gd name="T20" fmla="*/ 32 w 32"/>
                <a:gd name="T21" fmla="*/ 12 h 28"/>
                <a:gd name="T22" fmla="*/ 28 w 32"/>
                <a:gd name="T23" fmla="*/ 8 h 28"/>
                <a:gd name="T24" fmla="*/ 24 w 32"/>
                <a:gd name="T25" fmla="*/ 4 h 28"/>
                <a:gd name="T26" fmla="*/ 18 w 32"/>
                <a:gd name="T27" fmla="*/ 0 h 28"/>
                <a:gd name="T28" fmla="*/ 14 w 32"/>
                <a:gd name="T29" fmla="*/ 0 h 28"/>
                <a:gd name="T30" fmla="*/ 0 w 32"/>
                <a:gd name="T31" fmla="*/ 0 h 28"/>
                <a:gd name="T32" fmla="*/ 0 w 32"/>
                <a:gd name="T3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28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16"/>
                  </a:lnTo>
                  <a:lnTo>
                    <a:pt x="16" y="22"/>
                  </a:lnTo>
                  <a:lnTo>
                    <a:pt x="26" y="26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0"/>
                  </a:lnTo>
                  <a:lnTo>
                    <a:pt x="32" y="12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34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172"/>
            <p:cNvSpPr/>
            <p:nvPr/>
          </p:nvSpPr>
          <p:spPr bwMode="auto">
            <a:xfrm>
              <a:off x="2654" y="2822"/>
              <a:ext cx="24" cy="28"/>
            </a:xfrm>
            <a:custGeom>
              <a:avLst/>
              <a:gdLst>
                <a:gd name="T0" fmla="*/ 14 w 24"/>
                <a:gd name="T1" fmla="*/ 0 h 28"/>
                <a:gd name="T2" fmla="*/ 14 w 24"/>
                <a:gd name="T3" fmla="*/ 0 h 28"/>
                <a:gd name="T4" fmla="*/ 8 w 24"/>
                <a:gd name="T5" fmla="*/ 4 h 28"/>
                <a:gd name="T6" fmla="*/ 2 w 24"/>
                <a:gd name="T7" fmla="*/ 8 h 28"/>
                <a:gd name="T8" fmla="*/ 0 w 24"/>
                <a:gd name="T9" fmla="*/ 16 h 28"/>
                <a:gd name="T10" fmla="*/ 0 w 24"/>
                <a:gd name="T11" fmla="*/ 28 h 28"/>
                <a:gd name="T12" fmla="*/ 0 w 24"/>
                <a:gd name="T13" fmla="*/ 28 h 28"/>
                <a:gd name="T14" fmla="*/ 10 w 24"/>
                <a:gd name="T15" fmla="*/ 20 h 28"/>
                <a:gd name="T16" fmla="*/ 14 w 24"/>
                <a:gd name="T17" fmla="*/ 10 h 28"/>
                <a:gd name="T18" fmla="*/ 14 w 24"/>
                <a:gd name="T19" fmla="*/ 10 h 28"/>
                <a:gd name="T20" fmla="*/ 18 w 24"/>
                <a:gd name="T21" fmla="*/ 14 h 28"/>
                <a:gd name="T22" fmla="*/ 24 w 24"/>
                <a:gd name="T23" fmla="*/ 18 h 28"/>
                <a:gd name="T24" fmla="*/ 24 w 24"/>
                <a:gd name="T25" fmla="*/ 0 h 28"/>
                <a:gd name="T26" fmla="*/ 24 w 24"/>
                <a:gd name="T27" fmla="*/ 0 h 28"/>
                <a:gd name="T28" fmla="*/ 14 w 24"/>
                <a:gd name="T29" fmla="*/ 0 h 28"/>
                <a:gd name="T30" fmla="*/ 14 w 24"/>
                <a:gd name="T3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28">
                  <a:moveTo>
                    <a:pt x="14" y="0"/>
                  </a:moveTo>
                  <a:lnTo>
                    <a:pt x="14" y="0"/>
                  </a:lnTo>
                  <a:lnTo>
                    <a:pt x="8" y="4"/>
                  </a:lnTo>
                  <a:lnTo>
                    <a:pt x="2" y="8"/>
                  </a:lnTo>
                  <a:lnTo>
                    <a:pt x="0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4"/>
                  </a:lnTo>
                  <a:lnTo>
                    <a:pt x="24" y="1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332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71" name="Picture 3173"/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" y="3176"/>
              <a:ext cx="14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3174"/>
            <p:cNvPicPr>
              <a:picLocks noChangeAspect="1" noChangeArrowheads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" y="3176"/>
              <a:ext cx="14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178" name="Picture 9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201360" y="810380"/>
            <a:ext cx="5682075" cy="577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3175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GrpSpPr/>
          <p:nvPr/>
        </p:nvGrpSpPr>
        <p:grpSpPr>
          <a:xfrm flipH="1">
            <a:off x="3311691" y="857251"/>
            <a:ext cx="8880308" cy="6100142"/>
            <a:chOff x="-1712589" y="0"/>
            <a:chExt cx="6660231" cy="6100142"/>
          </a:xfrm>
        </p:grpSpPr>
        <p:pic>
          <p:nvPicPr>
            <p:cNvPr id="3173" name="Picture 2" descr="F:\案例三\526\未标题-4.png"/>
            <p:cNvPicPr>
              <a:picLocks noChangeAspect="1" noChangeArrowheads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325" y="0"/>
              <a:ext cx="4125317" cy="6100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4" name="矩形 3173"/>
            <p:cNvSpPr/>
            <p:nvPr/>
          </p:nvSpPr>
          <p:spPr>
            <a:xfrm>
              <a:off x="-1712589" y="0"/>
              <a:ext cx="4150988" cy="5682075"/>
            </a:xfrm>
            <a:prstGeom prst="rect">
              <a:avLst/>
            </a:prstGeom>
            <a:solidFill>
              <a:srgbClr val="D9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5" name="矩形 3174"/>
            <p:cNvSpPr/>
            <p:nvPr/>
          </p:nvSpPr>
          <p:spPr>
            <a:xfrm>
              <a:off x="913106" y="237"/>
              <a:ext cx="2443926" cy="413926"/>
            </a:xfrm>
            <a:prstGeom prst="rect">
              <a:avLst/>
            </a:prstGeom>
            <a:solidFill>
              <a:srgbClr val="D9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76" name="组合 3180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GrpSpPr/>
          <p:nvPr/>
        </p:nvGrpSpPr>
        <p:grpSpPr>
          <a:xfrm>
            <a:off x="5355197" y="2883208"/>
            <a:ext cx="1413408" cy="1060056"/>
            <a:chOff x="1089556" y="3197881"/>
            <a:chExt cx="711602" cy="711602"/>
          </a:xfrm>
        </p:grpSpPr>
        <p:sp>
          <p:nvSpPr>
            <p:cNvPr id="3179" name="椭圆 3178"/>
            <p:cNvSpPr/>
            <p:nvPr/>
          </p:nvSpPr>
          <p:spPr>
            <a:xfrm>
              <a:off x="1089556" y="3197881"/>
              <a:ext cx="711602" cy="711602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rgbClr val="3E8C8E"/>
                </a:solidFill>
              </a:endParaRPr>
            </a:p>
          </p:txBody>
        </p:sp>
        <p:sp>
          <p:nvSpPr>
            <p:cNvPr id="3180" name="Freeform 131"/>
            <p:cNvSpPr>
              <a:spLocks noChangeAspect="1" noEditPoints="1"/>
            </p:cNvSpPr>
            <p:nvPr/>
          </p:nvSpPr>
          <p:spPr bwMode="black">
            <a:xfrm>
              <a:off x="1272215" y="3454925"/>
              <a:ext cx="346283" cy="197514"/>
            </a:xfrm>
            <a:custGeom>
              <a:avLst/>
              <a:gdLst>
                <a:gd name="T0" fmla="*/ 63 w 78"/>
                <a:gd name="T1" fmla="*/ 46 h 46"/>
                <a:gd name="T2" fmla="*/ 15 w 78"/>
                <a:gd name="T3" fmla="*/ 46 h 46"/>
                <a:gd name="T4" fmla="*/ 15 w 78"/>
                <a:gd name="T5" fmla="*/ 37 h 46"/>
                <a:gd name="T6" fmla="*/ 63 w 78"/>
                <a:gd name="T7" fmla="*/ 37 h 46"/>
                <a:gd name="T8" fmla="*/ 63 w 78"/>
                <a:gd name="T9" fmla="*/ 46 h 46"/>
                <a:gd name="T10" fmla="*/ 70 w 78"/>
                <a:gd name="T11" fmla="*/ 0 h 46"/>
                <a:gd name="T12" fmla="*/ 15 w 78"/>
                <a:gd name="T13" fmla="*/ 0 h 46"/>
                <a:gd name="T14" fmla="*/ 15 w 78"/>
                <a:gd name="T15" fmla="*/ 9 h 46"/>
                <a:gd name="T16" fmla="*/ 70 w 78"/>
                <a:gd name="T17" fmla="*/ 9 h 46"/>
                <a:gd name="T18" fmla="*/ 70 w 78"/>
                <a:gd name="T19" fmla="*/ 0 h 46"/>
                <a:gd name="T20" fmla="*/ 78 w 78"/>
                <a:gd name="T21" fmla="*/ 18 h 46"/>
                <a:gd name="T22" fmla="*/ 15 w 78"/>
                <a:gd name="T23" fmla="*/ 18 h 46"/>
                <a:gd name="T24" fmla="*/ 15 w 78"/>
                <a:gd name="T25" fmla="*/ 28 h 46"/>
                <a:gd name="T26" fmla="*/ 78 w 78"/>
                <a:gd name="T27" fmla="*/ 28 h 46"/>
                <a:gd name="T28" fmla="*/ 78 w 78"/>
                <a:gd name="T29" fmla="*/ 18 h 46"/>
                <a:gd name="T30" fmla="*/ 4 w 78"/>
                <a:gd name="T31" fmla="*/ 9 h 46"/>
                <a:gd name="T32" fmla="*/ 9 w 78"/>
                <a:gd name="T33" fmla="*/ 4 h 46"/>
                <a:gd name="T34" fmla="*/ 4 w 78"/>
                <a:gd name="T35" fmla="*/ 0 h 46"/>
                <a:gd name="T36" fmla="*/ 0 w 78"/>
                <a:gd name="T37" fmla="*/ 4 h 46"/>
                <a:gd name="T38" fmla="*/ 4 w 78"/>
                <a:gd name="T39" fmla="*/ 9 h 46"/>
                <a:gd name="T40" fmla="*/ 4 w 78"/>
                <a:gd name="T41" fmla="*/ 18 h 46"/>
                <a:gd name="T42" fmla="*/ 0 w 78"/>
                <a:gd name="T43" fmla="*/ 23 h 46"/>
                <a:gd name="T44" fmla="*/ 4 w 78"/>
                <a:gd name="T45" fmla="*/ 28 h 46"/>
                <a:gd name="T46" fmla="*/ 9 w 78"/>
                <a:gd name="T47" fmla="*/ 23 h 46"/>
                <a:gd name="T48" fmla="*/ 4 w 78"/>
                <a:gd name="T49" fmla="*/ 18 h 46"/>
                <a:gd name="T50" fmla="*/ 4 w 78"/>
                <a:gd name="T51" fmla="*/ 37 h 46"/>
                <a:gd name="T52" fmla="*/ 0 w 78"/>
                <a:gd name="T53" fmla="*/ 41 h 46"/>
                <a:gd name="T54" fmla="*/ 4 w 78"/>
                <a:gd name="T55" fmla="*/ 46 h 46"/>
                <a:gd name="T56" fmla="*/ 9 w 78"/>
                <a:gd name="T57" fmla="*/ 41 h 46"/>
                <a:gd name="T58" fmla="*/ 4 w 78"/>
                <a:gd name="T59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46">
                  <a:moveTo>
                    <a:pt x="63" y="46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63" y="37"/>
                    <a:pt x="63" y="37"/>
                    <a:pt x="63" y="37"/>
                  </a:cubicBezTo>
                  <a:lnTo>
                    <a:pt x="63" y="46"/>
                  </a:lnTo>
                  <a:close/>
                  <a:moveTo>
                    <a:pt x="7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70" y="9"/>
                    <a:pt x="70" y="9"/>
                    <a:pt x="70" y="9"/>
                  </a:cubicBezTo>
                  <a:lnTo>
                    <a:pt x="70" y="0"/>
                  </a:lnTo>
                  <a:close/>
                  <a:moveTo>
                    <a:pt x="78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78" y="28"/>
                    <a:pt x="78" y="28"/>
                    <a:pt x="78" y="28"/>
                  </a:cubicBezTo>
                  <a:lnTo>
                    <a:pt x="78" y="18"/>
                  </a:lnTo>
                  <a:close/>
                  <a:moveTo>
                    <a:pt x="4" y="9"/>
                  </a:move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moveTo>
                    <a:pt x="4" y="18"/>
                  </a:moveTo>
                  <a:cubicBezTo>
                    <a:pt x="2" y="18"/>
                    <a:pt x="0" y="20"/>
                    <a:pt x="0" y="23"/>
                  </a:cubicBezTo>
                  <a:cubicBezTo>
                    <a:pt x="0" y="26"/>
                    <a:pt x="2" y="28"/>
                    <a:pt x="4" y="28"/>
                  </a:cubicBezTo>
                  <a:cubicBezTo>
                    <a:pt x="7" y="28"/>
                    <a:pt x="9" y="26"/>
                    <a:pt x="9" y="23"/>
                  </a:cubicBezTo>
                  <a:cubicBezTo>
                    <a:pt x="9" y="20"/>
                    <a:pt x="7" y="18"/>
                    <a:pt x="4" y="18"/>
                  </a:cubicBezTo>
                  <a:moveTo>
                    <a:pt x="4" y="37"/>
                  </a:moveTo>
                  <a:cubicBezTo>
                    <a:pt x="2" y="37"/>
                    <a:pt x="0" y="39"/>
                    <a:pt x="0" y="41"/>
                  </a:cubicBezTo>
                  <a:cubicBezTo>
                    <a:pt x="0" y="44"/>
                    <a:pt x="2" y="46"/>
                    <a:pt x="4" y="46"/>
                  </a:cubicBezTo>
                  <a:cubicBezTo>
                    <a:pt x="7" y="46"/>
                    <a:pt x="9" y="44"/>
                    <a:pt x="9" y="41"/>
                  </a:cubicBezTo>
                  <a:cubicBezTo>
                    <a:pt x="9" y="39"/>
                    <a:pt x="7" y="37"/>
                    <a:pt x="4" y="37"/>
                  </a:cubicBezTo>
                </a:path>
              </a:pathLst>
            </a:custGeom>
            <a:solidFill>
              <a:srgbClr val="35484F"/>
            </a:solidFill>
            <a:ln>
              <a:noFill/>
            </a:ln>
          </p:spPr>
          <p:txBody>
            <a:bodyPr vert="horz" wrap="square" lIns="69932" tIns="34965" rIns="69932" bIns="34965" numCol="1" anchor="t" anchorCtr="0" compatLnSpc="1"/>
            <a:lstStyle/>
            <a:p>
              <a:endParaRPr lang="en-US" dirty="0">
                <a:solidFill>
                  <a:srgbClr val="3E8C8E"/>
                </a:solidFill>
              </a:endParaRPr>
            </a:p>
          </p:txBody>
        </p:sp>
      </p:grpSp>
      <p:sp>
        <p:nvSpPr>
          <p:cNvPr id="3183" name="TextBox 3182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 txBox="1"/>
          <p:nvPr/>
        </p:nvSpPr>
        <p:spPr>
          <a:xfrm>
            <a:off x="6961668" y="2755812"/>
            <a:ext cx="5375245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企业需要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什么样的毕业生？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 hidden="1"/>
          <p:cNvSpPr txBox="1"/>
          <p:nvPr/>
        </p:nvSpPr>
        <p:spPr>
          <a:xfrm>
            <a:off x="-474133" y="266065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</a:t>
            </a:r>
            <a:endParaRPr lang="zh-CN" altLang="en-US" sz="100"/>
          </a:p>
        </p:txBody>
      </p:sp>
      <p:pic>
        <p:nvPicPr>
          <p:cNvPr id="3181" name="图片 3180"/>
          <p:cNvPicPr>
            <a:picLocks noChangeAspect="1"/>
          </p:cNvPicPr>
          <p:nvPr/>
        </p:nvPicPr>
        <p:blipFill rotWithShape="1"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3182" name="图片 3181"/>
          <p:cNvPicPr>
            <a:picLocks noChangeAspect="1"/>
          </p:cNvPicPr>
          <p:nvPr/>
        </p:nvPicPr>
        <p:blipFill rotWithShape="1"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3184" name="组合 318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3185" name="直接连接符 3184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86" name="Picture 5"/>
            <p:cNvPicPr>
              <a:picLocks noChangeAspect="1" noChangeArrowheads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187" name="直接连接符 3186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/>
          <p:nvPr/>
        </p:nvSpPr>
        <p:spPr>
          <a:xfrm>
            <a:off x="-48683" y="811982"/>
            <a:ext cx="12192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Picture 2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2" t="70340"/>
          <a:stretch>
            <a:fillRect/>
          </a:stretch>
        </p:blipFill>
        <p:spPr bwMode="auto">
          <a:xfrm>
            <a:off x="-1" y="857251"/>
            <a:ext cx="2039056" cy="1314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0" y="5369879"/>
            <a:ext cx="12192000" cy="5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/>
          <p:nvPr/>
        </p:nvSpPr>
        <p:spPr>
          <a:xfrm>
            <a:off x="0" y="5964750"/>
            <a:ext cx="12192000" cy="36000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e7d195523061f1c0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 hidden="1"/>
          <p:cNvSpPr txBox="1"/>
          <p:nvPr/>
        </p:nvSpPr>
        <p:spPr>
          <a:xfrm>
            <a:off x="-474133" y="266065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</a:t>
            </a:r>
            <a:endParaRPr lang="zh-CN" altLang="en-US" sz="100"/>
          </a:p>
        </p:txBody>
      </p:sp>
      <p:sp>
        <p:nvSpPr>
          <p:cNvPr id="15" name="TextBox 12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 txBox="1"/>
          <p:nvPr/>
        </p:nvSpPr>
        <p:spPr>
          <a:xfrm>
            <a:off x="968504" y="1031498"/>
            <a:ext cx="569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3647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这些毕业生</a:t>
            </a:r>
            <a:endParaRPr lang="zh-CN" altLang="en-US" sz="2400" b="1" dirty="0">
              <a:solidFill>
                <a:srgbClr val="3647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15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GrpSpPr/>
          <p:nvPr/>
        </p:nvGrpSpPr>
        <p:grpSpPr>
          <a:xfrm>
            <a:off x="202421" y="956704"/>
            <a:ext cx="720000" cy="540000"/>
            <a:chOff x="2848131" y="1860029"/>
            <a:chExt cx="3807502" cy="3807502"/>
          </a:xfrm>
        </p:grpSpPr>
        <p:sp>
          <p:nvSpPr>
            <p:cNvPr id="17" name="椭圆 16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936823" y="1948721"/>
              <a:ext cx="3630119" cy="363011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bg1"/>
                </a:solidFill>
              </a:endParaRPr>
            </a:p>
          </p:txBody>
        </p:sp>
      </p:grpSp>
      <p:sp>
        <p:nvSpPr>
          <p:cNvPr id="19" name="Freeform 131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>
            <a:spLocks noChangeAspect="1" noEditPoints="1"/>
          </p:cNvSpPr>
          <p:nvPr/>
        </p:nvSpPr>
        <p:spPr bwMode="black">
          <a:xfrm>
            <a:off x="355503" y="1140096"/>
            <a:ext cx="427175" cy="182740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35484F"/>
          </a:solidFill>
          <a:ln>
            <a:noFill/>
          </a:ln>
        </p:spPr>
        <p:txBody>
          <a:bodyPr vert="horz" wrap="square" lIns="69932" tIns="34965" rIns="69932" bIns="34965" numCol="1" anchor="t" anchorCtr="0" compatLnSpc="1"/>
          <a:lstStyle/>
          <a:p>
            <a:endParaRPr lang="en-US" dirty="0">
              <a:solidFill>
                <a:srgbClr val="3E8C8E"/>
              </a:solidFill>
            </a:endParaRPr>
          </a:p>
        </p:txBody>
      </p:sp>
      <p:sp>
        <p:nvSpPr>
          <p:cNvPr id="21" name="TextBox 70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 txBox="1"/>
          <p:nvPr/>
        </p:nvSpPr>
        <p:spPr>
          <a:xfrm>
            <a:off x="1697156" y="2046379"/>
            <a:ext cx="1773562" cy="74635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sz="4400" b="1" dirty="0">
                <a:solidFill>
                  <a:srgbClr val="EE5351"/>
                </a:solidFill>
                <a:latin typeface="Agency FB" panose="020B0503020202020204" pitchFamily="34" charset="0"/>
                <a:ea typeface="Roboto" panose="02000000000000000000" pitchFamily="2" charset="0"/>
              </a:rPr>
              <a:t>366</a:t>
            </a:r>
            <a:r>
              <a:rPr lang="zh-CN" altLang="en-US" dirty="0">
                <a:solidFill>
                  <a:srgbClr val="EE53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所高校</a:t>
            </a:r>
            <a:endParaRPr lang="en-US" dirty="0">
              <a:solidFill>
                <a:srgbClr val="EE53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0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 txBox="1"/>
          <p:nvPr/>
        </p:nvSpPr>
        <p:spPr>
          <a:xfrm>
            <a:off x="3132289" y="3476332"/>
            <a:ext cx="3104055" cy="74635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sz="4400" b="1" dirty="0">
                <a:solidFill>
                  <a:srgbClr val="EE5351"/>
                </a:solidFill>
                <a:latin typeface="Agency FB" panose="020B0503020202020204" pitchFamily="34" charset="0"/>
                <a:ea typeface="Roboto" panose="02000000000000000000" pitchFamily="2" charset="0"/>
              </a:rPr>
              <a:t>239,554</a:t>
            </a:r>
            <a:r>
              <a:rPr lang="zh-CN" altLang="en-US" dirty="0">
                <a:solidFill>
                  <a:srgbClr val="EE53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名毕业生</a:t>
            </a:r>
            <a:endParaRPr lang="en-US" dirty="0">
              <a:solidFill>
                <a:srgbClr val="EE53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9"/>
          <p:cNvSpPr/>
          <p:nvPr/>
        </p:nvSpPr>
        <p:spPr>
          <a:xfrm>
            <a:off x="7358671" y="1844825"/>
            <a:ext cx="4401959" cy="2952328"/>
          </a:xfrm>
          <a:prstGeom prst="ellipse">
            <a:avLst/>
          </a:prstGeom>
          <a:solidFill>
            <a:srgbClr val="35484F"/>
          </a:solidFill>
          <a:ln w="28575">
            <a:solidFill>
              <a:srgbClr val="EE535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男女比例接近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1:1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平均年龄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本科与研究生学历超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0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 txBox="1"/>
          <p:nvPr/>
        </p:nvSpPr>
        <p:spPr>
          <a:xfrm>
            <a:off x="1595920" y="4723984"/>
            <a:ext cx="6335709" cy="74635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EE535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195,154</a:t>
            </a:r>
            <a:r>
              <a:rPr lang="zh-CN" altLang="en-US" dirty="0">
                <a:solidFill>
                  <a:srgbClr val="EE53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名房地产、金融、互联网、制造业毕业生</a:t>
            </a:r>
            <a:endParaRPr lang="en-US" dirty="0">
              <a:solidFill>
                <a:srgbClr val="EE53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/>
          <p:nvPr/>
        </p:nvSpPr>
        <p:spPr>
          <a:xfrm>
            <a:off x="0" y="857250"/>
            <a:ext cx="12192000" cy="600075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2" t="70340"/>
          <a:stretch>
            <a:fillRect/>
          </a:stretch>
        </p:blipFill>
        <p:spPr bwMode="auto">
          <a:xfrm>
            <a:off x="-1" y="857251"/>
            <a:ext cx="2039056" cy="1314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0" y="5369879"/>
            <a:ext cx="12192000" cy="59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/>
          <p:nvPr/>
        </p:nvSpPr>
        <p:spPr>
          <a:xfrm>
            <a:off x="0" y="5964750"/>
            <a:ext cx="12192000" cy="36000"/>
          </a:xfrm>
          <a:prstGeom prst="rect">
            <a:avLst/>
          </a:prstGeom>
          <a:solidFill>
            <a:srgbClr val="EE5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8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GrpSpPr/>
          <p:nvPr/>
        </p:nvGrpSpPr>
        <p:grpSpPr>
          <a:xfrm>
            <a:off x="202421" y="956704"/>
            <a:ext cx="720000" cy="540000"/>
            <a:chOff x="2848131" y="1860029"/>
            <a:chExt cx="3807502" cy="3807502"/>
          </a:xfrm>
        </p:grpSpPr>
        <p:sp>
          <p:nvSpPr>
            <p:cNvPr id="11" name="椭圆 10"/>
            <p:cNvSpPr/>
            <p:nvPr/>
          </p:nvSpPr>
          <p:spPr>
            <a:xfrm>
              <a:off x="2848131" y="1860029"/>
              <a:ext cx="3807502" cy="380750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936823" y="1948721"/>
              <a:ext cx="3630119" cy="363011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DDED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 txBox="1"/>
          <p:nvPr/>
        </p:nvSpPr>
        <p:spPr>
          <a:xfrm>
            <a:off x="968504" y="1031497"/>
            <a:ext cx="569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3647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企业心中理想的毕业生画像</a:t>
            </a:r>
            <a:endParaRPr lang="zh-CN" altLang="en-US" sz="2400" b="1" dirty="0">
              <a:solidFill>
                <a:srgbClr val="3647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131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>
            <a:spLocks noChangeAspect="1" noEditPoints="1"/>
          </p:cNvSpPr>
          <p:nvPr/>
        </p:nvSpPr>
        <p:spPr bwMode="black">
          <a:xfrm>
            <a:off x="355503" y="1140096"/>
            <a:ext cx="427175" cy="182740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35484F"/>
          </a:solidFill>
          <a:ln>
            <a:noFill/>
          </a:ln>
        </p:spPr>
        <p:txBody>
          <a:bodyPr vert="horz" wrap="square" lIns="69932" tIns="34965" rIns="69932" bIns="34965" numCol="1" anchor="t" anchorCtr="0" compatLnSpc="1"/>
          <a:lstStyle/>
          <a:p>
            <a:endParaRPr lang="en-US" dirty="0">
              <a:solidFill>
                <a:srgbClr val="3E8C8E"/>
              </a:solidFill>
            </a:endParaRPr>
          </a:p>
        </p:txBody>
      </p:sp>
      <p:sp>
        <p:nvSpPr>
          <p:cNvPr id="2" name="e7d195523061f1c0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 hidden="1"/>
          <p:cNvSpPr txBox="1"/>
          <p:nvPr/>
        </p:nvSpPr>
        <p:spPr>
          <a:xfrm>
            <a:off x="-474133" y="266065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</a:t>
            </a:r>
            <a:endParaRPr lang="zh-CN" altLang="en-US" sz="100"/>
          </a:p>
        </p:txBody>
      </p:sp>
      <p:sp>
        <p:nvSpPr>
          <p:cNvPr id="40" name="Oval 13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/>
          <p:nvPr/>
        </p:nvSpPr>
        <p:spPr>
          <a:xfrm>
            <a:off x="9174294" y="3934656"/>
            <a:ext cx="186071" cy="139553"/>
          </a:xfrm>
          <a:prstGeom prst="ellipse">
            <a:avLst/>
          </a:prstGeom>
          <a:solidFill>
            <a:srgbClr val="EE5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rgbClr val="1A1E24"/>
              </a:solidFill>
            </a:endParaRPr>
          </a:p>
        </p:txBody>
      </p:sp>
      <p:sp>
        <p:nvSpPr>
          <p:cNvPr id="46" name="TextBox 45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 txBox="1"/>
          <p:nvPr/>
        </p:nvSpPr>
        <p:spPr>
          <a:xfrm>
            <a:off x="8719591" y="3578025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600" b="1">
                <a:solidFill>
                  <a:srgbClr val="1A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决策执行</a:t>
            </a:r>
            <a:endParaRPr lang="en-US" sz="1600" b="1">
              <a:solidFill>
                <a:srgbClr val="1A1E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21"/>
          <p:cNvGrpSpPr/>
          <p:nvPr/>
        </p:nvGrpSpPr>
        <p:grpSpPr>
          <a:xfrm>
            <a:off x="8592280" y="2068191"/>
            <a:ext cx="1291169" cy="1321282"/>
            <a:chOff x="6444208" y="1451471"/>
            <a:chExt cx="968377" cy="1321282"/>
          </a:xfrm>
        </p:grpSpPr>
        <p:sp>
          <p:nvSpPr>
            <p:cNvPr id="3" name="矩形 2"/>
            <p:cNvSpPr/>
            <p:nvPr/>
          </p:nvSpPr>
          <p:spPr>
            <a:xfrm>
              <a:off x="6445638" y="1451471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认真负责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444209" y="1811511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严谨细致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460456" y="2171551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规划安排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444208" y="2531591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高效执行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Oval 14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/>
          <p:nvPr/>
        </p:nvSpPr>
        <p:spPr>
          <a:xfrm>
            <a:off x="5711959" y="3933395"/>
            <a:ext cx="186071" cy="139553"/>
          </a:xfrm>
          <a:prstGeom prst="ellipse">
            <a:avLst/>
          </a:prstGeom>
          <a:solidFill>
            <a:srgbClr val="EE5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rgbClr val="1A1E24"/>
              </a:solidFill>
            </a:endParaRPr>
          </a:p>
        </p:txBody>
      </p:sp>
      <p:sp>
        <p:nvSpPr>
          <p:cNvPr id="47" name="TextBox 46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 txBox="1"/>
          <p:nvPr/>
        </p:nvSpPr>
        <p:spPr>
          <a:xfrm>
            <a:off x="5193327" y="3578025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600" b="1">
                <a:solidFill>
                  <a:srgbClr val="1A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人际交往</a:t>
            </a:r>
            <a:endParaRPr lang="en-US" sz="1600" b="1">
              <a:solidFill>
                <a:srgbClr val="1A1E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20"/>
          <p:cNvGrpSpPr/>
          <p:nvPr/>
        </p:nvGrpSpPr>
        <p:grpSpPr>
          <a:xfrm>
            <a:off x="5143970" y="2254433"/>
            <a:ext cx="1273271" cy="948801"/>
            <a:chOff x="4121103" y="1481976"/>
            <a:chExt cx="954953" cy="948801"/>
          </a:xfrm>
        </p:grpSpPr>
        <p:sp>
          <p:nvSpPr>
            <p:cNvPr id="32" name="矩形 31"/>
            <p:cNvSpPr/>
            <p:nvPr/>
          </p:nvSpPr>
          <p:spPr>
            <a:xfrm>
              <a:off x="4123927" y="1481976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沟通能力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122498" y="1842016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121103" y="2189615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影响说服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Oval 17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/>
          <p:nvPr/>
        </p:nvSpPr>
        <p:spPr>
          <a:xfrm>
            <a:off x="2357537" y="3933619"/>
            <a:ext cx="186071" cy="139553"/>
          </a:xfrm>
          <a:prstGeom prst="ellipse">
            <a:avLst/>
          </a:prstGeom>
          <a:solidFill>
            <a:srgbClr val="EE5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rgbClr val="1A1E24"/>
              </a:solidFill>
            </a:endParaRPr>
          </a:p>
        </p:txBody>
      </p:sp>
      <p:sp>
        <p:nvSpPr>
          <p:cNvPr id="48" name="TextBox 47" descr="e7d195523061f1c02e66e4f24090f95771f2a25398b4c6a397210DEF3B34B42E7CAE3753A3E55670C5C5B393DCCD8D49F265F3A29442F2D10D421F974AABEA3384308323DA72972389F1817D14B0E60006A307574212E0C57373D5854654554297626C00A99967983B3C877662C8788DC37F6AF3C85AEE4C48F9DFAEBF3A3E703D83A200E82EB1412C8A7DFC73F69DC9"/>
          <p:cNvSpPr txBox="1"/>
          <p:nvPr/>
        </p:nvSpPr>
        <p:spPr>
          <a:xfrm>
            <a:off x="1855131" y="3578025"/>
            <a:ext cx="959237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600" b="1" dirty="0">
                <a:solidFill>
                  <a:srgbClr val="1A1E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自我成长</a:t>
            </a:r>
            <a:endParaRPr lang="en-US" sz="1600" b="1" dirty="0">
              <a:solidFill>
                <a:srgbClr val="1A1E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905651" y="4005064"/>
            <a:ext cx="9633804" cy="0"/>
          </a:xfrm>
          <a:prstGeom prst="line">
            <a:avLst/>
          </a:prstGeom>
          <a:ln w="19050">
            <a:solidFill>
              <a:srgbClr val="EE53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13"/>
          <p:cNvGrpSpPr/>
          <p:nvPr/>
        </p:nvGrpSpPr>
        <p:grpSpPr>
          <a:xfrm>
            <a:off x="1151308" y="2064995"/>
            <a:ext cx="2686624" cy="1327309"/>
            <a:chOff x="1888150" y="1379800"/>
            <a:chExt cx="2014968" cy="1327309"/>
          </a:xfrm>
        </p:grpSpPr>
        <p:sp>
          <p:nvSpPr>
            <p:cNvPr id="50" name="矩形 49"/>
            <p:cNvSpPr/>
            <p:nvPr/>
          </p:nvSpPr>
          <p:spPr>
            <a:xfrm>
              <a:off x="2474922" y="2465947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抗压能力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895600" y="1750762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积极主动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950989" y="1750762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适应转变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895600" y="2114564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分析能力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950988" y="2114564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学习能力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950987" y="1379800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坚韧性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8150" y="1379800"/>
              <a:ext cx="952129" cy="241162"/>
            </a:xfrm>
            <a:prstGeom prst="rect">
              <a:avLst/>
            </a:prstGeom>
            <a:solidFill>
              <a:srgbClr val="EE5351"/>
            </a:solidFill>
            <a:ln>
              <a:solidFill>
                <a:srgbClr val="EE53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追求卓越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8"/>
          <p:cNvGrpSpPr/>
          <p:nvPr/>
        </p:nvGrpSpPr>
        <p:grpSpPr>
          <a:xfrm>
            <a:off x="1092991" y="4358997"/>
            <a:ext cx="496245" cy="453708"/>
            <a:chOff x="3125788" y="690563"/>
            <a:chExt cx="2949575" cy="3781426"/>
          </a:xfrm>
          <a:solidFill>
            <a:srgbClr val="35484F"/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3125788" y="2511426"/>
              <a:ext cx="2949575" cy="1960563"/>
            </a:xfrm>
            <a:custGeom>
              <a:avLst/>
              <a:gdLst>
                <a:gd name="T0" fmla="*/ 567 w 783"/>
                <a:gd name="T1" fmla="*/ 47 h 521"/>
                <a:gd name="T2" fmla="*/ 500 w 783"/>
                <a:gd name="T3" fmla="*/ 0 h 521"/>
                <a:gd name="T4" fmla="*/ 267 w 783"/>
                <a:gd name="T5" fmla="*/ 1 h 521"/>
                <a:gd name="T6" fmla="*/ 122 w 783"/>
                <a:gd name="T7" fmla="*/ 77 h 521"/>
                <a:gd name="T8" fmla="*/ 65 w 783"/>
                <a:gd name="T9" fmla="*/ 115 h 521"/>
                <a:gd name="T10" fmla="*/ 0 w 783"/>
                <a:gd name="T11" fmla="*/ 396 h 521"/>
                <a:gd name="T12" fmla="*/ 20 w 783"/>
                <a:gd name="T13" fmla="*/ 445 h 521"/>
                <a:gd name="T14" fmla="*/ 367 w 783"/>
                <a:gd name="T15" fmla="*/ 516 h 521"/>
                <a:gd name="T16" fmla="*/ 743 w 783"/>
                <a:gd name="T17" fmla="*/ 454 h 521"/>
                <a:gd name="T18" fmla="*/ 767 w 783"/>
                <a:gd name="T19" fmla="*/ 428 h 521"/>
                <a:gd name="T20" fmla="*/ 714 w 783"/>
                <a:gd name="T21" fmla="*/ 133 h 521"/>
                <a:gd name="T22" fmla="*/ 567 w 783"/>
                <a:gd name="T23" fmla="*/ 47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3" h="521">
                  <a:moveTo>
                    <a:pt x="567" y="47"/>
                  </a:moveTo>
                  <a:cubicBezTo>
                    <a:pt x="500" y="24"/>
                    <a:pt x="500" y="0"/>
                    <a:pt x="500" y="0"/>
                  </a:cubicBezTo>
                  <a:cubicBezTo>
                    <a:pt x="367" y="260"/>
                    <a:pt x="267" y="1"/>
                    <a:pt x="267" y="1"/>
                  </a:cubicBezTo>
                  <a:cubicBezTo>
                    <a:pt x="258" y="36"/>
                    <a:pt x="122" y="77"/>
                    <a:pt x="122" y="77"/>
                  </a:cubicBezTo>
                  <a:cubicBezTo>
                    <a:pt x="82" y="92"/>
                    <a:pt x="65" y="115"/>
                    <a:pt x="65" y="115"/>
                  </a:cubicBezTo>
                  <a:cubicBezTo>
                    <a:pt x="7" y="202"/>
                    <a:pt x="0" y="396"/>
                    <a:pt x="0" y="396"/>
                  </a:cubicBezTo>
                  <a:cubicBezTo>
                    <a:pt x="1" y="441"/>
                    <a:pt x="20" y="445"/>
                    <a:pt x="20" y="445"/>
                  </a:cubicBezTo>
                  <a:cubicBezTo>
                    <a:pt x="155" y="505"/>
                    <a:pt x="367" y="516"/>
                    <a:pt x="367" y="516"/>
                  </a:cubicBezTo>
                  <a:cubicBezTo>
                    <a:pt x="585" y="521"/>
                    <a:pt x="743" y="454"/>
                    <a:pt x="743" y="454"/>
                  </a:cubicBezTo>
                  <a:cubicBezTo>
                    <a:pt x="766" y="440"/>
                    <a:pt x="767" y="428"/>
                    <a:pt x="767" y="428"/>
                  </a:cubicBezTo>
                  <a:cubicBezTo>
                    <a:pt x="783" y="289"/>
                    <a:pt x="714" y="133"/>
                    <a:pt x="714" y="133"/>
                  </a:cubicBezTo>
                  <a:cubicBezTo>
                    <a:pt x="693" y="87"/>
                    <a:pt x="567" y="47"/>
                    <a:pt x="56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3890963" y="690563"/>
              <a:ext cx="1419225" cy="1944688"/>
            </a:xfrm>
            <a:custGeom>
              <a:avLst/>
              <a:gdLst>
                <a:gd name="T0" fmla="*/ 31 w 377"/>
                <a:gd name="T1" fmla="*/ 346 h 517"/>
                <a:gd name="T2" fmla="*/ 178 w 377"/>
                <a:gd name="T3" fmla="*/ 517 h 517"/>
                <a:gd name="T4" fmla="*/ 336 w 377"/>
                <a:gd name="T5" fmla="*/ 346 h 517"/>
                <a:gd name="T6" fmla="*/ 350 w 377"/>
                <a:gd name="T7" fmla="*/ 319 h 517"/>
                <a:gd name="T8" fmla="*/ 345 w 377"/>
                <a:gd name="T9" fmla="*/ 268 h 517"/>
                <a:gd name="T10" fmla="*/ 329 w 377"/>
                <a:gd name="T11" fmla="*/ 106 h 517"/>
                <a:gd name="T12" fmla="*/ 253 w 377"/>
                <a:gd name="T13" fmla="*/ 60 h 517"/>
                <a:gd name="T14" fmla="*/ 246 w 377"/>
                <a:gd name="T15" fmla="*/ 55 h 517"/>
                <a:gd name="T16" fmla="*/ 249 w 377"/>
                <a:gd name="T17" fmla="*/ 59 h 517"/>
                <a:gd name="T18" fmla="*/ 240 w 377"/>
                <a:gd name="T19" fmla="*/ 56 h 517"/>
                <a:gd name="T20" fmla="*/ 230 w 377"/>
                <a:gd name="T21" fmla="*/ 47 h 517"/>
                <a:gd name="T22" fmla="*/ 237 w 377"/>
                <a:gd name="T23" fmla="*/ 56 h 517"/>
                <a:gd name="T24" fmla="*/ 233 w 377"/>
                <a:gd name="T25" fmla="*/ 55 h 517"/>
                <a:gd name="T26" fmla="*/ 224 w 377"/>
                <a:gd name="T27" fmla="*/ 43 h 517"/>
                <a:gd name="T28" fmla="*/ 227 w 377"/>
                <a:gd name="T29" fmla="*/ 51 h 517"/>
                <a:gd name="T30" fmla="*/ 197 w 377"/>
                <a:gd name="T31" fmla="*/ 8 h 517"/>
                <a:gd name="T32" fmla="*/ 177 w 377"/>
                <a:gd name="T33" fmla="*/ 24 h 517"/>
                <a:gd name="T34" fmla="*/ 193 w 377"/>
                <a:gd name="T35" fmla="*/ 0 h 517"/>
                <a:gd name="T36" fmla="*/ 177 w 377"/>
                <a:gd name="T37" fmla="*/ 14 h 517"/>
                <a:gd name="T38" fmla="*/ 153 w 377"/>
                <a:gd name="T39" fmla="*/ 43 h 517"/>
                <a:gd name="T40" fmla="*/ 149 w 377"/>
                <a:gd name="T41" fmla="*/ 41 h 517"/>
                <a:gd name="T42" fmla="*/ 158 w 377"/>
                <a:gd name="T43" fmla="*/ 26 h 517"/>
                <a:gd name="T44" fmla="*/ 147 w 377"/>
                <a:gd name="T45" fmla="*/ 40 h 517"/>
                <a:gd name="T46" fmla="*/ 138 w 377"/>
                <a:gd name="T47" fmla="*/ 35 h 517"/>
                <a:gd name="T48" fmla="*/ 149 w 377"/>
                <a:gd name="T49" fmla="*/ 21 h 517"/>
                <a:gd name="T50" fmla="*/ 139 w 377"/>
                <a:gd name="T51" fmla="*/ 30 h 517"/>
                <a:gd name="T52" fmla="*/ 123 w 377"/>
                <a:gd name="T53" fmla="*/ 37 h 517"/>
                <a:gd name="T54" fmla="*/ 21 w 377"/>
                <a:gd name="T55" fmla="*/ 143 h 517"/>
                <a:gd name="T56" fmla="*/ 25 w 377"/>
                <a:gd name="T57" fmla="*/ 269 h 517"/>
                <a:gd name="T58" fmla="*/ 17 w 377"/>
                <a:gd name="T59" fmla="*/ 319 h 517"/>
                <a:gd name="T60" fmla="*/ 31 w 377"/>
                <a:gd name="T61" fmla="*/ 346 h 517"/>
                <a:gd name="T62" fmla="*/ 175 w 377"/>
                <a:gd name="T63" fmla="*/ 17 h 517"/>
                <a:gd name="T64" fmla="*/ 166 w 377"/>
                <a:gd name="T65" fmla="*/ 37 h 517"/>
                <a:gd name="T66" fmla="*/ 163 w 377"/>
                <a:gd name="T67" fmla="*/ 36 h 517"/>
                <a:gd name="T68" fmla="*/ 175 w 377"/>
                <a:gd name="T69" fmla="*/ 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7" h="517">
                  <a:moveTo>
                    <a:pt x="31" y="346"/>
                  </a:moveTo>
                  <a:cubicBezTo>
                    <a:pt x="41" y="430"/>
                    <a:pt x="113" y="517"/>
                    <a:pt x="178" y="517"/>
                  </a:cubicBezTo>
                  <a:cubicBezTo>
                    <a:pt x="254" y="517"/>
                    <a:pt x="325" y="425"/>
                    <a:pt x="336" y="346"/>
                  </a:cubicBezTo>
                  <a:cubicBezTo>
                    <a:pt x="340" y="343"/>
                    <a:pt x="347" y="336"/>
                    <a:pt x="350" y="319"/>
                  </a:cubicBezTo>
                  <a:cubicBezTo>
                    <a:pt x="350" y="319"/>
                    <a:pt x="366" y="262"/>
                    <a:pt x="345" y="268"/>
                  </a:cubicBezTo>
                  <a:cubicBezTo>
                    <a:pt x="352" y="246"/>
                    <a:pt x="377" y="160"/>
                    <a:pt x="329" y="106"/>
                  </a:cubicBezTo>
                  <a:cubicBezTo>
                    <a:pt x="329" y="106"/>
                    <a:pt x="307" y="76"/>
                    <a:pt x="253" y="60"/>
                  </a:cubicBezTo>
                  <a:cubicBezTo>
                    <a:pt x="251" y="58"/>
                    <a:pt x="249" y="56"/>
                    <a:pt x="246" y="55"/>
                  </a:cubicBezTo>
                  <a:cubicBezTo>
                    <a:pt x="246" y="55"/>
                    <a:pt x="248" y="56"/>
                    <a:pt x="249" y="59"/>
                  </a:cubicBezTo>
                  <a:cubicBezTo>
                    <a:pt x="246" y="58"/>
                    <a:pt x="243" y="57"/>
                    <a:pt x="240" y="56"/>
                  </a:cubicBezTo>
                  <a:cubicBezTo>
                    <a:pt x="237" y="53"/>
                    <a:pt x="234" y="50"/>
                    <a:pt x="230" y="47"/>
                  </a:cubicBezTo>
                  <a:cubicBezTo>
                    <a:pt x="230" y="47"/>
                    <a:pt x="233" y="50"/>
                    <a:pt x="237" y="56"/>
                  </a:cubicBezTo>
                  <a:cubicBezTo>
                    <a:pt x="236" y="55"/>
                    <a:pt x="234" y="55"/>
                    <a:pt x="233" y="55"/>
                  </a:cubicBezTo>
                  <a:cubicBezTo>
                    <a:pt x="230" y="51"/>
                    <a:pt x="227" y="47"/>
                    <a:pt x="224" y="43"/>
                  </a:cubicBezTo>
                  <a:cubicBezTo>
                    <a:pt x="224" y="43"/>
                    <a:pt x="225" y="46"/>
                    <a:pt x="227" y="51"/>
                  </a:cubicBezTo>
                  <a:cubicBezTo>
                    <a:pt x="217" y="44"/>
                    <a:pt x="197" y="27"/>
                    <a:pt x="197" y="8"/>
                  </a:cubicBezTo>
                  <a:cubicBezTo>
                    <a:pt x="197" y="8"/>
                    <a:pt x="185" y="13"/>
                    <a:pt x="177" y="24"/>
                  </a:cubicBezTo>
                  <a:cubicBezTo>
                    <a:pt x="180" y="15"/>
                    <a:pt x="185" y="7"/>
                    <a:pt x="193" y="0"/>
                  </a:cubicBezTo>
                  <a:cubicBezTo>
                    <a:pt x="193" y="0"/>
                    <a:pt x="185" y="5"/>
                    <a:pt x="177" y="14"/>
                  </a:cubicBezTo>
                  <a:cubicBezTo>
                    <a:pt x="171" y="17"/>
                    <a:pt x="158" y="26"/>
                    <a:pt x="153" y="43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1" y="36"/>
                    <a:pt x="154" y="31"/>
                    <a:pt x="158" y="26"/>
                  </a:cubicBezTo>
                  <a:cubicBezTo>
                    <a:pt x="158" y="26"/>
                    <a:pt x="152" y="31"/>
                    <a:pt x="147" y="40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41" y="31"/>
                    <a:pt x="144" y="26"/>
                    <a:pt x="149" y="21"/>
                  </a:cubicBezTo>
                  <a:cubicBezTo>
                    <a:pt x="149" y="21"/>
                    <a:pt x="144" y="24"/>
                    <a:pt x="139" y="30"/>
                  </a:cubicBezTo>
                  <a:cubicBezTo>
                    <a:pt x="141" y="25"/>
                    <a:pt x="140" y="18"/>
                    <a:pt x="123" y="37"/>
                  </a:cubicBezTo>
                  <a:cubicBezTo>
                    <a:pt x="123" y="37"/>
                    <a:pt x="44" y="72"/>
                    <a:pt x="21" y="143"/>
                  </a:cubicBezTo>
                  <a:cubicBezTo>
                    <a:pt x="21" y="143"/>
                    <a:pt x="7" y="175"/>
                    <a:pt x="25" y="269"/>
                  </a:cubicBezTo>
                  <a:cubicBezTo>
                    <a:pt x="0" y="257"/>
                    <a:pt x="17" y="319"/>
                    <a:pt x="17" y="319"/>
                  </a:cubicBezTo>
                  <a:cubicBezTo>
                    <a:pt x="20" y="336"/>
                    <a:pt x="27" y="343"/>
                    <a:pt x="31" y="346"/>
                  </a:cubicBezTo>
                  <a:close/>
                  <a:moveTo>
                    <a:pt x="175" y="17"/>
                  </a:moveTo>
                  <a:cubicBezTo>
                    <a:pt x="171" y="22"/>
                    <a:pt x="167" y="29"/>
                    <a:pt x="166" y="37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65" y="29"/>
                    <a:pt x="169" y="23"/>
                    <a:pt x="1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0" name="Rounded Rectangle 64"/>
          <p:cNvSpPr/>
          <p:nvPr/>
        </p:nvSpPr>
        <p:spPr>
          <a:xfrm>
            <a:off x="989535" y="4301868"/>
            <a:ext cx="2736000" cy="1378665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EE53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4"/>
          <p:cNvSpPr/>
          <p:nvPr/>
        </p:nvSpPr>
        <p:spPr>
          <a:xfrm>
            <a:off x="4416117" y="4311112"/>
            <a:ext cx="2736000" cy="1370772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EE53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4"/>
          <p:cNvSpPr/>
          <p:nvPr/>
        </p:nvSpPr>
        <p:spPr>
          <a:xfrm>
            <a:off x="7803455" y="4311114"/>
            <a:ext cx="2736000" cy="1369419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EE53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Box 10"/>
          <p:cNvSpPr txBox="1">
            <a:spLocks noChangeArrowheads="1"/>
          </p:cNvSpPr>
          <p:nvPr/>
        </p:nvSpPr>
        <p:spPr bwMode="auto">
          <a:xfrm>
            <a:off x="1581680" y="4434746"/>
            <a:ext cx="2136301" cy="854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8390"/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内驱力上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，有较强的成就动机，并能在工作中展现出积极主动的态度。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  <a:p>
            <a:pPr defTabSz="1088390"/>
            <a:r>
              <a:rPr lang="zh-CN" altLang="en-US" sz="105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思维上，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他们有着较强的分析能力，愿意学习新事物，能够较灵活地适应外部环境的变化和压力。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grpSp>
        <p:nvGrpSpPr>
          <p:cNvPr id="16" name="Group 8"/>
          <p:cNvGrpSpPr/>
          <p:nvPr/>
        </p:nvGrpSpPr>
        <p:grpSpPr>
          <a:xfrm>
            <a:off x="4523308" y="4351943"/>
            <a:ext cx="496245" cy="453708"/>
            <a:chOff x="3125788" y="690563"/>
            <a:chExt cx="2949575" cy="3781426"/>
          </a:xfrm>
          <a:solidFill>
            <a:srgbClr val="35484F"/>
          </a:solidFill>
        </p:grpSpPr>
        <p:sp>
          <p:nvSpPr>
            <p:cNvPr id="72" name="Freeform 5"/>
            <p:cNvSpPr/>
            <p:nvPr/>
          </p:nvSpPr>
          <p:spPr bwMode="auto">
            <a:xfrm>
              <a:off x="3125788" y="2511426"/>
              <a:ext cx="2949575" cy="1960563"/>
            </a:xfrm>
            <a:custGeom>
              <a:avLst/>
              <a:gdLst>
                <a:gd name="T0" fmla="*/ 567 w 783"/>
                <a:gd name="T1" fmla="*/ 47 h 521"/>
                <a:gd name="T2" fmla="*/ 500 w 783"/>
                <a:gd name="T3" fmla="*/ 0 h 521"/>
                <a:gd name="T4" fmla="*/ 267 w 783"/>
                <a:gd name="T5" fmla="*/ 1 h 521"/>
                <a:gd name="T6" fmla="*/ 122 w 783"/>
                <a:gd name="T7" fmla="*/ 77 h 521"/>
                <a:gd name="T8" fmla="*/ 65 w 783"/>
                <a:gd name="T9" fmla="*/ 115 h 521"/>
                <a:gd name="T10" fmla="*/ 0 w 783"/>
                <a:gd name="T11" fmla="*/ 396 h 521"/>
                <a:gd name="T12" fmla="*/ 20 w 783"/>
                <a:gd name="T13" fmla="*/ 445 h 521"/>
                <a:gd name="T14" fmla="*/ 367 w 783"/>
                <a:gd name="T15" fmla="*/ 516 h 521"/>
                <a:gd name="T16" fmla="*/ 743 w 783"/>
                <a:gd name="T17" fmla="*/ 454 h 521"/>
                <a:gd name="T18" fmla="*/ 767 w 783"/>
                <a:gd name="T19" fmla="*/ 428 h 521"/>
                <a:gd name="T20" fmla="*/ 714 w 783"/>
                <a:gd name="T21" fmla="*/ 133 h 521"/>
                <a:gd name="T22" fmla="*/ 567 w 783"/>
                <a:gd name="T23" fmla="*/ 47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3" h="521">
                  <a:moveTo>
                    <a:pt x="567" y="47"/>
                  </a:moveTo>
                  <a:cubicBezTo>
                    <a:pt x="500" y="24"/>
                    <a:pt x="500" y="0"/>
                    <a:pt x="500" y="0"/>
                  </a:cubicBezTo>
                  <a:cubicBezTo>
                    <a:pt x="367" y="260"/>
                    <a:pt x="267" y="1"/>
                    <a:pt x="267" y="1"/>
                  </a:cubicBezTo>
                  <a:cubicBezTo>
                    <a:pt x="258" y="36"/>
                    <a:pt x="122" y="77"/>
                    <a:pt x="122" y="77"/>
                  </a:cubicBezTo>
                  <a:cubicBezTo>
                    <a:pt x="82" y="92"/>
                    <a:pt x="65" y="115"/>
                    <a:pt x="65" y="115"/>
                  </a:cubicBezTo>
                  <a:cubicBezTo>
                    <a:pt x="7" y="202"/>
                    <a:pt x="0" y="396"/>
                    <a:pt x="0" y="396"/>
                  </a:cubicBezTo>
                  <a:cubicBezTo>
                    <a:pt x="1" y="441"/>
                    <a:pt x="20" y="445"/>
                    <a:pt x="20" y="445"/>
                  </a:cubicBezTo>
                  <a:cubicBezTo>
                    <a:pt x="155" y="505"/>
                    <a:pt x="367" y="516"/>
                    <a:pt x="367" y="516"/>
                  </a:cubicBezTo>
                  <a:cubicBezTo>
                    <a:pt x="585" y="521"/>
                    <a:pt x="743" y="454"/>
                    <a:pt x="743" y="454"/>
                  </a:cubicBezTo>
                  <a:cubicBezTo>
                    <a:pt x="766" y="440"/>
                    <a:pt x="767" y="428"/>
                    <a:pt x="767" y="428"/>
                  </a:cubicBezTo>
                  <a:cubicBezTo>
                    <a:pt x="783" y="289"/>
                    <a:pt x="714" y="133"/>
                    <a:pt x="714" y="133"/>
                  </a:cubicBezTo>
                  <a:cubicBezTo>
                    <a:pt x="693" y="87"/>
                    <a:pt x="567" y="47"/>
                    <a:pt x="56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6"/>
            <p:cNvSpPr>
              <a:spLocks noEditPoints="1"/>
            </p:cNvSpPr>
            <p:nvPr/>
          </p:nvSpPr>
          <p:spPr bwMode="auto">
            <a:xfrm>
              <a:off x="3890963" y="690563"/>
              <a:ext cx="1419225" cy="1944688"/>
            </a:xfrm>
            <a:custGeom>
              <a:avLst/>
              <a:gdLst>
                <a:gd name="T0" fmla="*/ 31 w 377"/>
                <a:gd name="T1" fmla="*/ 346 h 517"/>
                <a:gd name="T2" fmla="*/ 178 w 377"/>
                <a:gd name="T3" fmla="*/ 517 h 517"/>
                <a:gd name="T4" fmla="*/ 336 w 377"/>
                <a:gd name="T5" fmla="*/ 346 h 517"/>
                <a:gd name="T6" fmla="*/ 350 w 377"/>
                <a:gd name="T7" fmla="*/ 319 h 517"/>
                <a:gd name="T8" fmla="*/ 345 w 377"/>
                <a:gd name="T9" fmla="*/ 268 h 517"/>
                <a:gd name="T10" fmla="*/ 329 w 377"/>
                <a:gd name="T11" fmla="*/ 106 h 517"/>
                <a:gd name="T12" fmla="*/ 253 w 377"/>
                <a:gd name="T13" fmla="*/ 60 h 517"/>
                <a:gd name="T14" fmla="*/ 246 w 377"/>
                <a:gd name="T15" fmla="*/ 55 h 517"/>
                <a:gd name="T16" fmla="*/ 249 w 377"/>
                <a:gd name="T17" fmla="*/ 59 h 517"/>
                <a:gd name="T18" fmla="*/ 240 w 377"/>
                <a:gd name="T19" fmla="*/ 56 h 517"/>
                <a:gd name="T20" fmla="*/ 230 w 377"/>
                <a:gd name="T21" fmla="*/ 47 h 517"/>
                <a:gd name="T22" fmla="*/ 237 w 377"/>
                <a:gd name="T23" fmla="*/ 56 h 517"/>
                <a:gd name="T24" fmla="*/ 233 w 377"/>
                <a:gd name="T25" fmla="*/ 55 h 517"/>
                <a:gd name="T26" fmla="*/ 224 w 377"/>
                <a:gd name="T27" fmla="*/ 43 h 517"/>
                <a:gd name="T28" fmla="*/ 227 w 377"/>
                <a:gd name="T29" fmla="*/ 51 h 517"/>
                <a:gd name="T30" fmla="*/ 197 w 377"/>
                <a:gd name="T31" fmla="*/ 8 h 517"/>
                <a:gd name="T32" fmla="*/ 177 w 377"/>
                <a:gd name="T33" fmla="*/ 24 h 517"/>
                <a:gd name="T34" fmla="*/ 193 w 377"/>
                <a:gd name="T35" fmla="*/ 0 h 517"/>
                <a:gd name="T36" fmla="*/ 177 w 377"/>
                <a:gd name="T37" fmla="*/ 14 h 517"/>
                <a:gd name="T38" fmla="*/ 153 w 377"/>
                <a:gd name="T39" fmla="*/ 43 h 517"/>
                <a:gd name="T40" fmla="*/ 149 w 377"/>
                <a:gd name="T41" fmla="*/ 41 h 517"/>
                <a:gd name="T42" fmla="*/ 158 w 377"/>
                <a:gd name="T43" fmla="*/ 26 h 517"/>
                <a:gd name="T44" fmla="*/ 147 w 377"/>
                <a:gd name="T45" fmla="*/ 40 h 517"/>
                <a:gd name="T46" fmla="*/ 138 w 377"/>
                <a:gd name="T47" fmla="*/ 35 h 517"/>
                <a:gd name="T48" fmla="*/ 149 w 377"/>
                <a:gd name="T49" fmla="*/ 21 h 517"/>
                <a:gd name="T50" fmla="*/ 139 w 377"/>
                <a:gd name="T51" fmla="*/ 30 h 517"/>
                <a:gd name="T52" fmla="*/ 123 w 377"/>
                <a:gd name="T53" fmla="*/ 37 h 517"/>
                <a:gd name="T54" fmla="*/ 21 w 377"/>
                <a:gd name="T55" fmla="*/ 143 h 517"/>
                <a:gd name="T56" fmla="*/ 25 w 377"/>
                <a:gd name="T57" fmla="*/ 269 h 517"/>
                <a:gd name="T58" fmla="*/ 17 w 377"/>
                <a:gd name="T59" fmla="*/ 319 h 517"/>
                <a:gd name="T60" fmla="*/ 31 w 377"/>
                <a:gd name="T61" fmla="*/ 346 h 517"/>
                <a:gd name="T62" fmla="*/ 175 w 377"/>
                <a:gd name="T63" fmla="*/ 17 h 517"/>
                <a:gd name="T64" fmla="*/ 166 w 377"/>
                <a:gd name="T65" fmla="*/ 37 h 517"/>
                <a:gd name="T66" fmla="*/ 163 w 377"/>
                <a:gd name="T67" fmla="*/ 36 h 517"/>
                <a:gd name="T68" fmla="*/ 175 w 377"/>
                <a:gd name="T69" fmla="*/ 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7" h="517">
                  <a:moveTo>
                    <a:pt x="31" y="346"/>
                  </a:moveTo>
                  <a:cubicBezTo>
                    <a:pt x="41" y="430"/>
                    <a:pt x="113" y="517"/>
                    <a:pt x="178" y="517"/>
                  </a:cubicBezTo>
                  <a:cubicBezTo>
                    <a:pt x="254" y="517"/>
                    <a:pt x="325" y="425"/>
                    <a:pt x="336" y="346"/>
                  </a:cubicBezTo>
                  <a:cubicBezTo>
                    <a:pt x="340" y="343"/>
                    <a:pt x="347" y="336"/>
                    <a:pt x="350" y="319"/>
                  </a:cubicBezTo>
                  <a:cubicBezTo>
                    <a:pt x="350" y="319"/>
                    <a:pt x="366" y="262"/>
                    <a:pt x="345" y="268"/>
                  </a:cubicBezTo>
                  <a:cubicBezTo>
                    <a:pt x="352" y="246"/>
                    <a:pt x="377" y="160"/>
                    <a:pt x="329" y="106"/>
                  </a:cubicBezTo>
                  <a:cubicBezTo>
                    <a:pt x="329" y="106"/>
                    <a:pt x="307" y="76"/>
                    <a:pt x="253" y="60"/>
                  </a:cubicBezTo>
                  <a:cubicBezTo>
                    <a:pt x="251" y="58"/>
                    <a:pt x="249" y="56"/>
                    <a:pt x="246" y="55"/>
                  </a:cubicBezTo>
                  <a:cubicBezTo>
                    <a:pt x="246" y="55"/>
                    <a:pt x="248" y="56"/>
                    <a:pt x="249" y="59"/>
                  </a:cubicBezTo>
                  <a:cubicBezTo>
                    <a:pt x="246" y="58"/>
                    <a:pt x="243" y="57"/>
                    <a:pt x="240" y="56"/>
                  </a:cubicBezTo>
                  <a:cubicBezTo>
                    <a:pt x="237" y="53"/>
                    <a:pt x="234" y="50"/>
                    <a:pt x="230" y="47"/>
                  </a:cubicBezTo>
                  <a:cubicBezTo>
                    <a:pt x="230" y="47"/>
                    <a:pt x="233" y="50"/>
                    <a:pt x="237" y="56"/>
                  </a:cubicBezTo>
                  <a:cubicBezTo>
                    <a:pt x="236" y="55"/>
                    <a:pt x="234" y="55"/>
                    <a:pt x="233" y="55"/>
                  </a:cubicBezTo>
                  <a:cubicBezTo>
                    <a:pt x="230" y="51"/>
                    <a:pt x="227" y="47"/>
                    <a:pt x="224" y="43"/>
                  </a:cubicBezTo>
                  <a:cubicBezTo>
                    <a:pt x="224" y="43"/>
                    <a:pt x="225" y="46"/>
                    <a:pt x="227" y="51"/>
                  </a:cubicBezTo>
                  <a:cubicBezTo>
                    <a:pt x="217" y="44"/>
                    <a:pt x="197" y="27"/>
                    <a:pt x="197" y="8"/>
                  </a:cubicBezTo>
                  <a:cubicBezTo>
                    <a:pt x="197" y="8"/>
                    <a:pt x="185" y="13"/>
                    <a:pt x="177" y="24"/>
                  </a:cubicBezTo>
                  <a:cubicBezTo>
                    <a:pt x="180" y="15"/>
                    <a:pt x="185" y="7"/>
                    <a:pt x="193" y="0"/>
                  </a:cubicBezTo>
                  <a:cubicBezTo>
                    <a:pt x="193" y="0"/>
                    <a:pt x="185" y="5"/>
                    <a:pt x="177" y="14"/>
                  </a:cubicBezTo>
                  <a:cubicBezTo>
                    <a:pt x="171" y="17"/>
                    <a:pt x="158" y="26"/>
                    <a:pt x="153" y="43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1" y="36"/>
                    <a:pt x="154" y="31"/>
                    <a:pt x="158" y="26"/>
                  </a:cubicBezTo>
                  <a:cubicBezTo>
                    <a:pt x="158" y="26"/>
                    <a:pt x="152" y="31"/>
                    <a:pt x="147" y="40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41" y="31"/>
                    <a:pt x="144" y="26"/>
                    <a:pt x="149" y="21"/>
                  </a:cubicBezTo>
                  <a:cubicBezTo>
                    <a:pt x="149" y="21"/>
                    <a:pt x="144" y="24"/>
                    <a:pt x="139" y="30"/>
                  </a:cubicBezTo>
                  <a:cubicBezTo>
                    <a:pt x="141" y="25"/>
                    <a:pt x="140" y="18"/>
                    <a:pt x="123" y="37"/>
                  </a:cubicBezTo>
                  <a:cubicBezTo>
                    <a:pt x="123" y="37"/>
                    <a:pt x="44" y="72"/>
                    <a:pt x="21" y="143"/>
                  </a:cubicBezTo>
                  <a:cubicBezTo>
                    <a:pt x="21" y="143"/>
                    <a:pt x="7" y="175"/>
                    <a:pt x="25" y="269"/>
                  </a:cubicBezTo>
                  <a:cubicBezTo>
                    <a:pt x="0" y="257"/>
                    <a:pt x="17" y="319"/>
                    <a:pt x="17" y="319"/>
                  </a:cubicBezTo>
                  <a:cubicBezTo>
                    <a:pt x="20" y="336"/>
                    <a:pt x="27" y="343"/>
                    <a:pt x="31" y="346"/>
                  </a:cubicBezTo>
                  <a:close/>
                  <a:moveTo>
                    <a:pt x="175" y="17"/>
                  </a:moveTo>
                  <a:cubicBezTo>
                    <a:pt x="171" y="22"/>
                    <a:pt x="167" y="29"/>
                    <a:pt x="166" y="37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65" y="29"/>
                    <a:pt x="169" y="23"/>
                    <a:pt x="1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4" name="Text Box 10"/>
          <p:cNvSpPr txBox="1">
            <a:spLocks noChangeArrowheads="1"/>
          </p:cNvSpPr>
          <p:nvPr/>
        </p:nvSpPr>
        <p:spPr bwMode="auto">
          <a:xfrm>
            <a:off x="5083921" y="4434746"/>
            <a:ext cx="2028075" cy="692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8390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愿意与人沟通，乐于表达，有策略地去赢得他人的认同，能够通过与他人合作完成任务，也能在团队利益面前有适当的妥协。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grpSp>
        <p:nvGrpSpPr>
          <p:cNvPr id="17" name="Group 8"/>
          <p:cNvGrpSpPr/>
          <p:nvPr/>
        </p:nvGrpSpPr>
        <p:grpSpPr>
          <a:xfrm>
            <a:off x="7901776" y="4365469"/>
            <a:ext cx="496245" cy="453708"/>
            <a:chOff x="3125788" y="690563"/>
            <a:chExt cx="2949575" cy="3781426"/>
          </a:xfrm>
          <a:solidFill>
            <a:srgbClr val="35484F"/>
          </a:solidFill>
        </p:grpSpPr>
        <p:sp>
          <p:nvSpPr>
            <p:cNvPr id="76" name="Freeform 5"/>
            <p:cNvSpPr/>
            <p:nvPr/>
          </p:nvSpPr>
          <p:spPr bwMode="auto">
            <a:xfrm>
              <a:off x="3125788" y="2511426"/>
              <a:ext cx="2949575" cy="1960563"/>
            </a:xfrm>
            <a:custGeom>
              <a:avLst/>
              <a:gdLst>
                <a:gd name="T0" fmla="*/ 567 w 783"/>
                <a:gd name="T1" fmla="*/ 47 h 521"/>
                <a:gd name="T2" fmla="*/ 500 w 783"/>
                <a:gd name="T3" fmla="*/ 0 h 521"/>
                <a:gd name="T4" fmla="*/ 267 w 783"/>
                <a:gd name="T5" fmla="*/ 1 h 521"/>
                <a:gd name="T6" fmla="*/ 122 w 783"/>
                <a:gd name="T7" fmla="*/ 77 h 521"/>
                <a:gd name="T8" fmla="*/ 65 w 783"/>
                <a:gd name="T9" fmla="*/ 115 h 521"/>
                <a:gd name="T10" fmla="*/ 0 w 783"/>
                <a:gd name="T11" fmla="*/ 396 h 521"/>
                <a:gd name="T12" fmla="*/ 20 w 783"/>
                <a:gd name="T13" fmla="*/ 445 h 521"/>
                <a:gd name="T14" fmla="*/ 367 w 783"/>
                <a:gd name="T15" fmla="*/ 516 h 521"/>
                <a:gd name="T16" fmla="*/ 743 w 783"/>
                <a:gd name="T17" fmla="*/ 454 h 521"/>
                <a:gd name="T18" fmla="*/ 767 w 783"/>
                <a:gd name="T19" fmla="*/ 428 h 521"/>
                <a:gd name="T20" fmla="*/ 714 w 783"/>
                <a:gd name="T21" fmla="*/ 133 h 521"/>
                <a:gd name="T22" fmla="*/ 567 w 783"/>
                <a:gd name="T23" fmla="*/ 47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3" h="521">
                  <a:moveTo>
                    <a:pt x="567" y="47"/>
                  </a:moveTo>
                  <a:cubicBezTo>
                    <a:pt x="500" y="24"/>
                    <a:pt x="500" y="0"/>
                    <a:pt x="500" y="0"/>
                  </a:cubicBezTo>
                  <a:cubicBezTo>
                    <a:pt x="367" y="260"/>
                    <a:pt x="267" y="1"/>
                    <a:pt x="267" y="1"/>
                  </a:cubicBezTo>
                  <a:cubicBezTo>
                    <a:pt x="258" y="36"/>
                    <a:pt x="122" y="77"/>
                    <a:pt x="122" y="77"/>
                  </a:cubicBezTo>
                  <a:cubicBezTo>
                    <a:pt x="82" y="92"/>
                    <a:pt x="65" y="115"/>
                    <a:pt x="65" y="115"/>
                  </a:cubicBezTo>
                  <a:cubicBezTo>
                    <a:pt x="7" y="202"/>
                    <a:pt x="0" y="396"/>
                    <a:pt x="0" y="396"/>
                  </a:cubicBezTo>
                  <a:cubicBezTo>
                    <a:pt x="1" y="441"/>
                    <a:pt x="20" y="445"/>
                    <a:pt x="20" y="445"/>
                  </a:cubicBezTo>
                  <a:cubicBezTo>
                    <a:pt x="155" y="505"/>
                    <a:pt x="367" y="516"/>
                    <a:pt x="367" y="516"/>
                  </a:cubicBezTo>
                  <a:cubicBezTo>
                    <a:pt x="585" y="521"/>
                    <a:pt x="743" y="454"/>
                    <a:pt x="743" y="454"/>
                  </a:cubicBezTo>
                  <a:cubicBezTo>
                    <a:pt x="766" y="440"/>
                    <a:pt x="767" y="428"/>
                    <a:pt x="767" y="428"/>
                  </a:cubicBezTo>
                  <a:cubicBezTo>
                    <a:pt x="783" y="289"/>
                    <a:pt x="714" y="133"/>
                    <a:pt x="714" y="133"/>
                  </a:cubicBezTo>
                  <a:cubicBezTo>
                    <a:pt x="693" y="87"/>
                    <a:pt x="567" y="47"/>
                    <a:pt x="56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6"/>
            <p:cNvSpPr>
              <a:spLocks noEditPoints="1"/>
            </p:cNvSpPr>
            <p:nvPr/>
          </p:nvSpPr>
          <p:spPr bwMode="auto">
            <a:xfrm>
              <a:off x="3890963" y="690563"/>
              <a:ext cx="1419225" cy="1944688"/>
            </a:xfrm>
            <a:custGeom>
              <a:avLst/>
              <a:gdLst>
                <a:gd name="T0" fmla="*/ 31 w 377"/>
                <a:gd name="T1" fmla="*/ 346 h 517"/>
                <a:gd name="T2" fmla="*/ 178 w 377"/>
                <a:gd name="T3" fmla="*/ 517 h 517"/>
                <a:gd name="T4" fmla="*/ 336 w 377"/>
                <a:gd name="T5" fmla="*/ 346 h 517"/>
                <a:gd name="T6" fmla="*/ 350 w 377"/>
                <a:gd name="T7" fmla="*/ 319 h 517"/>
                <a:gd name="T8" fmla="*/ 345 w 377"/>
                <a:gd name="T9" fmla="*/ 268 h 517"/>
                <a:gd name="T10" fmla="*/ 329 w 377"/>
                <a:gd name="T11" fmla="*/ 106 h 517"/>
                <a:gd name="T12" fmla="*/ 253 w 377"/>
                <a:gd name="T13" fmla="*/ 60 h 517"/>
                <a:gd name="T14" fmla="*/ 246 w 377"/>
                <a:gd name="T15" fmla="*/ 55 h 517"/>
                <a:gd name="T16" fmla="*/ 249 w 377"/>
                <a:gd name="T17" fmla="*/ 59 h 517"/>
                <a:gd name="T18" fmla="*/ 240 w 377"/>
                <a:gd name="T19" fmla="*/ 56 h 517"/>
                <a:gd name="T20" fmla="*/ 230 w 377"/>
                <a:gd name="T21" fmla="*/ 47 h 517"/>
                <a:gd name="T22" fmla="*/ 237 w 377"/>
                <a:gd name="T23" fmla="*/ 56 h 517"/>
                <a:gd name="T24" fmla="*/ 233 w 377"/>
                <a:gd name="T25" fmla="*/ 55 h 517"/>
                <a:gd name="T26" fmla="*/ 224 w 377"/>
                <a:gd name="T27" fmla="*/ 43 h 517"/>
                <a:gd name="T28" fmla="*/ 227 w 377"/>
                <a:gd name="T29" fmla="*/ 51 h 517"/>
                <a:gd name="T30" fmla="*/ 197 w 377"/>
                <a:gd name="T31" fmla="*/ 8 h 517"/>
                <a:gd name="T32" fmla="*/ 177 w 377"/>
                <a:gd name="T33" fmla="*/ 24 h 517"/>
                <a:gd name="T34" fmla="*/ 193 w 377"/>
                <a:gd name="T35" fmla="*/ 0 h 517"/>
                <a:gd name="T36" fmla="*/ 177 w 377"/>
                <a:gd name="T37" fmla="*/ 14 h 517"/>
                <a:gd name="T38" fmla="*/ 153 w 377"/>
                <a:gd name="T39" fmla="*/ 43 h 517"/>
                <a:gd name="T40" fmla="*/ 149 w 377"/>
                <a:gd name="T41" fmla="*/ 41 h 517"/>
                <a:gd name="T42" fmla="*/ 158 w 377"/>
                <a:gd name="T43" fmla="*/ 26 h 517"/>
                <a:gd name="T44" fmla="*/ 147 w 377"/>
                <a:gd name="T45" fmla="*/ 40 h 517"/>
                <a:gd name="T46" fmla="*/ 138 w 377"/>
                <a:gd name="T47" fmla="*/ 35 h 517"/>
                <a:gd name="T48" fmla="*/ 149 w 377"/>
                <a:gd name="T49" fmla="*/ 21 h 517"/>
                <a:gd name="T50" fmla="*/ 139 w 377"/>
                <a:gd name="T51" fmla="*/ 30 h 517"/>
                <a:gd name="T52" fmla="*/ 123 w 377"/>
                <a:gd name="T53" fmla="*/ 37 h 517"/>
                <a:gd name="T54" fmla="*/ 21 w 377"/>
                <a:gd name="T55" fmla="*/ 143 h 517"/>
                <a:gd name="T56" fmla="*/ 25 w 377"/>
                <a:gd name="T57" fmla="*/ 269 h 517"/>
                <a:gd name="T58" fmla="*/ 17 w 377"/>
                <a:gd name="T59" fmla="*/ 319 h 517"/>
                <a:gd name="T60" fmla="*/ 31 w 377"/>
                <a:gd name="T61" fmla="*/ 346 h 517"/>
                <a:gd name="T62" fmla="*/ 175 w 377"/>
                <a:gd name="T63" fmla="*/ 17 h 517"/>
                <a:gd name="T64" fmla="*/ 166 w 377"/>
                <a:gd name="T65" fmla="*/ 37 h 517"/>
                <a:gd name="T66" fmla="*/ 163 w 377"/>
                <a:gd name="T67" fmla="*/ 36 h 517"/>
                <a:gd name="T68" fmla="*/ 175 w 377"/>
                <a:gd name="T69" fmla="*/ 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7" h="517">
                  <a:moveTo>
                    <a:pt x="31" y="346"/>
                  </a:moveTo>
                  <a:cubicBezTo>
                    <a:pt x="41" y="430"/>
                    <a:pt x="113" y="517"/>
                    <a:pt x="178" y="517"/>
                  </a:cubicBezTo>
                  <a:cubicBezTo>
                    <a:pt x="254" y="517"/>
                    <a:pt x="325" y="425"/>
                    <a:pt x="336" y="346"/>
                  </a:cubicBezTo>
                  <a:cubicBezTo>
                    <a:pt x="340" y="343"/>
                    <a:pt x="347" y="336"/>
                    <a:pt x="350" y="319"/>
                  </a:cubicBezTo>
                  <a:cubicBezTo>
                    <a:pt x="350" y="319"/>
                    <a:pt x="366" y="262"/>
                    <a:pt x="345" y="268"/>
                  </a:cubicBezTo>
                  <a:cubicBezTo>
                    <a:pt x="352" y="246"/>
                    <a:pt x="377" y="160"/>
                    <a:pt x="329" y="106"/>
                  </a:cubicBezTo>
                  <a:cubicBezTo>
                    <a:pt x="329" y="106"/>
                    <a:pt x="307" y="76"/>
                    <a:pt x="253" y="60"/>
                  </a:cubicBezTo>
                  <a:cubicBezTo>
                    <a:pt x="251" y="58"/>
                    <a:pt x="249" y="56"/>
                    <a:pt x="246" y="55"/>
                  </a:cubicBezTo>
                  <a:cubicBezTo>
                    <a:pt x="246" y="55"/>
                    <a:pt x="248" y="56"/>
                    <a:pt x="249" y="59"/>
                  </a:cubicBezTo>
                  <a:cubicBezTo>
                    <a:pt x="246" y="58"/>
                    <a:pt x="243" y="57"/>
                    <a:pt x="240" y="56"/>
                  </a:cubicBezTo>
                  <a:cubicBezTo>
                    <a:pt x="237" y="53"/>
                    <a:pt x="234" y="50"/>
                    <a:pt x="230" y="47"/>
                  </a:cubicBezTo>
                  <a:cubicBezTo>
                    <a:pt x="230" y="47"/>
                    <a:pt x="233" y="50"/>
                    <a:pt x="237" y="56"/>
                  </a:cubicBezTo>
                  <a:cubicBezTo>
                    <a:pt x="236" y="55"/>
                    <a:pt x="234" y="55"/>
                    <a:pt x="233" y="55"/>
                  </a:cubicBezTo>
                  <a:cubicBezTo>
                    <a:pt x="230" y="51"/>
                    <a:pt x="227" y="47"/>
                    <a:pt x="224" y="43"/>
                  </a:cubicBezTo>
                  <a:cubicBezTo>
                    <a:pt x="224" y="43"/>
                    <a:pt x="225" y="46"/>
                    <a:pt x="227" y="51"/>
                  </a:cubicBezTo>
                  <a:cubicBezTo>
                    <a:pt x="217" y="44"/>
                    <a:pt x="197" y="27"/>
                    <a:pt x="197" y="8"/>
                  </a:cubicBezTo>
                  <a:cubicBezTo>
                    <a:pt x="197" y="8"/>
                    <a:pt x="185" y="13"/>
                    <a:pt x="177" y="24"/>
                  </a:cubicBezTo>
                  <a:cubicBezTo>
                    <a:pt x="180" y="15"/>
                    <a:pt x="185" y="7"/>
                    <a:pt x="193" y="0"/>
                  </a:cubicBezTo>
                  <a:cubicBezTo>
                    <a:pt x="193" y="0"/>
                    <a:pt x="185" y="5"/>
                    <a:pt x="177" y="14"/>
                  </a:cubicBezTo>
                  <a:cubicBezTo>
                    <a:pt x="171" y="17"/>
                    <a:pt x="158" y="26"/>
                    <a:pt x="153" y="43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1" y="36"/>
                    <a:pt x="154" y="31"/>
                    <a:pt x="158" y="26"/>
                  </a:cubicBezTo>
                  <a:cubicBezTo>
                    <a:pt x="158" y="26"/>
                    <a:pt x="152" y="31"/>
                    <a:pt x="147" y="40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41" y="31"/>
                    <a:pt x="144" y="26"/>
                    <a:pt x="149" y="21"/>
                  </a:cubicBezTo>
                  <a:cubicBezTo>
                    <a:pt x="149" y="21"/>
                    <a:pt x="144" y="24"/>
                    <a:pt x="139" y="30"/>
                  </a:cubicBezTo>
                  <a:cubicBezTo>
                    <a:pt x="141" y="25"/>
                    <a:pt x="140" y="18"/>
                    <a:pt x="123" y="37"/>
                  </a:cubicBezTo>
                  <a:cubicBezTo>
                    <a:pt x="123" y="37"/>
                    <a:pt x="44" y="72"/>
                    <a:pt x="21" y="143"/>
                  </a:cubicBezTo>
                  <a:cubicBezTo>
                    <a:pt x="21" y="143"/>
                    <a:pt x="7" y="175"/>
                    <a:pt x="25" y="269"/>
                  </a:cubicBezTo>
                  <a:cubicBezTo>
                    <a:pt x="0" y="257"/>
                    <a:pt x="17" y="319"/>
                    <a:pt x="17" y="319"/>
                  </a:cubicBezTo>
                  <a:cubicBezTo>
                    <a:pt x="20" y="336"/>
                    <a:pt x="27" y="343"/>
                    <a:pt x="31" y="346"/>
                  </a:cubicBezTo>
                  <a:close/>
                  <a:moveTo>
                    <a:pt x="175" y="17"/>
                  </a:moveTo>
                  <a:cubicBezTo>
                    <a:pt x="171" y="22"/>
                    <a:pt x="167" y="29"/>
                    <a:pt x="166" y="37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65" y="29"/>
                    <a:pt x="169" y="23"/>
                    <a:pt x="1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8" name="Text Box 10"/>
          <p:cNvSpPr txBox="1">
            <a:spLocks noChangeArrowheads="1"/>
          </p:cNvSpPr>
          <p:nvPr/>
        </p:nvSpPr>
        <p:spPr bwMode="auto">
          <a:xfrm>
            <a:off x="8454702" y="4434745"/>
            <a:ext cx="1961780" cy="6924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8390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对待工作认真负责，能够区分出任务的轻重缓急，并安排得井井有条，考虑问题细致周全，能高效地推进和执行。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65" name="直接连接符 64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直接连接符 66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/>
        </p:nvGraphicFramePr>
        <p:xfrm>
          <a:off x="-1505626" y="0"/>
          <a:ext cx="9443397" cy="479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9" name="图示 8"/>
          <p:cNvGraphicFramePr/>
          <p:nvPr/>
        </p:nvGraphicFramePr>
        <p:xfrm>
          <a:off x="4302075" y="1867171"/>
          <a:ext cx="9420411" cy="4990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直接连接符 10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2" name="Picture 2" descr="https://timgsa.baidu.com/timg?image&amp;quality=80&amp;size=b9999_10000&amp;sec=1521437539479&amp;di=485fbd2ca5bb488b6e55bf1cfca09ea6&amp;imgtype=0&amp;src=http%3A%2F%2Fwww.zikaos.net%2Fd%2Ffile%2Fsxy%2F2016-08-03%2F3a867178de66fd8d1a38b39a4bdf999f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757084"/>
            <a:ext cx="3376993" cy="1869184"/>
          </a:xfrm>
          <a:prstGeom prst="rect">
            <a:avLst/>
          </a:prstGeom>
          <a:noFill/>
        </p:spPr>
      </p:pic>
      <p:pic>
        <p:nvPicPr>
          <p:cNvPr id="10244" name="Picture 4" descr="https://timgsa.baidu.com/timg?image&amp;quality=80&amp;size=b9999_10000&amp;sec=1521437612481&amp;di=1df3da3b68b07ad6843386599bfc5933&amp;imgtype=0&amp;src=http%3A%2F%2Fh.hiphotos.baidu.com%2Fzhidao%2Fwh%3D800%2C450%2Fsign%3D6424a2590b4f78f0805e92fb49012661%2Fbd3eb13533fa828b39d7a1eef51f4134960a5ac2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74764" y="4725443"/>
            <a:ext cx="3434916" cy="19321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-1382824" y="139171"/>
          <a:ext cx="8931489" cy="4646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" name="图示 5"/>
          <p:cNvGraphicFramePr/>
          <p:nvPr/>
        </p:nvGraphicFramePr>
        <p:xfrm>
          <a:off x="4379896" y="2171264"/>
          <a:ext cx="9161005" cy="455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直接连接符 10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 descr="https://timgsa.baidu.com/timg?image&amp;quality=80&amp;size=b9999_10000&amp;sec=1521437282034&amp;di=99a190d98569954f479ee5664e9f6dd2&amp;imgtype=0&amp;src=http%3A%2F%2Fimgsrc.baidu.com%2Fimgad%2Fpic%2Fitem%2F500fd9f9d72a6059f913bd272334349b033bba88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63671" y="4848285"/>
            <a:ext cx="2984070" cy="1840614"/>
          </a:xfrm>
          <a:prstGeom prst="rect">
            <a:avLst/>
          </a:prstGeom>
          <a:noFill/>
        </p:spPr>
      </p:pic>
      <p:pic>
        <p:nvPicPr>
          <p:cNvPr id="8196" name="Picture 4" descr="https://timgsa.baidu.com/timg?image&amp;quality=80&amp;size=b9999_10000&amp;sec=1521437340340&amp;di=91b65b1619b96ecf1c6ac0a17d374b98&amp;imgtype=0&amp;src=http%3A%2F%2Fwww.jk52.org%2Feditor%2Fuploadfile%2F20130522114917315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519046" y="757915"/>
            <a:ext cx="2261699" cy="1606004"/>
          </a:xfrm>
          <a:prstGeom prst="rect">
            <a:avLst/>
          </a:prstGeom>
          <a:noFill/>
        </p:spPr>
      </p:pic>
      <p:pic>
        <p:nvPicPr>
          <p:cNvPr id="8198" name="Picture 6" descr="https://timgsa.baidu.com/timg?image&amp;quality=80&amp;size=b9999_10000&amp;sec=1521437443308&amp;di=8de7d1c64419a93a70fd69dfdc0190f6&amp;imgtype=0&amp;src=http%3A%2F%2Fwww.chinairn.com%2FUserFiles%2Fimage%2F20170323%2F20170323092237_7864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50129" y="4835047"/>
            <a:ext cx="3178032" cy="18538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503498" y="147073"/>
          <a:ext cx="11377217" cy="637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https://timgsa.baidu.com/timg?image&amp;quality=80&amp;size=b9999_10000&amp;sec=1521437191354&amp;di=181ae75a3f80bce0419cba4cc2ad280a&amp;imgtype=0&amp;src=http%3A%2F%2Fimg.mp.itc.cn%2Fupload%2F20161202%2F5635bf4debb045ce9e0b4d385820826d_th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1607" y="4055364"/>
            <a:ext cx="4211094" cy="2235708"/>
          </a:xfrm>
          <a:prstGeom prst="rect">
            <a:avLst/>
          </a:prstGeom>
          <a:noFill/>
        </p:spPr>
      </p:pic>
      <p:pic>
        <p:nvPicPr>
          <p:cNvPr id="7172" name="Picture 4" descr="https://timgsa.baidu.com/timg?image&amp;quality=80&amp;size=b9999_10000&amp;sec=1521437228072&amp;di=8e839daa983424fd6414bd2db18508ce&amp;imgtype=0&amp;src=http%3A%2F%2Fimg1.gtimg.com%2Fzj%2Fpics%2Fhv1%2F43%2F196%2F2203%2F14330009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1608" y="1168336"/>
            <a:ext cx="4209160" cy="2940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9803" y="1896680"/>
            <a:ext cx="10675893" cy="73679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b="1" dirty="0" smtClean="0">
                <a:sym typeface="+mn-ea"/>
              </a:rPr>
              <a:t>视频分享：日本搞笑幼儿园血型测试</a:t>
            </a:r>
            <a:endParaRPr lang="en-US" altLang="zh-CN" b="1" dirty="0" smtClean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44486" y="3821724"/>
            <a:ext cx="8795268" cy="2334546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91" y="4032027"/>
            <a:ext cx="2924798" cy="194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316" y="4032739"/>
            <a:ext cx="2907786" cy="195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-311285" y="252919"/>
          <a:ext cx="12503285" cy="6322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 descr="https://timgsa.baidu.com/timg?image&amp;quality=80&amp;size=b9999_10000&amp;sec=1521437078903&amp;di=2bd991bce5e98d0e0cdb803b618a8e22&amp;imgtype=0&amp;src=http%3A%2F%2Fcv.qiaobutang.com%2Fuploads%2Farticle_images%2F2015%2F4%2F21%2F19%2F553633220cf2421396d2239e%2Fbi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1751" y="2706624"/>
            <a:ext cx="3785616" cy="25237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1"/>
          <p:cNvSpPr txBox="1">
            <a:spLocks noChangeArrowheads="1"/>
          </p:cNvSpPr>
          <p:nvPr/>
        </p:nvSpPr>
        <p:spPr bwMode="auto">
          <a:xfrm>
            <a:off x="586423" y="1054476"/>
            <a:ext cx="249299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力的范畴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38667" y="1586366"/>
            <a:ext cx="5566833" cy="4228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400" b="0" dirty="0">
                <a:solidFill>
                  <a:srgbClr val="292929"/>
                </a:solidFill>
                <a:latin typeface="+mn-ea"/>
              </a:rPr>
              <a:t>    </a:t>
            </a:r>
            <a:endParaRPr lang="en-US" altLang="zh-CN" sz="2400" b="0" dirty="0">
              <a:solidFill>
                <a:srgbClr val="292929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400" b="0" dirty="0">
                <a:solidFill>
                  <a:srgbClr val="292929"/>
                </a:solidFill>
                <a:latin typeface="+mn-ea"/>
              </a:rPr>
              <a:t>  </a:t>
            </a:r>
            <a:r>
              <a:rPr lang="zh-CN" altLang="en-US" sz="2400" b="0" dirty="0">
                <a:solidFill>
                  <a:srgbClr val="292929"/>
                </a:solidFill>
                <a:latin typeface="+mn-ea"/>
              </a:rPr>
              <a:t>可培养</a:t>
            </a:r>
            <a:endParaRPr lang="en-US" altLang="zh-CN" sz="2400" b="0" dirty="0">
              <a:solidFill>
                <a:srgbClr val="292929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400" b="0" dirty="0">
                <a:solidFill>
                  <a:srgbClr val="292929"/>
                </a:solidFill>
                <a:latin typeface="+mn-ea"/>
              </a:rPr>
              <a:t>  </a:t>
            </a:r>
            <a:r>
              <a:rPr lang="zh-CN" altLang="en-US" sz="2000" b="0" dirty="0">
                <a:solidFill>
                  <a:srgbClr val="292929"/>
                </a:solidFill>
                <a:latin typeface="+mn-ea"/>
              </a:rPr>
              <a:t>－相对容易且富有成效</a:t>
            </a:r>
            <a:endParaRPr lang="zh-CN" altLang="en-US" sz="2000" b="0" dirty="0">
              <a:solidFill>
                <a:srgbClr val="292929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endParaRPr lang="zh-CN" altLang="en-US" sz="2400" b="0" dirty="0">
              <a:solidFill>
                <a:srgbClr val="292929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endParaRPr lang="en-US" altLang="zh-CN" sz="2400" b="0" dirty="0">
              <a:solidFill>
                <a:srgbClr val="292929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 b="0" dirty="0">
                <a:solidFill>
                  <a:srgbClr val="292929"/>
                </a:solidFill>
                <a:latin typeface="+mn-ea"/>
              </a:rPr>
              <a:t>  难于培养</a:t>
            </a:r>
            <a:endParaRPr lang="en-US" altLang="zh-CN" sz="2400" b="0" dirty="0">
              <a:solidFill>
                <a:srgbClr val="292929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400" b="0" dirty="0">
                <a:solidFill>
                  <a:srgbClr val="292929"/>
                </a:solidFill>
                <a:latin typeface="+mn-ea"/>
              </a:rPr>
              <a:t>  </a:t>
            </a:r>
            <a:r>
              <a:rPr lang="zh-CN" altLang="en-US" sz="2000" b="0" dirty="0">
                <a:solidFill>
                  <a:srgbClr val="292929"/>
                </a:solidFill>
                <a:latin typeface="+mn-ea"/>
              </a:rPr>
              <a:t>－成本高且往往效果不佳</a:t>
            </a:r>
            <a:endParaRPr lang="zh-CN" altLang="en-US" sz="2000" b="0" dirty="0">
              <a:solidFill>
                <a:srgbClr val="292929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400" b="0" dirty="0">
                <a:solidFill>
                  <a:srgbClr val="292929"/>
                </a:solidFill>
                <a:latin typeface="+mn-ea"/>
              </a:rPr>
              <a:t>    </a:t>
            </a:r>
            <a:endParaRPr lang="zh-CN" altLang="en-US" sz="2400" b="0" dirty="0">
              <a:solidFill>
                <a:srgbClr val="292929"/>
              </a:solidFill>
              <a:latin typeface="+mn-ea"/>
            </a:endParaRPr>
          </a:p>
        </p:txBody>
      </p:sp>
      <p:pic>
        <p:nvPicPr>
          <p:cNvPr id="44" name="Picture 3" descr="KSAPMV1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25159" y="1317542"/>
            <a:ext cx="7379065" cy="5534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4667251" y="2286001"/>
            <a:ext cx="1219200" cy="900113"/>
          </a:xfrm>
          <a:prstGeom prst="ellipse">
            <a:avLst/>
          </a:prstGeom>
          <a:noFill/>
          <a:ln w="9525">
            <a:solidFill>
              <a:srgbClr val="FF66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5"/>
          <p:cNvSpPr>
            <a:spLocks noChangeShapeType="1"/>
          </p:cNvSpPr>
          <p:nvPr/>
        </p:nvSpPr>
        <p:spPr bwMode="auto">
          <a:xfrm flipV="1">
            <a:off x="935276" y="3242551"/>
            <a:ext cx="426720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4692652" y="3286126"/>
            <a:ext cx="1212849" cy="1928813"/>
          </a:xfrm>
          <a:prstGeom prst="ellipse">
            <a:avLst/>
          </a:prstGeom>
          <a:noFill/>
          <a:ln w="9525" algn="ctr">
            <a:solidFill>
              <a:schemeClr val="bg2">
                <a:lumMod val="25000"/>
              </a:schemeClr>
            </a:solidFill>
            <a:rou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直接连接符 15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思考：如</a:t>
            </a:r>
            <a:r>
              <a:rPr lang="zh-CN" altLang="en-US" sz="3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何做更好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的自己？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984" y="1543112"/>
            <a:ext cx="10655807" cy="1858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 smtClean="0">
                <a:sym typeface="+mn-ea"/>
              </a:rPr>
              <a:t>思考：教师引导学生在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zh-CN" b="1" dirty="0" smtClean="0">
                <a:solidFill>
                  <a:srgbClr val="FF0000"/>
                </a:solidFill>
                <a:sym typeface="+mn-ea"/>
              </a:rPr>
              <a:t>未来的我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zh-CN" sz="2400" b="1" dirty="0" smtClean="0">
                <a:sym typeface="+mn-ea"/>
              </a:rPr>
              <a:t>下方写下需要培养的个人综合素质，同时让大家思考，如何让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zh-CN" b="1" dirty="0" smtClean="0">
                <a:solidFill>
                  <a:srgbClr val="FF0000"/>
                </a:solidFill>
                <a:sym typeface="+mn-ea"/>
              </a:rPr>
              <a:t>现在的我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zh-CN" sz="2400" b="1" dirty="0" smtClean="0">
                <a:sym typeface="+mn-ea"/>
              </a:rPr>
              <a:t>成为</a:t>
            </a:r>
            <a:r>
              <a:rPr lang="en-US" altLang="zh-CN" sz="2400" b="1" dirty="0" smtClean="0">
                <a:sym typeface="+mn-ea"/>
              </a:rPr>
              <a:t>”</a:t>
            </a:r>
            <a:r>
              <a:rPr lang="zh-CN" altLang="zh-CN" sz="2400" b="1" dirty="0" smtClean="0">
                <a:sym typeface="+mn-ea"/>
              </a:rPr>
              <a:t>未来的我</a:t>
            </a:r>
            <a:r>
              <a:rPr lang="en-US" altLang="zh-CN" sz="2400" b="1" dirty="0" smtClean="0">
                <a:sym typeface="+mn-ea"/>
              </a:rPr>
              <a:t>”</a:t>
            </a:r>
            <a:r>
              <a:rPr lang="zh-CN" altLang="zh-CN" sz="2400" b="1" dirty="0" smtClean="0">
                <a:sym typeface="+mn-ea"/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zh-CN" b="1" dirty="0" smtClean="0">
                <a:solidFill>
                  <a:srgbClr val="FF0000"/>
                </a:solidFill>
                <a:sym typeface="+mn-ea"/>
              </a:rPr>
              <a:t>我的学业生涯规划</a:t>
            </a: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en-US" sz="2400" b="1" dirty="0" smtClean="0">
                <a:sym typeface="+mn-ea"/>
              </a:rPr>
              <a:t>能不能连通“现在的我”和“未来的我”</a:t>
            </a:r>
            <a:r>
              <a:rPr lang="zh-CN" altLang="zh-CN" sz="2400" b="1" dirty="0" smtClean="0">
                <a:sym typeface="+mn-ea"/>
              </a:rPr>
              <a:t>？ </a:t>
            </a:r>
            <a:endParaRPr lang="zh-CN" altLang="zh-CN" sz="2400" b="1" dirty="0" smtClean="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3024" y="3468156"/>
            <a:ext cx="10668000" cy="3030180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3076" name="Picture 4" descr="https://timgsa.baidu.com/timg?image&amp;quality=80&amp;size=b9999_10000&amp;sec=1521436837213&amp;di=a5cc6466cc591366b89fafd429aa88db&amp;imgtype=0&amp;src=http%3A%2F%2Fimgsrc.baidu.com%2Fimage%2Fc0%253Dshijue1%252C0%252C0%252C294%252C40%2Fsign%3D823174c308087bf469e15faa9aba3d59%2F0bd162d9f2d3572c8e7bd7548013632763d0c39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07" y="3779520"/>
            <a:ext cx="3526409" cy="2353878"/>
          </a:xfrm>
          <a:prstGeom prst="rect">
            <a:avLst/>
          </a:prstGeom>
          <a:noFill/>
        </p:spPr>
      </p:pic>
      <p:pic>
        <p:nvPicPr>
          <p:cNvPr id="3078" name="Picture 6" descr="https://timgsa.baidu.com/timg?image&amp;quality=80&amp;size=b9999_10000&amp;sec=1521436921133&amp;di=cfb710f83fac64dc2ae80aa44eed0e98&amp;imgtype=0&amp;src=http%3A%2F%2Fstudent.zheyibu.com%2FScripts%2FUeditor%2Fnet%2Fupload%2F2014-07-07%2Faac9555c-f594-4597-9def-35b7b3b022f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927" y="3773424"/>
            <a:ext cx="3580729" cy="2371344"/>
          </a:xfrm>
          <a:prstGeom prst="rect">
            <a:avLst/>
          </a:prstGeom>
          <a:noFill/>
        </p:spPr>
      </p:pic>
      <p:pic>
        <p:nvPicPr>
          <p:cNvPr id="3080" name="Picture 8" descr="https://timgsa.baidu.com/timg?image&amp;quality=80&amp;size=b9999_10000&amp;sec=1521436990456&amp;di=d0afdd769758aee6ed14f68c1043acfa&amp;imgtype=0&amp;src=http%3A%2F%2Fimg4.cache.netease.com%2Fvideo%2F2014%2F2%2F19%2F201402191524126766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05783" y="3768534"/>
            <a:ext cx="3379639" cy="25347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思考：如</a:t>
            </a:r>
            <a:r>
              <a:rPr lang="zh-CN" altLang="en-US" sz="3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何做更好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的自己？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984" y="1933256"/>
            <a:ext cx="10655807" cy="9074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C00000"/>
                </a:solidFill>
                <a:sym typeface="+mn-ea"/>
              </a:rPr>
              <a:t>调整自己的小目标</a:t>
            </a:r>
            <a:endParaRPr lang="en-US" altLang="zh-CN" b="1" dirty="0" smtClean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3024" y="3468156"/>
            <a:ext cx="10668000" cy="3030180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11266" name="Picture 2" descr="https://timgsa.baidu.com/timg?image&amp;quality=80&amp;size=b9999_10000&amp;sec=1522056131945&amp;di=db1ddc5e63d7f1e3fbc6b73d991e910f&amp;imgtype=jpg&amp;src=http%3A%2F%2Fimg2.imgtn.bdimg.com%2Fit%2Fu%3D1770523487%2C1801273593%26fm%3D214%26gp%3D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2711" y="3648773"/>
            <a:ext cx="3050922" cy="2715451"/>
          </a:xfrm>
          <a:prstGeom prst="rect">
            <a:avLst/>
          </a:prstGeom>
          <a:noFill/>
        </p:spPr>
      </p:pic>
      <p:pic>
        <p:nvPicPr>
          <p:cNvPr id="11270" name="Picture 6" descr="https://timgsa.baidu.com/timg?image&amp;quality=80&amp;size=b9999_10000&amp;sec=1522056189271&amp;di=5102d14a312422d0784d326c5af0c5a4&amp;imgtype=0&amp;src=http%3A%2F%2Fimg1.gtimg.com%2Fsports%2Fpics%2Fhv1%2F26%2F130%2F1903%2F12377575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83863" y="3651505"/>
            <a:ext cx="3392003" cy="2700528"/>
          </a:xfrm>
          <a:prstGeom prst="rect">
            <a:avLst/>
          </a:prstGeom>
          <a:noFill/>
        </p:spPr>
      </p:pic>
      <p:pic>
        <p:nvPicPr>
          <p:cNvPr id="11272" name="Picture 8" descr="https://timgsa.baidu.com/timg?image&amp;quality=80&amp;size=b9999_10000&amp;sec=1522056233851&amp;di=4ccf7c145494d40ec705e3da91cb3151&amp;imgtype=0&amp;src=http%3A%2F%2Fwww.30.com.tw%2Fimages%2Fblog%2F0_30-ea-137-10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48855" y="3657282"/>
            <a:ext cx="3628604" cy="27191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作业：生涯人物访谈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9911" y="2530664"/>
            <a:ext cx="5389113" cy="28216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第五节课、第六节课：</a:t>
            </a:r>
            <a:endParaRPr lang="en-US" altLang="zh-CN" b="1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生</a:t>
            </a:r>
            <a:r>
              <a:rPr lang="zh-CN" altLang="en-US" b="1" dirty="0" smtClean="0">
                <a:sym typeface="+mn-ea"/>
              </a:rPr>
              <a:t>涯人物访</a:t>
            </a:r>
            <a:r>
              <a:rPr lang="zh-CN" altLang="en-US" b="1" dirty="0" smtClean="0">
                <a:sym typeface="+mn-ea"/>
              </a:rPr>
              <a:t>谈</a:t>
            </a:r>
            <a:endParaRPr lang="en-US" altLang="zh-CN" b="1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生涯人物访谈分享</a:t>
            </a:r>
            <a:endParaRPr lang="en-US" altLang="zh-CN" b="1" dirty="0" smtClean="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824" y="1907580"/>
            <a:ext cx="9814560" cy="4310340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9218" name="Picture 2" descr="https://timgsa.baidu.com/timg?image&amp;quality=80&amp;size=b9999_10000&amp;sec=1522056331444&amp;di=48ea8087894598186ddc8324ebf4943b&amp;imgtype=0&amp;src=http%3A%2F%2Ffilestore.51xuanxiao.com%2FResources%2Fcms%2Farticle%2F507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0071" y="2323211"/>
            <a:ext cx="3057525" cy="299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生涯人物访谈</a:t>
            </a:r>
            <a:endParaRPr lang="zh-CN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9472" y="1901952"/>
            <a:ext cx="10163048" cy="2770378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spcBef>
                <a:spcPts val="1200"/>
              </a:spcBef>
              <a:buSzTx/>
              <a:buNone/>
              <a:defRPr sz="1800"/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目的：获得从大众传媒得不到深入信息，个性化信息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SzTx/>
              <a:buNone/>
              <a:defRPr sz="1800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时间：30分钟 — 60分钟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SzTx/>
              <a:buNone/>
              <a:defRPr sz="1800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人物：在本领域工作3年以上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SzTx/>
              <a:buNone/>
              <a:defRPr sz="1800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人数：2-3位，不要少于两位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spcBef>
                <a:spcPts val="1200"/>
              </a:spcBef>
              <a:buSzTx/>
              <a:buNone/>
              <a:defRPr sz="1800"/>
            </a:pP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方式：面对面，电话次之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1146048" y="5009832"/>
            <a:ext cx="8048436" cy="942341"/>
          </a:xfrm>
          <a:prstGeom prst="rect">
            <a:avLst/>
          </a:prstGeom>
          <a:solidFill>
            <a:srgbClr val="FFFFFF"/>
          </a:solidFill>
          <a:ln w="25400">
            <a:solidFill>
              <a:srgbClr val="BBE0E3"/>
            </a:solidFill>
          </a:ln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5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通过与2-3位职场人士（自己感兴趣领域）访谈，从而获得关于行业、职业和公司“内部”信息的职业探索活动。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5374005" y="3210560"/>
            <a:ext cx="1430050" cy="4370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vl="0"/>
            <a:r>
              <a:rPr sz="2400" b="1">
                <a:solidFill>
                  <a:srgbClr val="FF00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</a:rPr>
              <a:t>“</a:t>
            </a:r>
            <a:r>
              <a:rPr sz="2400">
                <a:solidFill>
                  <a:srgbClr val="FF00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三</a:t>
            </a:r>
            <a:r>
              <a:rPr sz="2400" b="1">
                <a:solidFill>
                  <a:srgbClr val="FF00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</a:rPr>
              <a:t>•</a:t>
            </a:r>
            <a:r>
              <a:rPr sz="2400">
                <a:solidFill>
                  <a:srgbClr val="FF00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三</a:t>
            </a:r>
            <a:r>
              <a:rPr sz="2400" b="1">
                <a:solidFill>
                  <a:srgbClr val="FF00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</a:rPr>
              <a:t>”</a:t>
            </a:r>
            <a:r>
              <a:rPr sz="2400">
                <a:solidFill>
                  <a:srgbClr val="FF00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>制</a:t>
            </a:r>
            <a:endParaRPr sz="2400">
              <a:solidFill>
                <a:srgbClr val="FF0000"/>
              </a:solidFill>
              <a:effectLst>
                <a:outerShdw blurRad="38100" dist="38100" dir="2700000" rotWithShape="0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animBg="1"/>
      <p:bldP spid="427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3630" y="643255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生涯人物访谈</a:t>
            </a:r>
            <a:r>
              <a:rPr lang="zh-CN" altLang="zh-CN" sz="36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找谁</a:t>
            </a:r>
            <a:endParaRPr lang="zh-CN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18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5" name="内容占位符 4" descr="NE7R2AAN4[WL_[$)2E6G7_D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967865" y="1851025"/>
            <a:ext cx="7680325" cy="4588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生涯人物访谈</a:t>
            </a:r>
            <a:r>
              <a:rPr lang="zh-CN" altLang="zh-CN" sz="36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</a:t>
            </a:r>
            <a:endParaRPr lang="zh-CN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690" y="1711325"/>
            <a:ext cx="4763770" cy="4716780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marL="342900" lvl="0" indent="-3429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工作性质、任务或内容</a:t>
            </a:r>
            <a:endParaRPr sz="2000" b="1"/>
          </a:p>
          <a:p>
            <a:pPr marL="342900" lvl="0" indent="-3429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工作环境、就业地点</a:t>
            </a:r>
            <a:endParaRPr sz="2000" b="1"/>
          </a:p>
          <a:p>
            <a:pPr marL="342900" lvl="0" indent="-3429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所需教育、培训或经验</a:t>
            </a:r>
            <a:endParaRPr sz="2000" b="1"/>
          </a:p>
          <a:p>
            <a:pPr marL="342900" lvl="0" indent="-3429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所需个人的资格、技巧和能力</a:t>
            </a:r>
            <a:endParaRPr sz="2000" b="1"/>
          </a:p>
          <a:p>
            <a:pPr marL="342900" lvl="0" indent="-3429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收入或薪资范围、福利</a:t>
            </a:r>
            <a:endParaRPr sz="2000" b="1"/>
          </a:p>
          <a:p>
            <a:pPr marL="342900" lvl="0" indent="-3429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工作时间和生活型态</a:t>
            </a:r>
            <a:endParaRPr sz="2000" b="1"/>
          </a:p>
          <a:p>
            <a:pPr marL="342900" lvl="0" indent="-3429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相关职业和就业机会</a:t>
            </a:r>
            <a:endParaRPr sz="2000" b="1"/>
          </a:p>
          <a:p>
            <a:pPr marL="342900" lvl="0" indent="-3429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组织文化和规范</a:t>
            </a:r>
            <a:endParaRPr sz="2000" b="1"/>
          </a:p>
          <a:p>
            <a:pPr marL="342900" lvl="0" indent="-3429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未来展望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485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62520" y="2837180"/>
            <a:ext cx="2851785" cy="206629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pPr marL="457200" lvl="0" indent="-4572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喜欢这个工作什么</a:t>
            </a:r>
            <a:endParaRPr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0" indent="-4572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不喜欢什么</a:t>
            </a:r>
            <a:endParaRPr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457200" lvl="0" indent="-457200" fontAlgn="auto">
              <a:lnSpc>
                <a:spcPct val="150000"/>
              </a:lnSpc>
              <a:spcBef>
                <a:spcPts val="500"/>
              </a:spcBef>
              <a:buSzPct val="100000"/>
              <a:buFont typeface="Wingdings" panose="05000000000000000000"/>
              <a:buChar char="➢"/>
            </a:pPr>
            <a:r>
              <a: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对自己进入这个领域有什么建议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780" y="647065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生涯人物访谈</a:t>
            </a:r>
            <a:r>
              <a:rPr lang="zh-CN" altLang="zh-CN" sz="36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操作流程</a:t>
            </a:r>
            <a:endParaRPr lang="zh-CN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4858" y="1711129"/>
            <a:ext cx="10661864" cy="4867802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7780" y="1898015"/>
            <a:ext cx="9426575" cy="3630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0" fontAlgn="auto">
              <a:lnSpc>
                <a:spcPct val="150000"/>
              </a:lnSpc>
              <a:spcBef>
                <a:spcPts val="600"/>
              </a:spcBef>
              <a:buFont typeface="微软雅黑" panose="020B0503020204020204" pitchFamily="34" charset="-122"/>
              <a:defRPr sz="1800"/>
            </a:pPr>
            <a:r>
              <a:rPr sz="2000" b="1"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课堂分组</a:t>
            </a:r>
            <a:endParaRPr sz="2000" b="1">
              <a:latin typeface="Times New Roman" panose="02020603050405020304" pitchFamily="18" charset="0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0" fontAlgn="auto">
              <a:lnSpc>
                <a:spcPct val="150000"/>
              </a:lnSpc>
              <a:spcBef>
                <a:spcPts val="600"/>
              </a:spcBef>
              <a:buFont typeface="微软雅黑" panose="020B0503020204020204" pitchFamily="34" charset="-122"/>
              <a:defRPr sz="1800"/>
            </a:pPr>
            <a:r>
              <a:rPr sz="2000" b="1"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短信编写</a:t>
            </a:r>
            <a:endParaRPr sz="2000" b="1">
              <a:latin typeface="Times New Roman" panose="02020603050405020304" pitchFamily="18" charset="0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 fontAlgn="auto">
              <a:lnSpc>
                <a:spcPct val="150000"/>
              </a:lnSpc>
              <a:spcBef>
                <a:spcPts val="400"/>
              </a:spcBef>
              <a:buSzTx/>
              <a:buNone/>
              <a:defRPr sz="1800"/>
            </a:pPr>
            <a:r>
              <a:rPr sz="2000"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说明来意：为完成我的职业生涯规划，我想采访一个**领域的工作者。</a:t>
            </a:r>
            <a:endParaRPr sz="2000">
              <a:latin typeface="Times New Roman" panose="02020603050405020304" pitchFamily="18" charset="0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 fontAlgn="auto">
              <a:lnSpc>
                <a:spcPct val="150000"/>
              </a:lnSpc>
              <a:spcBef>
                <a:spcPts val="400"/>
              </a:spcBef>
              <a:buSzTx/>
              <a:buNone/>
              <a:defRPr sz="1800"/>
            </a:pPr>
            <a:r>
              <a:rPr sz="2000"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强调重要性，引起重视：这对我未来的职业生涯发展非常重要！非常希望得到你的帮助。</a:t>
            </a:r>
            <a:endParaRPr sz="2000">
              <a:latin typeface="Times New Roman" panose="02020603050405020304" pitchFamily="18" charset="0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 indent="0" fontAlgn="auto">
              <a:lnSpc>
                <a:spcPct val="150000"/>
              </a:lnSpc>
              <a:spcBef>
                <a:spcPts val="400"/>
              </a:spcBef>
              <a:buSzTx/>
              <a:buNone/>
              <a:defRPr sz="1800"/>
            </a:pPr>
            <a:r>
              <a:rPr sz="2000"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强调时间截点：如果认识相关的从业者，请在**之前告诉我。期待你的回复！</a:t>
            </a:r>
            <a:endParaRPr sz="2000">
              <a:latin typeface="Times New Roman" panose="02020603050405020304" pitchFamily="18" charset="0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lvl="0" indent="0" fontAlgn="auto">
              <a:lnSpc>
                <a:spcPct val="150000"/>
              </a:lnSpc>
              <a:spcBef>
                <a:spcPts val="600"/>
              </a:spcBef>
              <a:buFont typeface="微软雅黑" panose="020B0503020204020204" pitchFamily="34" charset="-122"/>
              <a:defRPr sz="1800"/>
            </a:pPr>
            <a:r>
              <a:rPr sz="2000" b="1">
                <a:latin typeface="Times New Roman" panose="02020603050405020304" pitchFamily="18" charset="0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海报宣讲</a:t>
            </a:r>
            <a:endParaRPr lang="zh-CN" altLang="en-US" sz="20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50" name="image32.jpeg"/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1633855" y="1825625"/>
            <a:ext cx="3277870" cy="43516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1" name="image33.jpeg"/>
          <p:cNvPicPr>
            <a:picLocks noGrp="1" noChangeAspect="1"/>
          </p:cNvPicPr>
          <p:nvPr>
            <p:ph sz="half" idx="2"/>
          </p:nvPr>
        </p:nvPicPr>
        <p:blipFill>
          <a:blip r:embed="rId5" cstate="print"/>
          <a:stretch>
            <a:fillRect/>
          </a:stretch>
        </p:blipFill>
        <p:spPr>
          <a:xfrm>
            <a:off x="3595370" y="1825625"/>
            <a:ext cx="3279140" cy="43516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2" name="image34.jpe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84825" y="1809750"/>
            <a:ext cx="3728720" cy="44132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 bldLvl="0" animBg="1" advAuto="0"/>
      <p:bldP spid="451" grpId="0" bldLvl="0" animBg="1" advAuto="0"/>
      <p:bldP spid="452" grpId="0" bldLvl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810" y="647065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生涯人物访谈</a:t>
            </a:r>
            <a:r>
              <a:rPr lang="zh-CN" altLang="zh-CN" sz="36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</a:t>
            </a:r>
            <a:endParaRPr lang="zh-CN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17455" cy="37439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1）简介。该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工作性质、任务或内容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条件、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环境、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管理、文化，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就业地点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等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2）教育/培训。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所需教育、培训或经验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所需个人的资格、技巧和能力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，所需要的资格证书等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3）薪水信息。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收入或薪资范围、福利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等</a:t>
            </a:r>
            <a:endParaRPr 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4）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工作时间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、压力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和生活型态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等</a:t>
            </a:r>
            <a:endParaRPr 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5）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相关职业和就业机会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。行业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目前或未来的工作机会、地域影响及行业变化等</a:t>
            </a:r>
            <a:endParaRPr 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喜欢这个工作什么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，不喜欢什么</a:t>
            </a:r>
            <a:endParaRPr lang="zh-CN" sz="1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对自己进入这个领域有什么建议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505" y="1711325"/>
            <a:ext cx="10661650" cy="4429125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享任务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428" y="2135636"/>
            <a:ext cx="2586028" cy="3293209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现在的我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我喜欢？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我的兴趣？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我的性格？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我的能力？         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625284" y="2434340"/>
            <a:ext cx="3725980" cy="261610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未来的我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/>
              <a:t>理想中的我？</a:t>
            </a:r>
            <a:endParaRPr lang="en-US" altLang="zh-CN" sz="2800" b="1" dirty="0" smtClean="0"/>
          </a:p>
          <a:p>
            <a:pPr algn="ctr"/>
            <a:r>
              <a:rPr lang="zh-CN" altLang="en-US" sz="4000" b="1" dirty="0" smtClean="0">
                <a:solidFill>
                  <a:srgbClr val="971E23"/>
                </a:solidFill>
              </a:rPr>
              <a:t> 测评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适合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不适合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endParaRPr lang="en-US" altLang="zh-CN" sz="28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113732" y="2897637"/>
            <a:ext cx="2586028" cy="2123658"/>
          </a:xfrm>
          <a:prstGeom prst="rect">
            <a:avLst/>
          </a:prstGeom>
          <a:ln w="38100">
            <a:solidFill>
              <a:srgbClr val="C55A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学业生涯规划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10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个小目标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职业生涯规划       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endParaRPr lang="en-US" altLang="zh-CN" sz="28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234372" y="4695956"/>
            <a:ext cx="3957628" cy="181588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我的目标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改变从今天开始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未来，做最好的自己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810" y="647065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生涯人物访谈</a:t>
            </a:r>
            <a:r>
              <a:rPr lang="zh-CN" altLang="zh-CN" sz="3600" b="1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</a:t>
            </a:r>
            <a:endParaRPr lang="zh-CN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17455" cy="37439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1）简介。该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工作性质、任务或内容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条件、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环境、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管理、文化，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就业地点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等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2）教育/培训。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所需教育、培训或经验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所需个人的资格、技巧和能力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，所需要的资格证书等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3）薪水信息。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收入或薪资范围、福利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等</a:t>
            </a:r>
            <a:endParaRPr 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4）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工作时间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、压力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和生活型态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等</a:t>
            </a:r>
            <a:endParaRPr 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5）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相关职业和就业机会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。行业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目前或未来的工作机会、地域影响及行业变化等</a:t>
            </a:r>
            <a:endParaRPr 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喜欢这个工作什么</a:t>
            </a:r>
            <a:r>
              <a:rPr 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，不喜欢什么</a:t>
            </a:r>
            <a:endParaRPr lang="zh-CN" sz="1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1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对自己进入这个领域有什么建议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505" y="1711325"/>
            <a:ext cx="10661650" cy="4429125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375" y="3323144"/>
            <a:ext cx="5389113" cy="18828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ym typeface="+mn-ea"/>
              </a:rPr>
              <a:t>书本推荐：</a:t>
            </a:r>
            <a:r>
              <a:rPr lang="en-US" altLang="zh-CN" b="1" dirty="0" smtClean="0">
                <a:sym typeface="+mn-ea"/>
              </a:rPr>
              <a:t>《</a:t>
            </a:r>
            <a:r>
              <a:rPr lang="zh-CN" altLang="en-US" b="1" dirty="0" smtClean="0">
                <a:sym typeface="+mn-ea"/>
              </a:rPr>
              <a:t>不必火星撞地球</a:t>
            </a:r>
            <a:r>
              <a:rPr lang="en-US" altLang="zh-CN" b="1" dirty="0" smtClean="0">
                <a:sym typeface="+mn-ea"/>
              </a:rPr>
              <a:t>》</a:t>
            </a:r>
            <a:endParaRPr lang="en-US" altLang="zh-CN" b="1" dirty="0" smtClean="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824" y="1907580"/>
            <a:ext cx="9814560" cy="4310340"/>
          </a:xfrm>
          <a:prstGeom prst="rect">
            <a:avLst/>
          </a:prstGeom>
          <a:noFill/>
          <a:ln w="57150" cmpd="thickThin">
            <a:solidFill>
              <a:srgbClr val="971E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pic>
        <p:nvPicPr>
          <p:cNvPr id="2050" name="Picture 2" descr="https://gss2.bdstatic.com/9fo3dSag_xI4khGkpoWK1HF6hhy/baike/w%3D268%3Bg%3D0/sign=c327194355fbb2fb342b5f1477714799/c8177f3e6709c93dea061fe99f3df8dcd100543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9398" y="2033333"/>
            <a:ext cx="2758313" cy="4024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707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127097" y="2644073"/>
            <a:ext cx="11970029" cy="2293685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56892" y="1592404"/>
            <a:ext cx="4244466" cy="4571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57824" y="1592404"/>
            <a:ext cx="4244466" cy="45719"/>
          </a:xfrm>
          <a:prstGeom prst="rect">
            <a:avLst/>
          </a:prstGeom>
          <a:solidFill>
            <a:srgbClr val="BF9000"/>
          </a:solidFill>
          <a:ln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1164" y="2840183"/>
            <a:ext cx="10861963" cy="163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74" y="1066555"/>
            <a:ext cx="1016836" cy="102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2"/>
          <a:stretch>
            <a:fillRect/>
          </a:stretch>
        </p:blipFill>
        <p:spPr>
          <a:xfrm>
            <a:off x="-34295" y="5033228"/>
            <a:ext cx="12192000" cy="18309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9695" y="2753522"/>
            <a:ext cx="7397322" cy="172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谢谢观赏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0262" y="2771315"/>
            <a:ext cx="11645038" cy="2039203"/>
          </a:xfrm>
          <a:prstGeom prst="rect">
            <a:avLst/>
          </a:prstGeom>
          <a:noFill/>
          <a:ln w="31750" cmpd="thickThin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分享任务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428" y="2135636"/>
            <a:ext cx="2720140" cy="3293209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现在的我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endParaRPr lang="en-US" altLang="zh-CN" sz="2800" b="1" dirty="0" smtClean="0"/>
          </a:p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我喜欢？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我的兴趣？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我的性格？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我的能力？         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 smtClean="0"/>
          </a:p>
        </p:txBody>
      </p:sp>
      <p:sp>
        <p:nvSpPr>
          <p:cNvPr id="18" name="矩形 17"/>
          <p:cNvSpPr/>
          <p:nvPr/>
        </p:nvSpPr>
        <p:spPr>
          <a:xfrm>
            <a:off x="5754624" y="3232142"/>
            <a:ext cx="55473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请同学们认真思考，写下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项最典型的喜好、兴趣、性格、能力</a:t>
            </a:r>
            <a:endParaRPr lang="zh-CN" altLang="en-US" sz="2800" dirty="0"/>
          </a:p>
        </p:txBody>
      </p:sp>
      <p:pic>
        <p:nvPicPr>
          <p:cNvPr id="67586" name="Picture 2" descr="https://timgsa.baidu.com/timg?image&amp;quality=80&amp;size=b9999_10000&amp;sec=1522055168348&amp;di=d8ec6440ce4dc030d0744f7c1a4cdac4&amp;imgtype=0&amp;src=http%3A%2F%2Fimg5.duitang.com%2Fuploads%2Fitem%2F201508%2F05%2F20150805064459_3dVx5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7143" y="2319845"/>
            <a:ext cx="2232827" cy="32640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分享任务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91172" y="2751332"/>
            <a:ext cx="3725980" cy="261610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未来的我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800" b="1" dirty="0" smtClean="0"/>
          </a:p>
          <a:p>
            <a:pPr algn="ctr"/>
            <a:r>
              <a:rPr lang="zh-CN" altLang="en-US" sz="2800" b="1" dirty="0" smtClean="0"/>
              <a:t>理想中的我？</a:t>
            </a:r>
            <a:endParaRPr lang="en-US" altLang="zh-CN" sz="2800" b="1" dirty="0" smtClean="0"/>
          </a:p>
          <a:p>
            <a:pPr algn="ctr"/>
            <a:r>
              <a:rPr lang="zh-CN" altLang="en-US" sz="4000" b="1" dirty="0" smtClean="0">
                <a:solidFill>
                  <a:srgbClr val="971E23"/>
                </a:solidFill>
              </a:rPr>
              <a:t> 测评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适合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不适合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endParaRPr lang="en-US" altLang="zh-CN" sz="2800" b="1" dirty="0" smtClean="0"/>
          </a:p>
        </p:txBody>
      </p:sp>
      <p:sp>
        <p:nvSpPr>
          <p:cNvPr id="18" name="矩形 17"/>
          <p:cNvSpPr/>
          <p:nvPr/>
        </p:nvSpPr>
        <p:spPr>
          <a:xfrm>
            <a:off x="829056" y="2581579"/>
            <a:ext cx="408432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请同学们认真思考，给未来的自己作个自画像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我从事着什么行业的工作？我的职业？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我担任着什么样的职位？有着什么样的能力？</a:t>
            </a:r>
            <a:endParaRPr lang="zh-CN" altLang="en-US" sz="2400" dirty="0"/>
          </a:p>
        </p:txBody>
      </p:sp>
      <p:pic>
        <p:nvPicPr>
          <p:cNvPr id="65538" name="Picture 2" descr="https://timgsa.baidu.com/timg?image&amp;quality=80&amp;size=b9999_10000&amp;sec=1522055274550&amp;di=f16e2ffd570f0ac9964eed1b84c95433&amp;imgtype=0&amp;src=http%3A%2F%2Fwww.walre.com%2Fuploads%2Fallimg%2F160315%2F4-1603151R40515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91070" y="2832798"/>
            <a:ext cx="2618050" cy="2531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293" y="937274"/>
            <a:ext cx="9199093" cy="644642"/>
          </a:xfrm>
          <a:prstGeom prst="rect">
            <a:avLst/>
          </a:prstGeom>
          <a:solidFill>
            <a:srgbClr val="971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-4293" y="12852"/>
            <a:ext cx="6161314" cy="749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5"/>
          <a:stretch>
            <a:fillRect/>
          </a:stretch>
        </p:blipFill>
        <p:spPr>
          <a:xfrm>
            <a:off x="6030686" y="1318"/>
            <a:ext cx="6161314" cy="749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8" r="76696"/>
          <a:stretch>
            <a:fillRect/>
          </a:stretch>
        </p:blipFill>
        <p:spPr>
          <a:xfrm>
            <a:off x="-64986" y="749231"/>
            <a:ext cx="1352347" cy="961897"/>
          </a:xfrm>
          <a:prstGeom prst="rect">
            <a:avLst/>
          </a:prstGeom>
        </p:spPr>
      </p:pic>
      <p:grpSp>
        <p:nvGrpSpPr>
          <p:cNvPr id="3" name="组合 3"/>
          <p:cNvGrpSpPr/>
          <p:nvPr/>
        </p:nvGrpSpPr>
        <p:grpSpPr bwMode="auto">
          <a:xfrm>
            <a:off x="611188" y="404813"/>
            <a:ext cx="10956925" cy="503237"/>
            <a:chOff x="0" y="133459"/>
            <a:chExt cx="9144000" cy="419485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489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9" y="133459"/>
              <a:ext cx="417322" cy="41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863"/>
              <a:ext cx="4284511" cy="0"/>
            </a:xfrm>
            <a:prstGeom prst="line">
              <a:avLst/>
            </a:prstGeom>
            <a:ln w="19050">
              <a:solidFill>
                <a:srgbClr val="A27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7361" y="933188"/>
            <a:ext cx="7749761" cy="682322"/>
          </a:xfrm>
        </p:spPr>
        <p:txBody>
          <a:bodyPr>
            <a:no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分享任务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51154" y="385490"/>
            <a:ext cx="2511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b="1" dirty="0" smtClean="0">
                <a:solidFill>
                  <a:srgbClr val="A273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叶根友毛笔行书" charset="-122"/>
              </a:rPr>
              <a:t>浙江工业大学就业指导中心</a:t>
            </a:r>
            <a:endParaRPr lang="en-US" altLang="zh-CN" sz="1100" b="1" dirty="0" smtClean="0">
              <a:solidFill>
                <a:srgbClr val="A273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叶根友毛笔行书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2480" y="2255520"/>
            <a:ext cx="2706624" cy="1692771"/>
          </a:xfrm>
          <a:prstGeom prst="rect">
            <a:avLst/>
          </a:prstGeom>
          <a:ln w="38100">
            <a:solidFill>
              <a:srgbClr val="C55A1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学业生涯规划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10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个小目标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endParaRPr lang="en-US" altLang="zh-CN" sz="2800" b="1" dirty="0" smtClean="0"/>
          </a:p>
        </p:txBody>
      </p:sp>
      <p:sp>
        <p:nvSpPr>
          <p:cNvPr id="18" name="矩形 17"/>
          <p:cNvSpPr/>
          <p:nvPr/>
        </p:nvSpPr>
        <p:spPr>
          <a:xfrm>
            <a:off x="4279392" y="2203627"/>
            <a:ext cx="56570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现在，我给自己定下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个大学期间的小目标，帮助自己更好的成为未来的我。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位同学作分享，大家结合分享的同学的目标调整自己的规划。</a:t>
            </a:r>
            <a:endParaRPr lang="zh-CN" altLang="en-US" sz="2800" dirty="0"/>
          </a:p>
        </p:txBody>
      </p:sp>
      <p:pic>
        <p:nvPicPr>
          <p:cNvPr id="63490" name="Picture 2" descr="https://timgsa.baidu.com/timg?image&amp;quality=80&amp;size=b9999_10000&amp;sec=1522055331500&amp;di=5b74e337f7e3dad31adc122d1625a1a5&amp;imgtype=0&amp;src=http%3A%2F%2Fp.jianke.net%2Farticle%2F201606%2F2016061609080942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2711" y="4151376"/>
            <a:ext cx="2609088" cy="1956816"/>
          </a:xfrm>
          <a:prstGeom prst="rect">
            <a:avLst/>
          </a:prstGeom>
          <a:ln w="88900" cap="sq" cmpd="thickThin">
            <a:solidFill>
              <a:schemeClr val="accent2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9245</Words>
  <Application>WPS 演示</Application>
  <PresentationFormat>自定义</PresentationFormat>
  <Paragraphs>803</Paragraphs>
  <Slides>62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叶根友毛笔行书</vt:lpstr>
      <vt:lpstr>Times New Roman</vt:lpstr>
      <vt:lpstr>等线</vt:lpstr>
      <vt:lpstr>Arial Unicode MS</vt:lpstr>
      <vt:lpstr>等线 Light</vt:lpstr>
      <vt:lpstr>Calibri</vt:lpstr>
      <vt:lpstr>造字工房刻宋（非商用）常规体</vt:lpstr>
      <vt:lpstr>Agency FB</vt:lpstr>
      <vt:lpstr>Roboto</vt:lpstr>
      <vt:lpstr>Wide Latin</vt:lpstr>
      <vt:lpstr>Open Sans</vt:lpstr>
      <vt:lpstr>Segoe Print</vt:lpstr>
      <vt:lpstr>Wingdings</vt:lpstr>
      <vt:lpstr>Office 主题​​</vt:lpstr>
      <vt:lpstr>PowerPoint 演示文稿</vt:lpstr>
      <vt:lpstr>PowerPoint 演示文稿</vt:lpstr>
      <vt:lpstr>作业分享课</vt:lpstr>
      <vt:lpstr>《欢乐颂》中我最喜欢的人物？</vt:lpstr>
      <vt:lpstr>PowerPoint 演示文稿</vt:lpstr>
      <vt:lpstr>分享任务</vt:lpstr>
      <vt:lpstr>分享任务</vt:lpstr>
      <vt:lpstr>分享任务</vt:lpstr>
      <vt:lpstr>分享任务</vt:lpstr>
      <vt:lpstr>分享任务</vt:lpstr>
      <vt:lpstr>霍兰德职业倾向测试量表</vt:lpstr>
      <vt:lpstr>霍兰德职业倾向测试量表</vt:lpstr>
      <vt:lpstr>PowerPoint 演示文稿</vt:lpstr>
      <vt:lpstr>PowerPoint 演示文稿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霍兰德职业倾向测试量表</vt:lpstr>
      <vt:lpstr>PowerPoint 演示文稿</vt:lpstr>
      <vt:lpstr>霍兰德职业倾向测试量表</vt:lpstr>
      <vt:lpstr>霍兰德职业倾向测试量表</vt:lpstr>
      <vt:lpstr>霍兰德职业倾向测试量表</vt:lpstr>
      <vt:lpstr>专业？ 职业？</vt:lpstr>
      <vt:lpstr>专业？ 职业？</vt:lpstr>
      <vt:lpstr>PowerPoint 演示文稿</vt:lpstr>
      <vt:lpstr>分享任务</vt:lpstr>
      <vt:lpstr>遇见更好的自己！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思考：如何做更好的自己？</vt:lpstr>
      <vt:lpstr>思考：如何做更好的自己？</vt:lpstr>
      <vt:lpstr>作业：生涯人物访谈</vt:lpstr>
      <vt:lpstr>生涯人物访谈</vt:lpstr>
      <vt:lpstr>生涯人物访谈·找谁</vt:lpstr>
      <vt:lpstr>生涯人物访谈·内容</vt:lpstr>
      <vt:lpstr>生涯人物访谈·操作流程</vt:lpstr>
      <vt:lpstr>生涯人物访谈·分享</vt:lpstr>
      <vt:lpstr>生涯人物访谈·分享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朱家乐</dc:creator>
  <cp:lastModifiedBy>Kukukukiki</cp:lastModifiedBy>
  <cp:revision>256</cp:revision>
  <dcterms:created xsi:type="dcterms:W3CDTF">2016-10-30T05:38:00Z</dcterms:created>
  <dcterms:modified xsi:type="dcterms:W3CDTF">2019-05-21T01:47:10Z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